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4" r:id="rId5"/>
    <p:sldId id="266" r:id="rId6"/>
    <p:sldId id="267" r:id="rId7"/>
    <p:sldId id="268" r:id="rId8"/>
    <p:sldId id="269" r:id="rId9"/>
    <p:sldId id="270" r:id="rId10"/>
    <p:sldId id="263" r:id="rId11"/>
    <p:sldId id="265" r:id="rId12"/>
    <p:sldId id="261" r:id="rId13"/>
    <p:sldId id="262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0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6C42D-CD8B-4866-8753-34EA38BBE7C3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E8B52-50D8-44A2-B8DE-C62456B4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13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8B52-50D8-44A2-B8DE-C62456B418D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86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8B52-50D8-44A2-B8DE-C62456B418D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82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2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58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8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2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91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9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2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06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59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5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63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6A2E-E7EC-4616-A73A-773A9FE9FCC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80464-CF5F-46F2-BBD7-CBB1A0B96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62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avel.ettoday.net/category/%E6%A1%83%E5%9C%92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travel.ettoday.net/article/1855527.htm" TargetMode="External"/><Relationship Id="rId3" Type="http://schemas.openxmlformats.org/officeDocument/2006/relationships/hyperlink" Target="https://travel.ettoday.net/article/1859651.htm" TargetMode="External"/><Relationship Id="rId7" Type="http://schemas.openxmlformats.org/officeDocument/2006/relationships/hyperlink" Target="https://travel.ettoday.net/article/1856929.ht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vel.ettoday.net/article/1857034.htm" TargetMode="External"/><Relationship Id="rId11" Type="http://schemas.openxmlformats.org/officeDocument/2006/relationships/hyperlink" Target="https://travel.ettoday.net/article/1851991.htm" TargetMode="External"/><Relationship Id="rId5" Type="http://schemas.openxmlformats.org/officeDocument/2006/relationships/hyperlink" Target="https://travel.ettoday.net/article/1857518.htm" TargetMode="External"/><Relationship Id="rId10" Type="http://schemas.openxmlformats.org/officeDocument/2006/relationships/hyperlink" Target="https://travel.ettoday.net/article/1853629.htm" TargetMode="External"/><Relationship Id="rId4" Type="http://schemas.openxmlformats.org/officeDocument/2006/relationships/hyperlink" Target="https://travel.ettoday.net/article/1857950.htm" TargetMode="External"/><Relationship Id="rId9" Type="http://schemas.openxmlformats.org/officeDocument/2006/relationships/hyperlink" Target="https://travel.ettoday.net/article/1854251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Python crawler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1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解析網頁的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程式碼前，還需要安裝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(Package)</a:t>
            </a:r>
            <a:r>
              <a:rPr lang="zh-TW" altLang="en-US" dirty="0" smtClean="0"/>
              <a:t>，將要爬取的網頁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程式碼取回來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安裝方式如下：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pip install requests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67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首先引用 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 套件，透過</a:t>
            </a:r>
            <a:r>
              <a:rPr lang="en-US" altLang="zh-TW" dirty="0"/>
              <a:t>get()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存取網址。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測試使用網頁為：</a:t>
            </a:r>
            <a:r>
              <a:rPr lang="en-US" altLang="zh-TW" dirty="0"/>
              <a:t>	</a:t>
            </a:r>
            <a:r>
              <a:rPr lang="en-US" altLang="zh-TW" dirty="0" smtClean="0">
                <a:hlinkClick r:id="rId2"/>
              </a:rPr>
              <a:t>https://travel.ettoday.net/category/%E6%A1%83%E5%9C%92/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ETtoday</a:t>
            </a:r>
            <a:r>
              <a:rPr lang="zh-TW" altLang="en-US" dirty="0" smtClean="0"/>
              <a:t>旅遊雲的桃園景點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3" y="5445224"/>
            <a:ext cx="7893077" cy="102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84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7954485" cy="289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3140968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soup.prettify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())  #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輸出排版後的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HTML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內容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0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部分結果截圖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5909"/>
            <a:ext cx="8229600" cy="44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6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48" y="900065"/>
            <a:ext cx="727314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11560" y="3718679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# find()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只搜尋第一個符合條件的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HTML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節點，傳入要搜尋的標籤名稱</a:t>
            </a:r>
          </a:p>
          <a:p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“https://travel.ettoday.net/category/%E6%A1%83%E5%9C%92/”)</a:t>
            </a:r>
            <a:endParaRPr lang="ja-JP" altLang="en-US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result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("h3")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print(result)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US" altLang="zh-TW" dirty="0" smtClean="0"/>
              <a:t>find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422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結果截圖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76" y="2996952"/>
            <a:ext cx="9183460" cy="69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75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5" y="1038078"/>
            <a:ext cx="8229639" cy="320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11560" y="4272677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ja-JP" altLang="en-US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“https://travel.ettoday.net/category/%E6%A1%83%E5%9C%92/”)</a:t>
            </a:r>
            <a:endParaRPr lang="ja-JP" altLang="en-US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result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soup.find_all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("h3",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="headline", limit=6)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print(result)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dirty="0" err="1"/>
              <a:t>find_all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190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結果截圖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659407" cy="23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95536" y="479715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反之在 </a:t>
            </a:r>
            <a:r>
              <a:rPr lang="en-US" altLang="zh-TW" sz="2400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find_add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()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後不加 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limit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</a:rPr>
              <a:t> 來限制的話則全部顯示出來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776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947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同時搜尋多個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38458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11560" y="3933056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result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soup.find_all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(["h3", "p"], limit=2)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print(result)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63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結果截圖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9144000" cy="89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8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原始碼抓取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162880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抓取 </a:t>
            </a:r>
            <a:r>
              <a:rPr lang="en-US" altLang="zh-TW" dirty="0" smtClean="0"/>
              <a:t>PTT </a:t>
            </a:r>
            <a:r>
              <a:rPr lang="zh-TW" altLang="en-US" dirty="0" smtClean="0"/>
              <a:t>電影版的網頁元原始碼 </a:t>
            </a:r>
            <a:r>
              <a:rPr lang="en-US" altLang="zh-TW" dirty="0" smtClean="0"/>
              <a:t>(HTML)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urllib.request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req</a:t>
            </a:r>
            <a:endParaRPr lang="en-US" altLang="zh-TW" dirty="0" smtClean="0"/>
          </a:p>
          <a:p>
            <a:r>
              <a:rPr lang="en-US" altLang="zh-TW" dirty="0" err="1" smtClean="0"/>
              <a:t>url</a:t>
            </a:r>
            <a:r>
              <a:rPr lang="en-US" altLang="zh-TW" dirty="0" smtClean="0"/>
              <a:t>="https://www.ptt.cc/bbs/movie/index.html"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建立一個</a:t>
            </a:r>
            <a:r>
              <a:rPr lang="en-US" altLang="zh-TW" dirty="0" smtClean="0"/>
              <a:t>Request </a:t>
            </a:r>
            <a:r>
              <a:rPr lang="zh-TW" altLang="en-US" dirty="0" smtClean="0"/>
              <a:t>物件，附加 </a:t>
            </a:r>
            <a:r>
              <a:rPr lang="en-US" altLang="zh-TW" dirty="0" smtClean="0"/>
              <a:t>Request Headers </a:t>
            </a:r>
            <a:r>
              <a:rPr lang="zh-TW" altLang="en-US" dirty="0" smtClean="0"/>
              <a:t>的資訊</a:t>
            </a:r>
          </a:p>
          <a:p>
            <a:r>
              <a:rPr lang="en-US" altLang="zh-TW" dirty="0" smtClean="0"/>
              <a:t>request=</a:t>
            </a:r>
            <a:r>
              <a:rPr lang="en-US" altLang="zh-TW" dirty="0" err="1" smtClean="0"/>
              <a:t>req.Request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headers={</a:t>
            </a:r>
          </a:p>
          <a:p>
            <a:r>
              <a:rPr lang="en-US" altLang="zh-TW" dirty="0" smtClean="0"/>
              <a:t>    "User-Agent" : "Mozilla/5.0 (Windows NT 10.0; Win64; x64) </a:t>
            </a:r>
            <a:r>
              <a:rPr lang="en-US" altLang="zh-TW" dirty="0" err="1" smtClean="0"/>
              <a:t>AppleWebKit</a:t>
            </a:r>
            <a:r>
              <a:rPr lang="en-US" altLang="zh-TW" dirty="0" smtClean="0"/>
              <a:t>/537.36 (KHTML, like Gecko) Chrome/87.0.4280.66 Safari/537.36"</a:t>
            </a:r>
          </a:p>
          <a:p>
            <a:r>
              <a:rPr lang="en-US" altLang="zh-TW" dirty="0" smtClean="0"/>
              <a:t>})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with </a:t>
            </a:r>
            <a:r>
              <a:rPr lang="en-US" altLang="zh-TW" dirty="0" err="1" smtClean="0"/>
              <a:t>req.urlopen</a:t>
            </a:r>
            <a:r>
              <a:rPr lang="en-US" altLang="zh-TW" dirty="0" smtClean="0"/>
              <a:t>(request) as response:</a:t>
            </a:r>
          </a:p>
          <a:p>
            <a:r>
              <a:rPr lang="en-US" altLang="zh-TW" dirty="0" smtClean="0"/>
              <a:t>    data=</a:t>
            </a:r>
            <a:r>
              <a:rPr lang="en-US" altLang="zh-TW" dirty="0" err="1" smtClean="0"/>
              <a:t>response.read</a:t>
            </a:r>
            <a:r>
              <a:rPr lang="en-US" altLang="zh-TW" dirty="0" smtClean="0"/>
              <a:t>().decode("utf-8")</a:t>
            </a:r>
          </a:p>
          <a:p>
            <a:r>
              <a:rPr lang="en-US" altLang="zh-TW" dirty="0" smtClean="0"/>
              <a:t>print(data)</a:t>
            </a:r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解析原始碼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# </a:t>
            </a:r>
            <a:r>
              <a:rPr lang="en-US" altLang="zh-TW" dirty="0" err="1" smtClean="0"/>
              <a:t>select_one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48371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13265" y="3212976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result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("h3",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="headline") 	# 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標題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)headline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result.select_one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("a"))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71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結果截圖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62" y="1700808"/>
            <a:ext cx="829363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13265" y="3212976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&lt;a </a:t>
            </a:r>
            <a:r>
              <a:rPr lang="en-US" altLang="zh-TW" sz="2000" dirty="0" err="1" smtClean="0"/>
              <a:t>href</a:t>
            </a:r>
            <a:r>
              <a:rPr lang="en-US" altLang="zh-TW" sz="2000" dirty="0" smtClean="0"/>
              <a:t>="https://travel.ettoday.net/article/1859651.htm" </a:t>
            </a:r>
            <a:r>
              <a:rPr lang="en-US" altLang="zh-TW" sz="2000" dirty="0" err="1" smtClean="0"/>
              <a:t>itemprop</a:t>
            </a:r>
            <a:r>
              <a:rPr lang="en-US" altLang="zh-TW" sz="2000" dirty="0" smtClean="0"/>
              <a:t>="</a:t>
            </a:r>
            <a:r>
              <a:rPr lang="en-US" altLang="zh-TW" sz="2000" dirty="0" err="1" smtClean="0"/>
              <a:t>url</a:t>
            </a:r>
            <a:r>
              <a:rPr lang="en-US" altLang="zh-TW" sz="2000" dirty="0" smtClean="0"/>
              <a:t>"&gt;</a:t>
            </a:r>
            <a:r>
              <a:rPr lang="zh-TW" altLang="en-US" sz="2000" dirty="0" smtClean="0"/>
              <a:t>這個冬天必去！全台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處「會飄雪的耶誕村」</a:t>
            </a:r>
            <a:r>
              <a:rPr lang="en-US" altLang="zh-TW" sz="2000" dirty="0" smtClean="0"/>
              <a:t>..&lt;/a&gt;</a:t>
            </a:r>
          </a:p>
          <a:p>
            <a:endParaRPr lang="en-US" altLang="zh-TW" sz="2000" dirty="0"/>
          </a:p>
          <a:p>
            <a:r>
              <a:rPr lang="ja-JP" altLang="en-US" sz="2000" dirty="0" smtClean="0">
                <a:solidFill>
                  <a:srgbClr val="002060"/>
                </a:solidFill>
              </a:rPr>
              <a:t>注意</a:t>
            </a:r>
            <a:r>
              <a:rPr lang="en-US" altLang="zh-TW" sz="2000" dirty="0" smtClean="0">
                <a:solidFill>
                  <a:srgbClr val="002060"/>
                </a:solidFill>
              </a:rPr>
              <a:t>(</a:t>
            </a:r>
            <a:r>
              <a:rPr lang="ja-JP" altLang="en-US" sz="2000" dirty="0" smtClean="0">
                <a:solidFill>
                  <a:srgbClr val="002060"/>
                </a:solidFill>
              </a:rPr>
              <a:t>ちゅうい</a:t>
            </a:r>
            <a:r>
              <a:rPr lang="en-US" altLang="zh-TW" sz="2000" dirty="0" smtClean="0">
                <a:solidFill>
                  <a:srgbClr val="002060"/>
                </a:solidFill>
              </a:rPr>
              <a:t>)</a:t>
            </a:r>
            <a:r>
              <a:rPr lang="zh-TW" altLang="en-US" sz="2000" dirty="0" smtClean="0">
                <a:solidFill>
                  <a:srgbClr val="002060"/>
                </a:solidFill>
              </a:rPr>
              <a:t>：</a:t>
            </a:r>
            <a:endParaRPr lang="en-US" altLang="zh-TW" sz="2000" dirty="0" smtClean="0">
              <a:solidFill>
                <a:srgbClr val="002060"/>
              </a:solidFill>
            </a:endParaRPr>
          </a:p>
          <a:p>
            <a:r>
              <a:rPr lang="zh-TW" altLang="en-US" sz="2000" dirty="0" smtClean="0">
                <a:solidFill>
                  <a:srgbClr val="002060"/>
                </a:solidFill>
              </a:rPr>
              <a:t>因為這裡使用 </a:t>
            </a:r>
            <a:r>
              <a:rPr lang="en-US" altLang="zh-TW" sz="2000" dirty="0" smtClean="0">
                <a:solidFill>
                  <a:srgbClr val="002060"/>
                </a:solidFill>
              </a:rPr>
              <a:t>find</a:t>
            </a:r>
            <a:r>
              <a:rPr lang="zh-TW" altLang="en-US" sz="2000" dirty="0" smtClean="0">
                <a:solidFill>
                  <a:srgbClr val="002060"/>
                </a:solidFill>
              </a:rPr>
              <a:t> 所以</a:t>
            </a:r>
            <a:r>
              <a:rPr lang="en-US" altLang="zh-TW" sz="2000" dirty="0" smtClean="0">
                <a:solidFill>
                  <a:srgbClr val="002060"/>
                </a:solidFill>
              </a:rPr>
              <a:t>(</a:t>
            </a:r>
            <a:r>
              <a:rPr lang="ja-JP" altLang="en-US" sz="2000" dirty="0" smtClean="0">
                <a:solidFill>
                  <a:srgbClr val="002060"/>
                </a:solidFill>
              </a:rPr>
              <a:t>だから</a:t>
            </a:r>
            <a:r>
              <a:rPr lang="en-US" altLang="zh-TW" sz="2000" dirty="0" smtClean="0">
                <a:solidFill>
                  <a:srgbClr val="002060"/>
                </a:solidFill>
              </a:rPr>
              <a:t>)</a:t>
            </a:r>
            <a:r>
              <a:rPr lang="zh-TW" altLang="en-US" sz="2000" dirty="0" smtClean="0">
                <a:solidFill>
                  <a:srgbClr val="002060"/>
                </a:solidFill>
              </a:rPr>
              <a:t>才顯示一個而已</a:t>
            </a:r>
            <a:endParaRPr lang="en-US" altLang="zh-TW" sz="2000" dirty="0" smtClean="0">
              <a:solidFill>
                <a:srgbClr val="002060"/>
              </a:solidFill>
            </a:endParaRPr>
          </a:p>
          <a:p>
            <a:r>
              <a:rPr lang="zh-TW" altLang="en-US" sz="2000" dirty="0" smtClean="0">
                <a:solidFill>
                  <a:srgbClr val="002060"/>
                </a:solidFill>
              </a:rPr>
              <a:t>要多個查詢要使用</a:t>
            </a:r>
            <a:r>
              <a:rPr lang="en-US" altLang="zh-TW" sz="2000" dirty="0" err="1" smtClean="0">
                <a:solidFill>
                  <a:srgbClr val="002060"/>
                </a:solidFill>
              </a:rPr>
              <a:t>find_all</a:t>
            </a:r>
            <a:endParaRPr lang="en-US" altLang="ja-JP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5949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select()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7" y="908720"/>
            <a:ext cx="8192643" cy="275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51408" y="3789040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result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("div",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itemListElement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 </a:t>
            </a: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多個子節點時須改為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項目清單元素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itemListElement</a:t>
            </a:r>
            <a:endParaRPr lang="en-US" altLang="zh-TW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result.select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("a"))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29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結果截圖</a:t>
            </a: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4" y="1556792"/>
            <a:ext cx="8229600" cy="61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13265" y="3212976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[&lt;a class="pic" </a:t>
            </a:r>
            <a:r>
              <a:rPr lang="en-US" altLang="zh-TW" sz="2000" dirty="0" err="1" smtClean="0"/>
              <a:t>href</a:t>
            </a:r>
            <a:r>
              <a:rPr lang="en-US" altLang="zh-TW" sz="2000" dirty="0" smtClean="0"/>
              <a:t>="https://travel.ettoday.net/article/1859651.htm"&gt;</a:t>
            </a:r>
          </a:p>
          <a:p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img</a:t>
            </a:r>
            <a:r>
              <a:rPr lang="en-US" altLang="zh-TW" sz="2000" dirty="0" smtClean="0"/>
              <a:t> data-original="https://cdn2.ettoday.net/images/5284/c5284491.jpg" </a:t>
            </a:r>
            <a:r>
              <a:rPr lang="en-US" altLang="zh-TW" sz="2000" dirty="0" err="1" smtClean="0"/>
              <a:t>itemprop</a:t>
            </a:r>
            <a:r>
              <a:rPr lang="en-US" altLang="zh-TW" sz="2000" dirty="0" smtClean="0"/>
              <a:t>="image" </a:t>
            </a:r>
            <a:r>
              <a:rPr lang="en-US" altLang="zh-TW" sz="2000" dirty="0" err="1" smtClean="0"/>
              <a:t>onerror</a:t>
            </a:r>
            <a:r>
              <a:rPr lang="en-US" altLang="zh-TW" sz="2000" dirty="0" smtClean="0"/>
              <a:t>="</a:t>
            </a:r>
            <a:r>
              <a:rPr lang="en-US" altLang="zh-TW" sz="2000" dirty="0" err="1" smtClean="0"/>
              <a:t>this.src</a:t>
            </a:r>
            <a:r>
              <a:rPr lang="en-US" altLang="zh-TW" sz="2000" dirty="0" smtClean="0"/>
              <a:t>='//cdn2.ettoday.net/style/travel/images/fb_ettoday_travel_logo.jpg'" </a:t>
            </a:r>
            <a:r>
              <a:rPr lang="en-US" altLang="zh-TW" sz="2000" dirty="0" err="1" smtClean="0"/>
              <a:t>src</a:t>
            </a:r>
            <a:r>
              <a:rPr lang="en-US" altLang="zh-TW" sz="2000" dirty="0" smtClean="0"/>
              <a:t>="https://cdn2.ettoday.net/style/</a:t>
            </a:r>
            <a:r>
              <a:rPr lang="en-US" altLang="zh-TW" sz="2000" dirty="0" err="1" smtClean="0"/>
              <a:t>misc</a:t>
            </a:r>
            <a:r>
              <a:rPr lang="en-US" altLang="zh-TW" sz="2000" dirty="0" smtClean="0"/>
              <a:t>/loading_200x150.gif"/&gt;</a:t>
            </a:r>
          </a:p>
          <a:p>
            <a:r>
              <a:rPr lang="en-US" altLang="zh-TW" sz="2000" dirty="0" smtClean="0"/>
              <a:t>&lt;/a&gt;, </a:t>
            </a:r>
          </a:p>
          <a:p>
            <a:r>
              <a:rPr lang="en-US" altLang="zh-TW" sz="2000" dirty="0" smtClean="0"/>
              <a:t>&lt;a </a:t>
            </a:r>
            <a:r>
              <a:rPr lang="en-US" altLang="zh-TW" sz="2000" dirty="0" err="1" smtClean="0"/>
              <a:t>href</a:t>
            </a:r>
            <a:r>
              <a:rPr lang="en-US" altLang="zh-TW" sz="2000" dirty="0" smtClean="0"/>
              <a:t>="https://travel.ettoday.net/article/1859651.htm" </a:t>
            </a:r>
            <a:r>
              <a:rPr lang="en-US" altLang="zh-TW" sz="2000" dirty="0" err="1" smtClean="0"/>
              <a:t>itemprop</a:t>
            </a:r>
            <a:r>
              <a:rPr lang="en-US" altLang="zh-TW" sz="2000" dirty="0" smtClean="0"/>
              <a:t>="</a:t>
            </a:r>
            <a:r>
              <a:rPr lang="en-US" altLang="zh-TW" sz="2000" dirty="0" err="1" smtClean="0"/>
              <a:t>url</a:t>
            </a:r>
            <a:r>
              <a:rPr lang="en-US" altLang="zh-TW" sz="2000" dirty="0" smtClean="0"/>
              <a:t>"&gt;</a:t>
            </a:r>
            <a:r>
              <a:rPr lang="zh-TW" altLang="en-US" sz="2000" dirty="0" smtClean="0"/>
              <a:t>這個冬天必去！全台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處「會飄雪的耶誕村」</a:t>
            </a:r>
            <a:r>
              <a:rPr lang="en-US" altLang="zh-TW" sz="2000" dirty="0" smtClean="0"/>
              <a:t>..&lt;/a&gt;]</a:t>
            </a:r>
            <a:endParaRPr lang="en-US" altLang="ja-JP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屬性搜尋節點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992888" cy="28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51408" y="4221088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titles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("p", class_="summary")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print(titles)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04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29600" cy="28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結果截圖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1408" y="270892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&lt;p class="summary"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="description"&gt;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聖誕節即將到來，全台各地今年聖誕活動也陸續開跑！全台就有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3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處會下雪的浪漫耶誕村，從即日起陸續登場，活動更一直持續到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2021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年，讓旅客可以享受濃濃耶誕氛圍，還能在冬日中享受走進浪漫燈海裡盡情拍照。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&lt;/p&gt;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0900" y="4874220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000" dirty="0"/>
          </a:p>
          <a:p>
            <a:r>
              <a:rPr lang="ja-JP" altLang="en-US" sz="2000" dirty="0" smtClean="0">
                <a:solidFill>
                  <a:srgbClr val="002060"/>
                </a:solidFill>
              </a:rPr>
              <a:t>注意</a:t>
            </a:r>
            <a:r>
              <a:rPr lang="en-US" altLang="zh-TW" sz="2000" dirty="0" smtClean="0">
                <a:solidFill>
                  <a:srgbClr val="002060"/>
                </a:solidFill>
              </a:rPr>
              <a:t>(</a:t>
            </a:r>
            <a:r>
              <a:rPr lang="ja-JP" altLang="en-US" sz="2000" dirty="0" smtClean="0">
                <a:solidFill>
                  <a:srgbClr val="002060"/>
                </a:solidFill>
              </a:rPr>
              <a:t>ちゅうい</a:t>
            </a:r>
            <a:r>
              <a:rPr lang="en-US" altLang="zh-TW" sz="2000" dirty="0" smtClean="0">
                <a:solidFill>
                  <a:srgbClr val="002060"/>
                </a:solidFill>
              </a:rPr>
              <a:t>)</a:t>
            </a:r>
            <a:r>
              <a:rPr lang="zh-TW" altLang="en-US" sz="2000" dirty="0" smtClean="0">
                <a:solidFill>
                  <a:srgbClr val="002060"/>
                </a:solidFill>
              </a:rPr>
              <a:t>：</a:t>
            </a:r>
            <a:endParaRPr lang="en-US" altLang="zh-TW" sz="2000" dirty="0" smtClean="0">
              <a:solidFill>
                <a:srgbClr val="002060"/>
              </a:solidFill>
            </a:endParaRPr>
          </a:p>
          <a:p>
            <a:r>
              <a:rPr lang="zh-TW" altLang="en-US" sz="2000" dirty="0" smtClean="0">
                <a:solidFill>
                  <a:srgbClr val="002060"/>
                </a:solidFill>
              </a:rPr>
              <a:t>因為這裡使用 </a:t>
            </a:r>
            <a:r>
              <a:rPr lang="en-US" altLang="zh-TW" sz="2000" dirty="0" smtClean="0">
                <a:solidFill>
                  <a:srgbClr val="002060"/>
                </a:solidFill>
              </a:rPr>
              <a:t>find</a:t>
            </a:r>
            <a:r>
              <a:rPr lang="zh-TW" altLang="en-US" sz="2000" dirty="0" smtClean="0">
                <a:solidFill>
                  <a:srgbClr val="002060"/>
                </a:solidFill>
              </a:rPr>
              <a:t> 所以</a:t>
            </a:r>
            <a:r>
              <a:rPr lang="en-US" altLang="zh-TW" sz="2000" dirty="0" smtClean="0">
                <a:solidFill>
                  <a:srgbClr val="002060"/>
                </a:solidFill>
              </a:rPr>
              <a:t>(</a:t>
            </a:r>
            <a:r>
              <a:rPr lang="ja-JP" altLang="en-US" sz="2000" dirty="0" smtClean="0">
                <a:solidFill>
                  <a:srgbClr val="002060"/>
                </a:solidFill>
              </a:rPr>
              <a:t>だから</a:t>
            </a:r>
            <a:r>
              <a:rPr lang="en-US" altLang="zh-TW" sz="2000" dirty="0" smtClean="0">
                <a:solidFill>
                  <a:srgbClr val="002060"/>
                </a:solidFill>
              </a:rPr>
              <a:t>)</a:t>
            </a:r>
            <a:r>
              <a:rPr lang="zh-TW" altLang="en-US" sz="2000" dirty="0" smtClean="0">
                <a:solidFill>
                  <a:srgbClr val="002060"/>
                </a:solidFill>
              </a:rPr>
              <a:t>才顯示一個而已</a:t>
            </a:r>
            <a:endParaRPr lang="en-US" altLang="zh-TW" sz="2000" dirty="0" smtClean="0">
              <a:solidFill>
                <a:srgbClr val="002060"/>
              </a:solidFill>
            </a:endParaRPr>
          </a:p>
          <a:p>
            <a:r>
              <a:rPr lang="zh-TW" altLang="en-US" sz="2000" dirty="0" smtClean="0">
                <a:solidFill>
                  <a:srgbClr val="002060"/>
                </a:solidFill>
              </a:rPr>
              <a:t>要多個查詢要使用</a:t>
            </a:r>
            <a:r>
              <a:rPr lang="en-US" altLang="zh-TW" sz="2000" dirty="0" err="1" smtClean="0">
                <a:solidFill>
                  <a:srgbClr val="002060"/>
                </a:solidFill>
              </a:rPr>
              <a:t>find_all</a:t>
            </a:r>
            <a:endParaRPr lang="en-US" altLang="ja-JP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find_all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屬性搜尋節點</a:t>
            </a:r>
            <a:endParaRPr lang="zh-TW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912768" cy="250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51408" y="3933056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titles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soup.find_all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("p", class_="summary")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print(titles)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10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790954" cy="179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結果截圖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6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搜尋父節點</a:t>
            </a:r>
            <a:r>
              <a:rPr lang="en-US" altLang="zh-TW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find_parents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89150"/>
            <a:ext cx="8568952" cy="309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51408" y="4149080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result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("a",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url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parents = 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result.find_parents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("h3")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print(parents)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18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29600" cy="59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結果截圖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1408" y="3341647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[&lt;h3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="headline"&gt;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&lt;a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href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="https://travel.ettoday.net/article/1859651.htm"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url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"&gt;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這個冬天必去！全台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3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處「會飄雪的耶誕村」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..&lt;/a&gt;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&lt;/h3&gt;]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0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原始碼抓取</a:t>
            </a:r>
            <a:r>
              <a:rPr lang="en-US" altLang="zh-TW" dirty="0" smtClean="0"/>
              <a:t>-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1628800"/>
            <a:ext cx="8208912" cy="1158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        &lt;head&gt;</a:t>
            </a:r>
          </a:p>
          <a:p>
            <a:r>
              <a:rPr lang="en-US" altLang="zh-TW" dirty="0" smtClean="0"/>
              <a:t>                &lt;meta charset="utf-8"&gt;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&lt;meta name="viewport" content="width=device-width, initial-scale=1"&gt;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&lt;title&gt;</a:t>
            </a:r>
            <a:r>
              <a:rPr lang="zh-TW" altLang="en-US" dirty="0" smtClean="0"/>
              <a:t>看板 </a:t>
            </a:r>
            <a:r>
              <a:rPr lang="en-US" altLang="zh-TW" dirty="0" smtClean="0"/>
              <a:t>movie </a:t>
            </a:r>
            <a:r>
              <a:rPr lang="zh-TW" altLang="en-US" dirty="0" smtClean="0"/>
              <a:t>文章列表 </a:t>
            </a:r>
            <a:r>
              <a:rPr lang="en-US" altLang="zh-TW" dirty="0" smtClean="0"/>
              <a:t>- </a:t>
            </a:r>
            <a:r>
              <a:rPr lang="zh-TW" altLang="en-US" dirty="0" smtClean="0"/>
              <a:t>批踢踢實業坊</a:t>
            </a:r>
            <a:r>
              <a:rPr lang="en-US" altLang="zh-TW" dirty="0" smtClean="0"/>
              <a:t>&lt;/title&gt;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stylesheet</a:t>
            </a:r>
            <a:r>
              <a:rPr lang="en-US" altLang="zh-TW" dirty="0" smtClean="0"/>
              <a:t>"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="//images.ptt.cc/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/v2.27/bbs-common.css"&gt;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stylesheet</a:t>
            </a:r>
            <a:r>
              <a:rPr lang="en-US" altLang="zh-TW" dirty="0" smtClean="0"/>
              <a:t>"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="//images.ptt.cc/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/v2.27/bbs-base.css" media="screen"&gt;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stylesheet</a:t>
            </a:r>
            <a:r>
              <a:rPr lang="en-US" altLang="zh-TW" dirty="0" smtClean="0"/>
              <a:t>"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="//images.ptt.cc/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/v2.27/bbs-custom.css"&gt;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stylesheet</a:t>
            </a:r>
            <a:r>
              <a:rPr lang="en-US" altLang="zh-TW" dirty="0" smtClean="0"/>
              <a:t>"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="//images.ptt.cc/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/v2.27/pushstream.css" media="screen"&gt;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stylesheet</a:t>
            </a:r>
            <a:r>
              <a:rPr lang="en-US" altLang="zh-TW" dirty="0" smtClean="0"/>
              <a:t>"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="//images.ptt.cc/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/v2.27/bbs-print.css" media="print"&gt;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&lt;/head&gt;</a:t>
            </a:r>
          </a:p>
          <a:p>
            <a:r>
              <a:rPr lang="en-US" altLang="zh-TW" dirty="0" smtClean="0"/>
              <a:t>    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id="</a:t>
            </a:r>
            <a:r>
              <a:rPr lang="en-US" altLang="zh-TW" dirty="0" err="1" smtClean="0"/>
              <a:t>topbar</a:t>
            </a:r>
            <a:r>
              <a:rPr lang="en-US" altLang="zh-TW" dirty="0" smtClean="0"/>
              <a:t>-container"&gt;</a:t>
            </a:r>
          </a:p>
          <a:p>
            <a:r>
              <a:rPr lang="en-US" altLang="zh-TW" dirty="0" smtClean="0"/>
              <a:t>        &lt;div id="</a:t>
            </a:r>
            <a:r>
              <a:rPr lang="en-US" altLang="zh-TW" dirty="0" err="1" smtClean="0"/>
              <a:t>topbar</a:t>
            </a:r>
            <a:r>
              <a:rPr lang="en-US" altLang="zh-TW" dirty="0" smtClean="0"/>
              <a:t>" class="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-content"&gt;</a:t>
            </a:r>
          </a:p>
          <a:p>
            <a:r>
              <a:rPr lang="en-US" altLang="zh-TW" dirty="0" smtClean="0"/>
              <a:t>                &lt;a id="logo"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/"&gt;</a:t>
            </a:r>
            <a:r>
              <a:rPr lang="zh-TW" altLang="en-US" dirty="0" smtClean="0"/>
              <a:t>批踢踢實業坊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            &lt;span&gt;&amp;</a:t>
            </a:r>
            <a:r>
              <a:rPr lang="en-US" altLang="zh-TW" dirty="0" err="1" smtClean="0"/>
              <a:t>rsaquo</a:t>
            </a:r>
            <a:r>
              <a:rPr lang="en-US" altLang="zh-TW" dirty="0" smtClean="0"/>
              <a:t>;&lt;/span&gt;</a:t>
            </a:r>
          </a:p>
          <a:p>
            <a:r>
              <a:rPr lang="en-US" altLang="zh-TW" dirty="0" smtClean="0"/>
              <a:t>                &lt;a class="board"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/movie/index.html"&gt;&lt;span class="board-label"&gt;</a:t>
            </a:r>
            <a:r>
              <a:rPr lang="zh-TW" altLang="en-US" dirty="0" smtClean="0"/>
              <a:t>看板 </a:t>
            </a:r>
            <a:r>
              <a:rPr lang="en-US" altLang="zh-TW" dirty="0" smtClean="0"/>
              <a:t>&lt;/span&gt;movie&lt;/a&gt;</a:t>
            </a:r>
          </a:p>
          <a:p>
            <a:r>
              <a:rPr lang="en-US" altLang="zh-TW" dirty="0" smtClean="0"/>
              <a:t>                &lt;a class="right small"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="/about.html"&gt;</a:t>
            </a:r>
            <a:r>
              <a:rPr lang="zh-TW" altLang="en-US" dirty="0" smtClean="0"/>
              <a:t>關於我們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            &lt;a class="right small"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="/contact.html"&gt;</a:t>
            </a:r>
            <a:r>
              <a:rPr lang="zh-TW" altLang="en-US" dirty="0" smtClean="0"/>
              <a:t>聯絡資訊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id="main-container"&gt;</a:t>
            </a:r>
          </a:p>
          <a:p>
            <a:r>
              <a:rPr lang="en-US" altLang="zh-TW" dirty="0" smtClean="0"/>
              <a:t>        &lt;div id="action-bar-container"&gt;</a:t>
            </a:r>
          </a:p>
          <a:p>
            <a:r>
              <a:rPr lang="en-US" altLang="zh-TW" dirty="0" smtClean="0"/>
              <a:t>                &lt;div class="action-bar"&gt;</a:t>
            </a:r>
          </a:p>
          <a:p>
            <a:r>
              <a:rPr lang="en-US" altLang="zh-TW" dirty="0" smtClean="0"/>
              <a:t>                        &lt;div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-group-</a:t>
            </a:r>
            <a:r>
              <a:rPr lang="en-US" altLang="zh-TW" dirty="0" err="1" smtClean="0"/>
              <a:t>dir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                    &lt;a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selected"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/movie/index.html"&gt;</a:t>
            </a:r>
            <a:r>
              <a:rPr lang="zh-TW" altLang="en-US" dirty="0" smtClean="0"/>
              <a:t>看板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                            &lt;a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="/man/movie/index.html"&gt;</a:t>
            </a:r>
            <a:r>
              <a:rPr lang="zh-TW" altLang="en-US" dirty="0" smtClean="0"/>
              <a:t>精華區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        &lt;div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-group-paging"&gt;</a:t>
            </a:r>
          </a:p>
          <a:p>
            <a:r>
              <a:rPr lang="en-US" altLang="zh-TW" dirty="0" smtClean="0"/>
              <a:t>                                &lt;a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wide"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/movie/index1.html"&gt;</a:t>
            </a:r>
            <a:r>
              <a:rPr lang="zh-TW" altLang="en-US" dirty="0" smtClean="0"/>
              <a:t>最舊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                            &lt;a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wide"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/movie/index9380.html"&gt;&amp;</a:t>
            </a:r>
            <a:r>
              <a:rPr lang="en-US" altLang="zh-TW" dirty="0" err="1" smtClean="0"/>
              <a:t>lsaquo</a:t>
            </a:r>
            <a:r>
              <a:rPr lang="en-US" altLang="zh-TW" dirty="0" smtClean="0"/>
              <a:t>; </a:t>
            </a:r>
            <a:r>
              <a:rPr lang="zh-TW" altLang="en-US" dirty="0" smtClean="0"/>
              <a:t>上頁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                            &lt;a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wide disabled"&gt;</a:t>
            </a:r>
            <a:r>
              <a:rPr lang="zh-TW" altLang="en-US" dirty="0" smtClean="0"/>
              <a:t>下頁 </a:t>
            </a:r>
            <a:r>
              <a:rPr lang="en-US" altLang="zh-TW" dirty="0" smtClean="0"/>
              <a:t>&amp;</a:t>
            </a:r>
            <a:r>
              <a:rPr lang="en-US" altLang="zh-TW" dirty="0" err="1" smtClean="0"/>
              <a:t>rsaquo</a:t>
            </a:r>
            <a:r>
              <a:rPr lang="en-US" altLang="zh-TW" dirty="0" smtClean="0"/>
              <a:t>;&lt;/a&gt;</a:t>
            </a:r>
          </a:p>
          <a:p>
            <a:r>
              <a:rPr lang="en-US" altLang="zh-TW" dirty="0" smtClean="0"/>
              <a:t>                                &lt;a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wide"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/movie/index.html"&gt;</a:t>
            </a:r>
            <a:r>
              <a:rPr lang="zh-TW" altLang="en-US" dirty="0" smtClean="0"/>
              <a:t>最新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&lt;div class="r-list-container action-bar-margin 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-screen"&gt;</a:t>
            </a:r>
          </a:p>
          <a:p>
            <a:r>
              <a:rPr lang="en-US" altLang="zh-TW" dirty="0" smtClean="0"/>
              <a:t>                &lt;div class="search-bar"&gt;</a:t>
            </a:r>
          </a:p>
          <a:p>
            <a:r>
              <a:rPr lang="en-US" altLang="zh-TW" dirty="0" smtClean="0"/>
              <a:t>                        &lt;form type="get" action="search" id="search-bar"&gt;</a:t>
            </a:r>
          </a:p>
          <a:p>
            <a:r>
              <a:rPr lang="en-US" altLang="zh-TW" dirty="0" smtClean="0"/>
              <a:t>                                &lt;input class="query" type="text" name="q" value="" placeholder="</a:t>
            </a:r>
            <a:r>
              <a:rPr lang="zh-TW" altLang="en-US" dirty="0" smtClean="0"/>
              <a:t>搜尋文章</a:t>
            </a:r>
            <a:r>
              <a:rPr lang="en-US" altLang="zh-TW" dirty="0" smtClean="0"/>
              <a:t>&amp;#x22ef;"&gt;</a:t>
            </a:r>
          </a:p>
          <a:p>
            <a:r>
              <a:rPr lang="en-US" altLang="zh-TW" dirty="0" smtClean="0"/>
              <a:t>                        &lt;/form&gt;</a:t>
            </a:r>
          </a:p>
          <a:p>
            <a:r>
              <a:rPr lang="en-US" altLang="zh-TW" dirty="0" smtClean="0"/>
              <a:t>              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&lt;div class="r-</a:t>
            </a:r>
            <a:r>
              <a:rPr lang="en-US" altLang="zh-TW" dirty="0" err="1" smtClean="0"/>
              <a:t>ent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            &lt;div class="</a:t>
            </a:r>
            <a:r>
              <a:rPr lang="en-US" altLang="zh-TW" dirty="0" err="1" smtClean="0"/>
              <a:t>nrec</a:t>
            </a:r>
            <a:r>
              <a:rPr lang="en-US" altLang="zh-TW" dirty="0" smtClean="0"/>
              <a:t>"&gt;&lt;span class="hl f3"&gt;24&lt;/span&gt;&lt;/div&gt;</a:t>
            </a:r>
          </a:p>
          <a:p>
            <a:r>
              <a:rPr lang="en-US" altLang="zh-TW" dirty="0" smtClean="0"/>
              <a:t>                        &lt;div class="title"&gt;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/movie/M.1606019851.A.422.html"&gt;[</a:t>
            </a:r>
            <a:r>
              <a:rPr lang="zh-TW" altLang="en-US" dirty="0" smtClean="0"/>
              <a:t>討論</a:t>
            </a:r>
            <a:r>
              <a:rPr lang="en-US" altLang="zh-TW" dirty="0" smtClean="0"/>
              <a:t>] </a:t>
            </a:r>
            <a:r>
              <a:rPr lang="zh-TW" altLang="en-US" dirty="0" smtClean="0"/>
              <a:t>孤味票房爆了</a:t>
            </a:r>
            <a:r>
              <a:rPr lang="en-US" altLang="zh-TW" dirty="0" smtClean="0"/>
              <a:t>&lt;/a&gt;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        &lt;div class="meta"&gt;</a:t>
            </a:r>
          </a:p>
          <a:p>
            <a:r>
              <a:rPr lang="en-US" altLang="zh-TW" dirty="0" smtClean="0"/>
              <a:t>                                &lt;div class="author"&gt;</a:t>
            </a:r>
            <a:r>
              <a:rPr lang="en-US" altLang="zh-TW" dirty="0" err="1" smtClean="0"/>
              <a:t>yslimit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                          &lt;div class="article-menu"&gt;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&lt;div class="trigger"&gt;&amp;#x22ef;&lt;/div&gt;</a:t>
            </a:r>
          </a:p>
          <a:p>
            <a:r>
              <a:rPr lang="en-US" altLang="zh-TW" dirty="0" smtClean="0"/>
              <a:t>                                        &lt;div class="dropdown"&gt;</a:t>
            </a:r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=thread%3A%5B%E8%A8%8E%E8%AB%96%5D&amp;#43;%E5%AD%A4%E5%91%B3%E7%A5%A8%E6%88%BF%E7%88%86%E4%BA%86"&gt;</a:t>
            </a:r>
            <a:r>
              <a:rPr lang="zh-TW" altLang="en-US" dirty="0" smtClean="0"/>
              <a:t>搜尋同標題文章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=author%3Ayslimit"&gt;</a:t>
            </a:r>
            <a:r>
              <a:rPr lang="zh-TW" altLang="en-US" dirty="0" smtClean="0"/>
              <a:t>搜尋看板內 </a:t>
            </a:r>
            <a:r>
              <a:rPr lang="en-US" altLang="zh-TW" dirty="0" err="1" smtClean="0"/>
              <a:t>yslimit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&lt;/div&gt;</a:t>
            </a:r>
          </a:p>
          <a:p>
            <a:r>
              <a:rPr lang="en-US" altLang="zh-TW" dirty="0" smtClean="0"/>
              <a:t>                                &lt;div class="date"&gt;11/22&lt;/div&gt;</a:t>
            </a:r>
          </a:p>
          <a:p>
            <a:r>
              <a:rPr lang="en-US" altLang="zh-TW" dirty="0" smtClean="0"/>
              <a:t>                                &lt;div class="mark"&gt;&lt;/div&gt;</a:t>
            </a:r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&lt;div class="r-</a:t>
            </a:r>
            <a:r>
              <a:rPr lang="en-US" altLang="zh-TW" dirty="0" err="1" smtClean="0"/>
              <a:t>ent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            &lt;div class="</a:t>
            </a:r>
            <a:r>
              <a:rPr lang="en-US" altLang="zh-TW" dirty="0" err="1" smtClean="0"/>
              <a:t>nrec</a:t>
            </a:r>
            <a:r>
              <a:rPr lang="en-US" altLang="zh-TW" dirty="0" smtClean="0"/>
              <a:t>"&gt;&lt;span class="hl f2"&gt;1&lt;/span&gt;&lt;/div&gt;</a:t>
            </a:r>
          </a:p>
          <a:p>
            <a:r>
              <a:rPr lang="en-US" altLang="zh-TW" dirty="0" smtClean="0"/>
              <a:t>                        &lt;div class="title"&gt;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/movie/M.1606021094.A.C42.html"&gt;[</a:t>
            </a:r>
            <a:r>
              <a:rPr lang="zh-TW" altLang="en-US" dirty="0" smtClean="0"/>
              <a:t>新聞</a:t>
            </a:r>
            <a:r>
              <a:rPr lang="en-US" altLang="zh-TW" dirty="0" smtClean="0"/>
              <a:t>] </a:t>
            </a:r>
            <a:r>
              <a:rPr lang="zh-TW" altLang="en-US" dirty="0" smtClean="0"/>
              <a:t>查寧坦圖入主環球怪物宇宙！將與</a:t>
            </a:r>
            <a:r>
              <a:rPr lang="en-US" altLang="zh-TW" dirty="0" smtClean="0"/>
              <a:t>《</a:t>
            </a:r>
            <a:r>
              <a:rPr lang="zh-TW" altLang="en-US" dirty="0" smtClean="0"/>
              <a:t>龍虎少</a:t>
            </a:r>
            <a:r>
              <a:rPr lang="en-US" altLang="zh-TW" dirty="0" smtClean="0"/>
              <a:t>&lt;/a&gt;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        &lt;div class="meta"&gt;</a:t>
            </a:r>
          </a:p>
          <a:p>
            <a:r>
              <a:rPr lang="en-US" altLang="zh-TW" dirty="0" smtClean="0"/>
              <a:t>                                &lt;div class="author"&gt;CYKONGG&lt;/div&gt;</a:t>
            </a:r>
          </a:p>
          <a:p>
            <a:r>
              <a:rPr lang="en-US" altLang="zh-TW" dirty="0" smtClean="0"/>
              <a:t>                                &lt;div class="article-menu"&gt;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&lt;div class="trigger"&gt;&amp;#x22ef;&lt;/div&gt;</a:t>
            </a:r>
          </a:p>
          <a:p>
            <a:r>
              <a:rPr lang="en-US" altLang="zh-TW" dirty="0" smtClean="0"/>
              <a:t>                                        &lt;div class="dropdown"&gt;</a:t>
            </a:r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=thread%3A%5B%E6%96%B0%E8%81%9E%5D&amp;#43;%E6%9F%A5%E5%AF%A7%E5%9D%A6%E5%9C%96%E5%85%A5%E4%B8%BB%E7%92%B0%E7%90%83%E6%80%AA%E7%89%A9%E5%AE%87%E5%AE%99%EF%BC%81%E5%B0%87%E8%88%87%E3%80%8A%E9%BE%8D%E8%99%8E%E5%B0%91"&gt;</a:t>
            </a:r>
            <a:r>
              <a:rPr lang="zh-TW" altLang="en-US" dirty="0" smtClean="0"/>
              <a:t>搜尋同標題文章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=author%3ACYKONGG"&gt;</a:t>
            </a:r>
            <a:r>
              <a:rPr lang="zh-TW" altLang="en-US" dirty="0" smtClean="0"/>
              <a:t>搜尋看板內 </a:t>
            </a:r>
            <a:r>
              <a:rPr lang="en-US" altLang="zh-TW" dirty="0" smtClean="0"/>
              <a:t>CYKONGG </a:t>
            </a:r>
            <a:r>
              <a:rPr lang="zh-TW" altLang="en-US" dirty="0" smtClean="0"/>
              <a:t>的文章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&lt;/div&gt;</a:t>
            </a:r>
          </a:p>
          <a:p>
            <a:r>
              <a:rPr lang="en-US" altLang="zh-TW" dirty="0" smtClean="0"/>
              <a:t>                                &lt;div class="date"&gt;11/22&lt;/div&gt;</a:t>
            </a:r>
          </a:p>
          <a:p>
            <a:r>
              <a:rPr lang="en-US" altLang="zh-TW" dirty="0" smtClean="0"/>
              <a:t>                                &lt;div class="mark"&gt;&lt;/div&gt;</a:t>
            </a:r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&lt;div class="r-</a:t>
            </a:r>
            <a:r>
              <a:rPr lang="en-US" altLang="zh-TW" dirty="0" err="1" smtClean="0"/>
              <a:t>ent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            &lt;div class="</a:t>
            </a:r>
            <a:r>
              <a:rPr lang="en-US" altLang="zh-TW" dirty="0" err="1" smtClean="0"/>
              <a:t>nrec</a:t>
            </a:r>
            <a:r>
              <a:rPr lang="en-US" altLang="zh-TW" dirty="0" smtClean="0"/>
              <a:t>"&gt;&lt;span class="hl f2"&gt;1&lt;/span&gt;&lt;/div&gt;</a:t>
            </a:r>
          </a:p>
          <a:p>
            <a:r>
              <a:rPr lang="en-US" altLang="zh-TW" dirty="0" smtClean="0"/>
              <a:t>                        &lt;div class="title"&gt;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/movie/M.1606022346.A.1DE.html"&gt;[ </a:t>
            </a:r>
            <a:r>
              <a:rPr lang="zh-TW" altLang="en-US" dirty="0" smtClean="0"/>
              <a:t>極好雷</a:t>
            </a:r>
            <a:r>
              <a:rPr lang="en-US" altLang="zh-TW" dirty="0" smtClean="0"/>
              <a:t>] </a:t>
            </a:r>
            <a:r>
              <a:rPr lang="zh-TW" altLang="en-US" dirty="0" smtClean="0"/>
              <a:t>同學麥娜絲今年最佳國片</a:t>
            </a:r>
            <a:r>
              <a:rPr lang="en-US" altLang="zh-TW" dirty="0" smtClean="0"/>
              <a:t>&lt;/a&gt;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        &lt;div class="meta"&gt;</a:t>
            </a:r>
          </a:p>
          <a:p>
            <a:r>
              <a:rPr lang="en-US" altLang="zh-TW" dirty="0" smtClean="0"/>
              <a:t>                                &lt;div class="author"&gt;rs6677&lt;/div&gt;</a:t>
            </a:r>
          </a:p>
          <a:p>
            <a:r>
              <a:rPr lang="en-US" altLang="zh-TW" dirty="0" smtClean="0"/>
              <a:t>                                &lt;div class="article-menu"&gt;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&lt;div class="trigger"&gt;&amp;#x22ef;&lt;/div&gt;</a:t>
            </a:r>
          </a:p>
          <a:p>
            <a:r>
              <a:rPr lang="en-US" altLang="zh-TW" dirty="0" smtClean="0"/>
              <a:t>                                        &lt;div class="dropdown"&gt;</a:t>
            </a:r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=thread%3A%5B&amp;#43;%E6%A5%B5%E5%A5%BD%E9%9B%B7%5D&amp;#43;%E5%90%8C%E5%AD%B8%E9%BA%A5%E5%A8%9C%E7%B5%B2%E4%BB%8A%E5%B9%B4%E6%9C%80%E4%BD%B3%E5%9C%8B%E7%89%87"&gt;</a:t>
            </a:r>
            <a:r>
              <a:rPr lang="zh-TW" altLang="en-US" dirty="0" smtClean="0"/>
              <a:t>搜尋同標題文章</a:t>
            </a:r>
            <a:r>
              <a:rPr lang="en-US" altLang="zh-TW" dirty="0" smtClean="0"/>
              <a:t>&lt;/a&gt;&lt;/div&gt;       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=author%3Ars6677"&gt;</a:t>
            </a:r>
            <a:r>
              <a:rPr lang="zh-TW" altLang="en-US" dirty="0" smtClean="0"/>
              <a:t>搜尋看板內 </a:t>
            </a:r>
            <a:r>
              <a:rPr lang="en-US" altLang="zh-TW" dirty="0" smtClean="0"/>
              <a:t>rs6677 </a:t>
            </a:r>
            <a:r>
              <a:rPr lang="zh-TW" altLang="en-US" dirty="0" smtClean="0"/>
              <a:t>的文章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&lt;/div&gt;</a:t>
            </a:r>
          </a:p>
          <a:p>
            <a:r>
              <a:rPr lang="en-US" altLang="zh-TW" dirty="0" smtClean="0"/>
              <a:t>                                &lt;div class="date"&gt;11/22&lt;/div&gt;</a:t>
            </a:r>
          </a:p>
          <a:p>
            <a:r>
              <a:rPr lang="en-US" altLang="zh-TW" dirty="0" smtClean="0"/>
              <a:t>                                &lt;div class="mark"&gt;&lt;/div&gt;</a:t>
            </a:r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&lt;div class="r-</a:t>
            </a:r>
            <a:r>
              <a:rPr lang="en-US" altLang="zh-TW" dirty="0" err="1" smtClean="0"/>
              <a:t>ent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            &lt;div class="</a:t>
            </a:r>
            <a:r>
              <a:rPr lang="en-US" altLang="zh-TW" dirty="0" err="1" smtClean="0"/>
              <a:t>nrec</a:t>
            </a:r>
            <a:r>
              <a:rPr lang="en-US" altLang="zh-TW" dirty="0" smtClean="0"/>
              <a:t>"&gt;&lt;span class="hl f2"&gt;3&lt;/span&gt;&lt;/div&gt;</a:t>
            </a:r>
          </a:p>
          <a:p>
            <a:r>
              <a:rPr lang="en-US" altLang="zh-TW" dirty="0" smtClean="0"/>
              <a:t>                        &lt;div class="title"&gt;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/movie/M.1606022481.A.053.html"&gt;[</a:t>
            </a:r>
            <a:r>
              <a:rPr lang="zh-TW" altLang="en-US" dirty="0" smtClean="0"/>
              <a:t>請益</a:t>
            </a:r>
            <a:r>
              <a:rPr lang="en-US" altLang="zh-TW" dirty="0" smtClean="0"/>
              <a:t>] </a:t>
            </a:r>
            <a:r>
              <a:rPr lang="zh-TW" altLang="en-US" dirty="0" smtClean="0"/>
              <a:t>已上映的片子金馬送審時是否可能不同版本</a:t>
            </a:r>
            <a:r>
              <a:rPr lang="en-US" altLang="zh-TW" dirty="0" smtClean="0"/>
              <a:t>&lt;/a&gt;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        &lt;div class="meta"&gt;</a:t>
            </a:r>
          </a:p>
          <a:p>
            <a:r>
              <a:rPr lang="en-US" altLang="zh-TW" dirty="0" smtClean="0"/>
              <a:t>                                &lt;div class="author"&gt;n6335097&lt;/div&gt;</a:t>
            </a:r>
          </a:p>
          <a:p>
            <a:r>
              <a:rPr lang="en-US" altLang="zh-TW" dirty="0" smtClean="0"/>
              <a:t>                                &lt;div class="article-menu"&gt;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&lt;div class="trigger"&gt;&amp;#x22ef;&lt;/div&gt;</a:t>
            </a:r>
          </a:p>
          <a:p>
            <a:r>
              <a:rPr lang="en-US" altLang="zh-TW" dirty="0" smtClean="0"/>
              <a:t>                                        &lt;div class="dropdown"&gt;</a:t>
            </a:r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=thread%3A%5B%E8%AB%8B%E7%9B%8A%5D&amp;#43;%E5%B7%B2%E4%B8%8A%E6%98%A0%E7%9A%84%E7%89%87%E5%AD%90%E9%87%91%E9%A6%AC%E9%80%81%E5%AF%A9%E6%99%82%E6%98%AF%E5%90%A6%E5%8F%AF%E8%83%BD%E4%B8%8D%E5%90%8C%E7%89%88%E6%9C%AC"&gt;</a:t>
            </a:r>
            <a:r>
              <a:rPr lang="zh-TW" altLang="en-US" dirty="0" smtClean="0"/>
              <a:t>搜尋同標題文章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=author%3An6335097"&gt;</a:t>
            </a:r>
            <a:r>
              <a:rPr lang="zh-TW" altLang="en-US" dirty="0" smtClean="0"/>
              <a:t>搜尋看板內 </a:t>
            </a:r>
            <a:r>
              <a:rPr lang="en-US" altLang="zh-TW" dirty="0" smtClean="0"/>
              <a:t>n6335097 </a:t>
            </a:r>
            <a:r>
              <a:rPr lang="zh-TW" altLang="en-US" dirty="0" smtClean="0"/>
              <a:t>的文章</a:t>
            </a:r>
          </a:p>
          <a:p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&lt;/div&gt;</a:t>
            </a:r>
          </a:p>
          <a:p>
            <a:r>
              <a:rPr lang="en-US" altLang="zh-TW" dirty="0" smtClean="0"/>
              <a:t>                                &lt;div class="date"&gt;11/22&lt;/div&gt;</a:t>
            </a:r>
          </a:p>
          <a:p>
            <a:r>
              <a:rPr lang="en-US" altLang="zh-TW" dirty="0" smtClean="0"/>
              <a:t>                                &lt;div class="mark"&gt;&lt;/div&gt;</a:t>
            </a:r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&lt;div class="r-list-</a:t>
            </a:r>
            <a:r>
              <a:rPr lang="en-US" altLang="zh-TW" dirty="0" err="1" smtClean="0"/>
              <a:t>sep</a:t>
            </a:r>
            <a:r>
              <a:rPr lang="en-US" altLang="zh-TW" dirty="0" smtClean="0"/>
              <a:t>"&gt;&lt;/div&gt;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&lt;div class="r-</a:t>
            </a:r>
            <a:r>
              <a:rPr lang="en-US" altLang="zh-TW" dirty="0" err="1" smtClean="0"/>
              <a:t>ent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            &lt;div class="</a:t>
            </a:r>
            <a:r>
              <a:rPr lang="en-US" altLang="zh-TW" dirty="0" err="1" smtClean="0"/>
              <a:t>nrec</a:t>
            </a:r>
            <a:r>
              <a:rPr lang="en-US" altLang="zh-TW" dirty="0" smtClean="0"/>
              <a:t>"&gt;&lt;span class="hl f3"&gt;33&lt;/span&gt;&lt;/div&gt;</a:t>
            </a:r>
          </a:p>
          <a:p>
            <a:r>
              <a:rPr lang="en-US" altLang="zh-TW" dirty="0" smtClean="0"/>
              <a:t>                        &lt;div class="title"&gt;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/movie/M.1559611458.A.DCA.html"&gt;[</a:t>
            </a:r>
            <a:r>
              <a:rPr lang="zh-TW" altLang="en-US" dirty="0" smtClean="0"/>
              <a:t>公告</a:t>
            </a:r>
            <a:r>
              <a:rPr lang="en-US" altLang="zh-TW" dirty="0" smtClean="0"/>
              <a:t>] </a:t>
            </a:r>
            <a:r>
              <a:rPr lang="zh-TW" altLang="en-US" dirty="0" smtClean="0"/>
              <a:t>板規 </a:t>
            </a:r>
            <a:r>
              <a:rPr lang="en-US" altLang="zh-TW" dirty="0" smtClean="0"/>
              <a:t>2020/03/01 (</a:t>
            </a:r>
            <a:r>
              <a:rPr lang="zh-TW" altLang="en-US" dirty="0" smtClean="0"/>
              <a:t>增加</a:t>
            </a:r>
            <a:r>
              <a:rPr lang="en-US" altLang="zh-TW" dirty="0" smtClean="0"/>
              <a:t>14.1)&lt;/a&gt;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        &lt;div class="meta"&gt;</a:t>
            </a:r>
          </a:p>
          <a:p>
            <a:r>
              <a:rPr lang="en-US" altLang="zh-TW" dirty="0" smtClean="0"/>
              <a:t>                                &lt;div class="author"&gt;</a:t>
            </a:r>
            <a:r>
              <a:rPr lang="en-US" altLang="zh-TW" dirty="0" err="1" smtClean="0"/>
              <a:t>ckshchen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                          &lt;div class="article-menu"&gt;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&lt;div class="trigger"&gt;&amp;#x22ef;&lt;/div&gt;</a:t>
            </a:r>
          </a:p>
          <a:p>
            <a:r>
              <a:rPr lang="en-US" altLang="zh-TW" dirty="0" smtClean="0"/>
              <a:t>                                        &lt;div class="dropdown"&gt;</a:t>
            </a:r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=thread%3A%5B%E5%85%AC%E5%91%8A%5D&amp;#43;%E6%9D%BF%E8%A6%8F&amp;#43;2020%2F03%2F01&amp;#43;%28%E5%A2%9E%E5%8A%A014.1%29"&gt;</a:t>
            </a:r>
            <a:r>
              <a:rPr lang="zh-TW" altLang="en-US" dirty="0" smtClean="0"/>
              <a:t>搜尋同標題文章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=author%3Ackshchen"&gt;</a:t>
            </a:r>
            <a:r>
              <a:rPr lang="zh-TW" altLang="en-US" dirty="0" smtClean="0"/>
              <a:t>搜尋看板內 </a:t>
            </a:r>
            <a:r>
              <a:rPr lang="en-US" altLang="zh-TW" dirty="0" err="1" smtClean="0"/>
              <a:t>ckshchen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的文章</a:t>
            </a:r>
          </a:p>
          <a:p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&lt;/div&gt;</a:t>
            </a:r>
          </a:p>
          <a:p>
            <a:r>
              <a:rPr lang="en-US" altLang="zh-TW" dirty="0" smtClean="0"/>
              <a:t>                                &lt;div class="date"&gt; 6/04&lt;/div&gt;</a:t>
            </a:r>
          </a:p>
          <a:p>
            <a:r>
              <a:rPr lang="en-US" altLang="zh-TW" dirty="0" smtClean="0"/>
              <a:t>                                &lt;div class="mark"&gt;M&lt;/div&gt;</a:t>
            </a:r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&lt;div class="r-</a:t>
            </a:r>
            <a:r>
              <a:rPr lang="en-US" altLang="zh-TW" dirty="0" err="1" smtClean="0"/>
              <a:t>ent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            &lt;div class="</a:t>
            </a:r>
            <a:r>
              <a:rPr lang="en-US" altLang="zh-TW" dirty="0" err="1" smtClean="0"/>
              <a:t>nrec</a:t>
            </a:r>
            <a:r>
              <a:rPr lang="en-US" altLang="zh-TW" dirty="0" smtClean="0"/>
              <a:t>"&gt;&lt;span class="hl f3"&gt;20&lt;/span&gt;&lt;/div&gt;</a:t>
            </a:r>
          </a:p>
          <a:p>
            <a:r>
              <a:rPr lang="en-US" altLang="zh-TW" dirty="0" smtClean="0"/>
              <a:t>                        &lt;div class="title"&gt;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/movie/M.1578684521.A.1B8.html"&gt;[</a:t>
            </a:r>
            <a:r>
              <a:rPr lang="zh-TW" altLang="en-US" dirty="0" smtClean="0"/>
              <a:t>公告</a:t>
            </a:r>
            <a:r>
              <a:rPr lang="en-US" altLang="zh-TW" dirty="0" smtClean="0"/>
              <a:t>] </a:t>
            </a:r>
            <a:r>
              <a:rPr lang="zh-TW" altLang="en-US" dirty="0" smtClean="0"/>
              <a:t>關於跑步哥</a:t>
            </a:r>
            <a:r>
              <a:rPr lang="en-US" altLang="zh-TW" dirty="0" smtClean="0"/>
              <a:t>&lt;/a&gt;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        &lt;div class="meta"&gt;</a:t>
            </a:r>
          </a:p>
          <a:p>
            <a:r>
              <a:rPr lang="en-US" altLang="zh-TW" dirty="0" smtClean="0"/>
              <a:t>                                &lt;div class="author"&gt;</a:t>
            </a:r>
            <a:r>
              <a:rPr lang="en-US" altLang="zh-TW" dirty="0" err="1" smtClean="0"/>
              <a:t>ckshchen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                          &lt;div class="article-menu"&gt;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&lt;div class="trigger"&gt;&amp;#x22ef;&lt;/div&gt;</a:t>
            </a:r>
          </a:p>
          <a:p>
            <a:r>
              <a:rPr lang="en-US" altLang="zh-TW" dirty="0" smtClean="0"/>
              <a:t>                                        &lt;div class="dropdown"&gt;</a:t>
            </a:r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=thread%3A%5B%E5%85%AC%E5%91%8A%5D&amp;#43;%E9%97%9C%E6%96%BC%E8%B7%91%E6%AD%A5%E5%93%A5"&gt;</a:t>
            </a:r>
            <a:r>
              <a:rPr lang="zh-TW" altLang="en-US" dirty="0" smtClean="0"/>
              <a:t>搜尋同標題文章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=author%3Ackshchen"&gt;</a:t>
            </a:r>
            <a:r>
              <a:rPr lang="zh-TW" altLang="en-US" dirty="0" smtClean="0"/>
              <a:t>搜尋看板內 </a:t>
            </a:r>
            <a:r>
              <a:rPr lang="en-US" altLang="zh-TW" dirty="0" err="1" smtClean="0"/>
              <a:t>ckshchen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的文章</a:t>
            </a:r>
          </a:p>
          <a:p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&lt;/div&gt;</a:t>
            </a:r>
          </a:p>
          <a:p>
            <a:r>
              <a:rPr lang="en-US" altLang="zh-TW" dirty="0" smtClean="0"/>
              <a:t>                                &lt;div class="date"&gt; 1/11&lt;/div&gt;</a:t>
            </a:r>
          </a:p>
          <a:p>
            <a:r>
              <a:rPr lang="en-US" altLang="zh-TW" dirty="0" smtClean="0"/>
              <a:t>                                &lt;div class="mark"&gt;M&lt;/div&gt;</a:t>
            </a:r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&lt;div class="r-</a:t>
            </a:r>
            <a:r>
              <a:rPr lang="en-US" altLang="zh-TW" dirty="0" err="1" smtClean="0"/>
              <a:t>ent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            &lt;div class="</a:t>
            </a:r>
            <a:r>
              <a:rPr lang="en-US" altLang="zh-TW" dirty="0" err="1" smtClean="0"/>
              <a:t>nrec</a:t>
            </a:r>
            <a:r>
              <a:rPr lang="en-US" altLang="zh-TW" dirty="0" smtClean="0"/>
              <a:t>"&gt;&lt;span class="hl f1"&gt;</a:t>
            </a:r>
            <a:r>
              <a:rPr lang="zh-TW" altLang="en-US" dirty="0" smtClean="0"/>
              <a:t>爆</a:t>
            </a:r>
            <a:r>
              <a:rPr lang="en-US" altLang="zh-TW" dirty="0" smtClean="0"/>
              <a:t>&lt;/span&gt;&lt;/div&gt;</a:t>
            </a:r>
          </a:p>
          <a:p>
            <a:r>
              <a:rPr lang="en-US" altLang="zh-TW" dirty="0" smtClean="0"/>
              <a:t>                        &lt;div class="title"&gt;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/movie/M.1589355894.A.CDD.html"&gt;[</a:t>
            </a:r>
            <a:r>
              <a:rPr lang="zh-TW" altLang="en-US" dirty="0" smtClean="0"/>
              <a:t>情報</a:t>
            </a:r>
            <a:r>
              <a:rPr lang="en-US" altLang="zh-TW" dirty="0" smtClean="0"/>
              <a:t>] </a:t>
            </a:r>
            <a:r>
              <a:rPr lang="zh-TW" altLang="en-US" dirty="0" smtClean="0"/>
              <a:t>近期院線預計重映片單</a:t>
            </a:r>
            <a:r>
              <a:rPr lang="en-US" altLang="zh-TW" dirty="0" smtClean="0"/>
              <a:t>&lt;/a&gt;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        &lt;div class="meta"&gt;</a:t>
            </a:r>
          </a:p>
          <a:p>
            <a:r>
              <a:rPr lang="en-US" altLang="zh-TW" dirty="0" smtClean="0"/>
              <a:t>                                &lt;div class="author"&gt;lgng66133&lt;/div&gt;</a:t>
            </a:r>
          </a:p>
          <a:p>
            <a:r>
              <a:rPr lang="en-US" altLang="zh-TW" dirty="0" smtClean="0"/>
              <a:t>                                &lt;div class="article-menu"&gt;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&lt;div class="trigger"&gt;&amp;#x22ef;&lt;/div&gt;</a:t>
            </a:r>
          </a:p>
          <a:p>
            <a:r>
              <a:rPr lang="en-US" altLang="zh-TW" dirty="0" smtClean="0"/>
              <a:t>                                        &lt;div class="dropdown"&gt;</a:t>
            </a:r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=thread%3A%5B%E6%83%85%E5%A0%B1%5D&amp;#43;%E8%BF%91%E6%9C%9F%E9%99%A2%E7%B7%9A%E9%A0%90%E8%A8%88%E9%87%8D%E6%98%A0%E7%89%87%E5%96%AE"&gt;</a:t>
            </a:r>
            <a:r>
              <a:rPr lang="zh-TW" altLang="en-US" dirty="0" smtClean="0"/>
              <a:t>搜尋同標題文章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=author%3Algng66133"&gt;</a:t>
            </a:r>
            <a:r>
              <a:rPr lang="zh-TW" altLang="en-US" dirty="0" smtClean="0"/>
              <a:t>搜尋看板內 </a:t>
            </a:r>
            <a:r>
              <a:rPr lang="en-US" altLang="zh-TW" dirty="0" smtClean="0"/>
              <a:t>lgng66133 </a:t>
            </a:r>
            <a:r>
              <a:rPr lang="zh-TW" altLang="en-US" dirty="0" smtClean="0"/>
              <a:t>的文</a:t>
            </a:r>
          </a:p>
          <a:p>
            <a:r>
              <a:rPr lang="zh-TW" altLang="en-US" dirty="0" smtClean="0"/>
              <a:t>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&lt;/div&gt;</a:t>
            </a:r>
          </a:p>
          <a:p>
            <a:r>
              <a:rPr lang="en-US" altLang="zh-TW" dirty="0" smtClean="0"/>
              <a:t>                                &lt;div class="date"&gt; 5/13&lt;/div&gt;</a:t>
            </a:r>
          </a:p>
          <a:p>
            <a:r>
              <a:rPr lang="en-US" altLang="zh-TW" dirty="0" smtClean="0"/>
              <a:t>                                &lt;div class="mark"&gt;M&lt;/div&gt;</a:t>
            </a:r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&lt;div class="r-</a:t>
            </a:r>
            <a:r>
              <a:rPr lang="en-US" altLang="zh-TW" dirty="0" err="1" smtClean="0"/>
              <a:t>ent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            &lt;div class="</a:t>
            </a:r>
            <a:r>
              <a:rPr lang="en-US" altLang="zh-TW" dirty="0" err="1" smtClean="0"/>
              <a:t>nrec</a:t>
            </a:r>
            <a:r>
              <a:rPr lang="en-US" altLang="zh-TW" dirty="0" smtClean="0"/>
              <a:t>"&gt;&lt;/div&gt;</a:t>
            </a:r>
          </a:p>
          <a:p>
            <a:r>
              <a:rPr lang="en-US" altLang="zh-TW" dirty="0" smtClean="0"/>
              <a:t>                        &lt;div class="title"&gt;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/movie/M.1596465114.A.0D2.html"&gt;[</a:t>
            </a:r>
            <a:r>
              <a:rPr lang="zh-TW" altLang="en-US" dirty="0" smtClean="0"/>
              <a:t>公告</a:t>
            </a:r>
            <a:r>
              <a:rPr lang="en-US" altLang="zh-TW" dirty="0" smtClean="0"/>
              <a:t>][</a:t>
            </a:r>
            <a:r>
              <a:rPr lang="zh-TW" altLang="en-US" dirty="0" smtClean="0"/>
              <a:t>板規</a:t>
            </a:r>
            <a:r>
              <a:rPr lang="en-US" altLang="zh-TW" dirty="0" smtClean="0"/>
              <a:t>] </a:t>
            </a:r>
            <a:r>
              <a:rPr lang="zh-TW" altLang="en-US" dirty="0" smtClean="0"/>
              <a:t>電影版申訴與檢舉辦法</a:t>
            </a:r>
            <a:r>
              <a:rPr lang="en-US" altLang="zh-TW" dirty="0" smtClean="0"/>
              <a:t>&lt;/a&gt;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        &lt;div class="meta"&gt;</a:t>
            </a:r>
          </a:p>
          <a:p>
            <a:r>
              <a:rPr lang="en-US" altLang="zh-TW" dirty="0" smtClean="0"/>
              <a:t>                                &lt;div class="author"&gt;</a:t>
            </a:r>
            <a:r>
              <a:rPr lang="en-US" altLang="zh-TW" dirty="0" err="1" smtClean="0"/>
              <a:t>hhwang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                          &lt;div class="article-menu"&gt;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&lt;div class="trigger"&gt;&amp;#x22ef;&lt;/div&gt;</a:t>
            </a:r>
          </a:p>
          <a:p>
            <a:r>
              <a:rPr lang="en-US" altLang="zh-TW" dirty="0" smtClean="0"/>
              <a:t>                                        &lt;div class="dropdown"&gt;</a:t>
            </a:r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=thread%3A%5B%E5%85%AC%E5%91%8A%5D%5B%E6%9D%BF%E8%A6%8F%5D&amp;#43;%E9%9B%BB%E5%BD%B1%E7%89%88%E7%94%B3%E8%A8%B4%E8%88%87%E6%AA%A2%E8%88%89%E8%BE%A6%E6%B3%95"&gt;</a:t>
            </a:r>
            <a:r>
              <a:rPr lang="zh-TW" altLang="en-US" dirty="0" smtClean="0"/>
              <a:t>搜尋同標題文章</a:t>
            </a:r>
            <a:r>
              <a:rPr lang="en-US" altLang="zh-TW" dirty="0" smtClean="0"/>
              <a:t>&lt;/a&gt;&lt;/div&gt;      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=author%3Ahhwang"&gt;</a:t>
            </a:r>
            <a:r>
              <a:rPr lang="zh-TW" altLang="en-US" dirty="0" smtClean="0"/>
              <a:t>搜尋看板內 </a:t>
            </a:r>
            <a:r>
              <a:rPr lang="en-US" altLang="zh-TW" dirty="0" err="1" smtClean="0"/>
              <a:t>hhwang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&lt;/div&gt;</a:t>
            </a:r>
          </a:p>
          <a:p>
            <a:r>
              <a:rPr lang="en-US" altLang="zh-TW" dirty="0" smtClean="0"/>
              <a:t>                                &lt;div class="date"&gt; 8/03&lt;/div&gt;</a:t>
            </a:r>
          </a:p>
          <a:p>
            <a:r>
              <a:rPr lang="en-US" altLang="zh-TW" dirty="0" smtClean="0"/>
              <a:t>                                &lt;div class="mark"&gt;M&lt;/div&gt;</a:t>
            </a:r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&lt;div class="r-</a:t>
            </a:r>
            <a:r>
              <a:rPr lang="en-US" altLang="zh-TW" dirty="0" err="1" smtClean="0"/>
              <a:t>ent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                &lt;div class="</a:t>
            </a:r>
            <a:r>
              <a:rPr lang="en-US" altLang="zh-TW" dirty="0" err="1" smtClean="0"/>
              <a:t>nrec</a:t>
            </a:r>
            <a:r>
              <a:rPr lang="en-US" altLang="zh-TW" dirty="0" smtClean="0"/>
              <a:t>"&gt;&lt;span class="hl f2"&gt;2&lt;/span&gt;&lt;/div&gt;</a:t>
            </a:r>
          </a:p>
          <a:p>
            <a:r>
              <a:rPr lang="en-US" altLang="zh-TW" dirty="0" smtClean="0"/>
              <a:t>                        &lt;div class="title"&gt;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/movie/M.1597242609.A.606.html"&gt;[</a:t>
            </a:r>
            <a:r>
              <a:rPr lang="zh-TW" altLang="en-US" dirty="0" smtClean="0"/>
              <a:t>公告</a:t>
            </a:r>
            <a:r>
              <a:rPr lang="en-US" altLang="zh-TW" dirty="0" smtClean="0"/>
              <a:t>] </a:t>
            </a:r>
            <a:r>
              <a:rPr lang="zh-TW" altLang="en-US" dirty="0" smtClean="0"/>
              <a:t>電影板板規</a:t>
            </a:r>
            <a:r>
              <a:rPr lang="en-US" altLang="zh-TW" dirty="0" smtClean="0"/>
              <a:t>12/08/2020&lt;/a&gt;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        &lt;div class="meta"&gt;</a:t>
            </a:r>
          </a:p>
          <a:p>
            <a:r>
              <a:rPr lang="en-US" altLang="zh-TW" dirty="0" smtClean="0"/>
              <a:t>                                &lt;div class="author"&gt;TtTt4&lt;/div&gt;</a:t>
            </a:r>
          </a:p>
          <a:p>
            <a:r>
              <a:rPr lang="en-US" altLang="zh-TW" dirty="0" smtClean="0"/>
              <a:t>                                &lt;div class="article-menu"&gt;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&lt;div class="trigger"&gt;&amp;#x22ef;&lt;/div&gt;</a:t>
            </a:r>
          </a:p>
          <a:p>
            <a:r>
              <a:rPr lang="en-US" altLang="zh-TW" dirty="0" smtClean="0"/>
              <a:t>                                        &lt;div class="dropdown"&gt;</a:t>
            </a:r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=thread%3A%5B%E5%85%AC%E5%91%8A%5D&amp;#43;%E9%9B%BB%E5%BD%B1%E6%9D%BF%E6%9D%BF%E8%A6%8F12%2F08%2F2020"&gt;</a:t>
            </a:r>
            <a:r>
              <a:rPr lang="zh-TW" altLang="en-US" dirty="0" smtClean="0"/>
              <a:t>搜尋同標題文章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        &lt;div class="item"&gt;&lt;a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/movie/</a:t>
            </a:r>
            <a:r>
              <a:rPr lang="en-US" altLang="zh-TW" dirty="0" err="1" smtClean="0"/>
              <a:t>search?q</a:t>
            </a:r>
            <a:r>
              <a:rPr lang="en-US" altLang="zh-TW" dirty="0" smtClean="0"/>
              <a:t>=author%3ATtTt4"&gt;</a:t>
            </a:r>
            <a:r>
              <a:rPr lang="zh-TW" altLang="en-US" dirty="0" smtClean="0"/>
              <a:t>搜尋看板內 </a:t>
            </a:r>
            <a:r>
              <a:rPr lang="en-US" altLang="zh-TW" dirty="0" smtClean="0"/>
              <a:t>TtTt4 </a:t>
            </a:r>
            <a:r>
              <a:rPr lang="zh-TW" altLang="en-US" dirty="0" smtClean="0"/>
              <a:t>的文章</a:t>
            </a:r>
            <a:r>
              <a:rPr lang="en-US" altLang="zh-TW" dirty="0" smtClean="0"/>
              <a:t>&lt;/a&gt;&lt;/div&gt;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&lt;/div&gt;</a:t>
            </a:r>
          </a:p>
          <a:p>
            <a:r>
              <a:rPr lang="en-US" altLang="zh-TW" dirty="0" smtClean="0"/>
              <a:t>                                &lt;div class="date"&gt; 8/12&lt;/div&gt;</a:t>
            </a:r>
          </a:p>
          <a:p>
            <a:r>
              <a:rPr lang="en-US" altLang="zh-TW" dirty="0" smtClean="0"/>
              <a:t>                                &lt;div class="mark"&gt;M&lt;/div&gt;</a:t>
            </a:r>
          </a:p>
          <a:p>
            <a:r>
              <a:rPr lang="en-US" altLang="zh-TW" dirty="0" smtClean="0"/>
              <a:t>                        &lt;/div&gt;</a:t>
            </a:r>
          </a:p>
          <a:p>
            <a:r>
              <a:rPr lang="en-US" altLang="zh-TW" dirty="0" smtClean="0"/>
              <a:t>              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&lt;script&gt;</a:t>
            </a:r>
          </a:p>
          <a:p>
            <a:r>
              <a:rPr lang="en-US" altLang="zh-TW" dirty="0" smtClean="0"/>
              <a:t>  (function(</a:t>
            </a:r>
            <a:r>
              <a:rPr lang="en-US" altLang="zh-TW" dirty="0" err="1" smtClean="0"/>
              <a:t>i,s,o,g,r,a,m</a:t>
            </a:r>
            <a:r>
              <a:rPr lang="en-US" altLang="zh-TW" dirty="0" smtClean="0"/>
              <a:t>){i['</a:t>
            </a:r>
            <a:r>
              <a:rPr lang="en-US" altLang="zh-TW" dirty="0" err="1" smtClean="0"/>
              <a:t>GoogleAnalyticsObject</a:t>
            </a:r>
            <a:r>
              <a:rPr lang="en-US" altLang="zh-TW" dirty="0" smtClean="0"/>
              <a:t>']=</a:t>
            </a:r>
            <a:r>
              <a:rPr lang="en-US" altLang="zh-TW" dirty="0" err="1" smtClean="0"/>
              <a:t>r;i</a:t>
            </a:r>
            <a:r>
              <a:rPr lang="en-US" altLang="zh-TW" dirty="0" smtClean="0"/>
              <a:t>[r]=i[r]||function(){</a:t>
            </a:r>
          </a:p>
          <a:p>
            <a:r>
              <a:rPr lang="en-US" altLang="zh-TW" dirty="0" smtClean="0"/>
              <a:t>  (i[r].q=i[r].q||[]).push(arguments)},i[r].l=1*new Date();a=</a:t>
            </a:r>
            <a:r>
              <a:rPr lang="en-US" altLang="zh-TW" dirty="0" err="1" smtClean="0"/>
              <a:t>s.createElement</a:t>
            </a:r>
            <a:r>
              <a:rPr lang="en-US" altLang="zh-TW" dirty="0" smtClean="0"/>
              <a:t>(o),</a:t>
            </a:r>
          </a:p>
          <a:p>
            <a:r>
              <a:rPr lang="en-US" altLang="zh-TW" dirty="0" smtClean="0"/>
              <a:t>  m=</a:t>
            </a:r>
            <a:r>
              <a:rPr lang="en-US" altLang="zh-TW" dirty="0" err="1" smtClean="0"/>
              <a:t>s.getElementsByTagName</a:t>
            </a:r>
            <a:r>
              <a:rPr lang="en-US" altLang="zh-TW" dirty="0" smtClean="0"/>
              <a:t>(o)[0];</a:t>
            </a:r>
            <a:r>
              <a:rPr lang="en-US" altLang="zh-TW" dirty="0" err="1" smtClean="0"/>
              <a:t>a.async</a:t>
            </a:r>
            <a:r>
              <a:rPr lang="en-US" altLang="zh-TW" dirty="0" smtClean="0"/>
              <a:t>=1;a.src=</a:t>
            </a:r>
            <a:r>
              <a:rPr lang="en-US" altLang="zh-TW" dirty="0" err="1" smtClean="0"/>
              <a:t>g;m.parentNode.insertBefore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a,m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})(</a:t>
            </a:r>
            <a:r>
              <a:rPr lang="en-US" altLang="zh-TW" dirty="0" err="1" smtClean="0"/>
              <a:t>window,document,'script','https</a:t>
            </a:r>
            <a:r>
              <a:rPr lang="en-US" altLang="zh-TW" dirty="0" smtClean="0"/>
              <a:t>://www.google-analytics.com/analytics.js','ga');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('create', 'UA-32365737-1', 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cookieDomain</a:t>
            </a:r>
            <a:r>
              <a:rPr lang="en-US" altLang="zh-TW" dirty="0" smtClean="0"/>
              <a:t>: 'ptt.cc',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legacyCookieDomain</a:t>
            </a:r>
            <a:r>
              <a:rPr lang="en-US" altLang="zh-TW" dirty="0" smtClean="0"/>
              <a:t>: 'ptt.cc'</a:t>
            </a:r>
          </a:p>
          <a:p>
            <a:r>
              <a:rPr lang="en-US" altLang="zh-TW" dirty="0" smtClean="0"/>
              <a:t>  });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('send', '</a:t>
            </a:r>
            <a:r>
              <a:rPr lang="en-US" altLang="zh-TW" dirty="0" err="1" smtClean="0"/>
              <a:t>pageview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&lt;/script&gt;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="//ajax.googleapis.com/</a:t>
            </a:r>
            <a:r>
              <a:rPr lang="en-US" altLang="zh-TW" dirty="0" err="1" smtClean="0"/>
              <a:t>ajax</a:t>
            </a:r>
            <a:r>
              <a:rPr lang="en-US" altLang="zh-TW" dirty="0" smtClean="0"/>
              <a:t>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/2.1.1/jquery.min.js"&gt;&lt;/script&gt;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="//images.ptt.cc/</a:t>
            </a:r>
            <a:r>
              <a:rPr lang="en-US" altLang="zh-TW" dirty="0" err="1" smtClean="0"/>
              <a:t>bbs</a:t>
            </a:r>
            <a:r>
              <a:rPr lang="en-US" altLang="zh-TW" dirty="0" smtClean="0"/>
              <a:t>/v2.27/bbs.js"&gt;&lt;/script&gt;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&lt;/body&gt;</a:t>
            </a:r>
          </a:p>
          <a:p>
            <a:r>
              <a:rPr lang="en-US" altLang="zh-TW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783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3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搜尋前、後節點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find_previous_siblings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0" y="1281180"/>
            <a:ext cx="8918856" cy="284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51408" y="4149080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result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("h3",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="headline")</a:t>
            </a: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previous_node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result.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find_previous_siblings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("a") #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previous_node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前</a:t>
            </a:r>
            <a:r>
              <a:rPr lang="ja-JP" altLang="en-US" dirty="0" smtClean="0">
                <a:latin typeface="Times New Roman" pitchFamily="18" charset="0"/>
                <a:ea typeface="標楷體" pitchFamily="65" charset="-120"/>
              </a:rPr>
              <a:t>のノード</a:t>
            </a:r>
            <a:r>
              <a:rPr lang="en-US" altLang="ja-JP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previous_node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86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29600" cy="49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結果截圖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1408" y="393305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[&lt;a class="pic"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href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="https://travel.ettoday.net/article/1859651.htm"&gt;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&lt;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img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data-original="https://cdn2.ettoday.net/images/5284/c5284491.jpg"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="image"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onerror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this.src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='//cdn2.ettoday.net/style/travel/images/fb_ettoday_travel_logo.jpg'"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src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="https://cdn2.ettoday.net/style/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misc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/loading_200x150.gif"/&gt;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&lt;/a&gt;]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8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7048" y="116632"/>
            <a:ext cx="8229600" cy="1143000"/>
          </a:xfrm>
        </p:spPr>
        <p:txBody>
          <a:bodyPr>
            <a:noAutofit/>
          </a:bodyPr>
          <a:lstStyle/>
          <a:p>
            <a:r>
              <a:rPr lang="zh-TW" altLang="en-US" sz="3200" dirty="0" smtClean="0"/>
              <a:t>同一層級的節點，搜尋後一個節點， </a:t>
            </a:r>
            <a:r>
              <a:rPr lang="en-US" altLang="zh-TW" sz="3200" dirty="0" err="1" smtClean="0"/>
              <a:t>find_next_siblings</a:t>
            </a:r>
            <a:r>
              <a:rPr lang="en-US" altLang="zh-TW" sz="3200" dirty="0" smtClean="0"/>
              <a:t>()</a:t>
            </a:r>
            <a:endParaRPr lang="zh-TW" altLang="en-US" sz="3200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940045" cy="266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51408" y="4149079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result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("h3",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="headline")</a:t>
            </a: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next_node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result.find_next_siblings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("p")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next_node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54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29600" cy="3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結果截圖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285293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[&lt;p class="summary" </a:t>
            </a:r>
            <a:r>
              <a:rPr lang="en-US" altLang="zh-TW" dirty="0" err="1" smtClean="0"/>
              <a:t>itemprop</a:t>
            </a:r>
            <a:r>
              <a:rPr lang="en-US" altLang="zh-TW" dirty="0" smtClean="0"/>
              <a:t>="description"&gt;</a:t>
            </a:r>
            <a:r>
              <a:rPr lang="zh-TW" altLang="en-US" dirty="0" smtClean="0"/>
              <a:t>聖誕節即將到來，全台各地今年聖誕活動也陸續開跑！全台就有</a:t>
            </a:r>
            <a:r>
              <a:rPr lang="en-US" altLang="zh-TW" dirty="0" smtClean="0"/>
              <a:t>3</a:t>
            </a:r>
            <a:r>
              <a:rPr lang="zh-TW" altLang="en-US" dirty="0" smtClean="0"/>
              <a:t>處會下雪的浪漫耶誕村，從即日起陸續登場，活動更一直持續到</a:t>
            </a:r>
            <a:r>
              <a:rPr lang="en-US" altLang="zh-TW" dirty="0" smtClean="0"/>
              <a:t>2021</a:t>
            </a:r>
            <a:r>
              <a:rPr lang="zh-TW" altLang="en-US" dirty="0" smtClean="0"/>
              <a:t>年，讓旅客可以享受濃濃耶誕氛圍，還能在冬日中享受走進浪漫燈海裡盡情拍照。</a:t>
            </a:r>
            <a:r>
              <a:rPr lang="en-US" altLang="zh-TW" dirty="0" smtClean="0"/>
              <a:t>&lt;/p&gt;]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3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651408" y="4005064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titles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soup.find_all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("h3",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="headline")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for title in titles: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print(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title.select_one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("a"))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1408" y="404664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取得屬性值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在前範例中，皆為取得所需之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HTML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節點，而如果想要取得某一個節點中的屬性值，則可以利用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套件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(Package)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的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get()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方法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(Method)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。</a:t>
            </a:r>
          </a:p>
          <a:p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例</a:t>
            </a:r>
            <a:r>
              <a:rPr lang="ja-JP" altLang="en-US" dirty="0" smtClean="0">
                <a:latin typeface="Times New Roman" pitchFamily="18" charset="0"/>
                <a:ea typeface="標楷體" pitchFamily="65" charset="-120"/>
              </a:rPr>
              <a:t>えば：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想要爬取「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ETtoday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的旅遊雲」桃園景點首頁的標題連結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利用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find_all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方法搜尋網頁中所有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&lt;h3&gt;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標籤且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屬性值為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headline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的節點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接著，透過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for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迴圈讀取串列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(List)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中的節點，由於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&lt;h3&gt;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標籤底下只有一個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&lt;a&gt;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標籤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89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6" y="1222504"/>
            <a:ext cx="8229600" cy="133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5536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結果截圖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8120" y="2579906"/>
            <a:ext cx="79208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&lt;a </a:t>
            </a:r>
            <a:r>
              <a:rPr lang="en-US" altLang="zh-TW" sz="1600" dirty="0" err="1"/>
              <a:t>href</a:t>
            </a:r>
            <a:r>
              <a:rPr lang="en-US" altLang="zh-TW" sz="1600" dirty="0"/>
              <a:t>="</a:t>
            </a:r>
            <a:r>
              <a:rPr lang="en-US" altLang="zh-TW" sz="1600" dirty="0">
                <a:hlinkClick r:id="rId3"/>
              </a:rPr>
              <a:t>https://travel.ettoday.net/article/1859651.htm</a:t>
            </a:r>
            <a:r>
              <a:rPr lang="en-US" altLang="zh-TW" sz="1600" dirty="0"/>
              <a:t>" </a:t>
            </a:r>
            <a:r>
              <a:rPr lang="en-US" altLang="zh-TW" sz="1600" dirty="0" err="1"/>
              <a:t>itemprop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url</a:t>
            </a:r>
            <a:r>
              <a:rPr lang="en-US" altLang="zh-TW" sz="1600" dirty="0"/>
              <a:t>"&gt;</a:t>
            </a:r>
            <a:r>
              <a:rPr lang="zh-TW" altLang="en-US" sz="1600" dirty="0"/>
              <a:t>這個冬天必去！全台</a:t>
            </a:r>
            <a:r>
              <a:rPr lang="en-US" altLang="zh-TW" sz="1600" dirty="0"/>
              <a:t>3</a:t>
            </a:r>
            <a:r>
              <a:rPr lang="zh-TW" altLang="en-US" sz="1600" dirty="0"/>
              <a:t>處「會飄雪的耶誕村」</a:t>
            </a:r>
            <a:r>
              <a:rPr lang="en-US" altLang="zh-TW" sz="1600" dirty="0"/>
              <a:t>..&lt;/a&gt; &lt;a </a:t>
            </a:r>
            <a:r>
              <a:rPr lang="en-US" altLang="zh-TW" sz="1600" dirty="0" err="1"/>
              <a:t>href</a:t>
            </a:r>
            <a:r>
              <a:rPr lang="en-US" altLang="zh-TW" sz="1600" dirty="0"/>
              <a:t>="</a:t>
            </a:r>
            <a:r>
              <a:rPr lang="en-US" altLang="zh-TW" sz="1600" dirty="0">
                <a:hlinkClick r:id="rId4"/>
              </a:rPr>
              <a:t>https://travel.ettoday.net/article/1857950.htm</a:t>
            </a:r>
            <a:r>
              <a:rPr lang="en-US" altLang="zh-TW" sz="1600" dirty="0"/>
              <a:t>" </a:t>
            </a:r>
            <a:r>
              <a:rPr lang="en-US" altLang="zh-TW" sz="1600" dirty="0" err="1"/>
              <a:t>itemprop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url</a:t>
            </a:r>
            <a:r>
              <a:rPr lang="en-US" altLang="zh-TW" sz="1600" dirty="0"/>
              <a:t>"&gt;</a:t>
            </a:r>
            <a:r>
              <a:rPr lang="zh-TW" altLang="en-US" sz="1600" dirty="0"/>
              <a:t>定時飄雪、聖誕市集超浪漫！桃園「華泰名品</a:t>
            </a:r>
            <a:r>
              <a:rPr lang="en-US" altLang="zh-TW" sz="1600" dirty="0"/>
              <a:t>..&lt;/a&gt; &lt;a </a:t>
            </a:r>
            <a:r>
              <a:rPr lang="en-US" altLang="zh-TW" sz="1600" dirty="0" err="1"/>
              <a:t>href</a:t>
            </a:r>
            <a:r>
              <a:rPr lang="en-US" altLang="zh-TW" sz="1600" dirty="0"/>
              <a:t>="</a:t>
            </a:r>
            <a:r>
              <a:rPr lang="en-US" altLang="zh-TW" sz="1600" dirty="0">
                <a:hlinkClick r:id="rId5"/>
              </a:rPr>
              <a:t>https://travel.ettoday.net/article/1857518.htm</a:t>
            </a:r>
            <a:r>
              <a:rPr lang="en-US" altLang="zh-TW" sz="1600" dirty="0"/>
              <a:t>" </a:t>
            </a:r>
            <a:r>
              <a:rPr lang="en-US" altLang="zh-TW" sz="1600" dirty="0" err="1"/>
              <a:t>itemprop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url</a:t>
            </a:r>
            <a:r>
              <a:rPr lang="en-US" altLang="zh-TW" sz="1600" dirty="0"/>
              <a:t>"&gt;</a:t>
            </a:r>
            <a:r>
              <a:rPr lang="zh-TW" altLang="en-US" sz="1600" dirty="0"/>
              <a:t>桃園「巧虎夢想樂園」</a:t>
            </a:r>
            <a:r>
              <a:rPr lang="en-US" altLang="zh-TW" sz="1600" dirty="0"/>
              <a:t>12</a:t>
            </a:r>
            <a:r>
              <a:rPr lang="zh-TW" altLang="en-US" sz="1600" dirty="0"/>
              <a:t>月開幕！</a:t>
            </a:r>
            <a:r>
              <a:rPr lang="en-US" altLang="zh-TW" sz="1600" dirty="0"/>
              <a:t>300</a:t>
            </a:r>
            <a:r>
              <a:rPr lang="zh-TW" altLang="en-US" sz="1600" dirty="0"/>
              <a:t>坪</a:t>
            </a:r>
            <a:r>
              <a:rPr lang="en-US" altLang="zh-TW" sz="1600" dirty="0"/>
              <a:t>..&lt;/a&gt; &lt;a </a:t>
            </a:r>
            <a:r>
              <a:rPr lang="en-US" altLang="zh-TW" sz="1600" dirty="0" err="1"/>
              <a:t>href</a:t>
            </a:r>
            <a:r>
              <a:rPr lang="en-US" altLang="zh-TW" sz="1600" dirty="0"/>
              <a:t>="</a:t>
            </a:r>
            <a:r>
              <a:rPr lang="en-US" altLang="zh-TW" sz="1600" dirty="0">
                <a:hlinkClick r:id="rId6"/>
              </a:rPr>
              <a:t>https://travel.ettoday.net/article/1857034.htm</a:t>
            </a:r>
            <a:r>
              <a:rPr lang="en-US" altLang="zh-TW" sz="1600" dirty="0"/>
              <a:t>" </a:t>
            </a:r>
            <a:r>
              <a:rPr lang="en-US" altLang="zh-TW" sz="1600" dirty="0" err="1"/>
              <a:t>itemprop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url</a:t>
            </a:r>
            <a:r>
              <a:rPr lang="en-US" altLang="zh-TW" sz="1600" dirty="0"/>
              <a:t>"&gt;</a:t>
            </a:r>
            <a:r>
              <a:rPr lang="zh-TW" altLang="en-US" sz="1600" dirty="0"/>
              <a:t>桃園免費「聖誕市集」來了！熱紅酒、甜點都有</a:t>
            </a:r>
            <a:r>
              <a:rPr lang="en-US" altLang="zh-TW" sz="1600" dirty="0"/>
              <a:t>...</a:t>
            </a:r>
            <a:r>
              <a:rPr lang="zh-TW" altLang="en-US" sz="1600" dirty="0"/>
              <a:t>巨型薑餅城</a:t>
            </a:r>
            <a:r>
              <a:rPr lang="en-US" altLang="zh-TW" sz="1600" dirty="0"/>
              <a:t>12/19</a:t>
            </a:r>
            <a:r>
              <a:rPr lang="zh-TW" altLang="en-US" sz="1600" dirty="0"/>
              <a:t>點燈</a:t>
            </a:r>
            <a:r>
              <a:rPr lang="en-US" altLang="zh-TW" sz="1600" dirty="0"/>
              <a:t>&lt;/a&gt; &lt;a </a:t>
            </a:r>
            <a:r>
              <a:rPr lang="en-US" altLang="zh-TW" sz="1600" dirty="0" err="1"/>
              <a:t>href</a:t>
            </a:r>
            <a:r>
              <a:rPr lang="en-US" altLang="zh-TW" sz="1600" dirty="0"/>
              <a:t>="</a:t>
            </a:r>
            <a:r>
              <a:rPr lang="en-US" altLang="zh-TW" sz="1600" dirty="0">
                <a:hlinkClick r:id="rId7"/>
              </a:rPr>
              <a:t>https://travel.ettoday.net/article/1856929.htm</a:t>
            </a:r>
            <a:r>
              <a:rPr lang="en-US" altLang="zh-TW" sz="1600" dirty="0"/>
              <a:t>" </a:t>
            </a:r>
            <a:r>
              <a:rPr lang="en-US" altLang="zh-TW" sz="1600" dirty="0" err="1"/>
              <a:t>itemprop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url</a:t>
            </a:r>
            <a:r>
              <a:rPr lang="en-US" altLang="zh-TW" sz="1600" dirty="0"/>
              <a:t>"&gt;</a:t>
            </a:r>
            <a:r>
              <a:rPr lang="zh-TW" altLang="en-US" sz="1600" dirty="0"/>
              <a:t>粉紫天堂「台版普羅旺斯」提前開花！花彩節大溪還有</a:t>
            </a:r>
            <a:r>
              <a:rPr lang="en-US" altLang="zh-TW" sz="1600" dirty="0"/>
              <a:t>4</a:t>
            </a:r>
            <a:r>
              <a:rPr lang="zh-TW" altLang="en-US" sz="1600" dirty="0"/>
              <a:t>公尺獨角獸</a:t>
            </a:r>
            <a:r>
              <a:rPr lang="en-US" altLang="zh-TW" sz="1600" dirty="0"/>
              <a:t>&lt;/a&gt; &lt;a </a:t>
            </a:r>
            <a:r>
              <a:rPr lang="en-US" altLang="zh-TW" sz="1600" dirty="0" err="1"/>
              <a:t>href</a:t>
            </a:r>
            <a:r>
              <a:rPr lang="en-US" altLang="zh-TW" sz="1600" dirty="0"/>
              <a:t>="</a:t>
            </a:r>
            <a:r>
              <a:rPr lang="en-US" altLang="zh-TW" sz="1600" dirty="0">
                <a:hlinkClick r:id="rId8"/>
              </a:rPr>
              <a:t>https://travel.ettoday.net/article/1855527.htm</a:t>
            </a:r>
            <a:r>
              <a:rPr lang="en-US" altLang="zh-TW" sz="1600" dirty="0"/>
              <a:t>" </a:t>
            </a:r>
            <a:r>
              <a:rPr lang="en-US" altLang="zh-TW" sz="1600" dirty="0" err="1"/>
              <a:t>itemprop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url</a:t>
            </a:r>
            <a:r>
              <a:rPr lang="en-US" altLang="zh-TW" sz="1600" dirty="0"/>
              <a:t>"&gt;</a:t>
            </a:r>
            <a:r>
              <a:rPr lang="zh-TW" altLang="en-US" sz="1600" dirty="0"/>
              <a:t>融化少女心！桃園花彩節壓軸場大溪登場　</a:t>
            </a:r>
            <a:r>
              <a:rPr lang="en-US" altLang="zh-TW" sz="1600" dirty="0"/>
              <a:t>4</a:t>
            </a:r>
            <a:r>
              <a:rPr lang="zh-TW" altLang="en-US" sz="1600" dirty="0"/>
              <a:t>公尺夢幻獨角獸站在花海間</a:t>
            </a:r>
            <a:r>
              <a:rPr lang="en-US" altLang="zh-TW" sz="1600" dirty="0"/>
              <a:t>&lt;/a&gt; &lt;a </a:t>
            </a:r>
            <a:r>
              <a:rPr lang="en-US" altLang="zh-TW" sz="1600" dirty="0" err="1"/>
              <a:t>href</a:t>
            </a:r>
            <a:r>
              <a:rPr lang="en-US" altLang="zh-TW" sz="1600" dirty="0"/>
              <a:t>="</a:t>
            </a:r>
            <a:r>
              <a:rPr lang="en-US" altLang="zh-TW" sz="1600" dirty="0">
                <a:hlinkClick r:id="rId9"/>
              </a:rPr>
              <a:t>https://travel.ettoday.net/article/1854251.htm</a:t>
            </a:r>
            <a:r>
              <a:rPr lang="en-US" altLang="zh-TW" sz="1600" dirty="0"/>
              <a:t>" </a:t>
            </a:r>
            <a:r>
              <a:rPr lang="en-US" altLang="zh-TW" sz="1600" dirty="0" err="1"/>
              <a:t>itemprop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url</a:t>
            </a:r>
            <a:r>
              <a:rPr lang="en-US" altLang="zh-TW" sz="1600" dirty="0"/>
              <a:t>"&gt;</a:t>
            </a:r>
            <a:r>
              <a:rPr lang="zh-TW" altLang="en-US" sz="1600" dirty="0"/>
              <a:t>帶你「花」現好時光！桃園生活悠遊節　巨型雙愛心花海無敵浪漫</a:t>
            </a:r>
            <a:r>
              <a:rPr lang="en-US" altLang="zh-TW" sz="1600" dirty="0"/>
              <a:t>&lt;/a&gt; &lt;a </a:t>
            </a:r>
            <a:r>
              <a:rPr lang="en-US" altLang="zh-TW" sz="1600" dirty="0" err="1"/>
              <a:t>href</a:t>
            </a:r>
            <a:r>
              <a:rPr lang="en-US" altLang="zh-TW" sz="1600" dirty="0"/>
              <a:t>="</a:t>
            </a:r>
            <a:r>
              <a:rPr lang="en-US" altLang="zh-TW" sz="1600" dirty="0">
                <a:hlinkClick r:id="rId10"/>
              </a:rPr>
              <a:t>https://travel.ettoday.net/article/1853629.htm</a:t>
            </a:r>
            <a:r>
              <a:rPr lang="en-US" altLang="zh-TW" sz="1600" dirty="0"/>
              <a:t>" </a:t>
            </a:r>
            <a:r>
              <a:rPr lang="en-US" altLang="zh-TW" sz="1600" dirty="0" err="1"/>
              <a:t>itemprop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url</a:t>
            </a:r>
            <a:r>
              <a:rPr lang="en-US" altLang="zh-TW" sz="1600" dirty="0"/>
              <a:t>"&gt;120</a:t>
            </a:r>
            <a:r>
              <a:rPr lang="zh-TW" altLang="en-US" sz="1600" dirty="0"/>
              <a:t>元直達「東眼山」再送門票到年底！假日加開</a:t>
            </a:r>
            <a:r>
              <a:rPr lang="en-US" altLang="zh-TW" sz="1600" dirty="0"/>
              <a:t>4</a:t>
            </a:r>
            <a:r>
              <a:rPr lang="zh-TW" altLang="en-US" sz="1600" dirty="0"/>
              <a:t>班次還有導覽</a:t>
            </a:r>
            <a:r>
              <a:rPr lang="en-US" altLang="zh-TW" sz="1600" dirty="0"/>
              <a:t>&lt;/a&gt; &lt;a </a:t>
            </a:r>
            <a:r>
              <a:rPr lang="en-US" altLang="zh-TW" sz="1600" dirty="0" err="1"/>
              <a:t>href</a:t>
            </a:r>
            <a:r>
              <a:rPr lang="en-US" altLang="zh-TW" sz="1600" dirty="0"/>
              <a:t>="</a:t>
            </a:r>
            <a:r>
              <a:rPr lang="en-US" altLang="zh-TW" sz="1600" dirty="0">
                <a:hlinkClick r:id="rId11"/>
              </a:rPr>
              <a:t>https://travel.ettoday.net/article/1851991.htm</a:t>
            </a:r>
            <a:r>
              <a:rPr lang="en-US" altLang="zh-TW" sz="1600" dirty="0"/>
              <a:t>" </a:t>
            </a:r>
            <a:r>
              <a:rPr lang="en-US" altLang="zh-TW" sz="1600" dirty="0" err="1"/>
              <a:t>itemprop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url</a:t>
            </a:r>
            <a:r>
              <a:rPr lang="en-US" altLang="zh-TW" sz="1600" dirty="0"/>
              <a:t>"&gt;</a:t>
            </a:r>
            <a:r>
              <a:rPr lang="zh-TW" altLang="en-US" sz="1600" dirty="0"/>
              <a:t>只有</a:t>
            </a:r>
            <a:r>
              <a:rPr lang="en-US" altLang="zh-TW" sz="1600" dirty="0"/>
              <a:t>2</a:t>
            </a:r>
            <a:r>
              <a:rPr lang="zh-TW" altLang="en-US" sz="1600" dirty="0"/>
              <a:t>天！全台首座「神社市集」　</a:t>
            </a:r>
            <a:r>
              <a:rPr lang="en-US" altLang="zh-TW" sz="1600" dirty="0"/>
              <a:t>20</a:t>
            </a:r>
            <a:r>
              <a:rPr lang="zh-TW" altLang="en-US" sz="1600" dirty="0"/>
              <a:t>間攤商逛到爽還能穿浴衣</a:t>
            </a:r>
            <a:r>
              <a:rPr lang="en-US" altLang="zh-TW" sz="1600" dirty="0"/>
              <a:t>&lt;/a&gt;</a:t>
            </a:r>
            <a:endParaRPr lang="zh-TW" altLang="en-US" sz="16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35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get()</a:t>
            </a:r>
            <a:r>
              <a:rPr lang="zh-TW" altLang="en-US" dirty="0" smtClean="0"/>
              <a:t>取得</a:t>
            </a:r>
            <a:r>
              <a:rPr lang="en-US" altLang="zh-TW" dirty="0" err="1" smtClean="0"/>
              <a:t>href</a:t>
            </a:r>
            <a:r>
              <a:rPr lang="zh-TW" altLang="en-US" dirty="0" smtClean="0"/>
              <a:t>屬性值中的網址</a:t>
            </a:r>
            <a:endParaRPr lang="zh-TW" altLang="en-US" dirty="0"/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624736" cy="526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28184" y="450912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執行結果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651408" y="1628800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最後，利用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get()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取得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href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屬性值中的網址</a:t>
            </a:r>
          </a:p>
          <a:p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titles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soup.find_all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("h3",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="headline")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for title in titles: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print(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title.select_one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("a").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get("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href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1357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取得連結文字</a:t>
            </a:r>
            <a:endParaRPr lang="zh-TW" altLang="en-US" dirty="0"/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276718" cy="559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1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51408" y="1628800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#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　取得連結文字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取得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&lt;a&gt;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標籤的連結文字，可以利用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套件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(Package)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的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getText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requests.get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"https://travel.ettoday.net/category/%E6%A1%83%E5%9C%92/")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html.parser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titles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soup.find_all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("h3",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itemprop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="headline")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for title in titles: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   print(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title.select_one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("a").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getText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9277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BeautifulSoup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en-US" altLang="zh-TW" dirty="0" err="1" smtClean="0"/>
              <a:t>BeautifulSoup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是一個用來解析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結構的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(Package)</a:t>
            </a:r>
            <a:r>
              <a:rPr lang="zh-TW" altLang="en-US" dirty="0" smtClean="0"/>
              <a:t>，將取回的網頁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err="1" smtClean="0"/>
              <a:t>Beautifulsoup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(Package)</a:t>
            </a:r>
            <a:r>
              <a:rPr lang="zh-TW" altLang="en-US" dirty="0" smtClean="0"/>
              <a:t>可透過</a:t>
            </a:r>
            <a:r>
              <a:rPr lang="en-US" altLang="zh-TW" dirty="0" smtClean="0"/>
              <a:t>pip</a:t>
            </a:r>
            <a:r>
              <a:rPr lang="zh-TW" altLang="en-US" dirty="0" smtClean="0"/>
              <a:t>指令來進行安裝，如下範例：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pip install beautifulsoup4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4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BeautifulSoup</a:t>
            </a:r>
            <a:r>
              <a:rPr lang="en-US" altLang="zh-TW" dirty="0" smtClean="0"/>
              <a:t> 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7544" y="1556792"/>
            <a:ext cx="82089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import requests as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rq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url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= “https://www.ptt.cc/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bbs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/NBA/index.html”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# PTT NBA </a:t>
            </a:r>
            <a:r>
              <a:rPr lang="zh-TW" altLang="en-US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板</a:t>
            </a:r>
            <a:endParaRPr lang="en-US" altLang="zh-TW" sz="2000" dirty="0" smtClean="0">
              <a:solidFill>
                <a:srgbClr val="0070C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zh-TW" altLang="en-US" sz="20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rq.get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url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)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用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requests </a:t>
            </a:r>
            <a:r>
              <a:rPr lang="zh-TW" altLang="en-US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的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get </a:t>
            </a:r>
            <a:r>
              <a:rPr lang="zh-TW" altLang="en-US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方法把網頁抓下來</a:t>
            </a:r>
            <a:endParaRPr lang="en-US" altLang="zh-TW" sz="2000" dirty="0" smtClean="0">
              <a:solidFill>
                <a:srgbClr val="0070C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zh-TW" altLang="en-US" sz="20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html_doc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 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# text </a:t>
            </a:r>
            <a:r>
              <a:rPr lang="zh-TW" altLang="en-US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屬性就是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html </a:t>
            </a:r>
            <a:r>
              <a:rPr lang="zh-TW" altLang="en-US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檔案</a:t>
            </a:r>
            <a:endParaRPr lang="en-US" altLang="zh-TW" sz="2000" dirty="0" smtClean="0">
              <a:solidFill>
                <a:srgbClr val="0070C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zh-TW" altLang="en-US" sz="20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, “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lxml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”)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指定 </a:t>
            </a:r>
            <a:r>
              <a:rPr lang="en-US" altLang="zh-TW" sz="2000" dirty="0" err="1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lxml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作為解析器</a:t>
            </a:r>
            <a:endParaRPr lang="en-US" altLang="zh-TW" sz="2000" dirty="0" smtClean="0">
              <a:solidFill>
                <a:srgbClr val="0070C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zh-TW" altLang="en-US" sz="20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print(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soup.prettify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())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    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把排版後的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html </a:t>
            </a:r>
            <a:r>
              <a:rPr lang="zh-TW" altLang="en-US" sz="20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</a:rPr>
              <a:t>印出來</a:t>
            </a:r>
          </a:p>
        </p:txBody>
      </p:sp>
    </p:spTree>
    <p:extLst>
      <p:ext uri="{BB962C8B-B14F-4D97-AF65-F5344CB8AC3E}">
        <p14:creationId xmlns:p14="http://schemas.microsoft.com/office/powerpoint/2010/main" val="325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BeautifulSoup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的屬性或方法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1556792"/>
            <a:ext cx="820891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•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title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屬性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•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title.name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屬性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•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</a:rPr>
              <a:t>title.string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屬性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•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title.parent.name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屬性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•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a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屬性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•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800" dirty="0" err="1" smtClean="0">
                <a:latin typeface="Times New Roman" pitchFamily="18" charset="0"/>
                <a:ea typeface="標楷體" pitchFamily="65" charset="-120"/>
              </a:rPr>
              <a:t>find_all</a:t>
            </a:r>
            <a:r>
              <a:rPr lang="en-US" altLang="zh-TW" sz="2800" dirty="0" smtClean="0">
                <a:latin typeface="Times New Roman" pitchFamily="18" charset="0"/>
                <a:ea typeface="標楷體" pitchFamily="65" charset="-120"/>
              </a:rPr>
              <a:t>() </a:t>
            </a:r>
            <a:r>
              <a:rPr lang="zh-TW" altLang="en-US" sz="2800" dirty="0" smtClean="0">
                <a:latin typeface="Times New Roman" pitchFamily="18" charset="0"/>
                <a:ea typeface="標楷體" pitchFamily="65" charset="-120"/>
              </a:rPr>
              <a:t>方法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lnSpc>
                <a:spcPts val="3000"/>
              </a:lnSpc>
            </a:pPr>
            <a:endParaRPr lang="zh-TW" altLang="en-US" sz="2800" dirty="0" smtClean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138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7582" y="260648"/>
            <a:ext cx="82089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 as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rq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url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= "https://www.ptt.cc/bbs/NBA/index.html" 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rq.get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url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 </a:t>
            </a: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html_doc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"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lxml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")</a:t>
            </a:r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print(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soup.title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) 	#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把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tag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抓出來</a:t>
            </a: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print("---")</a:t>
            </a:r>
          </a:p>
          <a:p>
            <a:endParaRPr lang="en-US" altLang="zh-TW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print(soup.title.name) 	#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把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title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的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tag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名稱抓出來</a:t>
            </a: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print("---")</a:t>
            </a:r>
          </a:p>
          <a:p>
            <a:endParaRPr lang="en-US" altLang="zh-TW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print(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soup.title.string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) 	#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把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title tag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的內容欻出來</a:t>
            </a: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print("---")</a:t>
            </a:r>
          </a:p>
          <a:p>
            <a:endParaRPr lang="en-US" altLang="zh-TW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print(soup.title.parent.name) 	# title tag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的上一層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tag</a:t>
            </a: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print("---")</a:t>
            </a:r>
          </a:p>
          <a:p>
            <a:endParaRPr lang="en-US" altLang="zh-TW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print(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soup.a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) 	#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把第一個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&lt;a&gt;&lt;/a&gt;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抓出來</a:t>
            </a:r>
            <a:endParaRPr lang="en-US" altLang="zh-TW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print("---")</a:t>
            </a: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print(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soup.find_all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('a')) 	#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把所有的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&lt;a&gt;&lt;/a&gt;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抓出來</a:t>
            </a:r>
          </a:p>
        </p:txBody>
      </p:sp>
    </p:spTree>
    <p:extLst>
      <p:ext uri="{BB962C8B-B14F-4D97-AF65-F5344CB8AC3E}">
        <p14:creationId xmlns:p14="http://schemas.microsoft.com/office/powerpoint/2010/main" val="273267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bs4 </a:t>
            </a:r>
            <a:r>
              <a:rPr lang="zh-TW" altLang="en-US" b="1" dirty="0" smtClean="0"/>
              <a:t>元素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素子</a:t>
            </a:r>
            <a:r>
              <a:rPr lang="ja-JP" altLang="en-US" b="1" dirty="0" smtClean="0"/>
              <a:t>そし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556792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Beautiful Soup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幫我們將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html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檔案轉換為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bs4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的物件，像是標籤（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Tag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）</a:t>
            </a:r>
            <a:endParaRPr lang="ja-JP" altLang="en-US" sz="20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標籤中的內容（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NavigableString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）與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</a:rPr>
              <a:t>物件本身。</a:t>
            </a:r>
            <a:endParaRPr lang="zh-TW" altLang="en-US" sz="2000" dirty="0" smtClean="0">
              <a:solidFill>
                <a:srgbClr val="0070C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2348880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標籤（</a:t>
            </a:r>
            <a:r>
              <a:rPr lang="en-US" altLang="zh-TW" sz="2400" b="1" dirty="0"/>
              <a:t>Tag</a:t>
            </a:r>
            <a:r>
              <a:rPr lang="zh-TW" altLang="en-US" sz="2400" b="1" dirty="0"/>
              <a:t>）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7544" y="2845356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 as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rq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url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= “https://www.ptt.cc/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bbs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/NBA/index.html” </a:t>
            </a:r>
            <a:r>
              <a:rPr lang="ja-JP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# PTT NBA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板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rq.get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url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 </a:t>
            </a:r>
            <a:r>
              <a:rPr lang="ja-JP" altLang="en-US" dirty="0" smtClean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用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requests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的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get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方法把網頁抓下來</a:t>
            </a: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html_doc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ja-JP" altLang="en-US" dirty="0" smtClean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# text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屬性就是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html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檔案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“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lxml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”) </a:t>
            </a:r>
            <a:r>
              <a:rPr lang="ja-JP" altLang="en-US" dirty="0" smtClean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指定 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lxml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作為解析器</a:t>
            </a:r>
          </a:p>
          <a:p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print(type(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print("---")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print(soup.a.name) </a:t>
            </a:r>
            <a:r>
              <a:rPr lang="ja-JP" altLang="en-US" dirty="0" smtClean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抓標籤名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a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print("---")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[‘id’]) </a:t>
            </a:r>
            <a:r>
              <a:rPr lang="ja-JP" altLang="en-US" dirty="0" smtClean="0">
                <a:latin typeface="Times New Roman" pitchFamily="18" charset="0"/>
                <a:ea typeface="標楷體" pitchFamily="65" charset="-120"/>
              </a:rPr>
              <a:t>	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#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抓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&lt;a&gt;&lt;/a&gt;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的 </a:t>
            </a:r>
            <a:r>
              <a:rPr lang="en-US" altLang="zh-TW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id </a:t>
            </a:r>
            <a:r>
              <a:rPr lang="zh-TW" altLang="en-US" dirty="0" smtClean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</a:rPr>
              <a:t>名稱</a:t>
            </a:r>
          </a:p>
        </p:txBody>
      </p:sp>
    </p:spTree>
    <p:extLst>
      <p:ext uri="{BB962C8B-B14F-4D97-AF65-F5344CB8AC3E}">
        <p14:creationId xmlns:p14="http://schemas.microsoft.com/office/powerpoint/2010/main" val="229103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標籤中的內容（</a:t>
            </a:r>
            <a:r>
              <a:rPr lang="en-US" altLang="zh-TW" dirty="0" err="1" smtClean="0"/>
              <a:t>NavigableString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7544" y="1484784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import requests as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rq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from bs4 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url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= “https://www.ptt.cc/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bbs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/NBA/index.html” </a:t>
            </a:r>
            <a:endParaRPr lang="ja-JP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response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rq.get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url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 </a:t>
            </a:r>
            <a:endParaRPr lang="ja-JP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html_doc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 </a:t>
            </a:r>
            <a:endParaRPr lang="ja-JP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soup =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BeautifulSoup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response.text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, “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lxml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”)</a:t>
            </a:r>
            <a:endParaRPr lang="ja-JP" altLang="en-US" dirty="0" smtClean="0"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print(type(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soup.a.string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))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print("---")</a:t>
            </a: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</a:rPr>
              <a:t>soup.a.string</a:t>
            </a:r>
            <a:endParaRPr lang="zh-TW" altLang="en-US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77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4048</Words>
  <Application>Microsoft Office PowerPoint</Application>
  <PresentationFormat>如螢幕大小 (4:3)</PresentationFormat>
  <Paragraphs>657</Paragraphs>
  <Slides>39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Office 佈景主題</vt:lpstr>
      <vt:lpstr>Python crawler</vt:lpstr>
      <vt:lpstr>原始碼抓取</vt:lpstr>
      <vt:lpstr>原始碼抓取-結果</vt:lpstr>
      <vt:lpstr>BeautifulSoup</vt:lpstr>
      <vt:lpstr> BeautifulSoup 應用</vt:lpstr>
      <vt:lpstr>BeautifulSoup 的屬性或方法</vt:lpstr>
      <vt:lpstr>PowerPoint 簡報</vt:lpstr>
      <vt:lpstr>bs4 元素 (素子そし)</vt:lpstr>
      <vt:lpstr>標籤中的內容（NavigableString）</vt:lpstr>
      <vt:lpstr>requests</vt:lpstr>
      <vt:lpstr>開始步驟</vt:lpstr>
      <vt:lpstr>PowerPoint 簡報</vt:lpstr>
      <vt:lpstr>部分結果截圖</vt:lpstr>
      <vt:lpstr>find()</vt:lpstr>
      <vt:lpstr>結果截圖</vt:lpstr>
      <vt:lpstr>find_all()</vt:lpstr>
      <vt:lpstr>結果截圖</vt:lpstr>
      <vt:lpstr>同時搜尋多個HTML標籤</vt:lpstr>
      <vt:lpstr>結果截圖</vt:lpstr>
      <vt:lpstr># select_one()</vt:lpstr>
      <vt:lpstr>PowerPoint 簡報</vt:lpstr>
      <vt:lpstr>select()</vt:lpstr>
      <vt:lpstr>PowerPoint 簡報</vt:lpstr>
      <vt:lpstr>以CSS屬性搜尋節點</vt:lpstr>
      <vt:lpstr>PowerPoint 簡報</vt:lpstr>
      <vt:lpstr>find_all()屬性搜尋節點</vt:lpstr>
      <vt:lpstr>PowerPoint 簡報</vt:lpstr>
      <vt:lpstr>搜尋父節點(find_parents)</vt:lpstr>
      <vt:lpstr>PowerPoint 簡報</vt:lpstr>
      <vt:lpstr>搜尋前、後節點(find_previous_siblings)</vt:lpstr>
      <vt:lpstr>PowerPoint 簡報</vt:lpstr>
      <vt:lpstr>同一層級的節點，搜尋後一個節點， find_next_siblings()</vt:lpstr>
      <vt:lpstr>PowerPoint 簡報</vt:lpstr>
      <vt:lpstr>PowerPoint 簡報</vt:lpstr>
      <vt:lpstr>PowerPoint 簡報</vt:lpstr>
      <vt:lpstr>利用get()取得href屬性值中的網址</vt:lpstr>
      <vt:lpstr>PowerPoint 簡報</vt:lpstr>
      <vt:lpstr>取得連結文字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吳承翰</dc:creator>
  <cp:lastModifiedBy>吳承翰</cp:lastModifiedBy>
  <cp:revision>13</cp:revision>
  <dcterms:created xsi:type="dcterms:W3CDTF">2020-11-22T05:35:02Z</dcterms:created>
  <dcterms:modified xsi:type="dcterms:W3CDTF">2020-11-22T07:31:25Z</dcterms:modified>
</cp:coreProperties>
</file>