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3"/>
  </p:notesMasterIdLst>
  <p:sldIdLst>
    <p:sldId id="256" r:id="rId2"/>
    <p:sldId id="260" r:id="rId3"/>
    <p:sldId id="275" r:id="rId4"/>
    <p:sldId id="268" r:id="rId5"/>
    <p:sldId id="295" r:id="rId6"/>
    <p:sldId id="277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8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9728" autoAdjust="0"/>
  </p:normalViewPr>
  <p:slideViewPr>
    <p:cSldViewPr snapToGrid="0">
      <p:cViewPr varScale="1">
        <p:scale>
          <a:sx n="83" d="100"/>
          <a:sy n="83" d="100"/>
        </p:scale>
        <p:origin x="-10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0D76-2DCB-4443-8ABF-A3928E67C83E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1278B-AFD1-4E40-BE1A-B0D790696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D1D880A-A9C3-42F9-8FCB-7C7BD06FB597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FB6D-DDE5-4F19-A1B2-FBF9CFD281A2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59B1-6740-4ADA-B50B-1834AF5BAC32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6A2D2B-1AF0-4616-9E1C-170165A696CC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25AB-1B2D-49B8-82C9-7B66597DB367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386D-792F-4AF7-AF13-80FE019CEAD4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3736-9E89-450D-891E-72E5FA1F889F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5560-0241-45B1-974F-83A0AC6C8B8C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1DF2-745E-40FF-A402-6852ADF71F0C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CD9BFD9-95A8-40AA-97F7-647533727640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3B1AB0-1ADF-4D83-B7EE-FF231C27C475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modal/#live-dem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gHan16/Cs4high_4080E036/tree/master/%E4%BC%BA%E6%9C%8D%E7%B6%B2%E9%A0%81%E7%A8%8B%E5%BC%8F%E8%A8%AD%E8%A8%88%E3%80%8A109-2%E3%80%8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E4DD40-AAA4-46B5-B23E-244FAB2F4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/>
              <a:t>10902</a:t>
            </a:r>
            <a:r>
              <a:rPr lang="zh-TW" altLang="en-US" sz="6000" b="1" dirty="0"/>
              <a:t>伺服網頁程式設計</a:t>
            </a:r>
            <a:r>
              <a:rPr lang="en-US" altLang="zh-TW" sz="6000" b="1" dirty="0"/>
              <a:t/>
            </a:r>
            <a:br>
              <a:rPr lang="en-US" altLang="zh-TW" sz="6000" b="1" dirty="0"/>
            </a:br>
            <a:r>
              <a:rPr lang="zh-TW" alt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作業上傳</a:t>
            </a:r>
            <a:r>
              <a:rPr lang="en-US" altLang="zh-TW" sz="4000" b="1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zh-TW" altLang="en-US" sz="4000" b="1" dirty="0">
                <a:solidFill>
                  <a:schemeClr val="bg2">
                    <a:lumMod val="90000"/>
                  </a:schemeClr>
                </a:solidFill>
              </a:rPr>
              <a:t>範本</a:t>
            </a:r>
            <a:r>
              <a:rPr lang="en-US" altLang="zh-TW" sz="4000" b="1" dirty="0">
                <a:solidFill>
                  <a:schemeClr val="bg2">
                    <a:lumMod val="90000"/>
                  </a:schemeClr>
                </a:solidFill>
              </a:rPr>
              <a:t>]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FBB0CC3-7BFA-43C1-9EA8-082A7A0E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555068"/>
            <a:ext cx="9070848" cy="58419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班級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資工二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  </a:t>
            </a:r>
            <a:r>
              <a:rPr lang="zh-TW" altLang="en-US" sz="2400" dirty="0"/>
              <a:t>學號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4080E036</a:t>
            </a:r>
            <a:r>
              <a:rPr lang="zh-TW" altLang="en-US" sz="2400" dirty="0" smtClean="0"/>
              <a:t>   </a:t>
            </a:r>
            <a:r>
              <a:rPr lang="zh-TW" altLang="en-US" sz="2400" dirty="0"/>
              <a:t>姓名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吳承翰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8876350-0EA0-4317-93F1-044F97D9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AA56C13-F3A0-4BCA-85BA-B54E7CAF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6:26</a:t>
            </a:r>
            <a:r>
              <a:rPr lang="en-US" altLang="zh-TW" dirty="0" smtClean="0"/>
              <a:t>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2" y="3175038"/>
            <a:ext cx="645953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02" y="335470"/>
            <a:ext cx="6412105" cy="348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75682" y="1326237"/>
            <a:ext cx="452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利用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per_page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將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post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顯示頁數為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5,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而後才能搜尋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per_page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頁內中的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page 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66135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8</a:t>
            </a:r>
            <a:r>
              <a:rPr lang="en-US" altLang="zh-TW" dirty="0" smtClean="0"/>
              <a:t>:50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40" y="488281"/>
            <a:ext cx="9906755" cy="53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60425" y="5934670"/>
            <a:ext cx="79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此時有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則貼文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而設定這頁只有出現最多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則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9:00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28" y="1387342"/>
            <a:ext cx="9733343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9:50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2253041"/>
            <a:ext cx="11240611" cy="10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78758"/>
            <a:ext cx="11234057" cy="117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60425" y="5934670"/>
            <a:ext cx="798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由於影片有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則貼文做分頁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所以此頁數顯示較少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自己只有建立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所以此會有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1,2,3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頁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14:47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4" y="468948"/>
            <a:ext cx="10325413" cy="555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14:47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1" y="400368"/>
            <a:ext cx="10434779" cy="563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18:24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4" y="526098"/>
            <a:ext cx="10281312" cy="552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21:19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86" y="411798"/>
            <a:ext cx="10019629" cy="53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60425" y="5934670"/>
            <a:ext cx="79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使最新張貼的文章在最上層顯示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30:15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0" y="388938"/>
            <a:ext cx="10738121" cy="56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 </a:t>
            </a:r>
            <a:r>
              <a:rPr lang="en-US" altLang="zh-TW" dirty="0" smtClean="0"/>
              <a:t>30:15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6" y="366078"/>
            <a:ext cx="10535849" cy="565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37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CBEF50-3FE8-45DA-A0AA-C3E6D2C2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346260"/>
            <a:ext cx="11218334" cy="830607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/>
              <a:t>​​​​​​​遠距教學課程進行方式與點名須知</a:t>
            </a:r>
            <a:r>
              <a:rPr lang="en-US" altLang="zh-TW" sz="2800" b="1" dirty="0"/>
              <a:t>: </a:t>
            </a:r>
            <a:r>
              <a:rPr lang="zh-TW" altLang="en-US" sz="2800" b="1" dirty="0"/>
              <a:t>本課程於疫情期間</a:t>
            </a:r>
            <a:r>
              <a:rPr lang="en-US" altLang="zh-TW" sz="2800" b="1" dirty="0"/>
              <a:t>(5/17~5/30)</a:t>
            </a:r>
            <a:r>
              <a:rPr lang="zh-TW" altLang="en-US" sz="2800" b="1" dirty="0"/>
              <a:t>，將採取</a:t>
            </a:r>
            <a:r>
              <a:rPr lang="en-US" altLang="zh-TW" sz="2800" b="1" dirty="0"/>
              <a:t>"</a:t>
            </a:r>
            <a:r>
              <a:rPr lang="zh-TW" altLang="en-US" sz="2800" b="1" dirty="0"/>
              <a:t>非同步網路教學</a:t>
            </a:r>
            <a:r>
              <a:rPr lang="en-US" altLang="zh-TW" sz="2800" b="1" dirty="0"/>
              <a:t>"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4C632D0-C2D8-4E91-949E-EC131AEC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292832"/>
            <a:ext cx="11150601" cy="51079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1. </a:t>
            </a:r>
            <a:r>
              <a:rPr lang="zh-TW" altLang="en-US" b="1" dirty="0">
                <a:solidFill>
                  <a:srgbClr val="FF0000"/>
                </a:solidFill>
              </a:rPr>
              <a:t>本課程於疫情期間</a:t>
            </a:r>
            <a:r>
              <a:rPr lang="en-US" altLang="zh-TW" b="1" dirty="0">
                <a:solidFill>
                  <a:srgbClr val="FF0000"/>
                </a:solidFill>
              </a:rPr>
              <a:t>(5/17~5/30)</a:t>
            </a:r>
            <a:r>
              <a:rPr lang="zh-TW" altLang="en-US" b="1" dirty="0">
                <a:solidFill>
                  <a:srgbClr val="FF0000"/>
                </a:solidFill>
              </a:rPr>
              <a:t>，將採取非同步網路教學</a:t>
            </a:r>
            <a:r>
              <a:rPr lang="zh-TW" altLang="en-US" dirty="0"/>
              <a:t>，學生可以利用網路大學進行課程，學生需要登入網路大學，並進入課程之學習互動區，</a:t>
            </a:r>
            <a:r>
              <a:rPr lang="zh-TW" altLang="en-US" b="1" dirty="0">
                <a:solidFill>
                  <a:srgbClr val="0070C0"/>
                </a:solidFill>
              </a:rPr>
              <a:t>點選</a:t>
            </a:r>
            <a:r>
              <a:rPr lang="en-US" altLang="zh-TW" b="1" dirty="0">
                <a:solidFill>
                  <a:srgbClr val="0070C0"/>
                </a:solidFill>
              </a:rPr>
              <a:t>"</a:t>
            </a:r>
            <a:r>
              <a:rPr lang="zh-TW" altLang="en-US" b="1" dirty="0">
                <a:solidFill>
                  <a:srgbClr val="0070C0"/>
                </a:solidFill>
              </a:rPr>
              <a:t>開始上課</a:t>
            </a:r>
            <a:r>
              <a:rPr lang="en-US" altLang="zh-TW" b="1" dirty="0">
                <a:solidFill>
                  <a:srgbClr val="0070C0"/>
                </a:solidFill>
              </a:rPr>
              <a:t>"</a:t>
            </a:r>
            <a:r>
              <a:rPr lang="zh-TW" altLang="en-US" dirty="0"/>
              <a:t>，老師有安排當天的授課進度之投影片或影片教材，讓學生可以利用網路遠距完成</a:t>
            </a:r>
          </a:p>
          <a:p>
            <a:r>
              <a:rPr lang="en-US" altLang="zh-TW" dirty="0"/>
              <a:t>2. </a:t>
            </a:r>
            <a:r>
              <a:rPr lang="zh-TW" altLang="en-US" dirty="0"/>
              <a:t>遠距教學期間，</a:t>
            </a:r>
            <a:r>
              <a:rPr lang="zh-TW" altLang="en-US" b="1" dirty="0">
                <a:solidFill>
                  <a:srgbClr val="0070C0"/>
                </a:solidFill>
              </a:rPr>
              <a:t>每次上課都需要繳交作業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網路大學</a:t>
            </a:r>
            <a:r>
              <a:rPr lang="en-US" altLang="zh-TW" b="1" dirty="0">
                <a:solidFill>
                  <a:srgbClr val="0070C0"/>
                </a:solidFill>
              </a:rPr>
              <a:t>--&gt;</a:t>
            </a:r>
            <a:r>
              <a:rPr lang="zh-TW" altLang="en-US" b="1" dirty="0">
                <a:solidFill>
                  <a:srgbClr val="0070C0"/>
                </a:solidFill>
              </a:rPr>
              <a:t>評量區</a:t>
            </a:r>
            <a:r>
              <a:rPr lang="en-US" altLang="zh-TW" b="1" dirty="0">
                <a:solidFill>
                  <a:srgbClr val="0070C0"/>
                </a:solidFill>
              </a:rPr>
              <a:t>--&gt;</a:t>
            </a:r>
            <a:r>
              <a:rPr lang="zh-TW" altLang="en-US" b="1" dirty="0">
                <a:solidFill>
                  <a:srgbClr val="0070C0"/>
                </a:solidFill>
              </a:rPr>
              <a:t>作業</a:t>
            </a:r>
            <a:r>
              <a:rPr lang="en-US" altLang="zh-TW" b="1" dirty="0">
                <a:solidFill>
                  <a:srgbClr val="0070C0"/>
                </a:solidFill>
              </a:rPr>
              <a:t>/</a:t>
            </a:r>
            <a:r>
              <a:rPr lang="zh-TW" altLang="en-US" b="1" dirty="0">
                <a:solidFill>
                  <a:srgbClr val="0070C0"/>
                </a:solidFill>
              </a:rPr>
              <a:t>報告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dirty="0"/>
              <a:t>，繳交之作業格式為 </a:t>
            </a:r>
            <a:r>
              <a:rPr lang="en-US" altLang="zh-TW" b="1" dirty="0">
                <a:solidFill>
                  <a:srgbClr val="0070C0"/>
                </a:solidFill>
              </a:rPr>
              <a:t>PPT </a:t>
            </a:r>
            <a:r>
              <a:rPr lang="zh-TW" altLang="en-US" b="1" dirty="0">
                <a:solidFill>
                  <a:srgbClr val="0070C0"/>
                </a:solidFill>
              </a:rPr>
              <a:t>或 </a:t>
            </a:r>
            <a:r>
              <a:rPr lang="en-US" altLang="zh-TW" b="1" dirty="0">
                <a:solidFill>
                  <a:srgbClr val="0070C0"/>
                </a:solidFill>
              </a:rPr>
              <a:t>WORD or PDF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en-US" altLang="zh-TW" dirty="0"/>
              <a:t>3. </a:t>
            </a:r>
            <a:r>
              <a:rPr lang="zh-TW" altLang="en-US" b="1" dirty="0">
                <a:solidFill>
                  <a:srgbClr val="0070C0"/>
                </a:solidFill>
              </a:rPr>
              <a:t>作業上傳之內容</a:t>
            </a:r>
            <a:r>
              <a:rPr lang="zh-TW" altLang="en-US" dirty="0">
                <a:solidFill>
                  <a:srgbClr val="0070C0"/>
                </a:solidFill>
              </a:rPr>
              <a:t> </a:t>
            </a:r>
          </a:p>
          <a:p>
            <a:r>
              <a:rPr lang="zh-TW" altLang="en-US" b="1" dirty="0"/>
              <a:t>       </a:t>
            </a:r>
            <a:r>
              <a:rPr lang="zh-TW" altLang="en-US" b="1" dirty="0">
                <a:solidFill>
                  <a:srgbClr val="00B050"/>
                </a:solidFill>
              </a:rPr>
              <a:t>第一頁</a:t>
            </a:r>
            <a:r>
              <a:rPr lang="en-US" altLang="zh-TW" b="1" dirty="0">
                <a:solidFill>
                  <a:srgbClr val="00B050"/>
                </a:solidFill>
              </a:rPr>
              <a:t>: </a:t>
            </a:r>
            <a:r>
              <a:rPr lang="zh-TW" altLang="en-US" b="1" dirty="0">
                <a:solidFill>
                  <a:srgbClr val="00B050"/>
                </a:solidFill>
              </a:rPr>
              <a:t>學生基本資料</a:t>
            </a:r>
            <a:r>
              <a:rPr lang="zh-TW" altLang="en-US" dirty="0"/>
              <a:t> 班級、學號、姓名</a:t>
            </a:r>
          </a:p>
          <a:p>
            <a:r>
              <a:rPr lang="zh-TW" altLang="en-US" dirty="0"/>
              <a:t>      </a:t>
            </a:r>
            <a:r>
              <a:rPr lang="zh-TW" altLang="en-US" b="1" dirty="0"/>
              <a:t> </a:t>
            </a:r>
            <a:r>
              <a:rPr lang="zh-TW" altLang="en-US" b="1" dirty="0">
                <a:solidFill>
                  <a:srgbClr val="00B050"/>
                </a:solidFill>
              </a:rPr>
              <a:t>第二頁</a:t>
            </a:r>
            <a:r>
              <a:rPr lang="en-US" altLang="zh-TW" b="1" dirty="0">
                <a:solidFill>
                  <a:srgbClr val="00B050"/>
                </a:solidFill>
              </a:rPr>
              <a:t>: </a:t>
            </a:r>
            <a:r>
              <a:rPr lang="zh-TW" altLang="en-US" b="1" dirty="0">
                <a:solidFill>
                  <a:srgbClr val="00B050"/>
                </a:solidFill>
              </a:rPr>
              <a:t>登入網路大學之登入畫面截圖一張</a:t>
            </a:r>
            <a:r>
              <a:rPr lang="zh-TW" altLang="en-US" dirty="0"/>
              <a:t>，須包括電腦當時顯示之時間</a:t>
            </a:r>
            <a:r>
              <a:rPr lang="en-US" altLang="zh-TW" dirty="0"/>
              <a:t>(</a:t>
            </a:r>
            <a:r>
              <a:rPr lang="zh-TW" altLang="en-US" dirty="0"/>
              <a:t>上課時間如原本課程上課時間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      </a:t>
            </a:r>
            <a:r>
              <a:rPr lang="zh-TW" altLang="en-US" b="1" dirty="0">
                <a:solidFill>
                  <a:srgbClr val="00B050"/>
                </a:solidFill>
              </a:rPr>
              <a:t>第三頁</a:t>
            </a:r>
            <a:r>
              <a:rPr lang="en-US" altLang="zh-TW" b="1" dirty="0">
                <a:solidFill>
                  <a:srgbClr val="00B050"/>
                </a:solidFill>
              </a:rPr>
              <a:t>~</a:t>
            </a:r>
            <a:r>
              <a:rPr lang="zh-TW" altLang="en-US" b="1" dirty="0">
                <a:solidFill>
                  <a:srgbClr val="00B050"/>
                </a:solidFill>
              </a:rPr>
              <a:t>第</a:t>
            </a:r>
            <a:r>
              <a:rPr lang="en-US" altLang="zh-TW" b="1" dirty="0">
                <a:solidFill>
                  <a:srgbClr val="00B050"/>
                </a:solidFill>
              </a:rPr>
              <a:t>N</a:t>
            </a:r>
            <a:r>
              <a:rPr lang="zh-TW" altLang="en-US" b="1" dirty="0">
                <a:solidFill>
                  <a:srgbClr val="00B050"/>
                </a:solidFill>
              </a:rPr>
              <a:t>頁</a:t>
            </a:r>
            <a:r>
              <a:rPr lang="en-US" altLang="zh-TW" b="1" dirty="0">
                <a:solidFill>
                  <a:srgbClr val="00B050"/>
                </a:solidFill>
              </a:rPr>
              <a:t>: </a:t>
            </a:r>
            <a:r>
              <a:rPr lang="zh-TW" altLang="en-US" dirty="0"/>
              <a:t>依據當天課程內容要求，</a:t>
            </a:r>
            <a:r>
              <a:rPr lang="zh-TW" altLang="en-US" b="1" dirty="0">
                <a:solidFill>
                  <a:srgbClr val="00B050"/>
                </a:solidFill>
              </a:rPr>
              <a:t>擷取執行程式畫面，如網頁或程式執行結果之畫面截圖</a:t>
            </a:r>
            <a:r>
              <a:rPr lang="en-US" altLang="zh-TW" b="1" dirty="0">
                <a:solidFill>
                  <a:srgbClr val="00B050"/>
                </a:solidFill>
              </a:rPr>
              <a:t>(</a:t>
            </a:r>
            <a:r>
              <a:rPr lang="zh-TW" altLang="en-US" b="1" dirty="0">
                <a:solidFill>
                  <a:srgbClr val="00B050"/>
                </a:solidFill>
              </a:rPr>
              <a:t>數張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/>
              <a:t>      </a:t>
            </a:r>
            <a:r>
              <a:rPr lang="zh-TW" altLang="en-US" b="1" dirty="0"/>
              <a:t> </a:t>
            </a:r>
            <a:r>
              <a:rPr lang="zh-TW" altLang="en-US" b="1" dirty="0">
                <a:solidFill>
                  <a:srgbClr val="FF0000"/>
                </a:solidFill>
              </a:rPr>
              <a:t>壓縮專案資料夾 </a:t>
            </a:r>
            <a:r>
              <a:rPr lang="en-US" altLang="zh-TW" b="1" dirty="0">
                <a:solidFill>
                  <a:srgbClr val="FF0000"/>
                </a:solidFill>
              </a:rPr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以上截圖</a:t>
            </a:r>
            <a:r>
              <a:rPr lang="en-US" altLang="zh-TW" b="1" dirty="0">
                <a:solidFill>
                  <a:srgbClr val="FF0000"/>
                </a:solidFill>
              </a:rPr>
              <a:t>(PPT)</a:t>
            </a:r>
            <a:r>
              <a:rPr lang="zh-TW" altLang="en-US" b="1" dirty="0">
                <a:solidFill>
                  <a:srgbClr val="FF0000"/>
                </a:solidFill>
              </a:rPr>
              <a:t>  </a:t>
            </a:r>
            <a:r>
              <a:rPr lang="zh-TW" altLang="en-US" b="1" dirty="0">
                <a:solidFill>
                  <a:srgbClr val="0070C0"/>
                </a:solidFill>
              </a:rPr>
              <a:t>上傳到網路大學之</a:t>
            </a:r>
            <a:r>
              <a:rPr lang="zh-TW" altLang="en-US" b="1" dirty="0">
                <a:solidFill>
                  <a:srgbClr val="FF0000"/>
                </a:solidFill>
              </a:rPr>
              <a:t>作業區</a:t>
            </a:r>
          </a:p>
          <a:p>
            <a:r>
              <a:rPr lang="en-US" altLang="zh-TW" b="1" dirty="0"/>
              <a:t>4. </a:t>
            </a:r>
            <a:r>
              <a:rPr lang="zh-TW" altLang="en-US" b="1" dirty="0"/>
              <a:t>成績計算</a:t>
            </a:r>
            <a:endParaRPr lang="zh-TW" altLang="en-US" dirty="0"/>
          </a:p>
          <a:p>
            <a:r>
              <a:rPr lang="zh-TW" altLang="en-US" b="1" dirty="0"/>
              <a:t>     </a:t>
            </a:r>
            <a:r>
              <a:rPr lang="zh-TW" altLang="en-US" dirty="0"/>
              <a:t>遠距教學期間</a:t>
            </a:r>
            <a:r>
              <a:rPr lang="zh-TW" altLang="en-US" b="1" dirty="0">
                <a:highlight>
                  <a:srgbClr val="FFFF00"/>
                </a:highlight>
              </a:rPr>
              <a:t>每次作業佔總成績</a:t>
            </a:r>
            <a:r>
              <a:rPr lang="en-US" altLang="zh-TW" b="1" dirty="0">
                <a:highlight>
                  <a:srgbClr val="FFFF00"/>
                </a:highlight>
              </a:rPr>
              <a:t>5%</a:t>
            </a:r>
            <a:r>
              <a:rPr lang="zh-TW" altLang="en-US" b="1" dirty="0"/>
              <a:t>，</a:t>
            </a:r>
            <a:r>
              <a:rPr lang="zh-TW" altLang="en-US" dirty="0"/>
              <a:t>註</a:t>
            </a:r>
            <a:r>
              <a:rPr lang="en-US" altLang="zh-TW" dirty="0"/>
              <a:t>: </a:t>
            </a:r>
            <a:r>
              <a:rPr lang="zh-TW" altLang="en-US" dirty="0"/>
              <a:t>作業數量總和超過</a:t>
            </a:r>
            <a:r>
              <a:rPr lang="en-US" altLang="zh-TW" dirty="0"/>
              <a:t>100%</a:t>
            </a:r>
            <a:r>
              <a:rPr lang="zh-TW" altLang="en-US" dirty="0"/>
              <a:t>，會依作業總數微調至</a:t>
            </a:r>
            <a:r>
              <a:rPr lang="en-US" altLang="zh-TW" dirty="0"/>
              <a:t>100%</a:t>
            </a:r>
            <a:r>
              <a:rPr lang="zh-TW" altLang="en-US" dirty="0"/>
              <a:t>為準</a:t>
            </a:r>
          </a:p>
          <a:p>
            <a:r>
              <a:rPr lang="en-US" altLang="zh-TW" b="1" dirty="0"/>
              <a:t>5. </a:t>
            </a:r>
            <a:r>
              <a:rPr lang="zh-TW" altLang="en-US" b="1" dirty="0"/>
              <a:t>點名方式</a:t>
            </a:r>
            <a:endParaRPr lang="zh-TW" altLang="en-US" dirty="0"/>
          </a:p>
          <a:p>
            <a:r>
              <a:rPr lang="zh-TW" altLang="en-US" dirty="0"/>
              <a:t>     遠距教學期間</a:t>
            </a:r>
            <a:r>
              <a:rPr lang="zh-TW" altLang="en-US" b="1" dirty="0">
                <a:highlight>
                  <a:srgbClr val="FFFF00"/>
                </a:highlight>
              </a:rPr>
              <a:t>每次課程上課時間，需要擷取登入網路大學之螢幕畫面當作簽到證明</a:t>
            </a:r>
            <a:endParaRPr lang="zh-TW" altLang="en-US" dirty="0">
              <a:highlight>
                <a:srgbClr val="FFFF00"/>
              </a:highlight>
            </a:endParaRPr>
          </a:p>
          <a:p>
            <a:r>
              <a:rPr lang="zh-TW" altLang="en-US" b="1" dirty="0"/>
              <a:t>                          </a:t>
            </a:r>
            <a:r>
              <a:rPr lang="zh-TW" altLang="en-US" b="1" dirty="0">
                <a:highlight>
                  <a:srgbClr val="FFFF00"/>
                </a:highlight>
              </a:rPr>
              <a:t>每次課程下課時間，需要擷取上傳作業成功之螢幕畫面當作簽退證明</a:t>
            </a:r>
            <a:endParaRPr lang="zh-TW" altLang="en-US" dirty="0">
              <a:highlight>
                <a:srgbClr val="FFFF00"/>
              </a:highlight>
            </a:endParaRPr>
          </a:p>
          <a:p>
            <a:r>
              <a:rPr lang="zh-TW" altLang="en-US" b="1" dirty="0"/>
              <a:t>                          </a:t>
            </a:r>
            <a:r>
              <a:rPr lang="zh-TW" altLang="en-US" b="1" dirty="0">
                <a:highlight>
                  <a:srgbClr val="FFFF00"/>
                </a:highlight>
              </a:rPr>
              <a:t>擷取之螢幕畫面，請與作業內容所規範之格式上傳至網路大學 </a:t>
            </a:r>
            <a:r>
              <a:rPr lang="en-US" altLang="zh-TW" b="1" dirty="0">
                <a:highlight>
                  <a:srgbClr val="FFFF00"/>
                </a:highlight>
              </a:rPr>
              <a:t>&gt; </a:t>
            </a:r>
            <a:r>
              <a:rPr lang="zh-TW" altLang="en-US" b="1" dirty="0">
                <a:highlight>
                  <a:srgbClr val="FFFF00"/>
                </a:highlight>
              </a:rPr>
              <a:t>評量區 </a:t>
            </a:r>
            <a:r>
              <a:rPr lang="en-US" altLang="zh-TW" b="1" dirty="0">
                <a:highlight>
                  <a:srgbClr val="FFFF00"/>
                </a:highlight>
              </a:rPr>
              <a:t>&gt;  </a:t>
            </a:r>
            <a:r>
              <a:rPr lang="zh-TW" altLang="en-US" b="1" dirty="0">
                <a:highlight>
                  <a:srgbClr val="FFFF00"/>
                </a:highlight>
              </a:rPr>
              <a:t>作業</a:t>
            </a:r>
            <a:r>
              <a:rPr lang="en-US" altLang="zh-TW" b="1" dirty="0">
                <a:highlight>
                  <a:srgbClr val="FFFF00"/>
                </a:highlight>
              </a:rPr>
              <a:t>/</a:t>
            </a:r>
            <a:r>
              <a:rPr lang="zh-TW" altLang="en-US" b="1" dirty="0">
                <a:highlight>
                  <a:srgbClr val="FFFF00"/>
                </a:highlight>
              </a:rPr>
              <a:t>報告</a:t>
            </a:r>
            <a:endParaRPr lang="zh-TW" altLang="en-US" dirty="0">
              <a:highlight>
                <a:srgbClr val="FFFF00"/>
              </a:highlight>
            </a:endParaRPr>
          </a:p>
          <a:p>
            <a:r>
              <a:rPr lang="en-US" altLang="zh-TW" b="1" dirty="0"/>
              <a:t>6. </a:t>
            </a:r>
            <a:r>
              <a:rPr lang="zh-TW" altLang="en-US" b="1" dirty="0"/>
              <a:t>有任何關於課程之問題，或是教材內容之問題，學生可至學習互動區 </a:t>
            </a:r>
            <a:r>
              <a:rPr lang="en-US" altLang="zh-TW" b="1" dirty="0"/>
              <a:t>--&gt; </a:t>
            </a:r>
            <a:r>
              <a:rPr lang="zh-TW" altLang="en-US" b="1" dirty="0"/>
              <a:t>課程討論   進行提問，老師會盡快回答</a:t>
            </a:r>
            <a:endParaRPr lang="zh-TW" altLang="en-US" dirty="0"/>
          </a:p>
          <a:p>
            <a:r>
              <a:rPr lang="zh-TW" altLang="en-US" b="1" dirty="0"/>
              <a:t>   若有其他需要 可聯絡老師 </a:t>
            </a:r>
            <a:r>
              <a:rPr lang="en-US" altLang="zh-TW" b="1" dirty="0"/>
              <a:t>email: 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t097000085@g.ksu.edu.tw</a:t>
            </a:r>
            <a:r>
              <a:rPr lang="zh-TW" altLang="en-US" b="1" dirty="0"/>
              <a:t>  </a:t>
            </a:r>
            <a:r>
              <a:rPr lang="en-US" altLang="zh-TW" b="1" dirty="0"/>
              <a:t>(</a:t>
            </a:r>
            <a:r>
              <a:rPr lang="zh-TW" altLang="en-US" b="1" dirty="0"/>
              <a:t>李宗儒老師</a:t>
            </a:r>
            <a:r>
              <a:rPr lang="en-US" altLang="zh-TW" b="1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19E1E17-BB0F-4192-BE33-BB9DB11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28B1E93-EB56-4FDA-8AF3-FF2F4322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6800" y="1276854"/>
            <a:ext cx="10058400" cy="393192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參考</a:t>
            </a:r>
            <a:r>
              <a:rPr lang="zh-TW" altLang="en-US" sz="4000" dirty="0" smtClean="0"/>
              <a:t>資料</a:t>
            </a:r>
            <a:endParaRPr lang="en-US" altLang="zh-TW" sz="2000" dirty="0" smtClean="0">
              <a:hlinkClick r:id="rId2"/>
            </a:endParaRPr>
          </a:p>
          <a:p>
            <a:endParaRPr lang="en-US" altLang="zh-TW" sz="2000" dirty="0">
              <a:hlinkClick r:id="rId2"/>
            </a:endParaRPr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8390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7D6E7ED-8ED4-4EA7-8C9D-62D2D19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247222"/>
            <a:ext cx="11286067" cy="1293711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壓縮專案資料夾 </a:t>
            </a:r>
            <a:r>
              <a:rPr lang="en-US" altLang="zh-TW" sz="4000" dirty="0">
                <a:solidFill>
                  <a:srgbClr val="FF0000"/>
                </a:solidFill>
              </a:rPr>
              <a:t>+</a:t>
            </a:r>
            <a:r>
              <a:rPr lang="zh-TW" altLang="en-US" sz="4000" dirty="0">
                <a:solidFill>
                  <a:srgbClr val="FF0000"/>
                </a:solidFill>
              </a:rPr>
              <a:t> 執行畫面截圖</a:t>
            </a:r>
            <a:r>
              <a:rPr lang="en-US" altLang="zh-TW" sz="4000" dirty="0">
                <a:solidFill>
                  <a:srgbClr val="FF0000"/>
                </a:solidFill>
              </a:rPr>
              <a:t>(pptx</a:t>
            </a:r>
            <a:r>
              <a:rPr lang="zh-TW" altLang="en-US" sz="4000" dirty="0">
                <a:solidFill>
                  <a:srgbClr val="FF0000"/>
                </a:solidFill>
              </a:rPr>
              <a:t>簡報檔</a:t>
            </a:r>
            <a:r>
              <a:rPr lang="en-US" altLang="zh-TW" sz="4000" dirty="0">
                <a:solidFill>
                  <a:srgbClr val="FF0000"/>
                </a:solidFill>
              </a:rPr>
              <a:t>)</a:t>
            </a:r>
            <a:r>
              <a:rPr lang="zh-TW" altLang="en-US" sz="4000" dirty="0">
                <a:solidFill>
                  <a:srgbClr val="FF0000"/>
                </a:solidFill>
              </a:rPr>
              <a:t>  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r>
              <a:rPr lang="zh-TW" altLang="en-US" sz="4000" dirty="0">
                <a:solidFill>
                  <a:srgbClr val="0070C0"/>
                </a:solidFill>
              </a:rPr>
              <a:t>上傳到網路大學之</a:t>
            </a:r>
            <a:r>
              <a:rPr lang="zh-TW" altLang="en-US" sz="4000" dirty="0">
                <a:solidFill>
                  <a:srgbClr val="00B050"/>
                </a:solidFill>
              </a:rPr>
              <a:t>作業區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3B8C8CC-D83B-40D5-BCF6-BFD99767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45FB5DA-7724-4B19-9E3B-FDDF4CBB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47B66243-70A7-45EF-972A-A79EAEFDF8BE}"/>
              </a:ext>
            </a:extLst>
          </p:cNvPr>
          <p:cNvCxnSpPr/>
          <p:nvPr/>
        </p:nvCxnSpPr>
        <p:spPr>
          <a:xfrm>
            <a:off x="3208867" y="804333"/>
            <a:ext cx="440266" cy="37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A90C8A4F-7649-460F-9F1B-BCAA064AA134}"/>
              </a:ext>
            </a:extLst>
          </p:cNvPr>
          <p:cNvCxnSpPr/>
          <p:nvPr/>
        </p:nvCxnSpPr>
        <p:spPr>
          <a:xfrm flipH="1">
            <a:off x="5461000" y="897467"/>
            <a:ext cx="2252133" cy="331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0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AD71AAC-E9D2-40A2-B81A-CBDEF05F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6120-1320-4F73-9DD1-E2C1BB0F2388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C77F186-CB80-487C-B374-CC9FC43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81" y="892366"/>
            <a:ext cx="9957577" cy="56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xmlns="" id="{F2155885-B099-4653-B339-B9511AE6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11543454" cy="1201955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rgbClr val="00B050"/>
                </a:solidFill>
              </a:rPr>
              <a:t>上課簽到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23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62B1DA-4A46-4F52-88EB-76F9CC8B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500" y="2749971"/>
            <a:ext cx="9079001" cy="1358059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rgbClr val="00B050"/>
                </a:solidFill>
              </a:rPr>
              <a:t>第頁</a:t>
            </a:r>
            <a:r>
              <a:rPr lang="en-US" altLang="zh-TW" sz="3600" b="1" dirty="0">
                <a:solidFill>
                  <a:srgbClr val="00B050"/>
                </a:solidFill>
              </a:rPr>
              <a:t>~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第頁</a:t>
            </a:r>
            <a:r>
              <a:rPr lang="en-US" altLang="zh-TW" sz="3600" b="1" dirty="0">
                <a:solidFill>
                  <a:srgbClr val="00B050"/>
                </a:solidFill>
              </a:rPr>
              <a:t>: 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/>
            </a:r>
            <a:br>
              <a:rPr lang="en-US" altLang="zh-TW" sz="3600" b="1" dirty="0" smtClean="0">
                <a:solidFill>
                  <a:srgbClr val="00B050"/>
                </a:solidFill>
              </a:rPr>
            </a:br>
            <a:r>
              <a:rPr lang="zh-TW" altLang="en-US" sz="3600" dirty="0" smtClean="0"/>
              <a:t>依據</a:t>
            </a:r>
            <a:r>
              <a:rPr lang="zh-TW" altLang="en-US" sz="3600" dirty="0"/>
              <a:t>當天課程內容要求，</a:t>
            </a:r>
            <a:r>
              <a:rPr lang="zh-TW" altLang="en-US" sz="3600" b="1" dirty="0">
                <a:solidFill>
                  <a:srgbClr val="00B050"/>
                </a:solidFill>
              </a:rPr>
              <a:t>擷取執行程式畫面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，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/>
            </a:r>
            <a:br>
              <a:rPr lang="en-US" altLang="zh-TW" sz="3600" b="1" dirty="0" smtClean="0">
                <a:solidFill>
                  <a:srgbClr val="00B050"/>
                </a:solidFill>
              </a:rPr>
            </a:br>
            <a:r>
              <a:rPr lang="zh-TW" altLang="en-US" sz="3600" b="1" dirty="0" smtClean="0">
                <a:solidFill>
                  <a:srgbClr val="00B050"/>
                </a:solidFill>
              </a:rPr>
              <a:t>如</a:t>
            </a:r>
            <a:r>
              <a:rPr lang="zh-TW" altLang="en-US" sz="3600" b="1" dirty="0">
                <a:solidFill>
                  <a:srgbClr val="00B050"/>
                </a:solidFill>
              </a:rPr>
              <a:t>網頁或程式執行結果之畫面截圖</a:t>
            </a:r>
            <a:r>
              <a:rPr lang="en-US" altLang="zh-TW" sz="3600" b="1" dirty="0">
                <a:solidFill>
                  <a:srgbClr val="00B050"/>
                </a:solidFill>
              </a:rPr>
              <a:t>(</a:t>
            </a:r>
            <a:r>
              <a:rPr lang="zh-TW" altLang="en-US" sz="3600" b="1" dirty="0">
                <a:solidFill>
                  <a:srgbClr val="00B050"/>
                </a:solidFill>
              </a:rPr>
              <a:t>數張</a:t>
            </a:r>
            <a:r>
              <a:rPr lang="en-US" altLang="zh-TW" sz="3600" b="1" dirty="0">
                <a:solidFill>
                  <a:srgbClr val="00B050"/>
                </a:solidFill>
              </a:rPr>
              <a:t>)</a:t>
            </a:r>
            <a:endParaRPr lang="zh-TW" altLang="en-US" sz="3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FF62B1DA-4A46-4F52-88EB-76F9CC8B88C1}"/>
              </a:ext>
            </a:extLst>
          </p:cNvPr>
          <p:cNvSpPr txBox="1">
            <a:spLocks/>
          </p:cNvSpPr>
          <p:nvPr/>
        </p:nvSpPr>
        <p:spPr>
          <a:xfrm>
            <a:off x="4319531" y="4136260"/>
            <a:ext cx="3552939" cy="135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sz="3600" b="1" dirty="0" smtClean="0"/>
              <a:t>06/22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159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62B1DA-4A46-4F52-88EB-76F9CC8B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99" y="744901"/>
            <a:ext cx="9079001" cy="5215224"/>
          </a:xfrm>
        </p:spPr>
        <p:txBody>
          <a:bodyPr>
            <a:noAutofit/>
          </a:bodyPr>
          <a:lstStyle/>
          <a:p>
            <a:r>
              <a:rPr lang="en-US" altLang="zh-TW" sz="2000" b="1" dirty="0" err="1" smtClean="0">
                <a:solidFill>
                  <a:srgbClr val="00B050"/>
                </a:solidFill>
              </a:rPr>
              <a:t>Github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檔案放置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/>
            </a:r>
            <a:br>
              <a:rPr lang="en-US" altLang="zh-TW" sz="2000" b="1" dirty="0" smtClean="0">
                <a:solidFill>
                  <a:srgbClr val="00B050"/>
                </a:solidFill>
              </a:rPr>
            </a:br>
            <a:r>
              <a:rPr lang="en-US" altLang="zh-TW" sz="2000" b="1" dirty="0" smtClean="0">
                <a:solidFill>
                  <a:srgbClr val="00B050"/>
                </a:solidFill>
              </a:rPr>
              <a:t/>
            </a:r>
            <a:br>
              <a:rPr lang="en-US" altLang="zh-TW" sz="2000" b="1" dirty="0" smtClean="0">
                <a:solidFill>
                  <a:srgbClr val="00B050"/>
                </a:solidFill>
              </a:rPr>
            </a:br>
            <a:r>
              <a:rPr lang="en-US" altLang="zh-TW" sz="2000" b="1" dirty="0">
                <a:solidFill>
                  <a:srgbClr val="00B050"/>
                </a:solidFill>
              </a:rPr>
              <a:t/>
            </a:r>
            <a:br>
              <a:rPr lang="en-US" altLang="zh-TW" sz="2000" b="1" dirty="0">
                <a:solidFill>
                  <a:srgbClr val="00B050"/>
                </a:solidFill>
              </a:rPr>
            </a:br>
            <a:r>
              <a:rPr lang="en-US" altLang="zh-TW" sz="2000" b="1" dirty="0" err="1" smtClean="0">
                <a:solidFill>
                  <a:srgbClr val="00B050"/>
                </a:solidFill>
              </a:rPr>
              <a:t>Github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紀錄</a:t>
            </a:r>
            <a:r>
              <a:rPr lang="en-US" altLang="zh-TW" sz="2000" b="1" dirty="0">
                <a:solidFill>
                  <a:srgbClr val="00B050"/>
                </a:solidFill>
              </a:rPr>
              <a:t/>
            </a:r>
            <a:br>
              <a:rPr lang="en-US" altLang="zh-TW" sz="2000" b="1" dirty="0">
                <a:solidFill>
                  <a:srgbClr val="00B050"/>
                </a:solidFill>
              </a:rPr>
            </a:br>
            <a:r>
              <a:rPr lang="en-US" altLang="zh-TW" sz="2000" b="1" dirty="0">
                <a:solidFill>
                  <a:srgbClr val="00B050"/>
                </a:solidFill>
                <a:hlinkClick r:id="rId2"/>
              </a:rPr>
              <a:t>https://github.com/ChengHan16/Cs4high_4080E036/tree/master/%</a:t>
            </a:r>
            <a:r>
              <a:rPr lang="en-US" altLang="zh-TW" sz="2000" b="1" dirty="0" smtClean="0">
                <a:solidFill>
                  <a:srgbClr val="00B050"/>
                </a:solidFill>
                <a:hlinkClick r:id="rId2"/>
              </a:rPr>
              <a:t>E4%BC%BA%E6%9C%8D%E7%B6%B2%E9%A0%81%E7%A8%8B%E5%BC%8F%E8%A8%AD%E8%A8%88%E3%80%8A109-2%E3%80%8B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/>
            </a:r>
            <a:br>
              <a:rPr lang="en-US" altLang="zh-TW" sz="2000" b="1" dirty="0" smtClean="0">
                <a:solidFill>
                  <a:srgbClr val="00B050"/>
                </a:solidFill>
              </a:rPr>
            </a:br>
            <a:endParaRPr lang="en-US" altLang="zh-TW" sz="2000" b="1" dirty="0">
              <a:solidFill>
                <a:srgbClr val="00B05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780-1F4F-4CE3-82BA-2AE6850A3FCE}" type="datetime1">
              <a:rPr lang="en-US" altLang="zh-TW" smtClean="0"/>
              <a:t>6/15/2021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3:01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9" y="1793013"/>
            <a:ext cx="11349663" cy="32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9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3:55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4" y="2115238"/>
            <a:ext cx="11418583" cy="28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5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4:30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1" y="2710149"/>
            <a:ext cx="11304363" cy="153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5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FD9387-A52C-42D4-B67E-8494F6F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6/22/2021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31C2FC2-88CD-45C8-B0EA-CD06760B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52472" y="6213513"/>
            <a:ext cx="18717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5:24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6" y="2159306"/>
            <a:ext cx="11074318" cy="224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15108" y="4570163"/>
            <a:ext cx="110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影片內操作有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Post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超過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則貼文所以他那邊會顯示超過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 post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後的在第二頁面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而我這邊因為只有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則所以顯示無法找到此頁面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Beause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(page=2)</a:t>
            </a:r>
          </a:p>
        </p:txBody>
      </p:sp>
    </p:spTree>
    <p:extLst>
      <p:ext uri="{BB962C8B-B14F-4D97-AF65-F5344CB8AC3E}">
        <p14:creationId xmlns:p14="http://schemas.microsoft.com/office/powerpoint/2010/main" val="2661352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1104</TotalTime>
  <Words>281</Words>
  <Application>Microsoft Office PowerPoint</Application>
  <PresentationFormat>自訂</PresentationFormat>
  <Paragraphs>91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肥皂</vt:lpstr>
      <vt:lpstr>10902伺服網頁程式設計 作業上傳[範本]</vt:lpstr>
      <vt:lpstr>​​​​​​​遠距教學課程進行方式與點名須知: 本課程於疫情期間(5/17~5/30)，將採取"非同步網路教學"</vt:lpstr>
      <vt:lpstr>上課簽到</vt:lpstr>
      <vt:lpstr>第頁~第頁:  依據當天課程內容要求，擷取執行程式畫面， 如網頁或程式執行結果之畫面截圖(數張)</vt:lpstr>
      <vt:lpstr>Github 檔案放置   Github 紀錄 https://github.com/ChengHan16/Cs4high_4080E036/tree/master/%E4%BC%BA%E6%9C%8D%E7%B6%B2%E9%A0%81%E7%A8%8B%E5%BC%8F%E8%A8%AD%E8%A8%88%E3%80%8A109-2%E3%80%8B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壓縮專案資料夾 + 執行畫面截圖(pptx簡報檔)   上傳到網路大學之作業區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KSU_遠距教學作業</dc:title>
  <dc:creator>KSU</dc:creator>
  <cp:lastModifiedBy>吳承翰</cp:lastModifiedBy>
  <cp:revision>88</cp:revision>
  <dcterms:created xsi:type="dcterms:W3CDTF">2021-05-16T12:34:00Z</dcterms:created>
  <dcterms:modified xsi:type="dcterms:W3CDTF">2021-06-15T13:56:35Z</dcterms:modified>
</cp:coreProperties>
</file>