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6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8" r:id="rId10"/>
    <p:sldId id="279" r:id="rId11"/>
    <p:sldId id="273" r:id="rId12"/>
    <p:sldId id="274" r:id="rId13"/>
    <p:sldId id="271" r:id="rId14"/>
    <p:sldId id="281" r:id="rId15"/>
    <p:sldId id="283" r:id="rId16"/>
    <p:sldId id="284" r:id="rId17"/>
    <p:sldId id="285" r:id="rId18"/>
    <p:sldId id="286" r:id="rId19"/>
    <p:sldId id="282" r:id="rId20"/>
    <p:sldId id="287" r:id="rId21"/>
    <p:sldId id="272" r:id="rId22"/>
    <p:sldId id="300" r:id="rId23"/>
    <p:sldId id="288" r:id="rId24"/>
    <p:sldId id="289" r:id="rId25"/>
    <p:sldId id="291" r:id="rId26"/>
    <p:sldId id="292" r:id="rId27"/>
    <p:sldId id="293" r:id="rId28"/>
    <p:sldId id="294" r:id="rId29"/>
    <p:sldId id="295" r:id="rId30"/>
    <p:sldId id="290" r:id="rId31"/>
    <p:sldId id="297" r:id="rId32"/>
    <p:sldId id="298" r:id="rId33"/>
    <p:sldId id="296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0919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4535E-945A-4BCB-AAF9-F0DBFD9B3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A57ED7-8255-43A2-85E9-BE75229CD8A7}">
      <dgm:prSet/>
      <dgm:spPr/>
      <dgm:t>
        <a:bodyPr/>
        <a:lstStyle/>
        <a:p>
          <a:r>
            <a:rPr lang="en-SG" dirty="0"/>
            <a:t>Contact importer feature and password reset mechanism</a:t>
          </a:r>
          <a:endParaRPr lang="en-US" dirty="0"/>
        </a:p>
      </dgm:t>
    </dgm:pt>
    <dgm:pt modelId="{1AA21091-F446-4074-81EF-7E10058ED0E7}" type="parTrans" cxnId="{20099EAF-BC33-4D61-A1EF-BEC263539A9D}">
      <dgm:prSet/>
      <dgm:spPr/>
      <dgm:t>
        <a:bodyPr/>
        <a:lstStyle/>
        <a:p>
          <a:endParaRPr lang="en-US"/>
        </a:p>
      </dgm:t>
    </dgm:pt>
    <dgm:pt modelId="{062AB790-A443-45C0-B2A8-0650CD3609CC}" type="sibTrans" cxnId="{20099EAF-BC33-4D61-A1EF-BEC263539A9D}">
      <dgm:prSet/>
      <dgm:spPr/>
      <dgm:t>
        <a:bodyPr/>
        <a:lstStyle/>
        <a:p>
          <a:endParaRPr lang="en-US"/>
        </a:p>
      </dgm:t>
    </dgm:pt>
    <dgm:pt modelId="{A598710D-FC7F-448D-A7B5-123E1C2F1A92}">
      <dgm:prSet/>
      <dgm:spPr/>
      <dgm:t>
        <a:bodyPr/>
        <a:lstStyle/>
        <a:p>
          <a:r>
            <a:rPr lang="en-SG"/>
            <a:t>Gain access to user ID, address, phone number, email address, names of workplaces, DOB etc</a:t>
          </a:r>
          <a:endParaRPr lang="en-US"/>
        </a:p>
      </dgm:t>
    </dgm:pt>
    <dgm:pt modelId="{C05DF7E9-A24C-451D-AAFA-821FF46E42F6}" type="parTrans" cxnId="{5542FDF5-6804-4939-BF82-230A07A0EB43}">
      <dgm:prSet/>
      <dgm:spPr/>
      <dgm:t>
        <a:bodyPr/>
        <a:lstStyle/>
        <a:p>
          <a:endParaRPr lang="en-US"/>
        </a:p>
      </dgm:t>
    </dgm:pt>
    <dgm:pt modelId="{C4EBFD62-C9E1-4989-92B2-95537CDA25B2}" type="sibTrans" cxnId="{5542FDF5-6804-4939-BF82-230A07A0EB43}">
      <dgm:prSet/>
      <dgm:spPr/>
      <dgm:t>
        <a:bodyPr/>
        <a:lstStyle/>
        <a:p>
          <a:endParaRPr lang="en-US"/>
        </a:p>
      </dgm:t>
    </dgm:pt>
    <dgm:pt modelId="{8D564E44-AEF9-4E30-B26F-191461E53218}" type="pres">
      <dgm:prSet presAssocID="{B5F4535E-945A-4BCB-AAF9-F0DBFD9B3025}" presName="linear" presStyleCnt="0">
        <dgm:presLayoutVars>
          <dgm:animLvl val="lvl"/>
          <dgm:resizeHandles val="exact"/>
        </dgm:presLayoutVars>
      </dgm:prSet>
      <dgm:spPr/>
    </dgm:pt>
    <dgm:pt modelId="{87B16FC4-1688-421E-810B-0B92638C282F}" type="pres">
      <dgm:prSet presAssocID="{E4A57ED7-8255-43A2-85E9-BE75229CD8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494F05-DE19-4F10-87B1-C28BC05A0AB3}" type="pres">
      <dgm:prSet presAssocID="{062AB790-A443-45C0-B2A8-0650CD3609CC}" presName="spacer" presStyleCnt="0"/>
      <dgm:spPr/>
    </dgm:pt>
    <dgm:pt modelId="{EFE77CFB-14D5-470B-AF8F-106EAB622D02}" type="pres">
      <dgm:prSet presAssocID="{A598710D-FC7F-448D-A7B5-123E1C2F1A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BEA2221-B636-4DD4-84A3-754C3E0401B8}" type="presOf" srcId="{A598710D-FC7F-448D-A7B5-123E1C2F1A92}" destId="{EFE77CFB-14D5-470B-AF8F-106EAB622D02}" srcOrd="0" destOrd="0" presId="urn:microsoft.com/office/officeart/2005/8/layout/vList2"/>
    <dgm:cxn modelId="{20099EAF-BC33-4D61-A1EF-BEC263539A9D}" srcId="{B5F4535E-945A-4BCB-AAF9-F0DBFD9B3025}" destId="{E4A57ED7-8255-43A2-85E9-BE75229CD8A7}" srcOrd="0" destOrd="0" parTransId="{1AA21091-F446-4074-81EF-7E10058ED0E7}" sibTransId="{062AB790-A443-45C0-B2A8-0650CD3609CC}"/>
    <dgm:cxn modelId="{F69DC6C4-5E84-463C-A0E4-3FD3847BE87D}" type="presOf" srcId="{E4A57ED7-8255-43A2-85E9-BE75229CD8A7}" destId="{87B16FC4-1688-421E-810B-0B92638C282F}" srcOrd="0" destOrd="0" presId="urn:microsoft.com/office/officeart/2005/8/layout/vList2"/>
    <dgm:cxn modelId="{567C03EF-B136-44DB-AC2F-4983E73FB3DC}" type="presOf" srcId="{B5F4535E-945A-4BCB-AAF9-F0DBFD9B3025}" destId="{8D564E44-AEF9-4E30-B26F-191461E53218}" srcOrd="0" destOrd="0" presId="urn:microsoft.com/office/officeart/2005/8/layout/vList2"/>
    <dgm:cxn modelId="{5542FDF5-6804-4939-BF82-230A07A0EB43}" srcId="{B5F4535E-945A-4BCB-AAF9-F0DBFD9B3025}" destId="{A598710D-FC7F-448D-A7B5-123E1C2F1A92}" srcOrd="1" destOrd="0" parTransId="{C05DF7E9-A24C-451D-AAFA-821FF46E42F6}" sibTransId="{C4EBFD62-C9E1-4989-92B2-95537CDA25B2}"/>
    <dgm:cxn modelId="{9CB84961-5311-4FD9-949F-6E0C472BC04E}" type="presParOf" srcId="{8D564E44-AEF9-4E30-B26F-191461E53218}" destId="{87B16FC4-1688-421E-810B-0B92638C282F}" srcOrd="0" destOrd="0" presId="urn:microsoft.com/office/officeart/2005/8/layout/vList2"/>
    <dgm:cxn modelId="{F9250831-2613-413C-9276-A22A1DD32483}" type="presParOf" srcId="{8D564E44-AEF9-4E30-B26F-191461E53218}" destId="{D9494F05-DE19-4F10-87B1-C28BC05A0AB3}" srcOrd="1" destOrd="0" presId="urn:microsoft.com/office/officeart/2005/8/layout/vList2"/>
    <dgm:cxn modelId="{7AF4296C-0988-4B51-B029-D333F77CBA84}" type="presParOf" srcId="{8D564E44-AEF9-4E30-B26F-191461E53218}" destId="{EFE77CFB-14D5-470B-AF8F-106EAB622D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16FC4-1688-421E-810B-0B92638C282F}">
      <dsp:nvSpPr>
        <dsp:cNvPr id="0" name=""/>
        <dsp:cNvSpPr/>
      </dsp:nvSpPr>
      <dsp:spPr>
        <a:xfrm>
          <a:off x="0" y="24491"/>
          <a:ext cx="10691265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Contact importer feature and password reset mechanism</a:t>
          </a:r>
          <a:endParaRPr lang="en-US" sz="2500" kern="1200" dirty="0"/>
        </a:p>
      </dsp:txBody>
      <dsp:txXfrm>
        <a:off x="46406" y="70897"/>
        <a:ext cx="10598453" cy="857813"/>
      </dsp:txXfrm>
    </dsp:sp>
    <dsp:sp modelId="{EFE77CFB-14D5-470B-AF8F-106EAB622D02}">
      <dsp:nvSpPr>
        <dsp:cNvPr id="0" name=""/>
        <dsp:cNvSpPr/>
      </dsp:nvSpPr>
      <dsp:spPr>
        <a:xfrm>
          <a:off x="0" y="1047116"/>
          <a:ext cx="10691265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Gain access to user ID, address, phone number, email address, names of workplaces, DOB etc</a:t>
          </a:r>
          <a:endParaRPr lang="en-US" sz="2500" kern="1200"/>
        </a:p>
      </dsp:txBody>
      <dsp:txXfrm>
        <a:off x="46406" y="1093522"/>
        <a:ext cx="10598453" cy="857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6342B-57DE-47BD-BB3D-0985276B4B84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D5735-8F6D-4179-BFDE-8FABB2168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0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64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243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285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19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72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67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11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49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18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0828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37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5735-8F6D-4179-BFDE-8FABB2168E3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27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70ABF-B30C-4D8B-AC0B-1412900EE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SG" dirty="0"/>
              <a:t>CZ4062 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B73EF-E1E0-4F7D-9D26-EF9DA582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SG" dirty="0"/>
              <a:t>Lee Cheng Han U1920206L</a:t>
            </a:r>
          </a:p>
        </p:txBody>
      </p:sp>
      <p:pic>
        <p:nvPicPr>
          <p:cNvPr id="4" name="Picture 3" descr="Abstract rainbow background">
            <a:extLst>
              <a:ext uri="{FF2B5EF4-FFF2-40B4-BE49-F238E27FC236}">
                <a16:creationId xmlns:a16="http://schemas.microsoft.com/office/drawing/2014/main" id="{60933FEA-69AD-4E9B-9065-CCFD6FDCF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0" r="36112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77D06E-402A-4E6A-B30C-C2161973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38915" y="2912598"/>
            <a:ext cx="1324160" cy="2248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3284D-2319-4C96-889C-A77A71997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20" y="3648893"/>
            <a:ext cx="756883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ode">
            <a:extLst>
              <a:ext uri="{FF2B5EF4-FFF2-40B4-BE49-F238E27FC236}">
                <a16:creationId xmlns:a16="http://schemas.microsoft.com/office/drawing/2014/main" id="{E55F43F2-BE3D-4FFD-B1BF-DFEC804D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917" y="1388225"/>
            <a:ext cx="5003381" cy="44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in">
            <a:extLst>
              <a:ext uri="{FF2B5EF4-FFF2-40B4-BE49-F238E27FC236}">
                <a16:creationId xmlns:a16="http://schemas.microsoft.com/office/drawing/2014/main" id="{37C4F92B-7D11-40FA-87CD-78EC91ADC7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514" y="3330816"/>
            <a:ext cx="5128862" cy="194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ode">
            <a:extLst>
              <a:ext uri="{FF2B5EF4-FFF2-40B4-BE49-F238E27FC236}">
                <a16:creationId xmlns:a16="http://schemas.microsoft.com/office/drawing/2014/main" id="{5E547B6B-F857-456E-9204-71596DAFFC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2BD340-491C-4C2A-BCA1-667487BD6DB0}"/>
              </a:ext>
            </a:extLst>
          </p:cNvPr>
          <p:cNvSpPr/>
          <p:nvPr/>
        </p:nvSpPr>
        <p:spPr>
          <a:xfrm>
            <a:off x="1346662" y="1326938"/>
            <a:ext cx="507076" cy="194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114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4" name="Straight Connector 7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Connector 7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76" name="Rectangle 8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AC70A-91A3-4101-A7CB-CC8184C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239" y="521747"/>
            <a:ext cx="7445661" cy="1656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Password reset</a:t>
            </a:r>
          </a:p>
        </p:txBody>
      </p:sp>
      <p:cxnSp>
        <p:nvCxnSpPr>
          <p:cNvPr id="7177" name="Straight Connector 82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4879" y="723900"/>
            <a:ext cx="0" cy="5410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Facebook Password reset vulnerability allowed hackers to hijack any FB  account » TechWorm">
            <a:extLst>
              <a:ext uri="{FF2B5EF4-FFF2-40B4-BE49-F238E27FC236}">
                <a16:creationId xmlns:a16="http://schemas.microsoft.com/office/drawing/2014/main" id="{87A17CDA-D10B-4DA3-A7F3-D7B15EDC6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5" y="2446364"/>
            <a:ext cx="7353296" cy="36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9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33A97-5FDE-433B-A8B3-4A2BB9C1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14400"/>
            <a:ext cx="4422860" cy="1392275"/>
          </a:xfrm>
        </p:spPr>
        <p:txBody>
          <a:bodyPr>
            <a:normAutofit/>
          </a:bodyPr>
          <a:lstStyle/>
          <a:p>
            <a:r>
              <a:rPr lang="en-SG"/>
              <a:t>Password reset </a:t>
            </a:r>
            <a:r>
              <a:rPr lang="en-US"/>
              <a:t>vulnerability</a:t>
            </a:r>
            <a:endParaRPr lang="en-SG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96A13E-5C9D-4C6C-B52D-A2C74DEFC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4696-9CE6-4969-972B-5B35F999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440658"/>
            <a:ext cx="4422860" cy="3726946"/>
          </a:xfrm>
        </p:spPr>
        <p:txBody>
          <a:bodyPr>
            <a:normAutofit/>
          </a:bodyPr>
          <a:lstStyle/>
          <a:p>
            <a:r>
              <a:rPr lang="en-SG" dirty="0"/>
              <a:t>User could change password without entering current password</a:t>
            </a:r>
          </a:p>
          <a:p>
            <a:r>
              <a:rPr lang="en-SG" dirty="0"/>
              <a:t>Brute force algorithm was applied</a:t>
            </a:r>
          </a:p>
          <a:p>
            <a:endParaRPr lang="en-SG" dirty="0"/>
          </a:p>
        </p:txBody>
      </p:sp>
      <p:pic>
        <p:nvPicPr>
          <p:cNvPr id="8194" name="Picture 2" descr="Facebook Patches Password Reset Vulnerability | Threatpost">
            <a:extLst>
              <a:ext uri="{FF2B5EF4-FFF2-40B4-BE49-F238E27FC236}">
                <a16:creationId xmlns:a16="http://schemas.microsoft.com/office/drawing/2014/main" id="{54EFBA19-694E-4EDD-95C8-F2E625B7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1655760"/>
            <a:ext cx="2687309" cy="16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61D29D-9A47-4DF2-BCD7-626B4A77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206" y="1744330"/>
            <a:ext cx="2732693" cy="1543971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6FE72E6-AC4D-4348-B558-D05201929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608741"/>
            <a:ext cx="2687309" cy="151832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112056-B950-4D35-A81E-0C2E07FD7E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20" b="-6"/>
          <a:stretch/>
        </p:blipFill>
        <p:spPr>
          <a:xfrm>
            <a:off x="8659206" y="3608741"/>
            <a:ext cx="2732693" cy="15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7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1589D-806A-48D8-8AFF-41DFF641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4730"/>
            <a:ext cx="10485523" cy="1652590"/>
          </a:xfrm>
        </p:spPr>
        <p:txBody>
          <a:bodyPr>
            <a:normAutofit/>
          </a:bodyPr>
          <a:lstStyle/>
          <a:p>
            <a:r>
              <a:rPr lang="en-SG" dirty="0"/>
              <a:t>How to overcome it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2DFA-9260-42CA-8F61-3F2EC4AF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53" y="1851202"/>
            <a:ext cx="6418727" cy="1773893"/>
          </a:xfrm>
        </p:spPr>
        <p:txBody>
          <a:bodyPr>
            <a:normAutofit/>
          </a:bodyPr>
          <a:lstStyle/>
          <a:p>
            <a:r>
              <a:rPr lang="en-SG" dirty="0"/>
              <a:t>Prevent stealing of tokens</a:t>
            </a:r>
          </a:p>
          <a:p>
            <a:r>
              <a:rPr lang="en-SG" dirty="0"/>
              <a:t>Encoding HTML tags</a:t>
            </a:r>
          </a:p>
          <a:p>
            <a:r>
              <a:rPr lang="en-SG" dirty="0"/>
              <a:t>Bug Bounty</a:t>
            </a:r>
          </a:p>
          <a:p>
            <a:endParaRPr lang="en-SG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2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F8507-52CA-411B-8EC1-4AD5B592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 fontScale="90000"/>
          </a:bodyPr>
          <a:lstStyle/>
          <a:p>
            <a:r>
              <a:rPr lang="en-SG" dirty="0"/>
              <a:t>Prevent stealing tokens</a:t>
            </a:r>
          </a:p>
        </p:txBody>
      </p:sp>
      <p:cxnSp>
        <p:nvCxnSpPr>
          <p:cNvPr id="5132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AE08-167A-4A0D-9E60-301E4F57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SG" dirty="0"/>
              <a:t>Detection</a:t>
            </a:r>
          </a:p>
          <a:p>
            <a:r>
              <a:rPr lang="en-SG" dirty="0"/>
              <a:t>Access Control List</a:t>
            </a:r>
          </a:p>
          <a:p>
            <a:r>
              <a:rPr lang="en-SG" dirty="0"/>
              <a:t>Protected Process Light</a:t>
            </a:r>
          </a:p>
        </p:txBody>
      </p:sp>
      <p:pic>
        <p:nvPicPr>
          <p:cNvPr id="5122" name="Picture 2" descr="What Happens If Your JWT Is Stolen? | Okta Developer">
            <a:extLst>
              <a:ext uri="{FF2B5EF4-FFF2-40B4-BE49-F238E27FC236}">
                <a16:creationId xmlns:a16="http://schemas.microsoft.com/office/drawing/2014/main" id="{8D1164D6-3D1F-4B27-90A4-CE7A00F9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060829"/>
            <a:ext cx="6515100" cy="27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1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8E055-BD44-42C7-9778-3597B67D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en-SG" dirty="0"/>
              <a:t>Detection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942297-4C27-49FC-8BF5-1D4CC378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48376"/>
            <a:ext cx="4976888" cy="2961247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6B89-2621-4CE8-A845-10523755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r>
              <a:rPr lang="en-US"/>
              <a:t>An access control list (ACL) is a list of access control entries (ACE). </a:t>
            </a:r>
          </a:p>
          <a:p>
            <a:r>
              <a:rPr lang="en-US"/>
              <a:t>Each ACE in an ACL identifies a trustee and specifies the access rights allowed, denied, or audited for that trustee. </a:t>
            </a:r>
          </a:p>
          <a:p>
            <a:r>
              <a:rPr lang="en-US"/>
              <a:t>The security descriptor for a securable object can contain two types of ACLs: a DACL and a SACL.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810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43C49-5B1D-49F2-A1DC-63C365FC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en-SG" sz="3700" dirty="0"/>
              <a:t>System access control lists (SACL)</a:t>
            </a:r>
          </a:p>
        </p:txBody>
      </p:sp>
      <p:pic>
        <p:nvPicPr>
          <p:cNvPr id="6148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E6BC3B-80DB-4029-B1E7-56E0AAC1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842617"/>
            <a:ext cx="4976888" cy="317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6D76-BFE9-4A7A-85F2-EBD260AD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r>
              <a:rPr lang="en-US" dirty="0"/>
              <a:t>Process objects to log successful/failed access attempts to the Windows Security Log</a:t>
            </a:r>
          </a:p>
          <a:p>
            <a:r>
              <a:rPr lang="en-US" dirty="0"/>
              <a:t>Get-ACL in PowerShell will look at the security descriptor </a:t>
            </a:r>
          </a:p>
          <a:p>
            <a:r>
              <a:rPr lang="en-US" dirty="0"/>
              <a:t>Mismatch in Username and </a:t>
            </a:r>
            <a:r>
              <a:rPr lang="en-US" dirty="0" err="1"/>
              <a:t>Ownername</a:t>
            </a:r>
            <a:endParaRPr lang="en-US" dirty="0"/>
          </a:p>
          <a:p>
            <a:r>
              <a:rPr lang="en-US" dirty="0"/>
              <a:t>TOKEN_USER and TOKEN_OWNER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605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A3AB-CF7E-4703-9DA5-F515A0E9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13141"/>
            <a:ext cx="2114203" cy="5178059"/>
          </a:xfrm>
        </p:spPr>
        <p:txBody>
          <a:bodyPr>
            <a:normAutofit/>
          </a:bodyPr>
          <a:lstStyle/>
          <a:p>
            <a:r>
              <a:rPr lang="en-SG" sz="2400"/>
              <a:t>Open process token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EE115A-0EB8-481C-8C81-2B08F397A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112E21EC-4764-49C5-BB34-EB7B27FFD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" b="3"/>
          <a:stretch/>
        </p:blipFill>
        <p:spPr bwMode="auto">
          <a:xfrm>
            <a:off x="4041364" y="734431"/>
            <a:ext cx="7350535" cy="30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72EA-FCF9-4281-B12B-B7BC6D19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61" y="4163432"/>
            <a:ext cx="7531108" cy="2056394"/>
          </a:xfrm>
        </p:spPr>
        <p:txBody>
          <a:bodyPr>
            <a:normAutofit/>
          </a:bodyPr>
          <a:lstStyle/>
          <a:p>
            <a:r>
              <a:rPr lang="en-SG" dirty="0"/>
              <a:t>Takes in Process handle and Access rights flag</a:t>
            </a:r>
          </a:p>
          <a:p>
            <a:r>
              <a:rPr lang="en-SG" dirty="0"/>
              <a:t>Access denied as not TOKEN_OWNER</a:t>
            </a:r>
          </a:p>
          <a:p>
            <a:r>
              <a:rPr lang="en-SG" dirty="0"/>
              <a:t>Protected Process Light fix issue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692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93DE-0FB5-4747-9629-EB14F3DB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Protected process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A64F-D97D-4F43-8D78-2A348598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following SYSTEM processes, with Protected Process Light, can have their access token </a:t>
            </a:r>
          </a:p>
          <a:p>
            <a:r>
              <a:rPr lang="en-SG" dirty="0"/>
              <a:t>csrss.exe</a:t>
            </a:r>
          </a:p>
          <a:p>
            <a:r>
              <a:rPr lang="en-SG" dirty="0"/>
              <a:t>Memory Compression.exe</a:t>
            </a:r>
          </a:p>
          <a:p>
            <a:r>
              <a:rPr lang="en-SG" dirty="0"/>
              <a:t>services.exe</a:t>
            </a:r>
          </a:p>
          <a:p>
            <a:r>
              <a:rPr lang="en-SG" dirty="0"/>
              <a:t>smss.exe</a:t>
            </a:r>
          </a:p>
          <a:p>
            <a:r>
              <a:rPr lang="en-SG" dirty="0"/>
              <a:t>wininit.exe</a:t>
            </a:r>
          </a:p>
        </p:txBody>
      </p:sp>
    </p:spTree>
    <p:extLst>
      <p:ext uri="{BB962C8B-B14F-4D97-AF65-F5344CB8AC3E}">
        <p14:creationId xmlns:p14="http://schemas.microsoft.com/office/powerpoint/2010/main" val="234706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52BC3-339E-4626-88F5-BE03F4D9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r>
              <a:rPr lang="en-SG" dirty="0"/>
              <a:t>Encoding html tags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0B47-E76A-40CE-8DD1-2F776DA3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00258" cy="355310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Use a StringBuilder and call the Replace method to selectively remove the encoding on the HT</a:t>
            </a:r>
          </a:p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W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rite a Regular Expression to replace HTML tags by replacing its encode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characterML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elements that you want to permit.</a:t>
            </a:r>
            <a:endParaRPr lang="en-SG" dirty="0"/>
          </a:p>
        </p:txBody>
      </p:sp>
      <p:pic>
        <p:nvPicPr>
          <p:cNvPr id="5" name="Picture 2" descr="code">
            <a:extLst>
              <a:ext uri="{FF2B5EF4-FFF2-40B4-BE49-F238E27FC236}">
                <a16:creationId xmlns:a16="http://schemas.microsoft.com/office/drawing/2014/main" id="{C459DAF4-AA04-4898-AF37-82BA39CCF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0" r="2" b="24579"/>
          <a:stretch/>
        </p:blipFill>
        <p:spPr bwMode="auto">
          <a:xfrm>
            <a:off x="7315200" y="940976"/>
            <a:ext cx="4076700" cy="21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ode">
            <a:extLst>
              <a:ext uri="{FF2B5EF4-FFF2-40B4-BE49-F238E27FC236}">
                <a16:creationId xmlns:a16="http://schemas.microsoft.com/office/drawing/2014/main" id="{ED84705C-6FCF-4D8F-B0CC-E93CABCD0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4" b="-3"/>
          <a:stretch/>
        </p:blipFill>
        <p:spPr bwMode="auto">
          <a:xfrm>
            <a:off x="7315200" y="3783730"/>
            <a:ext cx="4076700" cy="217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940A-52FB-4D09-9512-CEAEFB3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6FC2-5A09-4BAC-BFA0-27BF48E2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Case Study 1 - Facebook</a:t>
            </a:r>
          </a:p>
          <a:p>
            <a:r>
              <a:rPr lang="en-SG" dirty="0"/>
              <a:t>Case Study 2 – Blaster Worm</a:t>
            </a:r>
          </a:p>
        </p:txBody>
      </p:sp>
    </p:spTree>
    <p:extLst>
      <p:ext uri="{BB962C8B-B14F-4D97-AF65-F5344CB8AC3E}">
        <p14:creationId xmlns:p14="http://schemas.microsoft.com/office/powerpoint/2010/main" val="312563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224C-6D2A-4551-B595-16884E21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SG" dirty="0"/>
              <a:t>Bug bounty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E90-5FE9-4B64-B372-7A27495A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SG" dirty="0"/>
              <a:t>Researcher earn USD$15000 for exposing a security hole</a:t>
            </a:r>
          </a:p>
          <a:p>
            <a:r>
              <a:rPr lang="en-SG" dirty="0"/>
              <a:t>Encourage developers to report finding with monetary incentive.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242" name="Picture 2" descr="Facebook Transparency Report">
            <a:extLst>
              <a:ext uri="{FF2B5EF4-FFF2-40B4-BE49-F238E27FC236}">
                <a16:creationId xmlns:a16="http://schemas.microsoft.com/office/drawing/2014/main" id="{C0E42529-930C-46B3-8A30-5BAD6B82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254585"/>
            <a:ext cx="6515100" cy="4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9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99A4-D1C4-41B0-94B7-9FA33B0F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Consequence of the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7D21-1C96-43F5-8CE8-976DC3AA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533 million Facebook users’ information including account creation date, bio, birthdate, Facebook IT, full name, location and relationship status. </a:t>
            </a:r>
          </a:p>
          <a:p>
            <a:r>
              <a:rPr lang="en-SG" dirty="0"/>
              <a:t>419 million records containing user IDs and phone numbers were also leaked.</a:t>
            </a:r>
          </a:p>
          <a:p>
            <a:r>
              <a:rPr lang="en-SG" dirty="0"/>
              <a:t>Database on open internet including 267 million Facebook users.</a:t>
            </a:r>
          </a:p>
        </p:txBody>
      </p:sp>
    </p:spTree>
    <p:extLst>
      <p:ext uri="{BB962C8B-B14F-4D97-AF65-F5344CB8AC3E}">
        <p14:creationId xmlns:p14="http://schemas.microsoft.com/office/powerpoint/2010/main" val="148624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C857C-EDC1-4859-BD58-C4C5C78E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1571"/>
            <a:ext cx="3057032" cy="3453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Blaster worm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Blaster worm - Photos: 25 years of viruses">
            <a:extLst>
              <a:ext uri="{FF2B5EF4-FFF2-40B4-BE49-F238E27FC236}">
                <a16:creationId xmlns:a16="http://schemas.microsoft.com/office/drawing/2014/main" id="{48D2D277-4D10-4E67-8DFA-5C31EEE58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7543" y="719453"/>
            <a:ext cx="6871379" cy="54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3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3840F-765F-4FBA-B834-A7663BFF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SG" dirty="0"/>
              <a:t>Blaster worm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0900-1B53-459D-945F-1D14A469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SG" dirty="0"/>
              <a:t>Virus program that mainly targeted Microsoft platforms in 2003</a:t>
            </a:r>
          </a:p>
          <a:p>
            <a:r>
              <a:rPr lang="en-SG" dirty="0"/>
              <a:t>Attack computers by exploiting a security flaw with Microsoft remote procedure call using TCP 135</a:t>
            </a:r>
          </a:p>
          <a:p>
            <a:endParaRPr lang="en-SG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FBE416-F3E0-483B-9668-144C75D4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92381"/>
            <a:ext cx="6515100" cy="38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416B-4028-4CEE-AD63-13F55502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did the bug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620A-F31C-438B-AA79-4A52A047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0674"/>
            <a:ext cx="10691265" cy="588453"/>
          </a:xfrm>
        </p:spPr>
        <p:txBody>
          <a:bodyPr>
            <a:normAutofit/>
          </a:bodyPr>
          <a:lstStyle/>
          <a:p>
            <a:r>
              <a:rPr lang="en-SG" dirty="0"/>
              <a:t>Exploit a known vulnerability in Microsoft’s DCOM RPC (TCP Port 135)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DE441-5D5A-46A1-97C9-A2EE9D58605D}"/>
              </a:ext>
            </a:extLst>
          </p:cNvPr>
          <p:cNvSpPr txBox="1">
            <a:spLocks/>
          </p:cNvSpPr>
          <p:nvPr/>
        </p:nvSpPr>
        <p:spPr>
          <a:xfrm>
            <a:off x="700634" y="2369127"/>
            <a:ext cx="10691265" cy="58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Worm attempts to retrieve a copy of the file msblast.exe from the compromising host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8747D2-947F-4239-8184-71C4295E4D7A}"/>
              </a:ext>
            </a:extLst>
          </p:cNvPr>
          <p:cNvSpPr txBox="1">
            <a:spLocks/>
          </p:cNvSpPr>
          <p:nvPr/>
        </p:nvSpPr>
        <p:spPr>
          <a:xfrm>
            <a:off x="700634" y="2933478"/>
            <a:ext cx="10691265" cy="79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this file has been retrieved it is executed and the compromised system begins scanning for vulnerable systems to compromise in the same manner.</a:t>
            </a:r>
            <a:endParaRPr lang="en-S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7F9A88-08C0-48DE-AF6F-41A1E71268E9}"/>
              </a:ext>
            </a:extLst>
          </p:cNvPr>
          <p:cNvSpPr txBox="1">
            <a:spLocks/>
          </p:cNvSpPr>
          <p:nvPr/>
        </p:nvSpPr>
        <p:spPr>
          <a:xfrm>
            <a:off x="700633" y="3652437"/>
            <a:ext cx="10691265" cy="91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remote shell backdoor that listens on TCP port 4444 is also installed, allowing an attacker to issue remote commands to the compromised system.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2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1D08-E25C-4B3C-A718-A43107A1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Local  and wide area network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366AC-04B5-4AA9-A847-1E5EABFF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374" y="723901"/>
            <a:ext cx="657775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F4185-B10F-4669-9513-9E350AEA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SG" dirty="0"/>
              <a:t>Buffer overflow exploit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C0E7-DF42-4F6A-BFF0-A72AE90D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5"/>
            <a:ext cx="6804626" cy="1043026"/>
          </a:xfrm>
        </p:spPr>
        <p:txBody>
          <a:bodyPr>
            <a:normAutofit/>
          </a:bodyPr>
          <a:lstStyle/>
          <a:p>
            <a:r>
              <a:rPr lang="en-SG" dirty="0"/>
              <a:t>Creates a registry key that will cause this worm to run every time the system restarts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FB5B40-F498-49BD-A6CB-32AEDD67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16" y="1066801"/>
            <a:ext cx="2976368" cy="472439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875291-56F9-46E2-9B67-94C2765A5DA7}"/>
              </a:ext>
            </a:extLst>
          </p:cNvPr>
          <p:cNvSpPr/>
          <p:nvPr/>
        </p:nvSpPr>
        <p:spPr>
          <a:xfrm>
            <a:off x="8133347" y="2695074"/>
            <a:ext cx="3258553" cy="31345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CEAD1-813F-4CD4-BCFD-56BB73E7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64" y="3428998"/>
            <a:ext cx="3982006" cy="73352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FDFA6-0602-4ED0-A192-CFAB09D18B69}"/>
              </a:ext>
            </a:extLst>
          </p:cNvPr>
          <p:cNvSpPr txBox="1">
            <a:spLocks/>
          </p:cNvSpPr>
          <p:nvPr/>
        </p:nvSpPr>
        <p:spPr>
          <a:xfrm>
            <a:off x="700088" y="4258313"/>
            <a:ext cx="6804626" cy="104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Ensure the victim does not get re-infected by creating global object “BILLY”</a:t>
            </a:r>
          </a:p>
        </p:txBody>
      </p:sp>
    </p:spTree>
    <p:extLst>
      <p:ext uri="{BB962C8B-B14F-4D97-AF65-F5344CB8AC3E}">
        <p14:creationId xmlns:p14="http://schemas.microsoft.com/office/powerpoint/2010/main" val="212737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B87C-364B-4B95-880D-5C219A6E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Buffer overflow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0CC2-063F-4A08-BE8A-FAACAAF9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692470"/>
            <a:ext cx="10691265" cy="88518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Worm will read itself from disk by dynamically through function call</a:t>
            </a:r>
          </a:p>
          <a:p>
            <a:r>
              <a:rPr lang="en-SG" dirty="0"/>
              <a:t>Easier to launch attack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3AD71-204A-4BE3-94AF-100AFEC6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38" y="2050204"/>
            <a:ext cx="3820058" cy="485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4AE3E-8497-406E-A3B1-21241E53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39" y="3738346"/>
            <a:ext cx="4458322" cy="50489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D2E5A5-8692-44BF-A23A-04866033EDDE}"/>
              </a:ext>
            </a:extLst>
          </p:cNvPr>
          <p:cNvSpPr txBox="1">
            <a:spLocks/>
          </p:cNvSpPr>
          <p:nvPr/>
        </p:nvSpPr>
        <p:spPr>
          <a:xfrm>
            <a:off x="750367" y="4564875"/>
            <a:ext cx="10691265" cy="885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Worm’s network communication will cause popups for users</a:t>
            </a:r>
          </a:p>
          <a:p>
            <a:r>
              <a:rPr lang="en-SG" dirty="0"/>
              <a:t>Ensures an internet connection is established before launching attack </a:t>
            </a:r>
          </a:p>
        </p:txBody>
      </p:sp>
    </p:spTree>
    <p:extLst>
      <p:ext uri="{BB962C8B-B14F-4D97-AF65-F5344CB8AC3E}">
        <p14:creationId xmlns:p14="http://schemas.microsoft.com/office/powerpoint/2010/main" val="88744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AF2A1-180C-43BA-A1BE-D1A15FAB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SG" dirty="0"/>
              <a:t>Buffer overflow exploit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83841F-BF2E-4D81-B1AD-439EA846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1" y="2074278"/>
            <a:ext cx="3398089" cy="1241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A5C4-251F-4531-B5A6-FB1672D0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r>
              <a:rPr lang="en-SG" dirty="0"/>
              <a:t>Calculate TCP checksum</a:t>
            </a:r>
          </a:p>
          <a:p>
            <a:r>
              <a:rPr lang="en-SG" dirty="0"/>
              <a:t>Copy the header</a:t>
            </a:r>
          </a:p>
          <a:p>
            <a:r>
              <a:rPr lang="en-SG" dirty="0"/>
              <a:t>Send the packet</a:t>
            </a:r>
          </a:p>
          <a:p>
            <a:r>
              <a:rPr lang="en-SG" dirty="0"/>
              <a:t>Stack smashing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213341-47D8-49F5-A7B0-97BF7E94A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41" y="3914046"/>
            <a:ext cx="5334744" cy="29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E547C-F6B5-438C-AF2A-F54F3C24D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41" y="4785864"/>
            <a:ext cx="3791479" cy="120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BB9CE-F7E0-4D79-80E2-9B37F90B1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110" y="2230294"/>
            <a:ext cx="283884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66835-026F-4CD1-A1D9-A812F9EC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TCP checksum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TCP/IP Guide - TCP Checksum Calculation and the TCP &quot;Pseudo Header&quot;">
            <a:extLst>
              <a:ext uri="{FF2B5EF4-FFF2-40B4-BE49-F238E27FC236}">
                <a16:creationId xmlns:a16="http://schemas.microsoft.com/office/drawing/2014/main" id="{A3917FF3-AB5F-4861-84D0-E27A7BA35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077" y="2292953"/>
            <a:ext cx="9409846" cy="38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2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D0D77-648E-418C-9C53-B5F61E13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SG"/>
              <a:t>facebook </a:t>
            </a:r>
            <a:r>
              <a:rPr lang="en-SG" dirty="0"/>
              <a:t>data breach</a:t>
            </a:r>
          </a:p>
        </p:txBody>
      </p:sp>
      <p:cxnSp>
        <p:nvCxnSpPr>
          <p:cNvPr id="2057" name="Straight Connector 7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F417-AAA2-4091-BB04-7B238CBE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SG" dirty="0"/>
              <a:t>50 million users</a:t>
            </a:r>
          </a:p>
          <a:p>
            <a:r>
              <a:rPr lang="en-SG"/>
              <a:t>Vulnerability</a:t>
            </a:r>
            <a:r>
              <a:rPr lang="en-SG" b="0" i="0" u="none" strike="noStrike">
                <a:effectLst/>
                <a:latin typeface="Arial" panose="020B0604020202020204" pitchFamily="34" charset="0"/>
              </a:rPr>
              <a:t> was first introduced in July 2017</a:t>
            </a:r>
          </a:p>
          <a:p>
            <a:r>
              <a:rPr lang="en-SG">
                <a:latin typeface="Arial" panose="020B0604020202020204" pitchFamily="34" charset="0"/>
              </a:rPr>
              <a:t>Facebook discovered it in September 2018</a:t>
            </a:r>
          </a:p>
          <a:p>
            <a:r>
              <a:rPr lang="en-SG">
                <a:latin typeface="Arial" panose="020B0604020202020204" pitchFamily="34" charset="0"/>
              </a:rPr>
              <a:t>User profile’s page information was stolen</a:t>
            </a:r>
          </a:p>
          <a:p>
            <a:endParaRPr lang="en-SG" dirty="0"/>
          </a:p>
        </p:txBody>
      </p:sp>
      <p:pic>
        <p:nvPicPr>
          <p:cNvPr id="4" name="Picture 4" descr="#CDUdigital Conference In Berlin">
            <a:extLst>
              <a:ext uri="{FF2B5EF4-FFF2-40B4-BE49-F238E27FC236}">
                <a16:creationId xmlns:a16="http://schemas.microsoft.com/office/drawing/2014/main" id="{488E238A-C673-4CB7-95CA-E16C3171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319736"/>
            <a:ext cx="6515100" cy="42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3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F47C-3334-49A3-BA7B-67C3396D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overcome </a:t>
            </a:r>
            <a:r>
              <a:rPr lang="en-SG"/>
              <a:t>the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7F6E-A671-4483-A34E-FAD16ABB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Antivirus</a:t>
            </a:r>
          </a:p>
          <a:p>
            <a:r>
              <a:rPr lang="en-SG" dirty="0"/>
              <a:t>Internet Connection Firewall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688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2770-5CC5-40D6-8516-46D9012A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SG" dirty="0"/>
              <a:t>Anti-virus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Worm:Win32/Msblast.A threat description - Microsoft Security Intelligence">
            <a:extLst>
              <a:ext uri="{FF2B5EF4-FFF2-40B4-BE49-F238E27FC236}">
                <a16:creationId xmlns:a16="http://schemas.microsoft.com/office/drawing/2014/main" id="{5AD5E69A-4416-4A6A-8AE4-4957B522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9" y="2275173"/>
            <a:ext cx="3398089" cy="310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1642-CA64-4EA7-A163-E4547A97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SG" dirty="0"/>
              <a:t>File name is Msblast.exe, Nstask32.exe, Teekids.exe, Winlogin.exe, Win32sockdrv.dll, or Yuetyutr.dll in Windows\System32 folder</a:t>
            </a:r>
          </a:p>
          <a:p>
            <a:pPr>
              <a:lnSpc>
                <a:spcPct val="110000"/>
              </a:lnSpc>
            </a:pPr>
            <a:r>
              <a:rPr lang="en-SG" dirty="0"/>
              <a:t>Updated patch whenever available</a:t>
            </a:r>
          </a:p>
          <a:p>
            <a:pPr>
              <a:lnSpc>
                <a:spcPct val="110000"/>
              </a:lnSpc>
            </a:pPr>
            <a:r>
              <a:rPr lang="en-US" dirty="0"/>
              <a:t>Detect, quarantining and/or deleting malicious code, to prevent malware from causing damage to your device. </a:t>
            </a:r>
          </a:p>
          <a:p>
            <a:pPr>
              <a:lnSpc>
                <a:spcPct val="110000"/>
              </a:lnSpc>
            </a:pPr>
            <a:r>
              <a:rPr lang="en-US" dirty="0"/>
              <a:t>Updates themselves automatically, to provide protection against the latest viruses and other types of malware.</a:t>
            </a:r>
            <a:endParaRPr lang="en-SG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06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AC79F-3C69-4966-93A8-7A4436F3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SG" dirty="0"/>
              <a:t>Internet connection firewall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ardware Firewalls vs Software Firewalls">
            <a:extLst>
              <a:ext uri="{FF2B5EF4-FFF2-40B4-BE49-F238E27FC236}">
                <a16:creationId xmlns:a16="http://schemas.microsoft.com/office/drawing/2014/main" id="{410841A4-29D3-4EB0-B30C-45283CCA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9" y="3187239"/>
            <a:ext cx="3398089" cy="128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391A-019B-491C-99D0-215977F3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r>
              <a:rPr lang="en-US" dirty="0"/>
              <a:t>Security devices used to stop or mitigate unauthorized access to private networks connected to the Internet</a:t>
            </a:r>
          </a:p>
          <a:p>
            <a:r>
              <a:rPr lang="en-US" dirty="0"/>
              <a:t>Hardware firewalls: These firewalls are released either as standalone products for corporate use, or more often, as a built-in component of a router or other networking device. </a:t>
            </a:r>
          </a:p>
          <a:p>
            <a:r>
              <a:rPr lang="en-US" dirty="0"/>
              <a:t>Software firewalls: These are installed on a computer or provided by an OS or network device manufacturer. </a:t>
            </a:r>
            <a:endParaRPr lang="en-SG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08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FB4E6-2EAD-47D0-8EEB-0396BC11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SG" dirty="0"/>
              <a:t>Consequence of the bug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hat is buffer overflow? | Cloudflare">
            <a:extLst>
              <a:ext uri="{FF2B5EF4-FFF2-40B4-BE49-F238E27FC236}">
                <a16:creationId xmlns:a16="http://schemas.microsoft.com/office/drawing/2014/main" id="{B8553EFB-C38E-4DC5-93E5-6792946B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9" y="3150000"/>
            <a:ext cx="3398089" cy="1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807A-2A6E-485F-B289-BC85AF7B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Buffer overflow causes the RPC service to crash, leading automatically reboot</a:t>
            </a:r>
            <a:r>
              <a:rPr lang="en-US" dirty="0"/>
              <a:t> </a:t>
            </a:r>
          </a:p>
          <a:p>
            <a:r>
              <a:rPr lang="en-US" dirty="0"/>
              <a:t>Causes instability in the RPC service</a:t>
            </a:r>
          </a:p>
          <a:p>
            <a:r>
              <a:rPr lang="en-US" dirty="0"/>
              <a:t>Affected more than 100,000 Microsoft computers</a:t>
            </a:r>
          </a:p>
          <a:p>
            <a:r>
              <a:rPr lang="en-US" dirty="0"/>
              <a:t>Affected operating systems included Windows XP, Windows NT 4.0, and Windows 2000</a:t>
            </a:r>
            <a:endParaRPr lang="en-SG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58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68632-ECD9-4336-A6C6-295C194D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239" y="521747"/>
            <a:ext cx="7445661" cy="1656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THANK YOU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4879" y="723900"/>
            <a:ext cx="0" cy="5410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 Better Ways to Say &quot;Thank You&quot; | Inc.com">
            <a:extLst>
              <a:ext uri="{FF2B5EF4-FFF2-40B4-BE49-F238E27FC236}">
                <a16:creationId xmlns:a16="http://schemas.microsoft.com/office/drawing/2014/main" id="{8B85AC35-D930-4CCC-B4A5-E6CE45921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5" y="2400699"/>
            <a:ext cx="6666787" cy="37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6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BA2B-81B6-4808-A6F9-FB5EEC85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did the bug occur</a:t>
            </a:r>
            <a:endParaRPr lang="en-SG" dirty="0"/>
          </a:p>
        </p:txBody>
      </p:sp>
      <p:graphicFrame>
        <p:nvGraphicFramePr>
          <p:cNvPr id="3080" name="Content Placeholder 2">
            <a:extLst>
              <a:ext uri="{FF2B5EF4-FFF2-40B4-BE49-F238E27FC236}">
                <a16:creationId xmlns:a16="http://schemas.microsoft.com/office/drawing/2014/main" id="{449B3BA6-71A5-4695-B022-3B0D845BD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50567"/>
              </p:ext>
            </p:extLst>
          </p:nvPr>
        </p:nvGraphicFramePr>
        <p:xfrm>
          <a:off x="700635" y="2955634"/>
          <a:ext cx="10691265" cy="202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8" name="Picture 6" descr="Answers being sought from Facebook over latest data breach | TechCrunch">
            <a:extLst>
              <a:ext uri="{FF2B5EF4-FFF2-40B4-BE49-F238E27FC236}">
                <a16:creationId xmlns:a16="http://schemas.microsoft.com/office/drawing/2014/main" id="{73D1C921-0385-4407-9D7B-D065D933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114" y="72010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C2720B-5BC4-43B4-8F8F-7D4AD638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34F5BD6-1B3B-4B21-9901-8258D047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61085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Facebook View As feature">
            <a:extLst>
              <a:ext uri="{FF2B5EF4-FFF2-40B4-BE49-F238E27FC236}">
                <a16:creationId xmlns:a16="http://schemas.microsoft.com/office/drawing/2014/main" id="{C3D813F1-6ABF-461D-9975-B28BDB7E4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3" b="9601"/>
          <a:stretch/>
        </p:blipFill>
        <p:spPr bwMode="auto">
          <a:xfrm>
            <a:off x="800100" y="1066800"/>
            <a:ext cx="10591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9E51F4-9F13-4C51-9CE0-0AEDA7FE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5861"/>
            <a:ext cx="106013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0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D5FCDD-78BE-40C0-B94E-11B6688F46BA}"/>
              </a:ext>
            </a:extLst>
          </p:cNvPr>
          <p:cNvGrpSpPr/>
          <p:nvPr/>
        </p:nvGrpSpPr>
        <p:grpSpPr>
          <a:xfrm>
            <a:off x="1676404" y="1776163"/>
            <a:ext cx="8839192" cy="3305673"/>
            <a:chOff x="1530417" y="1247274"/>
            <a:chExt cx="8839192" cy="33056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E099E6-C83E-495B-8293-38CCAE8778F8}"/>
                </a:ext>
              </a:extLst>
            </p:cNvPr>
            <p:cNvSpPr/>
            <p:nvPr/>
          </p:nvSpPr>
          <p:spPr>
            <a:xfrm>
              <a:off x="1860884" y="1247274"/>
              <a:ext cx="1299411" cy="1299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View As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F2E8D4-F995-4401-9D89-F7A76424DFC2}"/>
                </a:ext>
              </a:extLst>
            </p:cNvPr>
            <p:cNvSpPr/>
            <p:nvPr/>
          </p:nvSpPr>
          <p:spPr>
            <a:xfrm>
              <a:off x="5300308" y="1247274"/>
              <a:ext cx="1299411" cy="1299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Upload Video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40E5AB-2676-445B-AB16-473D28E9082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160295" y="1896979"/>
              <a:ext cx="214001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FB6165-C240-40DE-AFCF-2B04AE6DCA13}"/>
                </a:ext>
              </a:extLst>
            </p:cNvPr>
            <p:cNvSpPr/>
            <p:nvPr/>
          </p:nvSpPr>
          <p:spPr>
            <a:xfrm>
              <a:off x="8739732" y="1247274"/>
              <a:ext cx="1299411" cy="1299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Access Tokens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EB925-262C-48F5-93F8-7C2A76646598}"/>
                </a:ext>
              </a:extLst>
            </p:cNvPr>
            <p:cNvCxnSpPr/>
            <p:nvPr/>
          </p:nvCxnSpPr>
          <p:spPr>
            <a:xfrm>
              <a:off x="6599719" y="1896979"/>
              <a:ext cx="214001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92E7D6-5D7C-49D3-8E6C-4CDADF1B1653}"/>
                </a:ext>
              </a:extLst>
            </p:cNvPr>
            <p:cNvSpPr txBox="1"/>
            <p:nvPr/>
          </p:nvSpPr>
          <p:spPr>
            <a:xfrm>
              <a:off x="1530417" y="3075621"/>
              <a:ext cx="19603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Blocks out any ability to enter text into compose boxes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31AC24-16D5-49EC-8F95-19C388D62C9A}"/>
                </a:ext>
              </a:extLst>
            </p:cNvPr>
            <p:cNvSpPr txBox="1"/>
            <p:nvPr/>
          </p:nvSpPr>
          <p:spPr>
            <a:xfrm>
              <a:off x="5115828" y="3075620"/>
              <a:ext cx="19603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Attackers able to upload video while using this feature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F1375-E611-4598-A2CE-B0EFCE843D2A}"/>
                </a:ext>
              </a:extLst>
            </p:cNvPr>
            <p:cNvSpPr txBox="1"/>
            <p:nvPr/>
          </p:nvSpPr>
          <p:spPr>
            <a:xfrm>
              <a:off x="8409265" y="3075619"/>
              <a:ext cx="19603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Able to use one account to access into several different services or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92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Screen Shot 2018-10-01 at 5.07.40 PM">
            <a:extLst>
              <a:ext uri="{FF2B5EF4-FFF2-40B4-BE49-F238E27FC236}">
                <a16:creationId xmlns:a16="http://schemas.microsoft.com/office/drawing/2014/main" id="{9FC68823-9482-4EB8-9A6A-A54F4212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2362447"/>
            <a:ext cx="2490273" cy="313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creen Shot 2018-10-01 at 5.07.50 PM">
            <a:extLst>
              <a:ext uri="{FF2B5EF4-FFF2-40B4-BE49-F238E27FC236}">
                <a16:creationId xmlns:a16="http://schemas.microsoft.com/office/drawing/2014/main" id="{A6DB614D-B4D4-4FD2-9657-329753AC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1663" y="2472356"/>
            <a:ext cx="2490273" cy="291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ECC0-5A39-4E1A-BF09-B3B83D3A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302" y="2067248"/>
            <a:ext cx="4769598" cy="3811912"/>
          </a:xfrm>
        </p:spPr>
        <p:txBody>
          <a:bodyPr>
            <a:normAutofit/>
          </a:bodyPr>
          <a:lstStyle/>
          <a:p>
            <a:r>
              <a:rPr lang="en-SG" dirty="0"/>
              <a:t>Allows users to log into app using Facebook credential</a:t>
            </a:r>
          </a:p>
          <a:p>
            <a:r>
              <a:rPr lang="en-SG" dirty="0"/>
              <a:t>Access token provides 3</a:t>
            </a:r>
            <a:r>
              <a:rPr lang="en-SG" baseline="30000" dirty="0"/>
              <a:t>rd</a:t>
            </a:r>
            <a:r>
              <a:rPr lang="en-SG" dirty="0"/>
              <a:t> party with Facebook’s data</a:t>
            </a:r>
          </a:p>
          <a:p>
            <a:r>
              <a:rPr lang="en-SG" dirty="0"/>
              <a:t>Available on HTML of the page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EC5F6EBF-57EF-456A-956F-77B8756E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/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party apps</a:t>
            </a:r>
          </a:p>
        </p:txBody>
      </p:sp>
    </p:spTree>
    <p:extLst>
      <p:ext uri="{BB962C8B-B14F-4D97-AF65-F5344CB8AC3E}">
        <p14:creationId xmlns:p14="http://schemas.microsoft.com/office/powerpoint/2010/main" val="19429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BC699-766E-456A-A7CA-36061C65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7633840" cy="1362073"/>
          </a:xfrm>
        </p:spPr>
        <p:txBody>
          <a:bodyPr>
            <a:normAutofit/>
          </a:bodyPr>
          <a:lstStyle/>
          <a:p>
            <a:r>
              <a:rPr lang="en-SG" dirty="0"/>
              <a:t>Authorization code flow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CE2F01-173C-4602-8E4E-61AF8220C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C2C808-1297-4FA6-B187-09C5D48C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643" y="1262864"/>
            <a:ext cx="2168561" cy="5638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7BCC-52A7-438F-B9F5-71706317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7633840" cy="3553109"/>
          </a:xfrm>
        </p:spPr>
        <p:txBody>
          <a:bodyPr>
            <a:normAutofit/>
          </a:bodyPr>
          <a:lstStyle/>
          <a:p>
            <a:r>
              <a:rPr lang="en-SG"/>
              <a:t>Authorize user: Request the user’s authorization and redirect back to your app with an authorization code. </a:t>
            </a:r>
          </a:p>
          <a:p>
            <a:r>
              <a:rPr lang="en-SG"/>
              <a:t>Request tokens: Exchange authorization code for tokens. </a:t>
            </a:r>
          </a:p>
          <a:p>
            <a:r>
              <a:rPr lang="en-SG"/>
              <a:t>Call APIs: Use the retrieved Access Tokens to call API.</a:t>
            </a:r>
          </a:p>
          <a:p>
            <a:r>
              <a:rPr lang="en-SG"/>
              <a:t>Refresh tokens: Use a Refresh Token to request new tokens when the existing ones expire.</a:t>
            </a: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F61ABCFF-79EA-4816-B0A4-A0A70721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759" y="2579965"/>
            <a:ext cx="2178098" cy="41383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5808A1-9892-41DB-8675-CFCFF03D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105" y="3847004"/>
            <a:ext cx="2168561" cy="417447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1E37401-5C34-4629-9B86-88A6121EC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592" y="5152903"/>
            <a:ext cx="2178098" cy="32126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219701-B4DA-40F8-8845-E41D70E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B6954-288C-41A8-88DA-3490960E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SG"/>
              <a:t>Code analysis</a:t>
            </a:r>
            <a:endParaRPr lang="en-SG" dirty="0"/>
          </a:p>
        </p:txBody>
      </p:sp>
      <p:cxnSp>
        <p:nvCxnSpPr>
          <p:cNvPr id="1033" name="Straight Connector 13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ontent Placeholder 2">
            <a:extLst>
              <a:ext uri="{FF2B5EF4-FFF2-40B4-BE49-F238E27FC236}">
                <a16:creationId xmlns:a16="http://schemas.microsoft.com/office/drawing/2014/main" id="{EADE8184-2742-474D-ADDE-1A9C1D47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>
            <a:normAutofit/>
          </a:bodyPr>
          <a:lstStyle/>
          <a:p>
            <a:r>
              <a:rPr lang="en-SG" dirty="0" err="1"/>
              <a:t>Javascript</a:t>
            </a:r>
            <a:r>
              <a:rPr lang="en-SG" dirty="0"/>
              <a:t> code</a:t>
            </a:r>
          </a:p>
          <a:p>
            <a:r>
              <a:rPr lang="en-SG" dirty="0"/>
              <a:t>Scripting Vulnerabilities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101804-7F45-415D-A198-F6DDBEF27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689"/>
          <a:stretch/>
        </p:blipFill>
        <p:spPr bwMode="auto">
          <a:xfrm>
            <a:off x="4818611" y="0"/>
            <a:ext cx="73152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6BFDD0-4475-4D2B-8678-11B182A2C20A}"/>
              </a:ext>
            </a:extLst>
          </p:cNvPr>
          <p:cNvSpPr/>
          <p:nvPr/>
        </p:nvSpPr>
        <p:spPr>
          <a:xfrm>
            <a:off x="5775158" y="1094181"/>
            <a:ext cx="725395" cy="252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DD2B15-5112-44AD-B9AC-F6DF2DA605CB}"/>
              </a:ext>
            </a:extLst>
          </p:cNvPr>
          <p:cNvSpPr/>
          <p:nvPr/>
        </p:nvSpPr>
        <p:spPr>
          <a:xfrm>
            <a:off x="5951897" y="791812"/>
            <a:ext cx="1070186" cy="252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9987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820"/>
      </a:dk2>
      <a:lt2>
        <a:srgbClr val="E8E2E8"/>
      </a:lt2>
      <a:accent1>
        <a:srgbClr val="27B821"/>
      </a:accent1>
      <a:accent2>
        <a:srgbClr val="5DB414"/>
      </a:accent2>
      <a:accent3>
        <a:srgbClr val="98A91E"/>
      </a:accent3>
      <a:accent4>
        <a:srgbClr val="CF9917"/>
      </a:accent4>
      <a:accent5>
        <a:srgbClr val="E76029"/>
      </a:accent5>
      <a:accent6>
        <a:srgbClr val="D5172F"/>
      </a:accent6>
      <a:hlink>
        <a:srgbClr val="B9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929</Words>
  <Application>Microsoft Office PowerPoint</Application>
  <PresentationFormat>Widescreen</PresentationFormat>
  <Paragraphs>127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Calisto MT</vt:lpstr>
      <vt:lpstr>open sans</vt:lpstr>
      <vt:lpstr>Univers Condensed</vt:lpstr>
      <vt:lpstr>ChronicleVTI</vt:lpstr>
      <vt:lpstr>CZ4062 Computer Security</vt:lpstr>
      <vt:lpstr>Outline</vt:lpstr>
      <vt:lpstr>facebook data breach</vt:lpstr>
      <vt:lpstr>How did the bug occur</vt:lpstr>
      <vt:lpstr>PowerPoint Presentation</vt:lpstr>
      <vt:lpstr>PowerPoint Presentation</vt:lpstr>
      <vt:lpstr>3rd party apps</vt:lpstr>
      <vt:lpstr>Authorization code flow</vt:lpstr>
      <vt:lpstr>Code analysis</vt:lpstr>
      <vt:lpstr>PowerPoint Presentation</vt:lpstr>
      <vt:lpstr>Password reset</vt:lpstr>
      <vt:lpstr>Password reset vulnerability</vt:lpstr>
      <vt:lpstr>How to overcome it</vt:lpstr>
      <vt:lpstr>Prevent stealing tokens</vt:lpstr>
      <vt:lpstr>Detection</vt:lpstr>
      <vt:lpstr>System access control lists (SACL)</vt:lpstr>
      <vt:lpstr>Open process token</vt:lpstr>
      <vt:lpstr>Protected process Light</vt:lpstr>
      <vt:lpstr>Encoding html tags</vt:lpstr>
      <vt:lpstr>Bug bounty</vt:lpstr>
      <vt:lpstr>Consequence of the bug</vt:lpstr>
      <vt:lpstr>Blaster worm</vt:lpstr>
      <vt:lpstr>Blaster worm</vt:lpstr>
      <vt:lpstr>How did the bug occur</vt:lpstr>
      <vt:lpstr>Local  and wide area network</vt:lpstr>
      <vt:lpstr>Buffer overflow exploit</vt:lpstr>
      <vt:lpstr>Buffer overflow exploit</vt:lpstr>
      <vt:lpstr>Buffer overflow exploit</vt:lpstr>
      <vt:lpstr>TCP checksum</vt:lpstr>
      <vt:lpstr>How to overcome the bug</vt:lpstr>
      <vt:lpstr>Anti-virus</vt:lpstr>
      <vt:lpstr>Internet connection firewall</vt:lpstr>
      <vt:lpstr>Consequence of the bug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CZ4062 Computer Security</dc:title>
  <dc:creator>Lee Cheng Han</dc:creator>
  <cp:lastModifiedBy>#LEE CHENG HAN#</cp:lastModifiedBy>
  <cp:revision>12</cp:revision>
  <dcterms:created xsi:type="dcterms:W3CDTF">2021-11-08T10:29:10Z</dcterms:created>
  <dcterms:modified xsi:type="dcterms:W3CDTF">2021-11-19T15:16:43Z</dcterms:modified>
</cp:coreProperties>
</file>