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93" r:id="rId8"/>
    <p:sldId id="263" r:id="rId9"/>
    <p:sldId id="266" r:id="rId10"/>
    <p:sldId id="305" r:id="rId11"/>
    <p:sldId id="291" r:id="rId12"/>
    <p:sldId id="294" r:id="rId13"/>
    <p:sldId id="295" r:id="rId14"/>
    <p:sldId id="328" r:id="rId15"/>
    <p:sldId id="304" r:id="rId16"/>
    <p:sldId id="330" r:id="rId17"/>
    <p:sldId id="296" r:id="rId18"/>
    <p:sldId id="300" r:id="rId19"/>
    <p:sldId id="265" r:id="rId20"/>
    <p:sldId id="262" r:id="rId21"/>
    <p:sldId id="3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272AE"/>
    <a:srgbClr val="4F80BD"/>
    <a:srgbClr val="F9E933"/>
    <a:srgbClr val="FDF05B"/>
    <a:srgbClr val="646464"/>
    <a:srgbClr val="7E7E7E"/>
    <a:srgbClr val="FFCD33"/>
    <a:srgbClr val="47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5E65-933C-4E87-8D6F-5B7B8034BC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00D55-1FF4-4DC1-AC53-C4584F529D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9859A0-132D-4109-AADC-7416D66AFA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52209-A6F1-492D-A723-B188EDA718F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52209-A6F1-492D-A723-B188EDA718F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52209-A6F1-492D-A723-B188EDA718F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C5F728-6B42-4B1B-81AA-E1839C0303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2C2A17-64FF-40D8-876E-295C6AE3A9F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9D9548-E315-491C-A748-619470DC45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BEF333-1BF8-4CF6-91DC-5AFFF77347C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120CF3-C70C-47A6-AAF8-4A19141C985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179B87-6AF0-4644-B004-50019919585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52209-A6F1-492D-A723-B188EDA718F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52209-A6F1-492D-A723-B188EDA718F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52209-A6F1-492D-A723-B188EDA718F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52209-A6F1-492D-A723-B188EDA718F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02" y="274159"/>
            <a:ext cx="10973596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202" y="1600603"/>
            <a:ext cx="10973596" cy="4525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35379" y="245936"/>
            <a:ext cx="2762295" cy="478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51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点击添加标题文本</a:t>
            </a:r>
            <a:endParaRPr lang="zh-CN" altLang="en-US" sz="251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934521" y="503968"/>
            <a:ext cx="7684703" cy="88698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55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10812338" y="503968"/>
            <a:ext cx="1785797" cy="88698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55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2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73405" algn="ctr" rtl="0" fontAlgn="base">
        <a:spcBef>
          <a:spcPct val="0"/>
        </a:spcBef>
        <a:spcAft>
          <a:spcPct val="0"/>
        </a:spcAft>
        <a:defRPr sz="55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146810" algn="ctr" rtl="0" fontAlgn="base">
        <a:spcBef>
          <a:spcPct val="0"/>
        </a:spcBef>
        <a:spcAft>
          <a:spcPct val="0"/>
        </a:spcAft>
        <a:defRPr sz="55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720215" algn="ctr" rtl="0" fontAlgn="base">
        <a:spcBef>
          <a:spcPct val="0"/>
        </a:spcBef>
        <a:spcAft>
          <a:spcPct val="0"/>
        </a:spcAft>
        <a:defRPr sz="55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293620" algn="ctr" rtl="0" fontAlgn="base">
        <a:spcBef>
          <a:spcPct val="0"/>
        </a:spcBef>
        <a:spcAft>
          <a:spcPct val="0"/>
        </a:spcAft>
        <a:defRPr sz="55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29895" indent="-42989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15" kern="1200">
          <a:solidFill>
            <a:schemeClr val="tx1"/>
          </a:solidFill>
          <a:latin typeface="+mn-lt"/>
          <a:ea typeface="+mn-ea"/>
          <a:cs typeface="+mn-cs"/>
        </a:defRPr>
      </a:lvl1pPr>
      <a:lvl2pPr marL="931545" indent="-3581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433195" indent="-28638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3pPr>
      <a:lvl4pPr marL="2006600" indent="-28638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10" kern="1200">
          <a:solidFill>
            <a:schemeClr val="tx1"/>
          </a:solidFill>
          <a:latin typeface="+mn-lt"/>
          <a:ea typeface="+mn-ea"/>
          <a:cs typeface="+mn-cs"/>
        </a:defRPr>
      </a:lvl4pPr>
      <a:lvl5pPr marL="2580005" indent="-28638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10" kern="1200">
          <a:solidFill>
            <a:schemeClr val="tx1"/>
          </a:solidFill>
          <a:latin typeface="+mn-lt"/>
          <a:ea typeface="+mn-ea"/>
          <a:cs typeface="+mn-cs"/>
        </a:defRPr>
      </a:lvl5pPr>
      <a:lvl6pPr marL="3153410" indent="-286385" algn="l" defTabSz="11468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6pPr>
      <a:lvl7pPr marL="3726815" indent="-286385" algn="l" defTabSz="11468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7pPr>
      <a:lvl8pPr marL="4300220" indent="-286385" algn="l" defTabSz="11468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indent="-286385" algn="l" defTabSz="11468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1pPr>
      <a:lvl2pPr marL="573405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146810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4pPr>
      <a:lvl5pPr marL="2293620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5pPr>
      <a:lvl6pPr marL="2867025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6pPr>
      <a:lvl7pPr marL="3440430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7pPr>
      <a:lvl8pPr marL="4013835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8pPr>
      <a:lvl9pPr marL="4587240" algn="l" defTabSz="114681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2" Type="http://schemas.openxmlformats.org/officeDocument/2006/relationships/notesSlide" Target="../notesSlides/notesSlide1.xml"/><Relationship Id="rId31" Type="http://schemas.openxmlformats.org/officeDocument/2006/relationships/slideLayout" Target="../slideLayouts/slideLayout1.xml"/><Relationship Id="rId30" Type="http://schemas.openxmlformats.org/officeDocument/2006/relationships/image" Target="../media/image32.png"/><Relationship Id="rId3" Type="http://schemas.openxmlformats.org/officeDocument/2006/relationships/image" Target="../media/image5.png"/><Relationship Id="rId29" Type="http://schemas.openxmlformats.org/officeDocument/2006/relationships/image" Target="../media/image31.png"/><Relationship Id="rId28" Type="http://schemas.openxmlformats.org/officeDocument/2006/relationships/image" Target="../media/image30.png"/><Relationship Id="rId27" Type="http://schemas.openxmlformats.org/officeDocument/2006/relationships/image" Target="../media/image29.png"/><Relationship Id="rId26" Type="http://schemas.openxmlformats.org/officeDocument/2006/relationships/image" Target="../media/image28.png"/><Relationship Id="rId25" Type="http://schemas.openxmlformats.org/officeDocument/2006/relationships/image" Target="../media/image27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1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2" Type="http://schemas.openxmlformats.org/officeDocument/2006/relationships/notesSlide" Target="../notesSlides/notesSlide15.xml"/><Relationship Id="rId31" Type="http://schemas.openxmlformats.org/officeDocument/2006/relationships/slideLayout" Target="../slideLayouts/slideLayout1.xml"/><Relationship Id="rId30" Type="http://schemas.openxmlformats.org/officeDocument/2006/relationships/image" Target="../media/image32.png"/><Relationship Id="rId3" Type="http://schemas.openxmlformats.org/officeDocument/2006/relationships/image" Target="../media/image5.png"/><Relationship Id="rId29" Type="http://schemas.openxmlformats.org/officeDocument/2006/relationships/image" Target="../media/image31.png"/><Relationship Id="rId28" Type="http://schemas.openxmlformats.org/officeDocument/2006/relationships/image" Target="../media/image30.png"/><Relationship Id="rId27" Type="http://schemas.openxmlformats.org/officeDocument/2006/relationships/image" Target="../media/image29.png"/><Relationship Id="rId26" Type="http://schemas.openxmlformats.org/officeDocument/2006/relationships/image" Target="../media/image28.png"/><Relationship Id="rId25" Type="http://schemas.openxmlformats.org/officeDocument/2006/relationships/image" Target="../media/image27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9" Type="http://schemas.openxmlformats.org/officeDocument/2006/relationships/image" Target="../media/image31.png"/><Relationship Id="rId28" Type="http://schemas.openxmlformats.org/officeDocument/2006/relationships/image" Target="../media/image30.png"/><Relationship Id="rId27" Type="http://schemas.openxmlformats.org/officeDocument/2006/relationships/image" Target="../media/image29.png"/><Relationship Id="rId26" Type="http://schemas.openxmlformats.org/officeDocument/2006/relationships/image" Target="../media/image28.png"/><Relationship Id="rId25" Type="http://schemas.openxmlformats.org/officeDocument/2006/relationships/image" Target="../media/image27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1.png"/><Relationship Id="rId3" Type="http://schemas.openxmlformats.org/officeDocument/2006/relationships/image" Target="../media/image4.png"/><Relationship Id="rId29" Type="http://schemas.openxmlformats.org/officeDocument/2006/relationships/image" Target="../media/image30.png"/><Relationship Id="rId28" Type="http://schemas.openxmlformats.org/officeDocument/2006/relationships/image" Target="../media/image29.png"/><Relationship Id="rId27" Type="http://schemas.openxmlformats.org/officeDocument/2006/relationships/image" Target="../media/image28.pn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6" name="Group 26"/>
          <p:cNvGrpSpPr/>
          <p:nvPr/>
        </p:nvGrpSpPr>
        <p:grpSpPr bwMode="auto">
          <a:xfrm>
            <a:off x="302254" y="-456397"/>
            <a:ext cx="11570853" cy="317143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5205" name="图片 12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18389918" flipH="1">
            <a:off x="8609456" y="3907803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6" name="图片 13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18525811" flipH="1">
            <a:off x="7979350" y="6248053"/>
            <a:ext cx="696799" cy="1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7" name="图片 14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18389918" flipH="1">
            <a:off x="10106580" y="4720072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930265" y="4947285"/>
            <a:ext cx="4937125" cy="1192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016" tIns="43009" rIns="86016" bIns="43009">
            <a:spAutoFit/>
          </a:bodyPr>
          <a:lstStyle/>
          <a:p>
            <a:pPr algn="ctr" defTabSz="8597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小组：黎明战士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8597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汇报人：何骋昊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8597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2022.08.06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1867750" y="3197823"/>
            <a:ext cx="8692076" cy="110045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6016" tIns="43009" rIns="86016" bIns="43009">
            <a:spAutoFit/>
          </a:bodyPr>
          <a:lstStyle/>
          <a:p>
            <a:pPr algn="ctr" defTabSz="8597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>
                <a:solidFill>
                  <a:srgbClr val="1A9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  作  汇  报</a:t>
            </a:r>
            <a:endParaRPr lang="zh-CN" altLang="en-US" sz="6600" b="1">
              <a:solidFill>
                <a:srgbClr val="1A93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487680" y="88265"/>
            <a:ext cx="380809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进展</a:t>
            </a:r>
            <a:r>
              <a:rPr lang="en-US" altLang="zh-CN" sz="3010" dirty="0"/>
              <a:t>-</a:t>
            </a:r>
            <a:r>
              <a:rPr lang="zh-CN" altLang="en-US" sz="3010" dirty="0"/>
              <a:t>思维导图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815" t="5473" r="1617" b="3877"/>
          <a:stretch>
            <a:fillRect/>
          </a:stretch>
        </p:blipFill>
        <p:spPr>
          <a:xfrm>
            <a:off x="598170" y="732790"/>
            <a:ext cx="10996295" cy="6055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487680" y="88265"/>
            <a:ext cx="4109720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进展</a:t>
            </a:r>
            <a:r>
              <a:rPr lang="en-US" altLang="zh-CN" sz="3010" dirty="0"/>
              <a:t>-</a:t>
            </a:r>
            <a:r>
              <a:rPr lang="zh-CN" altLang="en-US" sz="3010" dirty="0"/>
              <a:t>调研与选型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597400" y="1571625"/>
            <a:ext cx="54775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blockly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使用卡合的图形块来表示代码概念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支持python语言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blockpy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可以实现block块转为代码的逆向操作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不支持python3以上的版本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scratch3.0 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采用了HTML5来编写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同样通过积木块来进行程序编写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不支持python语言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320" y="3960918"/>
            <a:ext cx="2694940" cy="706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语法规则与代码风格检查工具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20" y="5335905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前端打包工具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320" y="1645285"/>
            <a:ext cx="2694940" cy="39878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可视化编辑工具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2893907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代码编译工具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bldLvl="0" animBg="1"/>
      <p:bldP spid="8" grpId="0" bldLvl="0" animBg="1"/>
      <p:bldP spid="9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487680" y="88265"/>
            <a:ext cx="4109720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进展</a:t>
            </a:r>
            <a:r>
              <a:rPr lang="en-US" altLang="zh-CN" sz="3010" dirty="0"/>
              <a:t>-</a:t>
            </a:r>
            <a:r>
              <a:rPr lang="zh-CN" altLang="en-US" sz="3010" dirty="0"/>
              <a:t>调研与选型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597400" y="801370"/>
            <a:ext cx="5477510" cy="590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skulpt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实时编译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倾向于合规性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开发者社区成熟稳定，且有良好的用户体验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支持python版本达到3.7.3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内置友好的错误消息、调试模式，并专注于可视化编程模块的Web兼容性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4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brython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最好将其视为“浏览器的Python实现”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包含大量Python标准库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使用HXR请求获取单独的.js文件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Python版本支持达到3.10.6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40000"/>
              </a:lnSpc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transcrypt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提前编译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自主选择编译输出的标准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支持python版本到3.9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320" y="3960918"/>
            <a:ext cx="2694940" cy="706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语法规则与代码风格检查工具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20" y="5335905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前端打包工具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320" y="1645285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可视化编辑工具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2893907"/>
            <a:ext cx="2694940" cy="39878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代码编译工具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bldLvl="0" animBg="1"/>
      <p:bldP spid="8" grpId="0" bldLvl="0" animBg="1"/>
      <p:bldP spid="9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487680" y="88265"/>
            <a:ext cx="4109720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进展</a:t>
            </a:r>
            <a:r>
              <a:rPr lang="en-US" altLang="zh-CN" sz="3010" dirty="0"/>
              <a:t>-</a:t>
            </a:r>
            <a:r>
              <a:rPr lang="zh-CN" altLang="en-US" sz="3010" dirty="0"/>
              <a:t>调研与选型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597400" y="1466215"/>
            <a:ext cx="547751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stylelint+stylelint-config-standard+stylelint-order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强大的css代码审查工具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提供命令行、打包工具和编辑器上的插件等功能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Eslint+Prettier+husky+lint-staged</a:t>
            </a:r>
            <a:endParaRPr lang="en-US" altLang="zh-CN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识别和报告代码中发现的格式错误</a:t>
            </a:r>
            <a:endParaRPr lang="en-US" altLang="zh-CN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更改不符合检测要求的代码</a:t>
            </a:r>
            <a:endParaRPr lang="en-US" altLang="zh-CN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自动格式化代码</a:t>
            </a:r>
            <a:endParaRPr lang="en-US" altLang="zh-CN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报错功能更强大，容易扩展，插件更加灵活。</a:t>
            </a:r>
            <a:endParaRPr lang="en-US" altLang="zh-CN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3960918"/>
            <a:ext cx="2694940" cy="706755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语法规则与代码风格检查工具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2320" y="5335905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前端打包工具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2320" y="1645285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可视化编辑工具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2320" y="2893907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代码编译工具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487680" y="88265"/>
            <a:ext cx="4109720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进展</a:t>
            </a:r>
            <a:r>
              <a:rPr lang="en-US" altLang="zh-CN" sz="3010" dirty="0"/>
              <a:t>-</a:t>
            </a:r>
            <a:r>
              <a:rPr lang="zh-CN" altLang="en-US" sz="3010" dirty="0"/>
              <a:t>调研与选型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597400" y="1386205"/>
            <a:ext cx="5663565" cy="441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vite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打包快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不会打包全部项目文件代码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打包编译速度快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使用esbuild预构建依赖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可进行热模块更新（HMR）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webpack   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模块化。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webpack-dev-server工具自动打包、编译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技术成熟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可进行热模块更新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rollup 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能组合脚本文件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可以移除未使用的代码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在浏览器中支持使用 Node modules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压缩文件代码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320" y="3960918"/>
            <a:ext cx="2694940" cy="706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语法规则与代码风格检查工具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20" y="5335905"/>
            <a:ext cx="2694940" cy="398780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前端打包工具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320" y="1645285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可视化编辑工具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2893907"/>
            <a:ext cx="2694940" cy="398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4F80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代码编译工具</a:t>
            </a:r>
            <a:endParaRPr lang="zh-CN" altLang="en-US" sz="2000" b="1">
              <a:solidFill>
                <a:srgbClr val="4F80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bldLvl="0" animBg="1"/>
      <p:bldP spid="8" grpId="0" bldLvl="0" animBg="1"/>
      <p:bldP spid="9" grpId="0" bldLvl="0" animBg="1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701040" y="88265"/>
            <a:ext cx="429196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进展</a:t>
            </a:r>
            <a:r>
              <a:rPr lang="en-US" altLang="zh-CN" sz="3010" dirty="0"/>
              <a:t>-</a:t>
            </a:r>
            <a:r>
              <a:rPr lang="zh-CN" altLang="en-US" sz="3010" dirty="0"/>
              <a:t>软件环境配置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24" name="Group 5"/>
          <p:cNvGrpSpPr/>
          <p:nvPr/>
        </p:nvGrpSpPr>
        <p:grpSpPr bwMode="auto">
          <a:xfrm>
            <a:off x="1389691" y="3936523"/>
            <a:ext cx="4704391" cy="1409526"/>
            <a:chOff x="0" y="0"/>
            <a:chExt cx="4236496" cy="1427243"/>
          </a:xfrm>
        </p:grpSpPr>
        <p:sp>
          <p:nvSpPr>
            <p:cNvPr id="25" name="Freeform 12"/>
            <p:cNvSpPr/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7"/>
            <p:cNvSpPr/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8"/>
            <p:cNvSpPr/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10"/>
          <p:cNvGrpSpPr/>
          <p:nvPr/>
        </p:nvGrpSpPr>
        <p:grpSpPr bwMode="auto">
          <a:xfrm>
            <a:off x="5660076" y="4591927"/>
            <a:ext cx="4381874" cy="1088997"/>
            <a:chOff x="0" y="0"/>
            <a:chExt cx="4230687" cy="1183415"/>
          </a:xfrm>
        </p:grpSpPr>
        <p:sp>
          <p:nvSpPr>
            <p:cNvPr id="30" name="任意多边形 10"/>
            <p:cNvSpPr/>
            <p:nvPr/>
          </p:nvSpPr>
          <p:spPr bwMode="auto">
            <a:xfrm>
              <a:off x="2741168" y="90732"/>
              <a:ext cx="291830" cy="552476"/>
            </a:xfrm>
            <a:custGeom>
              <a:avLst/>
              <a:gdLst>
                <a:gd name="T0" fmla="*/ 0 w 291830"/>
                <a:gd name="T1" fmla="*/ 0 h 476655"/>
                <a:gd name="T2" fmla="*/ 9728 w 291830"/>
                <a:gd name="T3" fmla="*/ 345332 h 476655"/>
                <a:gd name="T4" fmla="*/ 291830 w 291830"/>
                <a:gd name="T5" fmla="*/ 476655 h 476655"/>
                <a:gd name="T6" fmla="*/ 282102 w 291830"/>
                <a:gd name="T7" fmla="*/ 136187 h 476655"/>
                <a:gd name="T8" fmla="*/ 0 w 291830"/>
                <a:gd name="T9" fmla="*/ 0 h 476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0" y="0"/>
              <a:ext cx="4230687" cy="1183415"/>
            </a:xfrm>
            <a:custGeom>
              <a:avLst/>
              <a:gdLst>
                <a:gd name="T0" fmla="*/ 0 w 10000"/>
                <a:gd name="T1" fmla="*/ 3269 h 10032"/>
                <a:gd name="T2" fmla="*/ 10 w 10000"/>
                <a:gd name="T3" fmla="*/ 6374 h 10032"/>
                <a:gd name="T4" fmla="*/ 3606 w 10000"/>
                <a:gd name="T5" fmla="*/ 9987 h 10032"/>
                <a:gd name="T6" fmla="*/ 8454 w 10000"/>
                <a:gd name="T7" fmla="*/ 7378 h 10032"/>
                <a:gd name="T8" fmla="*/ 9132 w 10000"/>
                <a:gd name="T9" fmla="*/ 8524 h 10032"/>
                <a:gd name="T10" fmla="*/ 9980 w 10000"/>
                <a:gd name="T11" fmla="*/ 3064 h 10032"/>
                <a:gd name="T12" fmla="*/ 10000 w 10000"/>
                <a:gd name="T13" fmla="*/ 1 h 10032"/>
                <a:gd name="T14" fmla="*/ 6467 w 10000"/>
                <a:gd name="T15" fmla="*/ 3621 h 10032"/>
                <a:gd name="T16" fmla="*/ 7093 w 10000"/>
                <a:gd name="T17" fmla="*/ 4958 h 10032"/>
                <a:gd name="T18" fmla="*/ 4447 w 10000"/>
                <a:gd name="T19" fmla="*/ 6423 h 10032"/>
                <a:gd name="T20" fmla="*/ 0 w 10000"/>
                <a:gd name="T21" fmla="*/ 3269 h 10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32">
                  <a:moveTo>
                    <a:pt x="0" y="3269"/>
                  </a:moveTo>
                  <a:cubicBezTo>
                    <a:pt x="1" y="6347"/>
                    <a:pt x="1" y="6368"/>
                    <a:pt x="10" y="6374"/>
                  </a:cubicBezTo>
                  <a:cubicBezTo>
                    <a:pt x="19" y="6381"/>
                    <a:pt x="1705" y="9655"/>
                    <a:pt x="3606" y="9987"/>
                  </a:cubicBezTo>
                  <a:cubicBezTo>
                    <a:pt x="5507" y="10319"/>
                    <a:pt x="7450" y="8778"/>
                    <a:pt x="8454" y="7378"/>
                  </a:cubicBezTo>
                  <a:cubicBezTo>
                    <a:pt x="8680" y="7760"/>
                    <a:pt x="9132" y="8588"/>
                    <a:pt x="9132" y="8524"/>
                  </a:cubicBezTo>
                  <a:cubicBezTo>
                    <a:pt x="9132" y="8504"/>
                    <a:pt x="9660" y="5206"/>
                    <a:pt x="9980" y="3064"/>
                  </a:cubicBezTo>
                  <a:cubicBezTo>
                    <a:pt x="9983" y="3045"/>
                    <a:pt x="10001" y="-50"/>
                    <a:pt x="10000" y="1"/>
                  </a:cubicBezTo>
                  <a:cubicBezTo>
                    <a:pt x="8822" y="1208"/>
                    <a:pt x="6951" y="2795"/>
                    <a:pt x="6467" y="3621"/>
                  </a:cubicBezTo>
                  <a:cubicBezTo>
                    <a:pt x="5983" y="4448"/>
                    <a:pt x="6885" y="4513"/>
                    <a:pt x="7093" y="4958"/>
                  </a:cubicBezTo>
                  <a:cubicBezTo>
                    <a:pt x="7093" y="4958"/>
                    <a:pt x="5628" y="6706"/>
                    <a:pt x="4447" y="6423"/>
                  </a:cubicBezTo>
                  <a:cubicBezTo>
                    <a:pt x="3264" y="6142"/>
                    <a:pt x="876" y="4988"/>
                    <a:pt x="0" y="326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0" y="0"/>
              <a:ext cx="4230687" cy="863599"/>
            </a:xfrm>
            <a:custGeom>
              <a:avLst/>
              <a:gdLst>
                <a:gd name="T0" fmla="*/ 160 w 1128"/>
                <a:gd name="T1" fmla="*/ 42 h 230"/>
                <a:gd name="T2" fmla="*/ 0 w 1128"/>
                <a:gd name="T3" fmla="*/ 104 h 230"/>
                <a:gd name="T4" fmla="*/ 410 w 1128"/>
                <a:gd name="T5" fmla="*/ 224 h 230"/>
                <a:gd name="T6" fmla="*/ 952 w 1128"/>
                <a:gd name="T7" fmla="*/ 142 h 230"/>
                <a:gd name="T8" fmla="*/ 1028 w 1128"/>
                <a:gd name="T9" fmla="*/ 178 h 230"/>
                <a:gd name="T10" fmla="*/ 1128 w 1128"/>
                <a:gd name="T11" fmla="*/ 0 h 230"/>
                <a:gd name="T12" fmla="*/ 730 w 1128"/>
                <a:gd name="T13" fmla="*/ 24 h 230"/>
                <a:gd name="T14" fmla="*/ 800 w 1128"/>
                <a:gd name="T15" fmla="*/ 66 h 230"/>
                <a:gd name="T16" fmla="*/ 504 w 1128"/>
                <a:gd name="T17" fmla="*/ 112 h 230"/>
                <a:gd name="T18" fmla="*/ 160 w 1128"/>
                <a:gd name="T19" fmla="*/ 4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8" h="230">
                  <a:moveTo>
                    <a:pt x="160" y="4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152" y="218"/>
                    <a:pt x="410" y="224"/>
                  </a:cubicBezTo>
                  <a:cubicBezTo>
                    <a:pt x="668" y="230"/>
                    <a:pt x="840" y="186"/>
                    <a:pt x="952" y="142"/>
                  </a:cubicBezTo>
                  <a:cubicBezTo>
                    <a:pt x="1028" y="178"/>
                    <a:pt x="1028" y="178"/>
                    <a:pt x="1028" y="178"/>
                  </a:cubicBezTo>
                  <a:cubicBezTo>
                    <a:pt x="1128" y="0"/>
                    <a:pt x="1128" y="0"/>
                    <a:pt x="1128" y="0"/>
                  </a:cubicBezTo>
                  <a:cubicBezTo>
                    <a:pt x="730" y="24"/>
                    <a:pt x="730" y="24"/>
                    <a:pt x="730" y="24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66"/>
                    <a:pt x="688" y="117"/>
                    <a:pt x="504" y="112"/>
                  </a:cubicBezTo>
                  <a:cubicBezTo>
                    <a:pt x="320" y="108"/>
                    <a:pt x="258" y="96"/>
                    <a:pt x="160" y="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13"/>
            <p:cNvSpPr/>
            <p:nvPr/>
          </p:nvSpPr>
          <p:spPr bwMode="auto">
            <a:xfrm>
              <a:off x="3573016" y="533472"/>
              <a:ext cx="291830" cy="476655"/>
            </a:xfrm>
            <a:custGeom>
              <a:avLst/>
              <a:gdLst>
                <a:gd name="T0" fmla="*/ 0 w 291830"/>
                <a:gd name="T1" fmla="*/ 0 h 476655"/>
                <a:gd name="T2" fmla="*/ 9728 w 291830"/>
                <a:gd name="T3" fmla="*/ 345332 h 476655"/>
                <a:gd name="T4" fmla="*/ 291830 w 291830"/>
                <a:gd name="T5" fmla="*/ 476655 h 476655"/>
                <a:gd name="T6" fmla="*/ 282102 w 291830"/>
                <a:gd name="T7" fmla="*/ 136187 h 476655"/>
                <a:gd name="T8" fmla="*/ 0 w 291830"/>
                <a:gd name="T9" fmla="*/ 0 h 476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255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任意多边形 14"/>
          <p:cNvSpPr/>
          <p:nvPr/>
        </p:nvSpPr>
        <p:spPr bwMode="auto">
          <a:xfrm>
            <a:off x="5014595" y="2441575"/>
            <a:ext cx="499745" cy="2149475"/>
          </a:xfrm>
          <a:custGeom>
            <a:avLst/>
            <a:gdLst>
              <a:gd name="T0" fmla="*/ 836913 w 374574"/>
              <a:gd name="T1" fmla="*/ 273122 h 2291509"/>
              <a:gd name="T2" fmla="*/ 836913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44450" cap="flat" cmpd="sng">
            <a:solidFill>
              <a:srgbClr val="FFC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D33"/>
                </a:solidFill>
              </a14:hiddenFill>
            </a:ext>
          </a:extLst>
        </p:spPr>
        <p:txBody>
          <a:bodyPr anchor="ctr"/>
          <a:lstStyle/>
          <a:p>
            <a:pPr defTabSz="1146810" fontAlgn="base">
              <a:spcBef>
                <a:spcPct val="0"/>
              </a:spcBef>
              <a:spcAft>
                <a:spcPct val="0"/>
              </a:spcAft>
            </a:pPr>
            <a:endParaRPr lang="zh-CN" altLang="en-US" sz="2255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7" name="TextBox 11"/>
          <p:cNvSpPr txBox="1">
            <a:spLocks noChangeArrowheads="1"/>
          </p:cNvSpPr>
          <p:nvPr/>
        </p:nvSpPr>
        <p:spPr bwMode="auto">
          <a:xfrm flipH="1">
            <a:off x="2646680" y="2941320"/>
            <a:ext cx="173672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使用原生环境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19"/>
          <p:cNvSpPr>
            <a:spLocks noChangeArrowheads="1"/>
          </p:cNvSpPr>
          <p:nvPr/>
        </p:nvSpPr>
        <p:spPr bwMode="auto">
          <a:xfrm>
            <a:off x="1948997" y="2387531"/>
            <a:ext cx="2850905" cy="53754"/>
          </a:xfrm>
          <a:prstGeom prst="rect">
            <a:avLst/>
          </a:prstGeom>
          <a:solidFill>
            <a:srgbClr val="FFCD33"/>
          </a:solidFill>
          <a:ln w="9525">
            <a:noFill/>
            <a:miter lim="800000"/>
          </a:ln>
        </p:spPr>
        <p:txBody>
          <a:bodyPr anchor="ctr"/>
          <a:lstStyle/>
          <a:p>
            <a:pPr algn="ctr" defTabSz="1146810" fontAlgn="base">
              <a:spcBef>
                <a:spcPct val="0"/>
              </a:spcBef>
              <a:spcAft>
                <a:spcPct val="0"/>
              </a:spcAft>
            </a:pPr>
            <a:endParaRPr lang="zh-CN" altLang="en-US" sz="225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TextBox 11"/>
          <p:cNvSpPr txBox="1">
            <a:spLocks noChangeArrowheads="1"/>
          </p:cNvSpPr>
          <p:nvPr/>
        </p:nvSpPr>
        <p:spPr bwMode="auto">
          <a:xfrm flipH="1">
            <a:off x="2543357" y="1818235"/>
            <a:ext cx="19430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   </a:t>
            </a:r>
            <a:endParaRPr lang="zh-CN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65" name="TextBox 11"/>
          <p:cNvSpPr txBox="1">
            <a:spLocks noChangeArrowheads="1"/>
          </p:cNvSpPr>
          <p:nvPr/>
        </p:nvSpPr>
        <p:spPr bwMode="auto">
          <a:xfrm flipH="1">
            <a:off x="6970395" y="2207260"/>
            <a:ext cx="4140200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11468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配置多个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defTabSz="11468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配置一个不同版本的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defTabSz="11468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24"/>
          <p:cNvSpPr>
            <a:spLocks noChangeArrowheads="1"/>
          </p:cNvSpPr>
          <p:nvPr/>
        </p:nvSpPr>
        <p:spPr bwMode="auto">
          <a:xfrm>
            <a:off x="7115175" y="1822450"/>
            <a:ext cx="2668270" cy="76200"/>
          </a:xfrm>
          <a:prstGeom prst="rect">
            <a:avLst/>
          </a:prstGeom>
          <a:solidFill>
            <a:srgbClr val="FFCD33"/>
          </a:solidFill>
          <a:ln w="9525">
            <a:noFill/>
            <a:miter lim="800000"/>
          </a:ln>
        </p:spPr>
        <p:txBody>
          <a:bodyPr anchor="ctr"/>
          <a:lstStyle/>
          <a:p>
            <a:pPr algn="ctr" defTabSz="1146810" fontAlgn="base">
              <a:spcBef>
                <a:spcPct val="0"/>
              </a:spcBef>
              <a:spcAft>
                <a:spcPct val="0"/>
              </a:spcAft>
            </a:pPr>
            <a:endParaRPr lang="zh-CN" altLang="en-US" sz="225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 flipH="1">
            <a:off x="7206832" y="1300710"/>
            <a:ext cx="19430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    </a:t>
            </a:r>
            <a:endParaRPr lang="zh-CN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15"/>
          <p:cNvSpPr/>
          <p:nvPr/>
        </p:nvSpPr>
        <p:spPr bwMode="auto">
          <a:xfrm flipH="1">
            <a:off x="6080760" y="1876425"/>
            <a:ext cx="625475" cy="3084195"/>
          </a:xfrm>
          <a:custGeom>
            <a:avLst/>
            <a:gdLst>
              <a:gd name="T0" fmla="*/ 5468116 w 374574"/>
              <a:gd name="T1" fmla="*/ 930691 h 2291509"/>
              <a:gd name="T2" fmla="*/ 5468116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44450" cap="flat" cmpd="sng">
            <a:solidFill>
              <a:srgbClr val="FFC000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defTabSz="1146810" fontAlgn="base">
              <a:spcBef>
                <a:spcPct val="0"/>
              </a:spcBef>
              <a:spcAft>
                <a:spcPct val="0"/>
              </a:spcAft>
            </a:pPr>
            <a:endParaRPr lang="zh-CN" altLang="en-US" sz="2255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7" grpId="0"/>
      <p:bldP spid="40" grpId="0"/>
      <p:bldP spid="53265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365" name="Group 21"/>
          <p:cNvGrpSpPr/>
          <p:nvPr/>
        </p:nvGrpSpPr>
        <p:grpSpPr bwMode="auto">
          <a:xfrm rot="10800000">
            <a:off x="621147" y="4512028"/>
            <a:ext cx="11570853" cy="3171432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7376" name="图片 24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7405" name="图片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2" name="Rectangle 73"/>
          <p:cNvSpPr>
            <a:spLocks noChangeArrowheads="1"/>
          </p:cNvSpPr>
          <p:nvPr/>
        </p:nvSpPr>
        <p:spPr bwMode="auto">
          <a:xfrm>
            <a:off x="3840414" y="1775030"/>
            <a:ext cx="4395809" cy="1349375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95557" tIns="47778" rIns="95557" bIns="47778">
            <a:spAutoFit/>
          </a:bodyPr>
          <a:lstStyle/>
          <a:p>
            <a:pPr algn="ctr" defTabSz="9556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altLang="zh-CN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r>
              <a:rPr lang="zh-CN" altLang="en-US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endParaRPr lang="zh-CN" altLang="en-US" sz="815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Rectangle 71"/>
          <p:cNvSpPr>
            <a:spLocks noChangeArrowheads="1"/>
          </p:cNvSpPr>
          <p:nvPr/>
        </p:nvSpPr>
        <p:spPr bwMode="auto">
          <a:xfrm>
            <a:off x="3431863" y="3344679"/>
            <a:ext cx="5327530" cy="864000"/>
          </a:xfrm>
          <a:prstGeom prst="rect">
            <a:avLst/>
          </a:prstGeom>
          <a:solidFill>
            <a:srgbClr val="4F80BD"/>
          </a:solidFill>
          <a:ln w="15875" algn="ctr">
            <a:noFill/>
            <a:miter lim="800000"/>
          </a:ln>
        </p:spPr>
        <p:txBody>
          <a:bodyPr wrap="square" lIns="95557" tIns="47778" rIns="95557" bIns="47778">
            <a:spAutoFit/>
          </a:bodyPr>
          <a:lstStyle/>
          <a:p>
            <a:pPr algn="ctr" defTabSz="9556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下周任务安排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1880980" y="2885497"/>
            <a:ext cx="8911070" cy="1085017"/>
          </a:xfrm>
          <a:prstGeom prst="homePlate">
            <a:avLst>
              <a:gd name="adj" fmla="val 40030"/>
            </a:avLst>
          </a:prstGeom>
          <a:gradFill rotWithShape="1">
            <a:gsLst>
              <a:gs pos="0">
                <a:srgbClr val="B2B2B2">
                  <a:gamma/>
                  <a:tint val="588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</a:ln>
          <a:effectLst/>
        </p:spPr>
        <p:txBody>
          <a:bodyPr wrap="none" anchor="ctr"/>
          <a:lstStyle/>
          <a:p>
            <a:pPr marL="447675" indent="-447675" defTabSz="1146810">
              <a:lnSpc>
                <a:spcPct val="120000"/>
              </a:lnSpc>
              <a:defRPr/>
            </a:pPr>
            <a:endParaRPr lang="zh-CN" altLang="en-US" sz="1505" kern="0" dirty="0">
              <a:solidFill>
                <a:srgbClr val="646464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7901123" y="2869571"/>
            <a:ext cx="756525" cy="1112889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5522050" y="2869571"/>
            <a:ext cx="754535" cy="1112889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3140986" y="2869571"/>
            <a:ext cx="756525" cy="1112889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10282186" y="2869571"/>
            <a:ext cx="754534" cy="1112889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2014641" y="3208016"/>
            <a:ext cx="1043940" cy="43878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 defTabSz="1146810">
              <a:defRPr/>
            </a:pPr>
            <a:r>
              <a:rPr lang="zh-CN" altLang="en-US" sz="2255" kern="0" dirty="0">
                <a:latin typeface="Impact" panose="020B0806030902050204" pitchFamily="34" charset="0"/>
                <a:ea typeface="微软雅黑" panose="020B0503020204020204" pitchFamily="34" charset="-122"/>
              </a:rPr>
              <a:t>第一周</a:t>
            </a:r>
            <a:endParaRPr lang="zh-CN" altLang="en-US" sz="2255" kern="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4275774" y="3208016"/>
            <a:ext cx="1043940" cy="43878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 defTabSz="1146810">
              <a:defRPr/>
            </a:pPr>
            <a:r>
              <a:rPr lang="zh-CN" altLang="en-US" sz="2255" kern="0" dirty="0">
                <a:latin typeface="Impact" panose="020B0806030902050204" pitchFamily="34" charset="0"/>
                <a:ea typeface="微软雅黑" panose="020B0503020204020204" pitchFamily="34" charset="-122"/>
              </a:rPr>
              <a:t>第二周</a:t>
            </a:r>
            <a:endParaRPr lang="zh-CN" altLang="en-US" sz="2255" kern="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54848" y="3208016"/>
            <a:ext cx="1043940" cy="4387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146810">
              <a:defRPr/>
            </a:pPr>
            <a:r>
              <a:rPr lang="zh-CN" altLang="en-US" sz="2255" i="1" kern="0" dirty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第三周</a:t>
            </a:r>
            <a:endParaRPr lang="zh-CN" altLang="en-US" sz="2255" i="1" kern="0" dirty="0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9035911" y="3208016"/>
            <a:ext cx="1043940" cy="4387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55" i="1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第四周</a:t>
            </a:r>
            <a:endParaRPr lang="zh-CN" altLang="en-US" sz="2255" i="1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 bwMode="auto">
          <a:xfrm>
            <a:off x="2245102" y="3787355"/>
            <a:ext cx="2568204" cy="1929123"/>
            <a:chOff x="941884" y="3983470"/>
            <a:chExt cx="1925931" cy="1625998"/>
          </a:xfrm>
        </p:grpSpPr>
        <p:cxnSp>
          <p:nvCxnSpPr>
            <p:cNvPr id="16405" name="直接连接符 68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941884" y="4392909"/>
              <a:ext cx="1925931" cy="12165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sz="2255" b="1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需求与开发准备</a:t>
              </a:r>
              <a:endParaRPr lang="en-US" altLang="zh-CN" sz="2255" b="1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获取用户需求</a:t>
              </a:r>
              <a:endParaRPr lang="zh-CN" altLang="en-US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配置开发所需环境</a:t>
              </a:r>
              <a:endParaRPr lang="zh-CN" altLang="en-US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4628157" y="1340593"/>
            <a:ext cx="2568204" cy="1779825"/>
            <a:chOff x="2293144" y="1916832"/>
            <a:chExt cx="1925931" cy="1502549"/>
          </a:xfrm>
        </p:grpSpPr>
        <p:cxnSp>
          <p:nvCxnSpPr>
            <p:cNvPr id="16403" name="直接连接符 71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3" name="TextBox 72"/>
            <p:cNvSpPr txBox="1"/>
            <p:nvPr/>
          </p:nvSpPr>
          <p:spPr>
            <a:xfrm>
              <a:off x="2293144" y="1916832"/>
              <a:ext cx="1925931" cy="12184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sz="225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设计与开发</a:t>
              </a:r>
              <a:endParaRPr lang="en-US" altLang="zh-CN" sz="2255" b="1" kern="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按规格做软件设计</a:t>
              </a:r>
              <a:endParaRPr lang="zh-CN" altLang="en-US" kern="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写代码、写测试</a:t>
              </a:r>
              <a:endParaRPr lang="zh-CN" altLang="en-US" kern="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6969582" y="3788410"/>
            <a:ext cx="2566214" cy="1405255"/>
            <a:chOff x="3648596" y="3980384"/>
            <a:chExt cx="1926065" cy="1358533"/>
          </a:xfrm>
        </p:grpSpPr>
        <p:cxnSp>
          <p:nvCxnSpPr>
            <p:cNvPr id="16401" name="直接连接符 74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6" name="TextBox 75"/>
            <p:cNvSpPr txBox="1"/>
            <p:nvPr/>
          </p:nvSpPr>
          <p:spPr>
            <a:xfrm>
              <a:off x="3648730" y="4462329"/>
              <a:ext cx="1925931" cy="5917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sz="2255" b="1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开发与复审</a:t>
              </a:r>
              <a:endParaRPr lang="zh-CN" altLang="en-US" sz="1505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9382320" y="1340593"/>
            <a:ext cx="2568204" cy="1779825"/>
            <a:chOff x="5044092" y="1916832"/>
            <a:chExt cx="1925931" cy="1502549"/>
          </a:xfrm>
        </p:grpSpPr>
        <p:cxnSp>
          <p:nvCxnSpPr>
            <p:cNvPr id="16399" name="直接连接符 77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9" name="TextBox 78"/>
            <p:cNvSpPr txBox="1"/>
            <p:nvPr/>
          </p:nvSpPr>
          <p:spPr>
            <a:xfrm>
              <a:off x="5044092" y="1916832"/>
              <a:ext cx="1925931" cy="8110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sz="2255" b="1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测试与部署</a:t>
              </a:r>
              <a:endParaRPr lang="en-US" altLang="zh-CN" sz="2255" b="1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endParaRPr lang="zh-CN" altLang="en-US" sz="1505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7" name="组合 53"/>
          <p:cNvGrpSpPr/>
          <p:nvPr/>
        </p:nvGrpSpPr>
        <p:grpSpPr bwMode="auto">
          <a:xfrm>
            <a:off x="-15875" y="2649220"/>
            <a:ext cx="2237740" cy="1628775"/>
            <a:chOff x="7647017" y="2699415"/>
            <a:chExt cx="2617944" cy="2145185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 flipV="1">
              <a:off x="7647017" y="4398779"/>
              <a:ext cx="2617944" cy="445821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rot="10800000" wrap="none" anchor="ctr"/>
            <a:lstStyle/>
            <a:p>
              <a:pPr defTabSz="1146810">
                <a:defRPr/>
              </a:pPr>
              <a:endParaRPr lang="zh-CN" altLang="en-US" sz="2255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8010362" y="2699415"/>
              <a:ext cx="1933179" cy="1932765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51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未知"/>
            <p:cNvSpPr/>
            <p:nvPr/>
          </p:nvSpPr>
          <p:spPr bwMode="auto">
            <a:xfrm>
              <a:off x="8233958" y="2743998"/>
              <a:ext cx="1488316" cy="726425"/>
            </a:xfrm>
            <a:custGeom>
              <a:avLst/>
              <a:gdLst>
                <a:gd name="T0" fmla="*/ 729 w 1321"/>
                <a:gd name="T1" fmla="*/ 203 h 712"/>
                <a:gd name="T2" fmla="*/ 738 w 1321"/>
                <a:gd name="T3" fmla="*/ 224 h 712"/>
                <a:gd name="T4" fmla="*/ 740 w 1321"/>
                <a:gd name="T5" fmla="*/ 244 h 712"/>
                <a:gd name="T6" fmla="*/ 737 w 1321"/>
                <a:gd name="T7" fmla="*/ 262 h 712"/>
                <a:gd name="T8" fmla="*/ 727 w 1321"/>
                <a:gd name="T9" fmla="*/ 279 h 712"/>
                <a:gd name="T10" fmla="*/ 713 w 1321"/>
                <a:gd name="T11" fmla="*/ 294 h 712"/>
                <a:gd name="T12" fmla="*/ 694 w 1321"/>
                <a:gd name="T13" fmla="*/ 306 h 712"/>
                <a:gd name="T14" fmla="*/ 670 w 1321"/>
                <a:gd name="T15" fmla="*/ 318 h 712"/>
                <a:gd name="T16" fmla="*/ 643 w 1321"/>
                <a:gd name="T17" fmla="*/ 329 h 712"/>
                <a:gd name="T18" fmla="*/ 612 w 1321"/>
                <a:gd name="T19" fmla="*/ 338 h 712"/>
                <a:gd name="T20" fmla="*/ 578 w 1321"/>
                <a:gd name="T21" fmla="*/ 346 h 712"/>
                <a:gd name="T22" fmla="*/ 542 w 1321"/>
                <a:gd name="T23" fmla="*/ 352 h 712"/>
                <a:gd name="T24" fmla="*/ 502 w 1321"/>
                <a:gd name="T25" fmla="*/ 357 h 712"/>
                <a:gd name="T26" fmla="*/ 462 w 1321"/>
                <a:gd name="T27" fmla="*/ 360 h 712"/>
                <a:gd name="T28" fmla="*/ 445 w 1321"/>
                <a:gd name="T29" fmla="*/ 361 h 712"/>
                <a:gd name="T30" fmla="*/ 267 w 1321"/>
                <a:gd name="T31" fmla="*/ 361 h 712"/>
                <a:gd name="T32" fmla="*/ 264 w 1321"/>
                <a:gd name="T33" fmla="*/ 361 h 712"/>
                <a:gd name="T34" fmla="*/ 229 w 1321"/>
                <a:gd name="T35" fmla="*/ 359 h 712"/>
                <a:gd name="T36" fmla="*/ 195 w 1321"/>
                <a:gd name="T37" fmla="*/ 357 h 712"/>
                <a:gd name="T38" fmla="*/ 162 w 1321"/>
                <a:gd name="T39" fmla="*/ 353 h 712"/>
                <a:gd name="T40" fmla="*/ 132 w 1321"/>
                <a:gd name="T41" fmla="*/ 349 h 712"/>
                <a:gd name="T42" fmla="*/ 104 w 1321"/>
                <a:gd name="T43" fmla="*/ 343 h 712"/>
                <a:gd name="T44" fmla="*/ 79 w 1321"/>
                <a:gd name="T45" fmla="*/ 336 h 712"/>
                <a:gd name="T46" fmla="*/ 57 w 1321"/>
                <a:gd name="T47" fmla="*/ 329 h 712"/>
                <a:gd name="T48" fmla="*/ 38 w 1321"/>
                <a:gd name="T49" fmla="*/ 319 h 712"/>
                <a:gd name="T50" fmla="*/ 22 w 1321"/>
                <a:gd name="T51" fmla="*/ 308 h 712"/>
                <a:gd name="T52" fmla="*/ 10 w 1321"/>
                <a:gd name="T53" fmla="*/ 296 h 712"/>
                <a:gd name="T54" fmla="*/ 3 w 1321"/>
                <a:gd name="T55" fmla="*/ 281 h 712"/>
                <a:gd name="T56" fmla="*/ 0 w 1321"/>
                <a:gd name="T57" fmla="*/ 266 h 712"/>
                <a:gd name="T58" fmla="*/ 0 w 1321"/>
                <a:gd name="T59" fmla="*/ 264 h 712"/>
                <a:gd name="T60" fmla="*/ 2 w 1321"/>
                <a:gd name="T61" fmla="*/ 247 h 712"/>
                <a:gd name="T62" fmla="*/ 9 w 1321"/>
                <a:gd name="T63" fmla="*/ 226 h 712"/>
                <a:gd name="T64" fmla="*/ 29 w 1321"/>
                <a:gd name="T65" fmla="*/ 188 h 712"/>
                <a:gd name="T66" fmla="*/ 53 w 1321"/>
                <a:gd name="T67" fmla="*/ 152 h 712"/>
                <a:gd name="T68" fmla="*/ 82 w 1321"/>
                <a:gd name="T69" fmla="*/ 119 h 712"/>
                <a:gd name="T70" fmla="*/ 114 w 1321"/>
                <a:gd name="T71" fmla="*/ 89 h 712"/>
                <a:gd name="T72" fmla="*/ 151 w 1321"/>
                <a:gd name="T73" fmla="*/ 63 h 712"/>
                <a:gd name="T74" fmla="*/ 191 w 1321"/>
                <a:gd name="T75" fmla="*/ 42 h 712"/>
                <a:gd name="T76" fmla="*/ 232 w 1321"/>
                <a:gd name="T77" fmla="*/ 24 h 712"/>
                <a:gd name="T78" fmla="*/ 278 w 1321"/>
                <a:gd name="T79" fmla="*/ 11 h 712"/>
                <a:gd name="T80" fmla="*/ 325 w 1321"/>
                <a:gd name="T81" fmla="*/ 3 h 712"/>
                <a:gd name="T82" fmla="*/ 374 w 1321"/>
                <a:gd name="T83" fmla="*/ 0 h 712"/>
                <a:gd name="T84" fmla="*/ 374 w 1321"/>
                <a:gd name="T85" fmla="*/ 0 h 712"/>
                <a:gd name="T86" fmla="*/ 425 w 1321"/>
                <a:gd name="T87" fmla="*/ 3 h 712"/>
                <a:gd name="T88" fmla="*/ 474 w 1321"/>
                <a:gd name="T89" fmla="*/ 12 h 712"/>
                <a:gd name="T90" fmla="*/ 522 w 1321"/>
                <a:gd name="T91" fmla="*/ 27 h 712"/>
                <a:gd name="T92" fmla="*/ 566 w 1321"/>
                <a:gd name="T93" fmla="*/ 46 h 712"/>
                <a:gd name="T94" fmla="*/ 606 w 1321"/>
                <a:gd name="T95" fmla="*/ 69 h 712"/>
                <a:gd name="T96" fmla="*/ 644 w 1321"/>
                <a:gd name="T97" fmla="*/ 98 h 712"/>
                <a:gd name="T98" fmla="*/ 677 w 1321"/>
                <a:gd name="T99" fmla="*/ 130 h 712"/>
                <a:gd name="T100" fmla="*/ 705 w 1321"/>
                <a:gd name="T101" fmla="*/ 165 h 712"/>
                <a:gd name="T102" fmla="*/ 729 w 1321"/>
                <a:gd name="T103" fmla="*/ 203 h 712"/>
                <a:gd name="T104" fmla="*/ 729 w 1321"/>
                <a:gd name="T105" fmla="*/ 20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defTabSz="1146810">
                <a:defRPr/>
              </a:pPr>
              <a:endParaRPr lang="zh-CN" altLang="en-US" sz="2255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23"/>
          <p:cNvSpPr txBox="1"/>
          <p:nvPr/>
        </p:nvSpPr>
        <p:spPr>
          <a:xfrm>
            <a:off x="487680" y="88265"/>
            <a:ext cx="380809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下周任务安排</a:t>
            </a:r>
            <a:endParaRPr lang="zh-CN" altLang="en-US" sz="3010" dirty="0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17" name="五边形 16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3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8" grpId="0"/>
      <p:bldP spid="9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Freeform 8"/>
          <p:cNvGrpSpPr/>
          <p:nvPr/>
        </p:nvGrpSpPr>
        <p:grpSpPr bwMode="auto">
          <a:xfrm>
            <a:off x="1706164" y="1055901"/>
            <a:ext cx="3704982" cy="4369928"/>
            <a:chOff x="760" y="507"/>
            <a:chExt cx="1978" cy="2304"/>
          </a:xfrm>
        </p:grpSpPr>
        <p:pic>
          <p:nvPicPr>
            <p:cNvPr id="14371" name="Freeform 8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760" y="507"/>
              <a:ext cx="1978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2" name="Text Box 40"/>
            <p:cNvSpPr txBox="1">
              <a:spLocks noChangeArrowheads="1"/>
            </p:cNvSpPr>
            <p:nvPr/>
          </p:nvSpPr>
          <p:spPr bwMode="auto">
            <a:xfrm>
              <a:off x="776" y="522"/>
              <a:ext cx="1941" cy="2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977" tIns="42987" rIns="85977" bIns="42987"/>
            <a:lstStyle/>
            <a:p>
              <a:pPr defTabSz="10833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Freeform 9"/>
          <p:cNvGrpSpPr/>
          <p:nvPr/>
        </p:nvGrpSpPr>
        <p:grpSpPr bwMode="auto">
          <a:xfrm>
            <a:off x="2635893" y="1055901"/>
            <a:ext cx="2544314" cy="1616575"/>
            <a:chOff x="1256" y="507"/>
            <a:chExt cx="1359" cy="852"/>
          </a:xfrm>
        </p:grpSpPr>
        <p:pic>
          <p:nvPicPr>
            <p:cNvPr id="14369" name="Freeform 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56" y="507"/>
              <a:ext cx="1359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0" name="Text Box 43"/>
            <p:cNvSpPr txBox="1">
              <a:spLocks noChangeArrowheads="1"/>
            </p:cNvSpPr>
            <p:nvPr/>
          </p:nvSpPr>
          <p:spPr bwMode="auto">
            <a:xfrm>
              <a:off x="1269" y="522"/>
              <a:ext cx="1328" cy="8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977" tIns="42987" rIns="85977" bIns="42987"/>
            <a:lstStyle/>
            <a:p>
              <a:pPr defTabSz="10833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Freeform 10"/>
          <p:cNvGrpSpPr/>
          <p:nvPr/>
        </p:nvGrpSpPr>
        <p:grpSpPr bwMode="auto">
          <a:xfrm>
            <a:off x="3943886" y="1937851"/>
            <a:ext cx="1467260" cy="2307402"/>
            <a:chOff x="1955" y="972"/>
            <a:chExt cx="783" cy="1217"/>
          </a:xfrm>
        </p:grpSpPr>
        <p:pic>
          <p:nvPicPr>
            <p:cNvPr id="14367" name="Freeform 1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55" y="972"/>
              <a:ext cx="783" cy="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8" name="Text Box 46"/>
            <p:cNvSpPr txBox="1">
              <a:spLocks noChangeArrowheads="1"/>
            </p:cNvSpPr>
            <p:nvPr/>
          </p:nvSpPr>
          <p:spPr bwMode="auto">
            <a:xfrm>
              <a:off x="1969" y="986"/>
              <a:ext cx="748" cy="11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977" tIns="42987" rIns="85977" bIns="42987"/>
            <a:lstStyle/>
            <a:p>
              <a:pPr defTabSz="10833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Freeform 11"/>
          <p:cNvGrpSpPr/>
          <p:nvPr/>
        </p:nvGrpSpPr>
        <p:grpSpPr bwMode="auto">
          <a:xfrm>
            <a:off x="1706164" y="1288831"/>
            <a:ext cx="1582730" cy="2359165"/>
            <a:chOff x="760" y="630"/>
            <a:chExt cx="845" cy="1244"/>
          </a:xfrm>
        </p:grpSpPr>
        <p:pic>
          <p:nvPicPr>
            <p:cNvPr id="14365" name="Freeform 1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0" y="630"/>
              <a:ext cx="845" cy="1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6" name="Text Box 49"/>
            <p:cNvSpPr txBox="1">
              <a:spLocks noChangeArrowheads="1"/>
            </p:cNvSpPr>
            <p:nvPr/>
          </p:nvSpPr>
          <p:spPr bwMode="auto">
            <a:xfrm>
              <a:off x="766" y="646"/>
              <a:ext cx="821" cy="12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977" tIns="42987" rIns="85977" bIns="42987"/>
            <a:lstStyle/>
            <a:p>
              <a:pPr defTabSz="10833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363" name="TextBox 42"/>
          <p:cNvSpPr txBox="1">
            <a:spLocks noChangeArrowheads="1"/>
          </p:cNvSpPr>
          <p:nvPr/>
        </p:nvSpPr>
        <p:spPr bwMode="auto">
          <a:xfrm>
            <a:off x="2153920" y="1951990"/>
            <a:ext cx="476885" cy="611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355" tIns="54178" rIns="108355" bIns="54178">
            <a:spAutoFit/>
          </a:bodyPr>
          <a:lstStyle/>
          <a:p>
            <a:pPr defTabSz="10833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0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6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TextBox 45"/>
          <p:cNvSpPr txBox="1">
            <a:spLocks noChangeArrowheads="1"/>
          </p:cNvSpPr>
          <p:nvPr/>
        </p:nvSpPr>
        <p:spPr bwMode="auto">
          <a:xfrm>
            <a:off x="3627120" y="1183005"/>
            <a:ext cx="446405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355" tIns="54178" rIns="108355" bIns="54178">
            <a:spAutoFit/>
          </a:bodyPr>
          <a:lstStyle/>
          <a:p>
            <a:pPr defTabSz="10833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85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85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3415" y="2449195"/>
            <a:ext cx="476885" cy="611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355" tIns="54178" rIns="108355" bIns="54178">
            <a:spAutoFit/>
          </a:bodyPr>
          <a:lstStyle/>
          <a:p>
            <a:pPr defTabSz="10833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0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6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7" name="TextBox 51"/>
          <p:cNvSpPr txBox="1">
            <a:spLocks noChangeArrowheads="1"/>
          </p:cNvSpPr>
          <p:nvPr/>
        </p:nvSpPr>
        <p:spPr bwMode="auto">
          <a:xfrm>
            <a:off x="3328670" y="3860800"/>
            <a:ext cx="476885" cy="611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355" tIns="54178" rIns="108355" bIns="54178">
            <a:spAutoFit/>
          </a:bodyPr>
          <a:lstStyle/>
          <a:p>
            <a:pPr defTabSz="10833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0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6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67538" y="1465296"/>
            <a:ext cx="3790589" cy="546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5977" tIns="42987" rIns="85977" bIns="42987">
            <a:spAutoFit/>
          </a:bodyPr>
          <a:lstStyle/>
          <a:p>
            <a:pPr defTabSz="10833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按规格做软件设计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938137" y="1465331"/>
            <a:ext cx="904156" cy="904640"/>
            <a:chOff x="6409426" y="1173624"/>
            <a:chExt cx="962086" cy="962084"/>
          </a:xfrm>
          <a:solidFill>
            <a:schemeClr val="bg2">
              <a:lumMod val="90000"/>
            </a:schemeClr>
          </a:solidFill>
        </p:grpSpPr>
        <p:sp>
          <p:nvSpPr>
            <p:cNvPr id="57" name="椭圆 56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1213485">
                <a:defRPr/>
              </a:pPr>
              <a:endParaRPr lang="zh-CN" altLang="en-US" sz="200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53353" y="1318964"/>
              <a:ext cx="438708" cy="6727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3485">
                <a:defRPr/>
              </a:pPr>
              <a:r>
                <a:rPr lang="en-US" altLang="zh-CN" sz="351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351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938137" y="2613731"/>
            <a:ext cx="904156" cy="904377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60" name="椭圆 59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1213485">
                <a:defRPr/>
              </a:pPr>
              <a:endParaRPr lang="zh-CN" altLang="en-US" sz="200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35866" y="2536282"/>
              <a:ext cx="438708" cy="672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1213485">
                <a:defRPr/>
              </a:pPr>
              <a:r>
                <a:rPr lang="en-US" altLang="zh-CN" sz="351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35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8133" y="3716498"/>
            <a:ext cx="904156" cy="906207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63" name="椭圆 62"/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1213485">
                <a:defRPr/>
              </a:pPr>
              <a:endParaRPr lang="zh-CN" altLang="en-US" sz="200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35869" y="3702117"/>
              <a:ext cx="438708" cy="6716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1213485">
                <a:defRPr/>
              </a:pPr>
              <a:r>
                <a:rPr lang="en-US" altLang="zh-CN" sz="351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35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38137" y="4941951"/>
            <a:ext cx="904156" cy="904021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66" name="椭圆 65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1213485">
                <a:defRPr/>
              </a:pPr>
              <a:endParaRPr lang="zh-CN" altLang="en-US" sz="200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16829" y="5005503"/>
              <a:ext cx="438708" cy="6732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1213485">
                <a:defRPr/>
              </a:pPr>
              <a:r>
                <a:rPr lang="en-US" altLang="zh-CN" sz="351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351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067538" y="2580897"/>
            <a:ext cx="3790589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977" tIns="42987" rIns="85977" bIns="42987">
            <a:spAutoFit/>
          </a:bodyPr>
          <a:lstStyle/>
          <a:p>
            <a:pPr defTabSz="10833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拆分里程碑，拆分里程碑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833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833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067538" y="3697766"/>
            <a:ext cx="3790589" cy="1008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5977" tIns="42987" rIns="85977" bIns="42987">
            <a:spAutoFit/>
          </a:bodyPr>
          <a:lstStyle/>
          <a:p>
            <a:pPr defTabSz="10833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写代码、写测试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833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7067538" y="4930106"/>
            <a:ext cx="3790589" cy="1008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5977" tIns="42987" rIns="85977" bIns="42987">
            <a:spAutoFit/>
          </a:bodyPr>
          <a:lstStyle/>
          <a:p>
            <a:pPr defTabSz="10833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代码质量检查、代码复审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8331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Freeform 6"/>
          <p:cNvGrpSpPr/>
          <p:nvPr/>
        </p:nvGrpSpPr>
        <p:grpSpPr bwMode="auto">
          <a:xfrm>
            <a:off x="2900677" y="5453629"/>
            <a:ext cx="1266184" cy="875976"/>
            <a:chOff x="1398" y="2845"/>
            <a:chExt cx="676" cy="461"/>
          </a:xfrm>
        </p:grpSpPr>
        <p:pic>
          <p:nvPicPr>
            <p:cNvPr id="14355" name="Freeform 6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98" y="2845"/>
              <a:ext cx="676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6" name="Text Box 72"/>
            <p:cNvSpPr txBox="1">
              <a:spLocks noChangeArrowheads="1"/>
            </p:cNvSpPr>
            <p:nvPr/>
          </p:nvSpPr>
          <p:spPr bwMode="auto">
            <a:xfrm>
              <a:off x="1415" y="2859"/>
              <a:ext cx="638" cy="4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977" tIns="42987" rIns="85977" bIns="42987"/>
            <a:lstStyle/>
            <a:p>
              <a:pPr defTabSz="10833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23"/>
          <p:cNvSpPr txBox="1"/>
          <p:nvPr/>
        </p:nvSpPr>
        <p:spPr>
          <a:xfrm>
            <a:off x="487680" y="88265"/>
            <a:ext cx="380809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下周任务安排</a:t>
            </a:r>
            <a:endParaRPr lang="zh-CN" altLang="en-US" sz="3010" dirty="0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17" name="五边形 16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3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8" grpId="0"/>
      <p:bldP spid="69" grpId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31" name="Group 27"/>
          <p:cNvGrpSpPr/>
          <p:nvPr/>
        </p:nvGrpSpPr>
        <p:grpSpPr bwMode="auto">
          <a:xfrm>
            <a:off x="485769" y="-542757"/>
            <a:ext cx="11570853" cy="317143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72789" name="图片 12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18389918" flipH="1">
            <a:off x="8609456" y="3907803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0" name="图片 13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18525811" flipH="1">
            <a:off x="7979350" y="6248053"/>
            <a:ext cx="696799" cy="1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1" name="图片 14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 rot="18389918" flipH="1">
            <a:off x="10106580" y="4720072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656459" y="4814945"/>
            <a:ext cx="5950668" cy="1192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6016" tIns="43009" rIns="86016" bIns="43009">
            <a:spAutoFit/>
          </a:bodyPr>
          <a:lstStyle/>
          <a:p>
            <a:pPr algn="ctr" defTabSz="8597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小组：黎明战士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8597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汇报人：何骋昊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8597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2022.08.06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2141783" y="3284183"/>
            <a:ext cx="8692076" cy="87816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lIns="86016" tIns="43009" rIns="86016" bIns="43009">
            <a:spAutoFit/>
          </a:bodyPr>
          <a:lstStyle/>
          <a:p>
            <a:pPr algn="ctr" defTabSz="8597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140" b="1">
                <a:solidFill>
                  <a:srgbClr val="1A9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您 的 观 看 ！</a:t>
            </a:r>
            <a:endParaRPr lang="zh-CN" altLang="en-US" sz="5140" b="1">
              <a:solidFill>
                <a:srgbClr val="1A93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44547"/>
            <a:ext cx="4290295" cy="1594675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defTabSz="1146810">
              <a:defRPr/>
            </a:pPr>
            <a:endParaRPr lang="zh-CN" altLang="en-US" sz="225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671552" y="499083"/>
            <a:ext cx="1920719" cy="7871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515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515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8827" y="1979196"/>
            <a:ext cx="5724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1146810">
              <a:defRPr/>
            </a:pPr>
            <a:r>
              <a:rPr lang="zh-CN" altLang="en-US" sz="301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项目信息</a:t>
            </a:r>
            <a:endParaRPr lang="zh-CN" altLang="en-US" sz="301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8827" y="2892087"/>
            <a:ext cx="5724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本周任务进展</a:t>
            </a:r>
            <a:endParaRPr lang="zh-CN" altLang="en-US" sz="3010" dirty="0"/>
          </a:p>
        </p:txBody>
      </p:sp>
      <p:sp>
        <p:nvSpPr>
          <p:cNvPr id="23" name="TextBox 22"/>
          <p:cNvSpPr txBox="1"/>
          <p:nvPr/>
        </p:nvSpPr>
        <p:spPr>
          <a:xfrm>
            <a:off x="3738880" y="3839210"/>
            <a:ext cx="572389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>
                <a:sym typeface="+mn-ea"/>
              </a:rPr>
              <a:t>下周任务安排</a:t>
            </a:r>
            <a:endParaRPr lang="zh-CN" altLang="en-US" sz="3010" dirty="0"/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3026441" y="1907747"/>
            <a:ext cx="1154696" cy="1152000"/>
            <a:chOff x="2165941" y="1699804"/>
            <a:chExt cx="864096" cy="731634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99804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5" b="1">
                  <a:solidFill>
                    <a:prstClr val="white"/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1</a:t>
              </a:r>
              <a:endParaRPr lang="zh-CN" altLang="en-US" sz="5015" b="1">
                <a:solidFill>
                  <a:prstClr val="white"/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3026441" y="2768742"/>
            <a:ext cx="1154696" cy="1152000"/>
            <a:chOff x="2165941" y="2404026"/>
            <a:chExt cx="864096" cy="728167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404026"/>
              <a:ext cx="459679" cy="7281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5" b="1">
                  <a:solidFill>
                    <a:prstClr val="white"/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zh-CN" altLang="en-US" sz="5015" b="1">
                <a:solidFill>
                  <a:prstClr val="white"/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3026441" y="3713930"/>
            <a:ext cx="1154696" cy="1152000"/>
            <a:chOff x="2165941" y="3148356"/>
            <a:chExt cx="864096" cy="7298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48356"/>
              <a:ext cx="459679" cy="7298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5" b="1">
                  <a:solidFill>
                    <a:prstClr val="white"/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3</a:t>
              </a:r>
              <a:endParaRPr lang="zh-CN" altLang="en-US" sz="5015" b="1">
                <a:solidFill>
                  <a:prstClr val="white"/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700191" y="874733"/>
            <a:ext cx="2988275" cy="435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defTabSz="1146810">
              <a:defRPr/>
            </a:pPr>
            <a:r>
              <a:rPr lang="en-US" altLang="zh-CN" sz="2255" dirty="0">
                <a:solidFill>
                  <a:srgbClr val="0070C0"/>
                </a:solidFill>
                <a:latin typeface="Calibri" panose="020F0502020204030204"/>
                <a:ea typeface="宋体" panose="02010600030101010101" pitchFamily="2" charset="-122"/>
              </a:rPr>
              <a:t>CONTENTS   PAGE </a:t>
            </a:r>
            <a:endParaRPr lang="en-US" altLang="zh-CN" sz="2255" dirty="0">
              <a:solidFill>
                <a:srgbClr val="0070C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47" name="Rectangle 71"/>
          <p:cNvSpPr>
            <a:spLocks noChangeArrowheads="1"/>
          </p:cNvSpPr>
          <p:nvPr/>
        </p:nvSpPr>
        <p:spPr bwMode="auto">
          <a:xfrm>
            <a:off x="3431863" y="3344679"/>
            <a:ext cx="5327530" cy="900000"/>
          </a:xfrm>
          <a:prstGeom prst="rect">
            <a:avLst/>
          </a:prstGeom>
          <a:solidFill>
            <a:srgbClr val="4F80BD"/>
          </a:solidFill>
          <a:ln w="15875" algn="ctr">
            <a:noFill/>
            <a:miter lim="800000"/>
          </a:ln>
        </p:spPr>
        <p:txBody>
          <a:bodyPr wrap="square" lIns="95557" tIns="47778" rIns="95557" bIns="47778">
            <a:spAutoFit/>
          </a:bodyPr>
          <a:lstStyle/>
          <a:p>
            <a:pPr algn="ctr" defTabSz="9556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项目信息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485449" name="Rectangle 73"/>
          <p:cNvSpPr>
            <a:spLocks noChangeArrowheads="1"/>
          </p:cNvSpPr>
          <p:nvPr/>
        </p:nvSpPr>
        <p:spPr bwMode="auto">
          <a:xfrm>
            <a:off x="3840414" y="1775030"/>
            <a:ext cx="4395809" cy="1349375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95557" tIns="47778" rIns="95557" bIns="47778">
            <a:spAutoFit/>
          </a:bodyPr>
          <a:lstStyle/>
          <a:p>
            <a:pPr algn="ctr" defTabSz="9556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altLang="zh-CN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r>
              <a:rPr lang="zh-CN" altLang="en-US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endParaRPr lang="zh-CN" altLang="en-US" sz="815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285" name="Group 21"/>
          <p:cNvGrpSpPr/>
          <p:nvPr/>
        </p:nvGrpSpPr>
        <p:grpSpPr bwMode="auto">
          <a:xfrm rot="10800000">
            <a:off x="621147" y="4512028"/>
            <a:ext cx="11570853" cy="3171432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11296" name="图片 24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11325" name="图片 55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1"/>
          <p:cNvSpPr/>
          <p:nvPr/>
        </p:nvSpPr>
        <p:spPr>
          <a:xfrm>
            <a:off x="1559560" y="1984375"/>
            <a:ext cx="1278255" cy="1300480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1"/>
          <p:cNvSpPr/>
          <p:nvPr/>
        </p:nvSpPr>
        <p:spPr>
          <a:xfrm>
            <a:off x="1284605" y="3120390"/>
            <a:ext cx="795020" cy="1408430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255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椭圆 1"/>
          <p:cNvSpPr/>
          <p:nvPr/>
        </p:nvSpPr>
        <p:spPr>
          <a:xfrm rot="5400000">
            <a:off x="1367155" y="4535170"/>
            <a:ext cx="1275080" cy="1038860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1"/>
          <p:cNvSpPr/>
          <p:nvPr/>
        </p:nvSpPr>
        <p:spPr>
          <a:xfrm rot="10800000">
            <a:off x="323215" y="1833245"/>
            <a:ext cx="1408430" cy="1190625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255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椭圆 1"/>
          <p:cNvSpPr/>
          <p:nvPr/>
        </p:nvSpPr>
        <p:spPr>
          <a:xfrm rot="6199008">
            <a:off x="782955" y="4164330"/>
            <a:ext cx="705485" cy="1060450"/>
          </a:xfrm>
          <a:custGeom>
            <a:avLst/>
            <a:gdLst/>
            <a:ahLst/>
            <a:cxnLst/>
            <a:rect l="l" t="t" r="r" b="b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255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圆角矩形 14"/>
          <p:cNvSpPr/>
          <p:nvPr/>
        </p:nvSpPr>
        <p:spPr>
          <a:xfrm>
            <a:off x="2158365" y="1346835"/>
            <a:ext cx="2899410" cy="638810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 defTabSz="1146810">
              <a:defRPr/>
            </a:pPr>
            <a:r>
              <a:rPr lang="en-US" altLang="zh-CN" sz="2510" b="1" kern="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510" b="1" kern="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endParaRPr lang="zh-CN" altLang="en-US" sz="2510" b="1" kern="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" y="88265"/>
            <a:ext cx="332041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项目信息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1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3" name="圆角矩形 14"/>
          <p:cNvSpPr/>
          <p:nvPr/>
        </p:nvSpPr>
        <p:spPr>
          <a:xfrm>
            <a:off x="2782570" y="3813175"/>
            <a:ext cx="2275205" cy="638810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 defTabSz="1146810">
              <a:defRPr/>
            </a:pPr>
            <a:r>
              <a:rPr lang="en-US" altLang="zh-CN" sz="2510" b="1" kern="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510" b="1" kern="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endParaRPr lang="zh-CN" altLang="en-US" sz="2510" b="1" kern="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2912745" y="2539365"/>
            <a:ext cx="2145030" cy="638810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 defTabSz="1146810">
              <a:defRPr/>
            </a:pPr>
            <a:r>
              <a:rPr lang="en-US" altLang="zh-CN" sz="2510" b="1" kern="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510" b="1" kern="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小组名称：</a:t>
            </a:r>
            <a:endParaRPr lang="zh-CN" altLang="en-US" sz="2510" b="1" kern="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2244725" y="5107305"/>
            <a:ext cx="2813050" cy="638810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 defTabSz="1146810">
              <a:defRPr/>
            </a:pPr>
            <a:r>
              <a:rPr lang="en-US" altLang="zh-CN" sz="2510" b="1" kern="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510" b="1" kern="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</a:t>
            </a:r>
            <a:endParaRPr lang="zh-CN" altLang="en-US" sz="2510" b="1" kern="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8"/>
          <p:cNvSpPr txBox="1"/>
          <p:nvPr/>
        </p:nvSpPr>
        <p:spPr>
          <a:xfrm>
            <a:off x="5095371" y="5179695"/>
            <a:ext cx="5319566" cy="4914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14681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廖萄藤、周文龙、余德水、王思琪、潘骁腾</a:t>
            </a:r>
            <a:endParaRPr lang="zh-CN" sz="2000" b="1" kern="0" dirty="0">
              <a:solidFill>
                <a:srgbClr val="6464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8"/>
          <p:cNvSpPr txBox="1"/>
          <p:nvPr/>
        </p:nvSpPr>
        <p:spPr>
          <a:xfrm>
            <a:off x="5095371" y="3886835"/>
            <a:ext cx="5319566" cy="4914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14681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何骋昊</a:t>
            </a:r>
            <a:endParaRPr 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8"/>
          <p:cNvSpPr txBox="1"/>
          <p:nvPr/>
        </p:nvSpPr>
        <p:spPr>
          <a:xfrm>
            <a:off x="5095371" y="2590165"/>
            <a:ext cx="5319566" cy="4914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146810">
              <a:lnSpc>
                <a:spcPct val="130000"/>
              </a:lnSpc>
              <a:defRPr/>
            </a:pPr>
            <a:r>
              <a:rPr 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黎明战士</a:t>
            </a:r>
            <a:endParaRPr 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8"/>
          <p:cNvSpPr txBox="1"/>
          <p:nvPr/>
        </p:nvSpPr>
        <p:spPr>
          <a:xfrm>
            <a:off x="5057906" y="1422400"/>
            <a:ext cx="5319566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46810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BlockX——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基于拖拽的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语言及其应用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6810">
              <a:lnSpc>
                <a:spcPct val="130000"/>
              </a:lnSpc>
              <a:defRPr/>
            </a:pPr>
            <a:endParaRPr 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98"/>
          <p:cNvSpPr>
            <a:spLocks noChangeArrowheads="1"/>
          </p:cNvSpPr>
          <p:nvPr/>
        </p:nvSpPr>
        <p:spPr bwMode="auto">
          <a:xfrm>
            <a:off x="3577590" y="1433830"/>
            <a:ext cx="1985645" cy="1931035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txBody>
          <a:bodyPr/>
          <a:lstStyle/>
          <a:p>
            <a:pPr defTabSz="1146810">
              <a:defRPr/>
            </a:pPr>
            <a:endParaRPr lang="zh-CN" altLang="en-US" sz="2255" kern="0">
              <a:solidFill>
                <a:srgbClr val="EEECE1">
                  <a:lumMod val="10000"/>
                </a:srgb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9" name="Oval 100"/>
          <p:cNvSpPr>
            <a:spLocks noChangeArrowheads="1"/>
          </p:cNvSpPr>
          <p:nvPr/>
        </p:nvSpPr>
        <p:spPr bwMode="auto">
          <a:xfrm>
            <a:off x="4982210" y="1433830"/>
            <a:ext cx="2005965" cy="197040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txBody>
          <a:bodyPr/>
          <a:lstStyle/>
          <a:p>
            <a:pPr defTabSz="1146810">
              <a:defRPr/>
            </a:pPr>
            <a:endParaRPr lang="zh-CN" altLang="en-US" sz="2255" kern="0">
              <a:solidFill>
                <a:srgbClr val="EEECE1">
                  <a:lumMod val="10000"/>
                </a:srgb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0" name="Oval 101"/>
          <p:cNvSpPr>
            <a:spLocks noChangeArrowheads="1"/>
          </p:cNvSpPr>
          <p:nvPr/>
        </p:nvSpPr>
        <p:spPr bwMode="auto">
          <a:xfrm>
            <a:off x="4006215" y="2471420"/>
            <a:ext cx="1949450" cy="1682115"/>
          </a:xfrm>
          <a:prstGeom prst="ellipse">
            <a:avLst/>
          </a:prstGeom>
          <a:solidFill>
            <a:srgbClr val="F9E933"/>
          </a:solidFill>
          <a:ln w="19050">
            <a:solidFill>
              <a:srgbClr val="FFCD33"/>
            </a:solidFill>
          </a:ln>
        </p:spPr>
        <p:txBody>
          <a:bodyPr/>
          <a:lstStyle/>
          <a:p>
            <a:pPr defTabSz="1146810">
              <a:defRPr/>
            </a:pPr>
            <a:endParaRPr lang="zh-CN" altLang="en-US" sz="2255">
              <a:solidFill>
                <a:srgbClr val="EEECE1">
                  <a:lumMod val="10000"/>
                </a:srgb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>
            <a:off x="6921983" y="2693902"/>
            <a:ext cx="2040628" cy="0"/>
          </a:xfrm>
          <a:prstGeom prst="straightConnector1">
            <a:avLst/>
          </a:prstGeom>
          <a:noFill/>
          <a:ln w="44450" algn="ctr">
            <a:solidFill>
              <a:srgbClr val="0070C0">
                <a:alpha val="97000"/>
              </a:srgbClr>
            </a:solidFill>
            <a:round/>
            <a:tailEnd type="arrow" w="med" len="med"/>
          </a:ln>
        </p:spPr>
      </p:cxnSp>
      <p:sp>
        <p:nvSpPr>
          <p:cNvPr id="22" name="TextBox 21"/>
          <p:cNvSpPr txBox="1"/>
          <p:nvPr/>
        </p:nvSpPr>
        <p:spPr>
          <a:xfrm>
            <a:off x="6922770" y="1019810"/>
            <a:ext cx="4139565" cy="152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14681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解决非计算机专业人士使用Python 入门难度大的问题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342900" indent="-342900" defTabSz="114681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解决打字能力不足的学生入门Python 的问题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0230" y="4150360"/>
            <a:ext cx="705866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14681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可使用 Blockly构建模块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285750" indent="-285750" defTabSz="114681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需要支持 Python 3各个版本的完整语法，支持设置版本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285750" indent="-285750" defTabSz="114681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需要支持 Python 代码和 Blockly 的块的双向解释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285750" indent="-285750" defTabSz="114681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文本编辑部分需要能支持 CodeMirror 5 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的编辑器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445" y="1995170"/>
            <a:ext cx="2870835" cy="1281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146810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在开源平台寻找青少年编程学习平台的开发者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146810">
              <a:lnSpc>
                <a:spcPct val="140000"/>
              </a:lnSpc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889231" y="2004593"/>
            <a:ext cx="1172613" cy="476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1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251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307330" y="2004695"/>
            <a:ext cx="1614805" cy="476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1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zh-CN" altLang="en-US" sz="251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10050" y="3074035"/>
            <a:ext cx="1681480" cy="476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1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251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487680" y="88265"/>
            <a:ext cx="332041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项目信息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1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>
            <a:off x="4282440" y="4003675"/>
            <a:ext cx="8255" cy="1724660"/>
          </a:xfrm>
          <a:prstGeom prst="straightConnector1">
            <a:avLst/>
          </a:prstGeom>
          <a:noFill/>
          <a:ln w="44450" algn="ctr">
            <a:solidFill>
              <a:srgbClr val="0070C0">
                <a:alpha val="97000"/>
              </a:srgbClr>
            </a:solidFill>
            <a:round/>
            <a:tailEnd type="arrow" w="med" len="med"/>
          </a:ln>
        </p:spPr>
      </p:cxn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 flipH="1">
            <a:off x="1558217" y="1899111"/>
            <a:ext cx="2227768" cy="0"/>
          </a:xfrm>
          <a:prstGeom prst="straightConnector1">
            <a:avLst/>
          </a:prstGeom>
          <a:noFill/>
          <a:ln w="44450" algn="ctr">
            <a:solidFill>
              <a:srgbClr val="0070C0">
                <a:alpha val="97000"/>
              </a:srgbClr>
            </a:solidFill>
            <a:round/>
            <a:tailEnd type="arrow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1558290" y="4231005"/>
            <a:ext cx="2540000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r" defTabSz="114681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  <a:sym typeface="+mn-ea"/>
              </a:rPr>
              <a:t>需要有⼀个使用示例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285750" indent="-285750" algn="r" defTabSz="114681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  <a:sym typeface="+mn-ea"/>
              </a:rPr>
              <a:t>无需支持 Python2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285750" indent="-285750" algn="r" defTabSz="114681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微软雅黑" panose="020B0503020204020204" pitchFamily="34" charset="-122"/>
                <a:sym typeface="+mn-ea"/>
              </a:rPr>
              <a:t>MIT 协议开源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1880980" y="2885497"/>
            <a:ext cx="8911070" cy="1085017"/>
          </a:xfrm>
          <a:prstGeom prst="homePlate">
            <a:avLst>
              <a:gd name="adj" fmla="val 40030"/>
            </a:avLst>
          </a:prstGeom>
          <a:gradFill rotWithShape="1">
            <a:gsLst>
              <a:gs pos="0">
                <a:srgbClr val="B2B2B2">
                  <a:gamma/>
                  <a:tint val="588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</a:ln>
          <a:effectLst/>
        </p:spPr>
        <p:txBody>
          <a:bodyPr wrap="none" anchor="ctr"/>
          <a:lstStyle/>
          <a:p>
            <a:pPr marL="447675" indent="-447675" defTabSz="1146810">
              <a:lnSpc>
                <a:spcPct val="120000"/>
              </a:lnSpc>
              <a:defRPr/>
            </a:pPr>
            <a:endParaRPr lang="zh-CN" altLang="en-US" sz="1505" kern="0" dirty="0">
              <a:solidFill>
                <a:srgbClr val="646464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6407" name="组合 53"/>
          <p:cNvGrpSpPr/>
          <p:nvPr/>
        </p:nvGrpSpPr>
        <p:grpSpPr bwMode="auto">
          <a:xfrm>
            <a:off x="-15875" y="2649220"/>
            <a:ext cx="2237740" cy="1628775"/>
            <a:chOff x="7647017" y="2699415"/>
            <a:chExt cx="2617944" cy="2145185"/>
          </a:xfrm>
        </p:grpSpPr>
        <p:sp>
          <p:nvSpPr>
            <p:cNvPr id="56" name="Oval 8"/>
            <p:cNvSpPr>
              <a:spLocks noChangeArrowheads="1"/>
            </p:cNvSpPr>
            <p:nvPr/>
          </p:nvSpPr>
          <p:spPr bwMode="auto">
            <a:xfrm flipV="1">
              <a:off x="7647017" y="4398779"/>
              <a:ext cx="2617944" cy="445821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rot="10800000" wrap="none" anchor="ctr"/>
            <a:lstStyle/>
            <a:p>
              <a:pPr defTabSz="1146810">
                <a:defRPr/>
              </a:pPr>
              <a:endParaRPr lang="zh-CN" altLang="en-US" sz="2255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8010362" y="2699415"/>
              <a:ext cx="1933179" cy="1932765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146810">
                <a:defRPr/>
              </a:pPr>
              <a:endParaRPr lang="zh-CN" altLang="en-US" sz="251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未知"/>
            <p:cNvSpPr/>
            <p:nvPr/>
          </p:nvSpPr>
          <p:spPr bwMode="auto">
            <a:xfrm>
              <a:off x="8233958" y="2743998"/>
              <a:ext cx="1488316" cy="726425"/>
            </a:xfrm>
            <a:custGeom>
              <a:avLst/>
              <a:gdLst>
                <a:gd name="T0" fmla="*/ 729 w 1321"/>
                <a:gd name="T1" fmla="*/ 203 h 712"/>
                <a:gd name="T2" fmla="*/ 738 w 1321"/>
                <a:gd name="T3" fmla="*/ 224 h 712"/>
                <a:gd name="T4" fmla="*/ 740 w 1321"/>
                <a:gd name="T5" fmla="*/ 244 h 712"/>
                <a:gd name="T6" fmla="*/ 737 w 1321"/>
                <a:gd name="T7" fmla="*/ 262 h 712"/>
                <a:gd name="T8" fmla="*/ 727 w 1321"/>
                <a:gd name="T9" fmla="*/ 279 h 712"/>
                <a:gd name="T10" fmla="*/ 713 w 1321"/>
                <a:gd name="T11" fmla="*/ 294 h 712"/>
                <a:gd name="T12" fmla="*/ 694 w 1321"/>
                <a:gd name="T13" fmla="*/ 306 h 712"/>
                <a:gd name="T14" fmla="*/ 670 w 1321"/>
                <a:gd name="T15" fmla="*/ 318 h 712"/>
                <a:gd name="T16" fmla="*/ 643 w 1321"/>
                <a:gd name="T17" fmla="*/ 329 h 712"/>
                <a:gd name="T18" fmla="*/ 612 w 1321"/>
                <a:gd name="T19" fmla="*/ 338 h 712"/>
                <a:gd name="T20" fmla="*/ 578 w 1321"/>
                <a:gd name="T21" fmla="*/ 346 h 712"/>
                <a:gd name="T22" fmla="*/ 542 w 1321"/>
                <a:gd name="T23" fmla="*/ 352 h 712"/>
                <a:gd name="T24" fmla="*/ 502 w 1321"/>
                <a:gd name="T25" fmla="*/ 357 h 712"/>
                <a:gd name="T26" fmla="*/ 462 w 1321"/>
                <a:gd name="T27" fmla="*/ 360 h 712"/>
                <a:gd name="T28" fmla="*/ 445 w 1321"/>
                <a:gd name="T29" fmla="*/ 361 h 712"/>
                <a:gd name="T30" fmla="*/ 267 w 1321"/>
                <a:gd name="T31" fmla="*/ 361 h 712"/>
                <a:gd name="T32" fmla="*/ 264 w 1321"/>
                <a:gd name="T33" fmla="*/ 361 h 712"/>
                <a:gd name="T34" fmla="*/ 229 w 1321"/>
                <a:gd name="T35" fmla="*/ 359 h 712"/>
                <a:gd name="T36" fmla="*/ 195 w 1321"/>
                <a:gd name="T37" fmla="*/ 357 h 712"/>
                <a:gd name="T38" fmla="*/ 162 w 1321"/>
                <a:gd name="T39" fmla="*/ 353 h 712"/>
                <a:gd name="T40" fmla="*/ 132 w 1321"/>
                <a:gd name="T41" fmla="*/ 349 h 712"/>
                <a:gd name="T42" fmla="*/ 104 w 1321"/>
                <a:gd name="T43" fmla="*/ 343 h 712"/>
                <a:gd name="T44" fmla="*/ 79 w 1321"/>
                <a:gd name="T45" fmla="*/ 336 h 712"/>
                <a:gd name="T46" fmla="*/ 57 w 1321"/>
                <a:gd name="T47" fmla="*/ 329 h 712"/>
                <a:gd name="T48" fmla="*/ 38 w 1321"/>
                <a:gd name="T49" fmla="*/ 319 h 712"/>
                <a:gd name="T50" fmla="*/ 22 w 1321"/>
                <a:gd name="T51" fmla="*/ 308 h 712"/>
                <a:gd name="T52" fmla="*/ 10 w 1321"/>
                <a:gd name="T53" fmla="*/ 296 h 712"/>
                <a:gd name="T54" fmla="*/ 3 w 1321"/>
                <a:gd name="T55" fmla="*/ 281 h 712"/>
                <a:gd name="T56" fmla="*/ 0 w 1321"/>
                <a:gd name="T57" fmla="*/ 266 h 712"/>
                <a:gd name="T58" fmla="*/ 0 w 1321"/>
                <a:gd name="T59" fmla="*/ 264 h 712"/>
                <a:gd name="T60" fmla="*/ 2 w 1321"/>
                <a:gd name="T61" fmla="*/ 247 h 712"/>
                <a:gd name="T62" fmla="*/ 9 w 1321"/>
                <a:gd name="T63" fmla="*/ 226 h 712"/>
                <a:gd name="T64" fmla="*/ 29 w 1321"/>
                <a:gd name="T65" fmla="*/ 188 h 712"/>
                <a:gd name="T66" fmla="*/ 53 w 1321"/>
                <a:gd name="T67" fmla="*/ 152 h 712"/>
                <a:gd name="T68" fmla="*/ 82 w 1321"/>
                <a:gd name="T69" fmla="*/ 119 h 712"/>
                <a:gd name="T70" fmla="*/ 114 w 1321"/>
                <a:gd name="T71" fmla="*/ 89 h 712"/>
                <a:gd name="T72" fmla="*/ 151 w 1321"/>
                <a:gd name="T73" fmla="*/ 63 h 712"/>
                <a:gd name="T74" fmla="*/ 191 w 1321"/>
                <a:gd name="T75" fmla="*/ 42 h 712"/>
                <a:gd name="T76" fmla="*/ 232 w 1321"/>
                <a:gd name="T77" fmla="*/ 24 h 712"/>
                <a:gd name="T78" fmla="*/ 278 w 1321"/>
                <a:gd name="T79" fmla="*/ 11 h 712"/>
                <a:gd name="T80" fmla="*/ 325 w 1321"/>
                <a:gd name="T81" fmla="*/ 3 h 712"/>
                <a:gd name="T82" fmla="*/ 374 w 1321"/>
                <a:gd name="T83" fmla="*/ 0 h 712"/>
                <a:gd name="T84" fmla="*/ 374 w 1321"/>
                <a:gd name="T85" fmla="*/ 0 h 712"/>
                <a:gd name="T86" fmla="*/ 425 w 1321"/>
                <a:gd name="T87" fmla="*/ 3 h 712"/>
                <a:gd name="T88" fmla="*/ 474 w 1321"/>
                <a:gd name="T89" fmla="*/ 12 h 712"/>
                <a:gd name="T90" fmla="*/ 522 w 1321"/>
                <a:gd name="T91" fmla="*/ 27 h 712"/>
                <a:gd name="T92" fmla="*/ 566 w 1321"/>
                <a:gd name="T93" fmla="*/ 46 h 712"/>
                <a:gd name="T94" fmla="*/ 606 w 1321"/>
                <a:gd name="T95" fmla="*/ 69 h 712"/>
                <a:gd name="T96" fmla="*/ 644 w 1321"/>
                <a:gd name="T97" fmla="*/ 98 h 712"/>
                <a:gd name="T98" fmla="*/ 677 w 1321"/>
                <a:gd name="T99" fmla="*/ 130 h 712"/>
                <a:gd name="T100" fmla="*/ 705 w 1321"/>
                <a:gd name="T101" fmla="*/ 165 h 712"/>
                <a:gd name="T102" fmla="*/ 729 w 1321"/>
                <a:gd name="T103" fmla="*/ 203 h 712"/>
                <a:gd name="T104" fmla="*/ 729 w 1321"/>
                <a:gd name="T105" fmla="*/ 20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defTabSz="1146810">
                <a:defRPr/>
              </a:pPr>
              <a:endParaRPr lang="zh-CN" altLang="en-US" sz="2255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7901123" y="2869571"/>
            <a:ext cx="756525" cy="1112889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5522050" y="2869571"/>
            <a:ext cx="754535" cy="1112889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3140986" y="2869571"/>
            <a:ext cx="756525" cy="1112889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10282186" y="2869571"/>
            <a:ext cx="754534" cy="1112889"/>
          </a:xfrm>
          <a:prstGeom prst="chevron">
            <a:avLst>
              <a:gd name="adj" fmla="val 55472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146810">
              <a:defRPr/>
            </a:pPr>
            <a:endParaRPr lang="zh-CN" altLang="en-US" sz="251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14641" y="3208016"/>
            <a:ext cx="1043940" cy="43878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 defTabSz="1146810">
              <a:defRPr/>
            </a:pPr>
            <a:r>
              <a:rPr lang="zh-CN" altLang="en-US" sz="2255" kern="0" dirty="0">
                <a:latin typeface="Impact" panose="020B0806030902050204" pitchFamily="34" charset="0"/>
                <a:ea typeface="微软雅黑" panose="020B0503020204020204" pitchFamily="34" charset="-122"/>
              </a:rPr>
              <a:t>第一周</a:t>
            </a:r>
            <a:endParaRPr lang="zh-CN" altLang="en-US" sz="2255" kern="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75774" y="3208016"/>
            <a:ext cx="1043940" cy="43878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 defTabSz="1146810">
              <a:defRPr/>
            </a:pPr>
            <a:r>
              <a:rPr lang="zh-CN" altLang="en-US" sz="2255" kern="0" dirty="0">
                <a:latin typeface="Impact" panose="020B0806030902050204" pitchFamily="34" charset="0"/>
                <a:ea typeface="微软雅黑" panose="020B0503020204020204" pitchFamily="34" charset="-122"/>
              </a:rPr>
              <a:t>第二周</a:t>
            </a:r>
            <a:endParaRPr lang="zh-CN" altLang="en-US" sz="2255" kern="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54848" y="3208016"/>
            <a:ext cx="1043940" cy="4387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146810">
              <a:defRPr/>
            </a:pPr>
            <a:r>
              <a:rPr lang="zh-CN" altLang="en-US" sz="2255" i="1" kern="0" dirty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第三周</a:t>
            </a:r>
            <a:endParaRPr lang="zh-CN" altLang="en-US" sz="2255" i="1" kern="0" dirty="0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9035911" y="3208016"/>
            <a:ext cx="1043940" cy="4387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11468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55" i="1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第四周</a:t>
            </a:r>
            <a:endParaRPr lang="zh-CN" altLang="en-US" sz="2255" i="1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 bwMode="auto">
          <a:xfrm>
            <a:off x="2245102" y="3787355"/>
            <a:ext cx="2568204" cy="1929123"/>
            <a:chOff x="941884" y="3983470"/>
            <a:chExt cx="1925931" cy="1625998"/>
          </a:xfrm>
        </p:grpSpPr>
        <p:cxnSp>
          <p:nvCxnSpPr>
            <p:cNvPr id="16405" name="直接连接符 68"/>
            <p:cNvCxnSpPr>
              <a:cxnSpLocks noChangeShapeType="1"/>
            </p:cNvCxnSpPr>
            <p:nvPr/>
          </p:nvCxnSpPr>
          <p:spPr bwMode="auto">
            <a:xfrm>
              <a:off x="941884" y="3983470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941884" y="4392909"/>
              <a:ext cx="1925931" cy="12165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sz="225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需求与开发准备</a:t>
              </a:r>
              <a:endParaRPr lang="en-US" altLang="zh-CN" sz="2255" b="1" kern="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获取用户需求</a:t>
              </a:r>
              <a:endParaRPr lang="zh-CN" altLang="en-US" kern="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配置开发所需环境</a:t>
              </a:r>
              <a:endParaRPr lang="zh-CN" altLang="en-US" kern="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4628157" y="1340593"/>
            <a:ext cx="2568204" cy="1779825"/>
            <a:chOff x="2293144" y="1916832"/>
            <a:chExt cx="1925931" cy="1502549"/>
          </a:xfrm>
        </p:grpSpPr>
        <p:cxnSp>
          <p:nvCxnSpPr>
            <p:cNvPr id="16403" name="直接连接符 71"/>
            <p:cNvCxnSpPr>
              <a:cxnSpLocks noChangeShapeType="1"/>
            </p:cNvCxnSpPr>
            <p:nvPr/>
          </p:nvCxnSpPr>
          <p:spPr bwMode="auto">
            <a:xfrm>
              <a:off x="2293144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3" name="TextBox 72"/>
            <p:cNvSpPr txBox="1"/>
            <p:nvPr/>
          </p:nvSpPr>
          <p:spPr>
            <a:xfrm>
              <a:off x="2293144" y="1916832"/>
              <a:ext cx="1925931" cy="12184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sz="2255" b="1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设计与开发</a:t>
              </a:r>
              <a:endParaRPr lang="en-US" altLang="zh-CN" sz="2255" b="1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按规格做软件设计</a:t>
              </a:r>
              <a:endParaRPr lang="zh-CN" altLang="en-US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写代码、写测试</a:t>
              </a:r>
              <a:endParaRPr lang="zh-CN" altLang="en-US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6969582" y="3815080"/>
            <a:ext cx="2566214" cy="1432560"/>
            <a:chOff x="3648596" y="3980384"/>
            <a:chExt cx="1926065" cy="1358533"/>
          </a:xfrm>
        </p:grpSpPr>
        <p:cxnSp>
          <p:nvCxnSpPr>
            <p:cNvPr id="16401" name="直接连接符 74"/>
            <p:cNvCxnSpPr>
              <a:cxnSpLocks noChangeShapeType="1"/>
            </p:cNvCxnSpPr>
            <p:nvPr/>
          </p:nvCxnSpPr>
          <p:spPr bwMode="auto">
            <a:xfrm>
              <a:off x="3648596" y="3980384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6" name="TextBox 75"/>
            <p:cNvSpPr txBox="1"/>
            <p:nvPr/>
          </p:nvSpPr>
          <p:spPr>
            <a:xfrm>
              <a:off x="3648730" y="4427898"/>
              <a:ext cx="1925931" cy="580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sz="2255" b="1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开发与复审</a:t>
              </a:r>
              <a:endParaRPr lang="zh-CN" altLang="en-US" sz="1505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 bwMode="auto">
          <a:xfrm>
            <a:off x="9382320" y="1340593"/>
            <a:ext cx="2568204" cy="1779825"/>
            <a:chOff x="5044092" y="1916832"/>
            <a:chExt cx="1925931" cy="1502549"/>
          </a:xfrm>
        </p:grpSpPr>
        <p:cxnSp>
          <p:nvCxnSpPr>
            <p:cNvPr id="16399" name="直接连接符 77"/>
            <p:cNvCxnSpPr>
              <a:cxnSpLocks noChangeShapeType="1"/>
            </p:cNvCxnSpPr>
            <p:nvPr/>
          </p:nvCxnSpPr>
          <p:spPr bwMode="auto">
            <a:xfrm>
              <a:off x="5044092" y="2060848"/>
              <a:ext cx="0" cy="1358533"/>
            </a:xfrm>
            <a:prstGeom prst="line">
              <a:avLst/>
            </a:prstGeom>
            <a:noFill/>
            <a:ln w="9525" algn="ctr">
              <a:solidFill>
                <a:srgbClr val="888888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79" name="TextBox 78"/>
            <p:cNvSpPr txBox="1"/>
            <p:nvPr/>
          </p:nvSpPr>
          <p:spPr>
            <a:xfrm>
              <a:off x="5044092" y="1916832"/>
              <a:ext cx="1925931" cy="8110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146810">
                <a:lnSpc>
                  <a:spcPct val="150000"/>
                </a:lnSpc>
                <a:defRPr/>
              </a:pPr>
              <a:r>
                <a:rPr lang="zh-CN" altLang="en-US" sz="2255" b="1" kern="0" dirty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测试与部署</a:t>
              </a:r>
              <a:endParaRPr lang="en-US" altLang="zh-CN" sz="2255" b="1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1146810">
                <a:lnSpc>
                  <a:spcPct val="150000"/>
                </a:lnSpc>
                <a:defRPr/>
              </a:pPr>
              <a:endParaRPr lang="zh-CN" altLang="en-US" sz="1505" kern="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87680" y="88265"/>
            <a:ext cx="332041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项目信息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1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/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49" name="Group 21"/>
          <p:cNvGrpSpPr/>
          <p:nvPr/>
        </p:nvGrpSpPr>
        <p:grpSpPr bwMode="auto">
          <a:xfrm rot="10800000">
            <a:off x="621147" y="4512028"/>
            <a:ext cx="11570853" cy="3171432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22560" name="图片 24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22589" name="图片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3840414" y="1775030"/>
            <a:ext cx="4395809" cy="1349375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95557" tIns="47778" rIns="95557" bIns="47778">
            <a:spAutoFit/>
          </a:bodyPr>
          <a:lstStyle/>
          <a:p>
            <a:pPr algn="ctr" defTabSz="9556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altLang="zh-CN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r>
              <a:rPr lang="zh-CN" altLang="en-US" sz="81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endParaRPr lang="zh-CN" altLang="en-US" sz="815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3431863" y="3344679"/>
            <a:ext cx="5327530" cy="864000"/>
          </a:xfrm>
          <a:prstGeom prst="rect">
            <a:avLst/>
          </a:prstGeom>
          <a:solidFill>
            <a:srgbClr val="4F80BD"/>
          </a:solidFill>
          <a:ln w="15875" algn="ctr">
            <a:noFill/>
            <a:miter lim="800000"/>
          </a:ln>
        </p:spPr>
        <p:txBody>
          <a:bodyPr wrap="square" lIns="95557" tIns="47778" rIns="95557" bIns="47778">
            <a:spAutoFit/>
          </a:bodyPr>
          <a:lstStyle/>
          <a:p>
            <a:pPr algn="ctr" defTabSz="9556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本周任务进展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487680" y="88265"/>
            <a:ext cx="380809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本周任务进展</a:t>
            </a:r>
            <a:endParaRPr lang="zh-CN" altLang="en-US" sz="3010" dirty="0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23" name="五边形 22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24" name="AutoShape 10"/>
          <p:cNvSpPr>
            <a:spLocks noChangeArrowheads="1"/>
          </p:cNvSpPr>
          <p:nvPr/>
        </p:nvSpPr>
        <p:spPr bwMode="auto">
          <a:xfrm rot="-5400000">
            <a:off x="5295676" y="-1697453"/>
            <a:ext cx="1658383" cy="10234990"/>
          </a:xfrm>
          <a:prstGeom prst="downArrow">
            <a:avLst>
              <a:gd name="adj1" fmla="val 49065"/>
              <a:gd name="adj2" fmla="val 50402"/>
            </a:avLst>
          </a:prstGeom>
          <a:solidFill>
            <a:srgbClr val="00B0F0"/>
          </a:solidFill>
          <a:ln w="9525">
            <a:noFill/>
            <a:miter lim="800000"/>
          </a:ln>
        </p:spPr>
        <p:txBody>
          <a:bodyPr rot="10800000"/>
          <a:lstStyle/>
          <a:p>
            <a:pPr defTabSz="1146810" fontAlgn="base">
              <a:spcBef>
                <a:spcPct val="0"/>
              </a:spcBef>
              <a:spcAft>
                <a:spcPct val="0"/>
              </a:spcAft>
            </a:pPr>
            <a:endParaRPr lang="zh-CN" altLang="en-US" sz="251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41"/>
          <p:cNvGrpSpPr/>
          <p:nvPr/>
        </p:nvGrpSpPr>
        <p:grpSpPr bwMode="auto">
          <a:xfrm>
            <a:off x="3452144" y="2549044"/>
            <a:ext cx="2269575" cy="1825614"/>
            <a:chOff x="1214414" y="2786058"/>
            <a:chExt cx="1935848" cy="1751017"/>
          </a:xfrm>
        </p:grpSpPr>
        <p:grpSp>
          <p:nvGrpSpPr>
            <p:cNvPr id="43034" name="Group 6"/>
            <p:cNvGrpSpPr/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43036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2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114681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1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pPr defTabSz="1146810">
                  <a:defRPr/>
                </a:pPr>
                <a:endParaRPr lang="zh-CN" altLang="en-US" sz="251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035" name="Text Box 9"/>
            <p:cNvSpPr txBox="1">
              <a:spLocks noChangeArrowheads="1"/>
            </p:cNvSpPr>
            <p:nvPr/>
          </p:nvSpPr>
          <p:spPr bwMode="auto">
            <a:xfrm>
              <a:off x="1214414" y="3413118"/>
              <a:ext cx="1935848" cy="620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1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思维导图</a:t>
              </a:r>
              <a:endParaRPr lang="zh-CN" altLang="en-US" sz="251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46"/>
          <p:cNvGrpSpPr/>
          <p:nvPr/>
        </p:nvGrpSpPr>
        <p:grpSpPr bwMode="auto">
          <a:xfrm>
            <a:off x="5721719" y="2549044"/>
            <a:ext cx="2269575" cy="1825614"/>
            <a:chOff x="1214414" y="2786058"/>
            <a:chExt cx="1935848" cy="1751017"/>
          </a:xfrm>
        </p:grpSpPr>
        <p:grpSp>
          <p:nvGrpSpPr>
            <p:cNvPr id="43030" name="Group 6"/>
            <p:cNvGrpSpPr/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43032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2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114681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1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945" y="2494"/>
                <a:ext cx="1556" cy="1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pPr defTabSz="1146810">
                  <a:defRPr/>
                </a:pPr>
                <a:endParaRPr lang="zh-CN" altLang="en-US" sz="251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031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1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调研与选型</a:t>
              </a:r>
              <a:endParaRPr lang="zh-CN" altLang="en-US" sz="251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51"/>
          <p:cNvGrpSpPr/>
          <p:nvPr/>
        </p:nvGrpSpPr>
        <p:grpSpPr bwMode="auto">
          <a:xfrm>
            <a:off x="8013195" y="2549044"/>
            <a:ext cx="2269575" cy="1825614"/>
            <a:chOff x="1214414" y="2786058"/>
            <a:chExt cx="1935848" cy="1751017"/>
          </a:xfrm>
        </p:grpSpPr>
        <p:grpSp>
          <p:nvGrpSpPr>
            <p:cNvPr id="43026" name="Group 6"/>
            <p:cNvGrpSpPr/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43028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2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114681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1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pPr defTabSz="1146810">
                  <a:defRPr/>
                </a:pPr>
                <a:endParaRPr lang="zh-CN" altLang="en-US" sz="251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027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1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环境配置</a:t>
              </a:r>
              <a:endParaRPr lang="zh-CN" altLang="en-US" sz="251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40"/>
          <p:cNvGrpSpPr/>
          <p:nvPr/>
        </p:nvGrpSpPr>
        <p:grpSpPr bwMode="auto">
          <a:xfrm>
            <a:off x="1234331" y="2549044"/>
            <a:ext cx="2269575" cy="1825614"/>
            <a:chOff x="1214414" y="2786058"/>
            <a:chExt cx="1935848" cy="1751017"/>
          </a:xfrm>
        </p:grpSpPr>
        <p:grpSp>
          <p:nvGrpSpPr>
            <p:cNvPr id="43022" name="Group 6"/>
            <p:cNvGrpSpPr/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43024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7842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defTabSz="114681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1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025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pPr defTabSz="114681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51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023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1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用户故事</a:t>
              </a:r>
              <a:endParaRPr lang="zh-CN" altLang="en-US" sz="251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标注 44"/>
          <p:cNvSpPr/>
          <p:nvPr/>
        </p:nvSpPr>
        <p:spPr>
          <a:xfrm>
            <a:off x="3894114" y="4705140"/>
            <a:ext cx="1970947" cy="53754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endParaRPr lang="zh-CN" altLang="en-US" sz="2255">
              <a:solidFill>
                <a:srgbClr val="C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1640465" y="2138927"/>
            <a:ext cx="2112298" cy="77643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endParaRPr lang="zh-CN" altLang="en-US" sz="2255">
              <a:solidFill>
                <a:srgbClr val="C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3893547" y="4872850"/>
            <a:ext cx="1968957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1146810">
              <a:lnSpc>
                <a:spcPct val="120000"/>
              </a:lnSpc>
              <a:defRPr/>
            </a:pP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-8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endParaRPr lang="zh-CN" altLang="en-US" sz="150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6810">
              <a:lnSpc>
                <a:spcPct val="120000"/>
              </a:lnSpc>
              <a:defRPr/>
            </a:pPr>
            <a:endParaRPr lang="zh-CN" altLang="en-US" sz="150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6058175" y="2138927"/>
            <a:ext cx="2112297" cy="77643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endParaRPr lang="zh-CN" altLang="en-US" sz="2255">
              <a:solidFill>
                <a:srgbClr val="C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8504935" y="4705140"/>
            <a:ext cx="1968957" cy="53754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endParaRPr lang="zh-CN" altLang="en-US" sz="2255">
              <a:solidFill>
                <a:srgbClr val="C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8477064" y="4872850"/>
            <a:ext cx="196696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1146810">
              <a:lnSpc>
                <a:spcPct val="120000"/>
              </a:lnSpc>
              <a:defRPr/>
            </a:pP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-8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endParaRPr lang="zh-CN" altLang="en-US" sz="150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6810">
              <a:lnSpc>
                <a:spcPct val="120000"/>
              </a:lnSpc>
              <a:defRPr/>
            </a:pPr>
            <a:endParaRPr lang="zh-CN" altLang="en-US" sz="150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1640519" y="1568270"/>
            <a:ext cx="1964974" cy="3695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1146810">
              <a:lnSpc>
                <a:spcPct val="120000"/>
              </a:lnSpc>
              <a:defRPr/>
            </a:pP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50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6143318" y="1568270"/>
            <a:ext cx="196497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1146810">
              <a:lnSpc>
                <a:spcPct val="120000"/>
              </a:lnSpc>
              <a:defRPr/>
            </a:pP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-8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50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endParaRPr lang="zh-CN" altLang="en-US" sz="150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6810">
              <a:lnSpc>
                <a:spcPct val="120000"/>
              </a:lnSpc>
              <a:defRPr/>
            </a:pPr>
            <a:endParaRPr lang="zh-CN" altLang="en-US" sz="150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 txBox="1"/>
          <p:nvPr/>
        </p:nvSpPr>
        <p:spPr>
          <a:xfrm>
            <a:off x="1536065" y="1622239"/>
            <a:ext cx="2049145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46810">
              <a:lnSpc>
                <a:spcPct val="125000"/>
              </a:lnSpc>
              <a:defRPr/>
            </a:pPr>
            <a:r>
              <a:rPr lang="zh-CN" altLang="en-US" sz="17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使用block</a:t>
            </a:r>
            <a:r>
              <a:rPr lang="en-US" altLang="zh-CN" sz="17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endParaRPr lang="en-US" altLang="zh-CN" sz="175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>
          <a:xfrm>
            <a:off x="1768638" y="1066348"/>
            <a:ext cx="1584000" cy="396000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场景一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23"/>
          <p:cNvSpPr txBox="1"/>
          <p:nvPr/>
        </p:nvSpPr>
        <p:spPr>
          <a:xfrm>
            <a:off x="822960" y="79375"/>
            <a:ext cx="5273675" cy="554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1146810">
              <a:defRPr/>
            </a:pPr>
            <a:r>
              <a:rPr lang="zh-CN" altLang="en-US" sz="3010" dirty="0"/>
              <a:t>进展</a:t>
            </a:r>
            <a:r>
              <a:rPr lang="en-US" altLang="zh-CN" sz="3010" dirty="0"/>
              <a:t>-</a:t>
            </a:r>
            <a:r>
              <a:rPr lang="zh-CN" altLang="en-US" sz="3010" dirty="0"/>
              <a:t>用户（开发者）故事</a:t>
            </a:r>
            <a:endParaRPr lang="zh-CN" altLang="en-US" sz="3010" dirty="0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153670" y="-35560"/>
            <a:ext cx="916940" cy="768350"/>
            <a:chOff x="2165941" y="3865124"/>
            <a:chExt cx="864096" cy="630165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810">
                <a:defRPr/>
              </a:pPr>
              <a:endParaRPr lang="zh-CN" altLang="en-US" sz="225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65124"/>
              <a:ext cx="416267" cy="6301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1146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b="1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en-US" altLang="zh-CN" sz="4400" b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3" name="TextBox 6"/>
          <p:cNvSpPr txBox="1"/>
          <p:nvPr/>
        </p:nvSpPr>
        <p:spPr>
          <a:xfrm>
            <a:off x="822960" y="3086932"/>
            <a:ext cx="3475355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46810">
              <a:lnSpc>
                <a:spcPct val="125000"/>
              </a:lnSpc>
              <a:defRPr/>
            </a:pPr>
            <a:r>
              <a:rPr lang="zh-CN" altLang="en-US" sz="17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导入block</a:t>
            </a:r>
            <a:r>
              <a:rPr lang="en-US" altLang="zh-CN" sz="17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175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及其所必需的依赖</a:t>
            </a:r>
            <a:endParaRPr lang="zh-CN" altLang="en-US" sz="175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0638" y="4459068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配置或增加代码编辑器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0638" y="5650866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删除代码编辑器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1674" y="1675425"/>
            <a:ext cx="384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在block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中更换python版本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1579" y="3317638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在block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中导入或更新python第三方库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1579" y="522972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在blockx中删除python第三方库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90614" y="1684316"/>
            <a:ext cx="2734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测试拖拽区功能是否正常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29629" y="3456502"/>
            <a:ext cx="3256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测试代码编辑区功能是否正常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87769" y="5368388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测试遇到bug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1768637" y="2357204"/>
            <a:ext cx="1584000" cy="395605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场景二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1768638" y="3749660"/>
            <a:ext cx="1584000" cy="395605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场景三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角圆角矩形 16"/>
          <p:cNvSpPr/>
          <p:nvPr/>
        </p:nvSpPr>
        <p:spPr>
          <a:xfrm>
            <a:off x="1768638" y="5121797"/>
            <a:ext cx="1584000" cy="395605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场景四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角圆角矩形 17"/>
          <p:cNvSpPr/>
          <p:nvPr/>
        </p:nvSpPr>
        <p:spPr>
          <a:xfrm>
            <a:off x="5489579" y="1046028"/>
            <a:ext cx="1584000" cy="396000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场景五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对角圆角矩形 18"/>
          <p:cNvSpPr/>
          <p:nvPr/>
        </p:nvSpPr>
        <p:spPr>
          <a:xfrm>
            <a:off x="5489579" y="2601044"/>
            <a:ext cx="1584000" cy="396000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场景六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5489579" y="4532382"/>
            <a:ext cx="1584000" cy="396000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场景七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角圆角矩形 20"/>
          <p:cNvSpPr/>
          <p:nvPr/>
        </p:nvSpPr>
        <p:spPr>
          <a:xfrm>
            <a:off x="9265769" y="1066348"/>
            <a:ext cx="1584000" cy="396000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场景八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角圆角矩形 21"/>
          <p:cNvSpPr/>
          <p:nvPr/>
        </p:nvSpPr>
        <p:spPr>
          <a:xfrm>
            <a:off x="9265769" y="2601044"/>
            <a:ext cx="1584000" cy="396000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场景九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角圆角矩形 22"/>
          <p:cNvSpPr/>
          <p:nvPr/>
        </p:nvSpPr>
        <p:spPr>
          <a:xfrm>
            <a:off x="9265769" y="4532615"/>
            <a:ext cx="1584000" cy="396000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46810">
              <a:defRPr/>
            </a:pPr>
            <a:r>
              <a:rPr lang="zh-CN" altLang="en-US" sz="225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场景十</a:t>
            </a:r>
            <a:endParaRPr lang="zh-CN" altLang="en-US" sz="225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4389120" y="1109345"/>
            <a:ext cx="21590" cy="4947920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110220" y="1109345"/>
            <a:ext cx="21590" cy="4947920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801370" y="1071245"/>
            <a:ext cx="21590" cy="4947920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28" grpId="1"/>
      <p:bldP spid="15" grpId="0" animBg="1"/>
      <p:bldP spid="3" grpId="0"/>
      <p:bldP spid="16" grpId="0" animBg="1"/>
      <p:bldP spid="6" grpId="0"/>
      <p:bldP spid="17" grpId="0" animBg="1"/>
      <p:bldP spid="7" grpId="0"/>
      <p:bldP spid="18" grpId="0" animBg="1"/>
      <p:bldP spid="8" grpId="0"/>
      <p:bldP spid="19" grpId="0" animBg="1"/>
      <p:bldP spid="9" grpId="0"/>
      <p:bldP spid="20" grpId="0" animBg="1"/>
      <p:bldP spid="10" grpId="0"/>
      <p:bldP spid="21" grpId="0" animBg="1"/>
      <p:bldP spid="11" grpId="0"/>
      <p:bldP spid="22" grpId="0" animBg="1"/>
      <p:bldP spid="12" grpId="0"/>
      <p:bldP spid="23" grpId="0" animBg="1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1817</Words>
  <Application>WPS 演示</Application>
  <PresentationFormat>宽屏</PresentationFormat>
  <Paragraphs>352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Calibri</vt:lpstr>
      <vt:lpstr>Arial Black</vt:lpstr>
      <vt:lpstr>Arial Unicode MS</vt:lpstr>
      <vt:lpstr>楷体_GB2312</vt:lpstr>
      <vt:lpstr>新宋体</vt:lpstr>
      <vt:lpstr>Impact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锐旗设计; https:/9ppt.taobao.com</cp:keywords>
  <cp:lastModifiedBy>潘骁腾</cp:lastModifiedBy>
  <cp:revision>27</cp:revision>
  <dcterms:created xsi:type="dcterms:W3CDTF">2017-08-30T16:25:00Z</dcterms:created>
  <dcterms:modified xsi:type="dcterms:W3CDTF">2022-08-06T08:23:23Z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