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6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90" r:id="rId13"/>
    <p:sldId id="2987" r:id="rId14"/>
    <p:sldId id="257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86667" autoAdjust="0"/>
  </p:normalViewPr>
  <p:slideViewPr>
    <p:cSldViewPr snapToObjects="1">
      <p:cViewPr>
        <p:scale>
          <a:sx n="142" d="100"/>
          <a:sy n="142" d="100"/>
        </p:scale>
        <p:origin x="16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/>
              <a:t> /// calculate L2 norm</a:t>
            </a:r>
          </a:p>
          <a:p>
            <a:r>
              <a:rPr lang="zh-TW" altLang="en-US" sz="1000" dirty="0"/>
              <a:t>  double global_error;</a:t>
            </a:r>
          </a:p>
          <a:p>
            <a:r>
              <a:rPr lang="zh-TW" altLang="en-US" sz="1000" dirty="0"/>
              <a:t>  double local_error = 0;</a:t>
            </a:r>
          </a:p>
          <a:p>
            <a:r>
              <a:rPr lang="zh-TW" altLang="en-US" sz="1000" dirty="0"/>
              <a:t>  for (int e = 1; e &lt;= Local_Nele; e++)</a:t>
            </a:r>
          </a:p>
          <a:p>
            <a:r>
              <a:rPr lang="zh-TW" altLang="en-US" sz="1000" dirty="0"/>
              <a:t>  { // Loop over element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// center point</a:t>
            </a:r>
          </a:p>
          <a:p>
            <a:r>
              <a:rPr lang="zh-TW" altLang="en-US" sz="1000" dirty="0"/>
              <a:t>    double xg = (mget(Global_Coords, (int)mget(Local_NodesNum, e, 1), 1) </a:t>
            </a:r>
          </a:p>
          <a:p>
            <a:r>
              <a:rPr lang="zh-TW" altLang="en-US" sz="1000" dirty="0"/>
              <a:t>    + mget(Global_Coords, (int)mget(Local_NodesNum, e, 2), 1) </a:t>
            </a:r>
          </a:p>
          <a:p>
            <a:r>
              <a:rPr lang="zh-TW" altLang="en-US" sz="1000" dirty="0"/>
              <a:t>    + mget(Global_Coords, (int)mget(Local_NodesNum, e, 3), 1))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yg = (mget(Global_Coords, (int)mget(Local_NodesNum, e, 1), 2) </a:t>
            </a:r>
          </a:p>
          <a:p>
            <a:r>
              <a:rPr lang="zh-TW" altLang="en-US" sz="1000" dirty="0"/>
              <a:t>    + mget(Global_Coords, (int)mget(Local_NodesNum, e, 2), 2) </a:t>
            </a:r>
          </a:p>
          <a:p>
            <a:r>
              <a:rPr lang="zh-TW" altLang="en-US" sz="1000" dirty="0"/>
              <a:t>    + mget(Global_Coords, (int)mget(Local_NodesNum, e, 3), 2))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u_exact = sin(M_PI * xg) * sin(M_PI * yg);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u_numerical=(u_all[(int)mget(Local_NodesNum, e, 1)-1] </a:t>
            </a:r>
          </a:p>
          <a:p>
            <a:r>
              <a:rPr lang="zh-TW" altLang="en-US" sz="1000" dirty="0"/>
              <a:t>    + u_all[(int)mget(Local_NodesNum, e, 2)-1] </a:t>
            </a:r>
          </a:p>
          <a:p>
            <a:r>
              <a:rPr lang="zh-TW" altLang="en-US" sz="1000" dirty="0"/>
              <a:t>    + u_all[(int)mget(Local_NodesNum, e, 3)-1])/3;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local_error += Area* (u_exact-u_numerical)*(u_exact-u_numerical);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</a:t>
            </a:r>
            <a:r>
              <a:rPr lang="zh-TW" altLang="en-US" sz="1000" dirty="0">
                <a:solidFill>
                  <a:srgbClr val="FF0000"/>
                </a:solidFill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/>
              <a:t>Scalability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86031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0.336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0.0933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0.0382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8.8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0.0247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13.6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0.0232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14.5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latin typeface="Times" pitchFamily="2" charset="0"/>
              </a:rPr>
              <a:t>m = 33</a:t>
            </a:r>
          </a:p>
          <a:p>
            <a:r>
              <a:rPr kumimoji="1" lang="en-US" altLang="zh-TW">
                <a:latin typeface="Times" pitchFamily="2" charset="0"/>
              </a:rPr>
              <a:t>Nodes = 1089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D6E8C0-95E6-3059-26F7-0BD601E7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188614"/>
            <a:ext cx="3383280" cy="34304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12C2C7-B257-6888-0727-4E673B9B7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229480"/>
            <a:ext cx="4419600" cy="349956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F6A9A-C709-6E88-35B5-779098BBEA63}"/>
              </a:ext>
            </a:extLst>
          </p:cNvPr>
          <p:cNvSpPr txBox="1"/>
          <p:nvPr/>
        </p:nvSpPr>
        <p:spPr>
          <a:xfrm>
            <a:off x="1848543" y="4686875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5F5EB3-502A-729A-E55A-F18A99C7EC5E}"/>
              </a:ext>
            </a:extLst>
          </p:cNvPr>
          <p:cNvSpPr txBox="1"/>
          <p:nvPr/>
        </p:nvSpPr>
        <p:spPr>
          <a:xfrm>
            <a:off x="2286000" y="5156876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1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0285"/>
              </p:ext>
            </p:extLst>
          </p:nvPr>
        </p:nvGraphicFramePr>
        <p:xfrm>
          <a:off x="1981200" y="884812"/>
          <a:ext cx="6172200" cy="2051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B1EB81-468D-3050-F028-46D16D4B284C}"/>
              </a:ext>
            </a:extLst>
          </p:cNvPr>
          <p:cNvGrpSpPr/>
          <p:nvPr/>
        </p:nvGrpSpPr>
        <p:grpSpPr>
          <a:xfrm>
            <a:off x="629732" y="3229172"/>
            <a:ext cx="2799268" cy="3538828"/>
            <a:chOff x="629732" y="3229172"/>
            <a:chExt cx="2799268" cy="353882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B8F4BD-6938-B483-F4AA-1972A790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732" y="3229172"/>
              <a:ext cx="2799268" cy="353882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1DF8545-48A1-658C-063F-1C0DADDACDBC}"/>
                </a:ext>
              </a:extLst>
            </p:cNvPr>
            <p:cNvSpPr txBox="1"/>
            <p:nvPr/>
          </p:nvSpPr>
          <p:spPr>
            <a:xfrm>
              <a:off x="2743200" y="5562600"/>
              <a:ext cx="2680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E490D7F-A709-F150-B5EB-44EEE8517338}"/>
                </a:ext>
              </a:extLst>
            </p:cNvPr>
            <p:cNvSpPr txBox="1"/>
            <p:nvPr/>
          </p:nvSpPr>
          <p:spPr>
            <a:xfrm>
              <a:off x="3147531" y="5943600"/>
              <a:ext cx="2680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908B0C-D235-B44F-B64F-9EC901F8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44B7464-B340-2144-8E10-FF9BEF4FEEA2}"/>
              </a:ext>
            </a:extLst>
          </p:cNvPr>
          <p:cNvSpPr txBox="1">
            <a:spLocks/>
          </p:cNvSpPr>
          <p:nvPr/>
        </p:nvSpPr>
        <p:spPr>
          <a:xfrm>
            <a:off x="342900" y="1524000"/>
            <a:ext cx="8458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mes" pitchFamily="2" charset="0"/>
                <a:ea typeface="+mj-ea"/>
                <a:cs typeface="Times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cs typeface="Helvetica Neue Medium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2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stiffness matrix)</a:t>
                </a:r>
                <a:endParaRPr kumimoji="1" lang="zh-TW" altLang="en-US" sz="28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D5F48-4224-6CA2-D807-B119E3A6C735}"/>
              </a:ext>
            </a:extLst>
          </p:cNvPr>
          <p:cNvSpPr/>
          <p:nvPr/>
        </p:nvSpPr>
        <p:spPr>
          <a:xfrm>
            <a:off x="5029200" y="5773875"/>
            <a:ext cx="3581400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Times" pitchFamily="2" charset="0"/>
              </a:rPr>
              <a:t>temp_Ke = matrix_mult_transpose(&amp;Be, &amp;Be);</a:t>
            </a:r>
          </a:p>
          <a:p>
            <a:r>
              <a:rPr lang="zh-TW" altLang="en-US" sz="1100" dirty="0">
                <a:latin typeface="Times" pitchFamily="2" charset="0"/>
              </a:rPr>
              <a:t>Ke = scale_matrix(&amp;temp_Ke, Area);</a:t>
            </a: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force vector)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20" t="-1754" r="-420" b="-19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𝑥𝑔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𝑦𝑔</m:t>
                        </m:r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3" t="-16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2560" y="2690335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821680" y="4899887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10FD59-5097-4C4D-DBE7-09D65E7B1D49}"/>
              </a:ext>
            </a:extLst>
          </p:cNvPr>
          <p:cNvSpPr/>
          <p:nvPr/>
        </p:nvSpPr>
        <p:spPr>
          <a:xfrm>
            <a:off x="5671221" y="925578"/>
            <a:ext cx="3292692" cy="18928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Times" pitchFamily="2" charset="0"/>
              </a:rPr>
              <a:t> double xg = (mget(Global_Coords, (int)vget(tri_nodes_number, 1), 1) + mget(Global_Coords, (int)vget(tri_nodes_number, 2), 1) + mget(Global_Coords, (int)vget(tri_nodes_number, 3), 1)) / 3;</a:t>
            </a:r>
          </a:p>
          <a:p>
            <a:r>
              <a:rPr lang="zh-TW" altLang="en-US" sz="900" dirty="0">
                <a:latin typeface="Times" pitchFamily="2" charset="0"/>
              </a:rPr>
              <a:t>    double yg = (mget(Global_Coords, (int)vget(tri_nodes_number, 1), 2) + mget(Global_Coords, (int)vget(tri_nodes_number, 2), 2) + mget(Global_Coords, (int)vget(tri_nodes_number, 3), 2)) / 3;</a:t>
            </a:r>
          </a:p>
          <a:p>
            <a:r>
              <a:rPr lang="zh-TW" altLang="en-US" sz="900" dirty="0">
                <a:latin typeface="Times" pitchFamily="2" charset="0"/>
              </a:rPr>
              <a:t>    double eval_f = 2 * M_PI * M_PI * sin(M_PI * xg) * sin(M_PI * yg);</a:t>
            </a:r>
          </a:p>
          <a:p>
            <a:endParaRPr lang="zh-TW" altLang="en-US" sz="900" dirty="0">
              <a:latin typeface="Times" pitchFamily="2" charset="0"/>
            </a:endParaRPr>
          </a:p>
          <a:p>
            <a:r>
              <a:rPr lang="zh-TW" altLang="en-US" sz="900" dirty="0">
                <a:latin typeface="Times" pitchFamily="2" charset="0"/>
              </a:rPr>
              <a:t>    for (int i = 1; i &lt;= 3; i++)</a:t>
            </a:r>
          </a:p>
          <a:p>
            <a:r>
              <a:rPr lang="zh-TW" altLang="en-US" sz="900" dirty="0">
                <a:latin typeface="Times" pitchFamily="2" charset="0"/>
              </a:rPr>
              <a:t>    {</a:t>
            </a:r>
          </a:p>
          <a:p>
            <a:r>
              <a:rPr lang="zh-TW" altLang="en-US" sz="900" dirty="0">
                <a:latin typeface="Times" pitchFamily="2" charset="0"/>
              </a:rPr>
              <a:t>      vget(Fe, i) = Area * eval_f / 3;</a:t>
            </a:r>
          </a:p>
          <a:p>
            <a:r>
              <a:rPr lang="zh-TW" altLang="en-US" sz="900" dirty="0">
                <a:latin typeface="Times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876800" y="4673945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324197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86000" y="2895600"/>
            <a:ext cx="2819400" cy="14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200400"/>
            <a:ext cx="457200" cy="147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875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5067800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C69FA2E9-1162-5278-8719-6CBF4206A80D}"/>
              </a:ext>
            </a:extLst>
          </p:cNvPr>
          <p:cNvSpPr/>
          <p:nvPr/>
        </p:nvSpPr>
        <p:spPr>
          <a:xfrm>
            <a:off x="457200" y="4225250"/>
            <a:ext cx="3348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dirty="0">
                <a:latin typeface="Times" pitchFamily="2" charset="0"/>
              </a:rPr>
              <a:t>J. </a:t>
            </a:r>
            <a:r>
              <a:rPr lang="en" altLang="zh-TW" sz="1200" dirty="0" err="1">
                <a:latin typeface="Times" pitchFamily="2" charset="0"/>
              </a:rPr>
              <a:t>Rossmanith</a:t>
            </a:r>
            <a:r>
              <a:rPr lang="en" altLang="zh-TW" sz="1200" dirty="0">
                <a:latin typeface="Times" pitchFamily="2" charset="0"/>
              </a:rPr>
              <a:t>, </a:t>
            </a:r>
            <a:r>
              <a:rPr lang="en" altLang="zh-TW" sz="1200" b="1" dirty="0">
                <a:latin typeface="Times" pitchFamily="2" charset="0"/>
              </a:rPr>
              <a:t>Lecture 23: Some MPI Examples</a:t>
            </a:r>
            <a:r>
              <a:rPr lang="en" altLang="zh-TW" sz="1200" dirty="0">
                <a:latin typeface="Times" pitchFamily="2" charset="0"/>
              </a:rPr>
              <a:t>, High-Performance Computing   </a:t>
            </a:r>
            <a:endParaRPr lang="en-US" sz="1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/// Output Tecplot</a:t>
            </a:r>
          </a:p>
          <a:p>
            <a:r>
              <a:rPr lang="zh-TW" altLang="en-US" sz="1000" dirty="0"/>
              <a:t>  FILE *outfiletec = NULL;</a:t>
            </a:r>
          </a:p>
          <a:p>
            <a:r>
              <a:rPr lang="zh-TW" altLang="en-US" sz="1000" dirty="0"/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sprintf(filenametec, "%s_%d_%d.tec", "output", my_rank, comm_sz);</a:t>
            </a:r>
          </a:p>
          <a:p>
            <a:r>
              <a:rPr lang="zh-TW" altLang="en-US" sz="1000" dirty="0"/>
              <a:t>  outfiletec = fopen(filenametec, "w");</a:t>
            </a:r>
          </a:p>
          <a:p>
            <a:r>
              <a:rPr lang="zh-TW" altLang="en-US" sz="1000" dirty="0"/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fprintf(outfiletec, "%s \n", "VARIABLES = X, Y, U, Error, Rank");</a:t>
            </a:r>
          </a:p>
          <a:p>
            <a:r>
              <a:rPr lang="zh-TW" altLang="en-US" sz="1000" dirty="0"/>
              <a:t>  fprintf(outfiletec, "zone N= %d, E = %d", NodesPerProc, Local_Nele);</a:t>
            </a:r>
          </a:p>
          <a:p>
            <a:r>
              <a:rPr lang="zh-TW" altLang="en-US" sz="1000" dirty="0"/>
              <a:t>  fprintf(outfiletec, "\n");</a:t>
            </a:r>
          </a:p>
          <a:p>
            <a:r>
              <a:rPr lang="zh-TW" altLang="en-US" sz="1000" dirty="0"/>
              <a:t>  fprintf(outfiletec, "DATAPACKING=POINT, ZONETYPE=FETRIANGLE");</a:t>
            </a:r>
          </a:p>
          <a:p>
            <a:r>
              <a:rPr lang="zh-TW" altLang="en-US" sz="1000" dirty="0"/>
              <a:t>  fprintf(outfiletec, "\n");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 + NodesAddPerProc * my_rank; i &lt;= NodesAddPerProc * my_rank + NodesPerProc; i++)</a:t>
            </a:r>
          </a:p>
          <a:p>
            <a:r>
              <a:rPr lang="zh-TW" altLang="en-US" sz="1000" dirty="0"/>
              <a:t>  {</a:t>
            </a:r>
            <a:endParaRPr lang="en-US" altLang="zh-TW" sz="1000" dirty="0"/>
          </a:p>
          <a:p>
            <a:r>
              <a:rPr lang="en-US" altLang="zh-TW" sz="1000" dirty="0"/>
              <a:t>    </a:t>
            </a:r>
            <a:r>
              <a:rPr lang="zh-TW" altLang="en-US" sz="1000" dirty="0"/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int find_min_matrix(const matrix *A);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1; i &lt;= Local_Nele; i++)</a:t>
            </a:r>
          </a:p>
          <a:p>
            <a:r>
              <a:rPr lang="zh-TW" altLang="en-US" sz="1000" dirty="0"/>
              <a:t>  {</a:t>
            </a:r>
          </a:p>
          <a:p>
            <a:r>
              <a:rPr lang="zh-TW" altLang="en-US" sz="1000" dirty="0"/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/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/>
              <a:t>    if (i != Local_Nele)</a:t>
            </a:r>
          </a:p>
          <a:p>
            <a:r>
              <a:rPr lang="zh-TW" altLang="en-US" sz="1000" dirty="0"/>
              <a:t>    {</a:t>
            </a:r>
          </a:p>
          <a:p>
            <a:r>
              <a:rPr lang="zh-TW" altLang="en-US" sz="1000" dirty="0"/>
              <a:t>      fprintf(outfiletec, "\n");</a:t>
            </a:r>
          </a:p>
          <a:p>
            <a:r>
              <a:rPr lang="zh-TW" altLang="en-US" sz="1000" dirty="0"/>
              <a:t>    }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129891</TotalTime>
  <Words>1760</Words>
  <Application>Microsoft Macintosh PowerPoint</Application>
  <PresentationFormat>如螢幕大小 (4:3)</PresentationFormat>
  <Paragraphs>270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(K^e: local stiffness matrix)</vt:lpstr>
      <vt:lpstr>Linear triangle element: RHS (F^e: local force vector)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 - 1</vt:lpstr>
      <vt:lpstr>Scalability - 2</vt:lpstr>
      <vt:lpstr>PowerPoint 簡報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7726</cp:revision>
  <cp:lastPrinted>2012-04-15T07:16:43Z</cp:lastPrinted>
  <dcterms:created xsi:type="dcterms:W3CDTF">2010-09-21T04:37:29Z</dcterms:created>
  <dcterms:modified xsi:type="dcterms:W3CDTF">2022-05-05T03:41:33Z</dcterms:modified>
</cp:coreProperties>
</file>