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4"/>
  </p:notesMasterIdLst>
  <p:sldIdLst>
    <p:sldId id="1970" r:id="rId2"/>
    <p:sldId id="2983" r:id="rId3"/>
    <p:sldId id="1971" r:id="rId4"/>
    <p:sldId id="1972" r:id="rId5"/>
    <p:sldId id="2989" r:id="rId6"/>
    <p:sldId id="1973" r:id="rId7"/>
    <p:sldId id="265" r:id="rId8"/>
    <p:sldId id="2982" r:id="rId9"/>
    <p:sldId id="2984" r:id="rId10"/>
    <p:sldId id="2986" r:id="rId11"/>
    <p:sldId id="2988" r:id="rId12"/>
    <p:sldId id="298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6690" autoAdjust="0"/>
  </p:normalViewPr>
  <p:slideViewPr>
    <p:cSldViewPr snapToObjects="1">
      <p:cViewPr varScale="1">
        <p:scale>
          <a:sx n="106" d="100"/>
          <a:sy n="106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Parallelly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9301"/>
              </p:ext>
            </p:extLst>
          </p:nvPr>
        </p:nvGraphicFramePr>
        <p:xfrm>
          <a:off x="3828102" y="1040725"/>
          <a:ext cx="47788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7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/>
              <a:t> /// calculate L2 norm</a:t>
            </a:r>
          </a:p>
          <a:p>
            <a:r>
              <a:rPr lang="zh-TW" altLang="en-US" sz="1000" dirty="0"/>
              <a:t>  double global_error;</a:t>
            </a:r>
          </a:p>
          <a:p>
            <a:r>
              <a:rPr lang="zh-TW" altLang="en-US" sz="1000" dirty="0"/>
              <a:t>  double local_error = 0;</a:t>
            </a:r>
          </a:p>
          <a:p>
            <a:r>
              <a:rPr lang="zh-TW" altLang="en-US" sz="1000" dirty="0"/>
              <a:t>  for (int e = 1; e &lt;= Local_Nele; e++)</a:t>
            </a:r>
          </a:p>
          <a:p>
            <a:r>
              <a:rPr lang="zh-TW" altLang="en-US" sz="1000" dirty="0"/>
              <a:t>  { // Loop over element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// center point</a:t>
            </a:r>
          </a:p>
          <a:p>
            <a:r>
              <a:rPr lang="zh-TW" altLang="en-US" sz="1000" dirty="0"/>
              <a:t>    double xg = (mget(Global_Coords, (int)mget(Local_NodesNum, e, 1), 1) </a:t>
            </a:r>
          </a:p>
          <a:p>
            <a:r>
              <a:rPr lang="zh-TW" altLang="en-US" sz="1000" dirty="0"/>
              <a:t>    + mget(Global_Coords, (int)mget(Local_NodesNum, e, 2), 1) </a:t>
            </a:r>
          </a:p>
          <a:p>
            <a:r>
              <a:rPr lang="zh-TW" altLang="en-US" sz="1000" dirty="0"/>
              <a:t>    + mget(Global_Coords, (int)mget(Local_NodesNum, e, 3), 1))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yg = (mget(Global_Coords, (int)mget(Local_NodesNum, e, 1), 2) </a:t>
            </a:r>
          </a:p>
          <a:p>
            <a:r>
              <a:rPr lang="zh-TW" altLang="en-US" sz="1000" dirty="0"/>
              <a:t>    + mget(Global_Coords, (int)mget(Local_NodesNum, e, 2), 2) </a:t>
            </a:r>
          </a:p>
          <a:p>
            <a:r>
              <a:rPr lang="zh-TW" altLang="en-US" sz="1000" dirty="0"/>
              <a:t>    + mget(Global_Coords, (int)mget(Local_NodesNum, e, 3), 2))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u_exact = sin(M_PI * xg) * sin(M_PI * yg);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u_numerical=(u_all[(int)mget(Local_NodesNum, e, 1)-1] </a:t>
            </a:r>
          </a:p>
          <a:p>
            <a:r>
              <a:rPr lang="zh-TW" altLang="en-US" sz="1000" dirty="0"/>
              <a:t>    + u_all[(int)mget(Local_NodesNum, e, 2)-1] </a:t>
            </a:r>
          </a:p>
          <a:p>
            <a:r>
              <a:rPr lang="zh-TW" altLang="en-US" sz="1000" dirty="0"/>
              <a:t>    + u_all[(int)mget(Local_NodesNum, e, 3)-1])/3;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local_error += Area* (u_exact-u_numerical)*(u_exact-u_numerical);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</a:t>
            </a:r>
            <a:r>
              <a:rPr lang="zh-TW" altLang="en-US" sz="1000" dirty="0">
                <a:solidFill>
                  <a:srgbClr val="FF0000"/>
                </a:solidFill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5844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20.6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5.54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3.71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1.75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11.77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0.74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27.84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0.42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49.05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81</a:t>
            </a:r>
          </a:p>
          <a:p>
            <a:r>
              <a:rPr kumimoji="1" lang="en-US" altLang="zh-TW" dirty="0">
                <a:latin typeface="Times" pitchFamily="2" charset="0"/>
              </a:rPr>
              <a:t>Nodes = 6561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69EBF-62E1-87A5-ACA0-C4F1FEC2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"/>
          <a:stretch/>
        </p:blipFill>
        <p:spPr>
          <a:xfrm>
            <a:off x="4038600" y="3194476"/>
            <a:ext cx="4343400" cy="347050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9ECB858-CA2B-5473-6254-696CE0700369}"/>
              </a:ext>
            </a:extLst>
          </p:cNvPr>
          <p:cNvGrpSpPr/>
          <p:nvPr/>
        </p:nvGrpSpPr>
        <p:grpSpPr>
          <a:xfrm>
            <a:off x="408409" y="3194476"/>
            <a:ext cx="2993182" cy="3600000"/>
            <a:chOff x="408409" y="3194476"/>
            <a:chExt cx="2993182" cy="3600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2B87C6F-9B4F-3DA6-AC38-ABF5FEDCA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409" y="3194476"/>
              <a:ext cx="2993182" cy="36000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56C3FC0-43AC-F44F-F7F3-08D32B1E9024}"/>
                </a:ext>
              </a:extLst>
            </p:cNvPr>
            <p:cNvSpPr txBox="1"/>
            <p:nvPr/>
          </p:nvSpPr>
          <p:spPr>
            <a:xfrm>
              <a:off x="1899745" y="3962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1EF16D3-4FE9-B83B-C016-517CF0374E8B}"/>
                </a:ext>
              </a:extLst>
            </p:cNvPr>
            <p:cNvSpPr txBox="1"/>
            <p:nvPr/>
          </p:nvSpPr>
          <p:spPr>
            <a:xfrm>
              <a:off x="2212651" y="438211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LHS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018" b="-28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𝐻𝑆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F49925-6442-AE33-FF14-173B471459A5}"/>
              </a:ext>
            </a:extLst>
          </p:cNvPr>
          <p:cNvSpPr txBox="1"/>
          <p:nvPr/>
        </p:nvSpPr>
        <p:spPr>
          <a:xfrm>
            <a:off x="4680456" y="2819400"/>
            <a:ext cx="18004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RHS</a:t>
            </a:r>
            <a:endParaRPr kumimoji="1" lang="zh-TW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RHS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7018" b="-28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wf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xg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yg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𝑥𝑔</m:t>
                              </m:r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𝑦𝑔</m:t>
                              </m:r>
                            </m:e>
                          </m:d>
                        </m:num>
                        <m:den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en-US" altLang="zh-TW" b="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RHS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7" t="-16916" b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9C3EC0-2EB7-9D9B-120C-B10504868211}"/>
              </a:ext>
            </a:extLst>
          </p:cNvPr>
          <p:cNvSpPr txBox="1"/>
          <p:nvPr/>
        </p:nvSpPr>
        <p:spPr>
          <a:xfrm>
            <a:off x="3429000" y="2895600"/>
            <a:ext cx="17876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LHS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8" name="圖片 7" descr="一張含有 天空, 船, 天線, 距離 的圖片&#10;&#10;自動產生的描述">
            <a:extLst>
              <a:ext uri="{FF2B5EF4-FFF2-40B4-BE49-F238E27FC236}">
                <a16:creationId xmlns:a16="http://schemas.microsoft.com/office/drawing/2014/main" id="{87998159-5A59-3A3E-1DAB-A2AF90DC0D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1" y="3272840"/>
            <a:ext cx="4038600" cy="2109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1DC0EF-760C-BDA3-DA45-8756A4B7AC27}"/>
              </a:ext>
            </a:extLst>
          </p:cNvPr>
          <p:cNvSpPr/>
          <p:nvPr/>
        </p:nvSpPr>
        <p:spPr>
          <a:xfrm>
            <a:off x="5793567" y="5522741"/>
            <a:ext cx="3048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b="1" dirty="0">
                <a:latin typeface="Times" pitchFamily="2" charset="0"/>
              </a:rPr>
              <a:t>Numerical solution of partial differential equations by the finite element method</a:t>
            </a:r>
            <a:r>
              <a:rPr lang="en" altLang="zh-TW" sz="1200" dirty="0">
                <a:latin typeface="Times" pitchFamily="2" charset="0"/>
              </a:rPr>
              <a:t>. Acta Appl Math 18, 184–186 (1990). https://</a:t>
            </a:r>
            <a:r>
              <a:rPr lang="en" altLang="zh-TW" sz="1200" dirty="0" err="1">
                <a:latin typeface="Times" pitchFamily="2" charset="0"/>
              </a:rPr>
              <a:t>doi.org</a:t>
            </a:r>
            <a:r>
              <a:rPr lang="en" altLang="zh-TW" sz="1200" dirty="0">
                <a:latin typeface="Times" pitchFamily="2" charset="0"/>
              </a:rPr>
              <a:t>/10.1007/BF00046566</a:t>
            </a:r>
          </a:p>
        </p:txBody>
      </p:sp>
    </p:spTree>
    <p:extLst>
      <p:ext uri="{BB962C8B-B14F-4D97-AF65-F5344CB8AC3E}">
        <p14:creationId xmlns:p14="http://schemas.microsoft.com/office/powerpoint/2010/main" val="268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907280" y="4419600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2" y="4094594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</p:cNvCxnSpPr>
          <p:nvPr/>
        </p:nvCxnSpPr>
        <p:spPr>
          <a:xfrm flipV="1">
            <a:off x="3352800" y="2895600"/>
            <a:ext cx="1752600" cy="1198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126003"/>
            <a:ext cx="487680" cy="129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1224C256-B323-E0B8-D78D-708AFB9FEB16}"/>
              </a:ext>
            </a:extLst>
          </p:cNvPr>
          <p:cNvSpPr/>
          <p:nvPr/>
        </p:nvSpPr>
        <p:spPr>
          <a:xfrm>
            <a:off x="1071397" y="6495098"/>
            <a:ext cx="716023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J. Fish and T. </a:t>
            </a:r>
            <a:r>
              <a:rPr lang="en-US" sz="1200" dirty="0" err="1">
                <a:latin typeface="Times" pitchFamily="2" charset="0"/>
              </a:rPr>
              <a:t>Belytschko</a:t>
            </a:r>
            <a:r>
              <a:rPr lang="en-US" sz="1200" dirty="0">
                <a:latin typeface="Times" pitchFamily="2" charset="0"/>
              </a:rPr>
              <a:t>, </a:t>
            </a:r>
            <a:r>
              <a:rPr lang="en-US" sz="1200" b="1" dirty="0">
                <a:latin typeface="Times" pitchFamily="2" charset="0"/>
              </a:rPr>
              <a:t>A first course in finite element</a:t>
            </a:r>
            <a:r>
              <a:rPr lang="en-US" sz="1200" dirty="0">
                <a:latin typeface="Times" pitchFamily="2" charset="0"/>
              </a:rPr>
              <a:t>, John Wiley &amp; Sons, Ltd, West Sussex, UK, 2007.</a:t>
            </a:r>
          </a:p>
        </p:txBody>
      </p: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868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800100" y="4306789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/// Output Tecplot</a:t>
            </a:r>
          </a:p>
          <a:p>
            <a:r>
              <a:rPr lang="zh-TW" altLang="en-US" sz="1000" dirty="0"/>
              <a:t>  FILE *outfiletec = NULL;</a:t>
            </a:r>
          </a:p>
          <a:p>
            <a:r>
              <a:rPr lang="zh-TW" altLang="en-US" sz="1000" dirty="0"/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sprintf(filenametec, "%s_%d_%d.tec", "output", my_rank, comm_sz);</a:t>
            </a:r>
          </a:p>
          <a:p>
            <a:r>
              <a:rPr lang="zh-TW" altLang="en-US" sz="1000" dirty="0"/>
              <a:t>  outfiletec = fopen(filenametec, "w");</a:t>
            </a:r>
          </a:p>
          <a:p>
            <a:r>
              <a:rPr lang="zh-TW" altLang="en-US" sz="1000" dirty="0"/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fprintf(outfiletec, "%s \n", "VARIABLES = X, Y, U, Error, Rank");</a:t>
            </a:r>
          </a:p>
          <a:p>
            <a:r>
              <a:rPr lang="zh-TW" altLang="en-US" sz="1000" dirty="0"/>
              <a:t>  fprintf(outfiletec, "zone N= %d, E = %d", NodesPerProc, Local_Nele);</a:t>
            </a:r>
          </a:p>
          <a:p>
            <a:r>
              <a:rPr lang="zh-TW" altLang="en-US" sz="1000" dirty="0"/>
              <a:t>  fprintf(outfiletec, "\n");</a:t>
            </a:r>
          </a:p>
          <a:p>
            <a:r>
              <a:rPr lang="zh-TW" altLang="en-US" sz="1000" dirty="0"/>
              <a:t>  fprintf(outfiletec, "DATAPACKING=POINT, ZONETYPE=FETRIANGLE");</a:t>
            </a:r>
          </a:p>
          <a:p>
            <a:r>
              <a:rPr lang="zh-TW" altLang="en-US" sz="1000" dirty="0"/>
              <a:t>  fprintf(outfiletec, "\n");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 + NodesAddPerProc * my_rank; i &lt;= NodesAddPerProc * my_rank + NodesPerProc; i++)</a:t>
            </a:r>
          </a:p>
          <a:p>
            <a:r>
              <a:rPr lang="zh-TW" altLang="en-US" sz="1000" dirty="0"/>
              <a:t>  {</a:t>
            </a:r>
            <a:endParaRPr lang="en-US" altLang="zh-TW" sz="1000" dirty="0"/>
          </a:p>
          <a:p>
            <a:r>
              <a:rPr lang="en-US" altLang="zh-TW" sz="1000" dirty="0"/>
              <a:t>    </a:t>
            </a:r>
            <a:r>
              <a:rPr lang="zh-TW" altLang="en-US" sz="1000" dirty="0"/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int find_min_matrix(const matrix *A);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1; i &lt;= Local_Nele; i++)</a:t>
            </a:r>
          </a:p>
          <a:p>
            <a:r>
              <a:rPr lang="zh-TW" altLang="en-US" sz="1000" dirty="0"/>
              <a:t>  {</a:t>
            </a:r>
          </a:p>
          <a:p>
            <a:r>
              <a:rPr lang="zh-TW" altLang="en-US" sz="1000" dirty="0"/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/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/>
              <a:t>    if (i != Local_Nele)</a:t>
            </a:r>
          </a:p>
          <a:p>
            <a:r>
              <a:rPr lang="zh-TW" altLang="en-US" sz="1000" dirty="0"/>
              <a:t>    {</a:t>
            </a:r>
          </a:p>
          <a:p>
            <a:r>
              <a:rPr lang="zh-TW" altLang="en-US" sz="1000" dirty="0"/>
              <a:t>      fprintf(outfiletec, "\n");</a:t>
            </a:r>
          </a:p>
          <a:p>
            <a:r>
              <a:rPr lang="zh-TW" altLang="en-US" sz="1000" dirty="0"/>
              <a:t>    }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129821</TotalTime>
  <Words>1489</Words>
  <Application>Microsoft Macintosh PowerPoint</Application>
  <PresentationFormat>如螢幕大小 (4:3)</PresentationFormat>
  <Paragraphs>232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Parallelly using Finite Element Method</vt:lpstr>
      <vt:lpstr>Problem Setup</vt:lpstr>
      <vt:lpstr>Weak Form</vt:lpstr>
      <vt:lpstr>Linear triangle element: LHS (K^e)</vt:lpstr>
      <vt:lpstr>Linear triangle element: RHS (F^e)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7671</cp:revision>
  <cp:lastPrinted>2012-04-15T07:16:43Z</cp:lastPrinted>
  <dcterms:created xsi:type="dcterms:W3CDTF">2010-09-21T04:37:29Z</dcterms:created>
  <dcterms:modified xsi:type="dcterms:W3CDTF">2022-05-03T22:39:38Z</dcterms:modified>
</cp:coreProperties>
</file>