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0" r:id="rId3"/>
    <p:sldId id="256" r:id="rId4"/>
    <p:sldId id="269" r:id="rId5"/>
    <p:sldId id="275" r:id="rId6"/>
    <p:sldId id="258" r:id="rId7"/>
    <p:sldId id="280" r:id="rId8"/>
    <p:sldId id="286" r:id="rId9"/>
    <p:sldId id="279" r:id="rId10"/>
    <p:sldId id="287" r:id="rId11"/>
    <p:sldId id="282" r:id="rId12"/>
    <p:sldId id="283" r:id="rId13"/>
    <p:sldId id="284" r:id="rId14"/>
    <p:sldId id="289" r:id="rId15"/>
    <p:sldId id="288" r:id="rId16"/>
    <p:sldId id="260" r:id="rId17"/>
    <p:sldId id="281" r:id="rId18"/>
    <p:sldId id="273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3339">
          <p15:clr>
            <a:srgbClr val="A4A3A4"/>
          </p15:clr>
        </p15:guide>
        <p15:guide id="4" orient="horz" pos="2614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2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78"/>
      </p:cViewPr>
      <p:guideLst>
        <p:guide orient="horz" pos="142"/>
        <p:guide orient="horz" pos="4292"/>
        <p:guide orient="horz" pos="3339"/>
        <p:guide orient="horz" pos="2614"/>
        <p:guide orient="horz" pos="1933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D20E9-3A15-482D-A38F-5214D7E2E979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D2082-9D0C-4262-AC47-368A5484B9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49C98-0D76-41F0-AFF1-98BED1F9F4D9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87400-5AC7-4CDB-B4AD-E01588F443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4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5A850-75C1-4336-A64B-CAB02B11BCBB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FE8E0-FF2D-45BC-A3A6-62F3565A3D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9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EAC76-A620-47F6-8A97-BD5A8BE22C25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B1401-9F24-4769-9940-1FE77CB186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50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D7424-A6B5-4DB7-B590-11F50E0178BC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32437-4AC0-477C-8EAD-CE0FE1FCE9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47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D5263-7EE6-4265-8DEF-3451E009A988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C4AAE-F279-4321-BC0F-335B023DB9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89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44165-D161-47FF-8AED-DF954A9BFB85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1FC65-767E-401B-A5A7-A7EE1FB1DF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1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3579E-9F6E-4DC3-A508-B345A9D0031F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9238D-562D-468A-A337-121716432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65808-D3A3-446E-B53F-C6358263F3D7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9A3E6-EFF4-47CF-9727-BBD0796520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4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21F91-57A3-49CD-8E51-A032D5F75A20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35EE4-A9E3-4DF9-A2EB-545ECCE5EF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90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32E9D-C0D5-4FD4-8DE3-231E42090358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945D5-7C38-4513-ACF3-5B8DD339E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0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1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663C05-FDBC-43B7-B66F-6D262704742A}" type="datetimeFigureOut">
              <a:rPr lang="zh-CN" altLang="en-US"/>
              <a:pPr>
                <a:defRPr/>
              </a:pPr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EA4E612-842D-40B8-B5A6-B27876575B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992313" y="2827560"/>
            <a:ext cx="8170862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dirty="0"/>
              <a:t>基于</a:t>
            </a:r>
            <a:r>
              <a:rPr lang="en-US" altLang="zh-CN" sz="2800" dirty="0"/>
              <a:t>MIMO-OFDM</a:t>
            </a:r>
            <a:r>
              <a:rPr lang="zh-CN" altLang="zh-CN" sz="2800" dirty="0"/>
              <a:t>系统信道估计算法的分析与实现</a:t>
            </a:r>
            <a:endParaRPr lang="zh-CN" altLang="en-US" sz="2800" dirty="0">
              <a:solidFill>
                <a:srgbClr val="044875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525589" y="3932238"/>
            <a:ext cx="2967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答辩人：成江波</a:t>
            </a: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3983038" y="3932238"/>
            <a:ext cx="2563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导师：陈媛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8093075" y="3932238"/>
            <a:ext cx="2309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4.24</a:t>
            </a:r>
            <a:endParaRPr lang="zh-CN" altLang="en-US" sz="20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037263" y="3932238"/>
            <a:ext cx="256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专业：通信工程</a:t>
            </a:r>
          </a:p>
        </p:txBody>
      </p:sp>
      <p:sp>
        <p:nvSpPr>
          <p:cNvPr id="9" name="矩形 8"/>
          <p:cNvSpPr/>
          <p:nvPr/>
        </p:nvSpPr>
        <p:spPr>
          <a:xfrm>
            <a:off x="1600201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10290176" y="4325938"/>
            <a:ext cx="1109663" cy="1130300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792163" y="1462089"/>
            <a:ext cx="1109662" cy="1131887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1" y="-12699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439400" y="6523038"/>
            <a:ext cx="1752601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6" grpId="0"/>
      <p:bldP spid="27" grpId="0"/>
      <p:bldP spid="29" grpId="0"/>
      <p:bldP spid="9" grpId="0" animBg="1"/>
      <p:bldP spid="49" grpId="0" animBg="1"/>
      <p:bldP spid="53" grpId="0" animBg="1"/>
      <p:bldP spid="5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8269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主要研究内容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264776" y="6621464"/>
            <a:ext cx="19272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LOGO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58009" y="2690019"/>
            <a:ext cx="6562761" cy="3639599"/>
            <a:chOff x="238407" y="766950"/>
            <a:chExt cx="5728511" cy="1874607"/>
          </a:xfrm>
        </p:grpSpPr>
        <p:grpSp>
          <p:nvGrpSpPr>
            <p:cNvPr id="8259" name="组合 3"/>
            <p:cNvGrpSpPr>
              <a:grpSpLocks/>
            </p:cNvGrpSpPr>
            <p:nvPr/>
          </p:nvGrpSpPr>
          <p:grpSpPr bwMode="auto">
            <a:xfrm>
              <a:off x="238407" y="766950"/>
              <a:ext cx="5712639" cy="1751872"/>
              <a:chOff x="238407" y="766950"/>
              <a:chExt cx="5712639" cy="1751872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38407" y="997041"/>
                <a:ext cx="5712639" cy="152178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382055" y="766950"/>
                <a:ext cx="3081998" cy="399944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dirty="0">
                    <a:solidFill>
                      <a:srgbClr val="E7E6E6">
                        <a:lumMod val="25000"/>
                      </a:srgbClr>
                    </a:solidFill>
                    <a:latin typeface="Calibri"/>
                  </a:rPr>
                  <a:t>MIMO-OFDM</a:t>
                </a:r>
                <a:r>
                  <a:rPr lang="zh-CN" altLang="en-US" sz="2000" dirty="0">
                    <a:solidFill>
                      <a:srgbClr val="E7E6E6">
                        <a:lumMod val="25000"/>
                      </a:srgbClr>
                    </a:solidFill>
                    <a:latin typeface="Calibri"/>
                  </a:rPr>
                  <a:t>系统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86023" y="781231"/>
                <a:ext cx="171427" cy="46177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8266" name="组合 78"/>
              <p:cNvGrpSpPr>
                <a:grpSpLocks/>
              </p:cNvGrpSpPr>
              <p:nvPr/>
            </p:nvGrpSpPr>
            <p:grpSpPr bwMode="auto">
              <a:xfrm>
                <a:off x="5349464" y="2101481"/>
                <a:ext cx="600546" cy="417339"/>
                <a:chOff x="5502265" y="2295239"/>
                <a:chExt cx="451006" cy="313419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5594053" y="2381042"/>
                  <a:ext cx="359218" cy="22761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5502265" y="2295239"/>
                  <a:ext cx="255097" cy="25502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8260" name="文本框 79"/>
            <p:cNvSpPr txBox="1">
              <a:spLocks noChangeArrowheads="1"/>
            </p:cNvSpPr>
            <p:nvPr/>
          </p:nvSpPr>
          <p:spPr bwMode="auto">
            <a:xfrm>
              <a:off x="5488594" y="2241447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itchFamily="34" charset="0"/>
                  <a:ea typeface="宋体" pitchFamily="2" charset="-122"/>
                  <a:cs typeface="+mn-cs"/>
                </a:rPr>
                <a:t>01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2B11075-4116-4AA8-8E96-28D11A105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53" y="619299"/>
            <a:ext cx="3055385" cy="28807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6D20B98-63DB-48ED-96D4-448E2258C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53" y="3627264"/>
            <a:ext cx="3130859" cy="27557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D3BB30-02B9-4ABB-BB10-ED47BB7F1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141" y="653135"/>
            <a:ext cx="4761905" cy="177142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D653DAF-0FC7-4A69-98B1-D1944B167160}"/>
              </a:ext>
            </a:extLst>
          </p:cNvPr>
          <p:cNvSpPr txBox="1"/>
          <p:nvPr/>
        </p:nvSpPr>
        <p:spPr>
          <a:xfrm>
            <a:off x="4508022" y="3823583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CP</a:t>
            </a:r>
            <a:r>
              <a:rPr lang="zh-CN" altLang="en-US" dirty="0"/>
              <a:t>的长度大于或等于多径信道的最大时延，那么一个</a:t>
            </a:r>
            <a:r>
              <a:rPr lang="en-US" altLang="zh-CN" dirty="0"/>
              <a:t>OFDM</a:t>
            </a:r>
            <a:r>
              <a:rPr lang="zh-CN" altLang="en-US" dirty="0"/>
              <a:t>符号对下一个</a:t>
            </a:r>
            <a:r>
              <a:rPr lang="en-US" altLang="zh-CN" dirty="0"/>
              <a:t>OFDM</a:t>
            </a:r>
            <a:r>
              <a:rPr lang="zh-CN" altLang="en-US" dirty="0"/>
              <a:t>符号的</a:t>
            </a:r>
            <a:r>
              <a:rPr lang="en-US" altLang="zh-CN" dirty="0"/>
              <a:t>ISI</a:t>
            </a:r>
            <a:r>
              <a:rPr lang="zh-CN" altLang="en-US" dirty="0"/>
              <a:t>影响</a:t>
            </a:r>
            <a:r>
              <a:rPr lang="en-US" altLang="zh-CN" dirty="0"/>
              <a:t>(</a:t>
            </a:r>
            <a:r>
              <a:rPr lang="zh-CN" altLang="en-US" dirty="0"/>
              <a:t>虚线</a:t>
            </a:r>
            <a:r>
              <a:rPr lang="en-US" altLang="zh-CN" dirty="0"/>
              <a:t>)</a:t>
            </a:r>
            <a:r>
              <a:rPr lang="zh-CN" altLang="en-US" dirty="0"/>
              <a:t>将被限制在保护间隔中，因此不会影响下一个</a:t>
            </a:r>
            <a:r>
              <a:rPr lang="en-US" altLang="zh-CN" dirty="0"/>
              <a:t>OFDM</a:t>
            </a:r>
            <a:r>
              <a:rPr lang="zh-CN" altLang="en-US" dirty="0"/>
              <a:t>符号的</a:t>
            </a:r>
            <a:r>
              <a:rPr lang="en-US" altLang="zh-CN" dirty="0"/>
              <a:t>FFT</a:t>
            </a:r>
            <a:r>
              <a:rPr lang="zh-CN" altLang="en-US" dirty="0"/>
              <a:t>变换，又因为</a:t>
            </a:r>
            <a:r>
              <a:rPr lang="en-US" altLang="zh-CN" dirty="0"/>
              <a:t>CP</a:t>
            </a:r>
            <a:r>
              <a:rPr lang="zh-CN" altLang="en-US" dirty="0"/>
              <a:t>能够保证每个经历时延的子载波的连续性，所以在一个周期内每个子载波与其他子载波之间是正交的。</a:t>
            </a:r>
          </a:p>
        </p:txBody>
      </p:sp>
    </p:spTree>
    <p:extLst>
      <p:ext uri="{BB962C8B-B14F-4D97-AF65-F5344CB8AC3E}">
        <p14:creationId xmlns:p14="http://schemas.microsoft.com/office/powerpoint/2010/main" val="93063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8269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主要研究内容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439400" y="6621464"/>
            <a:ext cx="1752601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LOGO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B9114D1-A8F3-4B78-A8E1-E1640193BF36}"/>
              </a:ext>
            </a:extLst>
          </p:cNvPr>
          <p:cNvGrpSpPr>
            <a:grpSpLocks/>
          </p:cNvGrpSpPr>
          <p:nvPr/>
        </p:nvGrpSpPr>
        <p:grpSpPr bwMode="auto">
          <a:xfrm>
            <a:off x="5472070" y="1431524"/>
            <a:ext cx="5933628" cy="3994951"/>
            <a:chOff x="238407" y="2600596"/>
            <a:chExt cx="5728511" cy="1940544"/>
          </a:xfrm>
        </p:grpSpPr>
        <p:grpSp>
          <p:nvGrpSpPr>
            <p:cNvPr id="21" name="组合 4">
              <a:extLst>
                <a:ext uri="{FF2B5EF4-FFF2-40B4-BE49-F238E27FC236}">
                  <a16:creationId xmlns:a16="http://schemas.microsoft.com/office/drawing/2014/main" id="{2A407275-DC8C-4981-9A9C-46DB47E474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407" y="2600596"/>
              <a:ext cx="5724700" cy="1940544"/>
              <a:chOff x="238407" y="2600596"/>
              <a:chExt cx="5724700" cy="194054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F35DBA8-A87D-413B-87A0-11A788D44D70}"/>
                  </a:ext>
                </a:extLst>
              </p:cNvPr>
              <p:cNvSpPr/>
              <p:nvPr/>
            </p:nvSpPr>
            <p:spPr>
              <a:xfrm>
                <a:off x="238407" y="2830669"/>
                <a:ext cx="5712639" cy="1521652"/>
              </a:xfrm>
              <a:prstGeom prst="rect">
                <a:avLst/>
              </a:prstGeom>
              <a:noFill/>
              <a:ln w="1905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11B4BBF-36D1-491A-B19B-05634E10F4DF}"/>
                  </a:ext>
                </a:extLst>
              </p:cNvPr>
              <p:cNvSpPr txBox="1"/>
              <p:nvPr/>
            </p:nvSpPr>
            <p:spPr>
              <a:xfrm>
                <a:off x="382055" y="2600596"/>
                <a:ext cx="3081998" cy="399910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dirty="0">
                    <a:solidFill>
                      <a:srgbClr val="044875"/>
                    </a:solidFill>
                    <a:latin typeface="Calibri"/>
                  </a:rPr>
                  <a:t>信道估计算法实现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A4005A6-DAB5-4648-BB64-7178916115C4}"/>
                  </a:ext>
                </a:extLst>
              </p:cNvPr>
              <p:cNvSpPr/>
              <p:nvPr/>
            </p:nvSpPr>
            <p:spPr>
              <a:xfrm>
                <a:off x="586023" y="2614877"/>
                <a:ext cx="171427" cy="461731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6" name="组合 82">
                <a:extLst>
                  <a:ext uri="{FF2B5EF4-FFF2-40B4-BE49-F238E27FC236}">
                    <a16:creationId xmlns:a16="http://schemas.microsoft.com/office/drawing/2014/main" id="{7A7DAFED-E328-419E-B24B-97F6E513C8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49240" y="3935602"/>
                <a:ext cx="613867" cy="605538"/>
                <a:chOff x="5502097" y="2295716"/>
                <a:chExt cx="461010" cy="454755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7FAC5A9E-B178-411E-AD6D-E83ED7E7D01F}"/>
                    </a:ext>
                  </a:extLst>
                </p:cNvPr>
                <p:cNvSpPr/>
                <p:nvPr/>
              </p:nvSpPr>
              <p:spPr>
                <a:xfrm>
                  <a:off x="5594053" y="2381073"/>
                  <a:ext cx="369533" cy="369398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DC36CD6C-1577-4158-972D-1E820E8DD106}"/>
                    </a:ext>
                  </a:extLst>
                </p:cNvPr>
                <p:cNvSpPr/>
                <p:nvPr/>
              </p:nvSpPr>
              <p:spPr>
                <a:xfrm>
                  <a:off x="5502265" y="2295277"/>
                  <a:ext cx="255097" cy="255004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22" name="文本框 83">
              <a:extLst>
                <a:ext uri="{FF2B5EF4-FFF2-40B4-BE49-F238E27FC236}">
                  <a16:creationId xmlns:a16="http://schemas.microsoft.com/office/drawing/2014/main" id="{A772CE9F-74B9-4CF6-A610-5DF0BF3F2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8594" y="4074931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itchFamily="34" charset="0"/>
                  <a:ea typeface="宋体" pitchFamily="2" charset="-122"/>
                  <a:cs typeface="+mn-cs"/>
                </a:rPr>
                <a:t>02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F47014A-30A5-4C4B-8F3B-4713A928ECAF}"/>
              </a:ext>
            </a:extLst>
          </p:cNvPr>
          <p:cNvSpPr txBox="1"/>
          <p:nvPr/>
        </p:nvSpPr>
        <p:spPr>
          <a:xfrm>
            <a:off x="6181349" y="3354812"/>
            <a:ext cx="4452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信道估计算法：</a:t>
            </a:r>
            <a:endParaRPr lang="en-US" altLang="zh-CN" dirty="0"/>
          </a:p>
          <a:p>
            <a:r>
              <a:rPr lang="en-US" altLang="zh-CN" dirty="0"/>
              <a:t>LS</a:t>
            </a:r>
            <a:r>
              <a:rPr lang="zh-CN" altLang="en-US" dirty="0"/>
              <a:t>：         最小二乘</a:t>
            </a:r>
            <a:endParaRPr lang="en-US" altLang="zh-CN" dirty="0"/>
          </a:p>
          <a:p>
            <a:r>
              <a:rPr lang="en-US" altLang="zh-CN" dirty="0"/>
              <a:t>MMSE</a:t>
            </a:r>
            <a:r>
              <a:rPr lang="zh-CN" altLang="en-US" dirty="0"/>
              <a:t>： 最小均方误差</a:t>
            </a:r>
            <a:endParaRPr lang="en-US" altLang="zh-CN" dirty="0"/>
          </a:p>
          <a:p>
            <a:r>
              <a:rPr lang="zh-CN" altLang="en-US" dirty="0"/>
              <a:t>转换域：</a:t>
            </a:r>
            <a:r>
              <a:rPr lang="en-US" altLang="zh-CN" dirty="0"/>
              <a:t>DFT</a:t>
            </a:r>
            <a:r>
              <a:rPr lang="zh-CN" altLang="en-US" dirty="0"/>
              <a:t>转换时域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7E31E8-2414-48B2-AAEE-2ABDB9A5C8F2}"/>
              </a:ext>
            </a:extLst>
          </p:cNvPr>
          <p:cNvSpPr txBox="1"/>
          <p:nvPr/>
        </p:nvSpPr>
        <p:spPr>
          <a:xfrm>
            <a:off x="6181349" y="2337359"/>
            <a:ext cx="458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导频设计：   梳妆导频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C24125-CF5A-4CB9-B22D-29D0E4C448EF}"/>
              </a:ext>
            </a:extLst>
          </p:cNvPr>
          <p:cNvSpPr txBox="1"/>
          <p:nvPr/>
        </p:nvSpPr>
        <p:spPr>
          <a:xfrm>
            <a:off x="6181349" y="2839002"/>
            <a:ext cx="387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MIMO</a:t>
            </a:r>
            <a:r>
              <a:rPr lang="zh-CN" altLang="en-US" dirty="0"/>
              <a:t>导频：正交导频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E4DAC3-D491-4EC1-8BFA-1E73A7E97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35" y="2139988"/>
            <a:ext cx="3143835" cy="235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4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8269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主要研究内容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058108" y="6621464"/>
            <a:ext cx="2133894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LOGO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B9114D1-A8F3-4B78-A8E1-E1640193BF36}"/>
              </a:ext>
            </a:extLst>
          </p:cNvPr>
          <p:cNvGrpSpPr>
            <a:grpSpLocks/>
          </p:cNvGrpSpPr>
          <p:nvPr/>
        </p:nvGrpSpPr>
        <p:grpSpPr bwMode="auto">
          <a:xfrm>
            <a:off x="5472070" y="1431524"/>
            <a:ext cx="5933628" cy="3994951"/>
            <a:chOff x="238407" y="2600596"/>
            <a:chExt cx="5728511" cy="1940544"/>
          </a:xfrm>
        </p:grpSpPr>
        <p:grpSp>
          <p:nvGrpSpPr>
            <p:cNvPr id="21" name="组合 4">
              <a:extLst>
                <a:ext uri="{FF2B5EF4-FFF2-40B4-BE49-F238E27FC236}">
                  <a16:creationId xmlns:a16="http://schemas.microsoft.com/office/drawing/2014/main" id="{2A407275-DC8C-4981-9A9C-46DB47E474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407" y="2600596"/>
              <a:ext cx="5724700" cy="1940544"/>
              <a:chOff x="238407" y="2600596"/>
              <a:chExt cx="5724700" cy="194054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F35DBA8-A87D-413B-87A0-11A788D44D70}"/>
                  </a:ext>
                </a:extLst>
              </p:cNvPr>
              <p:cNvSpPr/>
              <p:nvPr/>
            </p:nvSpPr>
            <p:spPr>
              <a:xfrm>
                <a:off x="238407" y="2830669"/>
                <a:ext cx="5712639" cy="1521652"/>
              </a:xfrm>
              <a:prstGeom prst="rect">
                <a:avLst/>
              </a:prstGeom>
              <a:noFill/>
              <a:ln w="1905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11B4BBF-36D1-491A-B19B-05634E10F4DF}"/>
                  </a:ext>
                </a:extLst>
              </p:cNvPr>
              <p:cNvSpPr txBox="1"/>
              <p:nvPr/>
            </p:nvSpPr>
            <p:spPr>
              <a:xfrm>
                <a:off x="382055" y="2600596"/>
                <a:ext cx="3081998" cy="399910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dirty="0">
                    <a:solidFill>
                      <a:srgbClr val="044875"/>
                    </a:solidFill>
                    <a:latin typeface="Calibri"/>
                  </a:rPr>
                  <a:t>信道估计算法实现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A4005A6-DAB5-4648-BB64-7178916115C4}"/>
                  </a:ext>
                </a:extLst>
              </p:cNvPr>
              <p:cNvSpPr/>
              <p:nvPr/>
            </p:nvSpPr>
            <p:spPr>
              <a:xfrm>
                <a:off x="586023" y="2614877"/>
                <a:ext cx="171427" cy="461731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6" name="组合 82">
                <a:extLst>
                  <a:ext uri="{FF2B5EF4-FFF2-40B4-BE49-F238E27FC236}">
                    <a16:creationId xmlns:a16="http://schemas.microsoft.com/office/drawing/2014/main" id="{7A7DAFED-E328-419E-B24B-97F6E513C8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49240" y="3935602"/>
                <a:ext cx="613867" cy="605538"/>
                <a:chOff x="5502097" y="2295716"/>
                <a:chExt cx="461010" cy="454755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7FAC5A9E-B178-411E-AD6D-E83ED7E7D01F}"/>
                    </a:ext>
                  </a:extLst>
                </p:cNvPr>
                <p:cNvSpPr/>
                <p:nvPr/>
              </p:nvSpPr>
              <p:spPr>
                <a:xfrm>
                  <a:off x="5594053" y="2381073"/>
                  <a:ext cx="369533" cy="369398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DC36CD6C-1577-4158-972D-1E820E8DD106}"/>
                    </a:ext>
                  </a:extLst>
                </p:cNvPr>
                <p:cNvSpPr/>
                <p:nvPr/>
              </p:nvSpPr>
              <p:spPr>
                <a:xfrm>
                  <a:off x="5502265" y="2295277"/>
                  <a:ext cx="255097" cy="255004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22" name="文本框 83">
              <a:extLst>
                <a:ext uri="{FF2B5EF4-FFF2-40B4-BE49-F238E27FC236}">
                  <a16:creationId xmlns:a16="http://schemas.microsoft.com/office/drawing/2014/main" id="{A772CE9F-74B9-4CF6-A610-5DF0BF3F2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8594" y="4074931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itchFamily="34" charset="0"/>
                  <a:ea typeface="宋体" pitchFamily="2" charset="-122"/>
                  <a:cs typeface="+mn-cs"/>
                </a:rPr>
                <a:t>02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F47014A-30A5-4C4B-8F3B-4713A928ECAF}"/>
              </a:ext>
            </a:extLst>
          </p:cNvPr>
          <p:cNvSpPr txBox="1"/>
          <p:nvPr/>
        </p:nvSpPr>
        <p:spPr>
          <a:xfrm>
            <a:off x="6181349" y="3354812"/>
            <a:ext cx="4452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信道估计算法：</a:t>
            </a:r>
            <a:endParaRPr lang="en-US" altLang="zh-CN" dirty="0"/>
          </a:p>
          <a:p>
            <a:r>
              <a:rPr lang="en-US" altLang="zh-CN" dirty="0"/>
              <a:t>LS</a:t>
            </a:r>
            <a:r>
              <a:rPr lang="zh-CN" altLang="en-US" dirty="0"/>
              <a:t>：         最小二乘</a:t>
            </a:r>
            <a:endParaRPr lang="en-US" altLang="zh-CN" dirty="0"/>
          </a:p>
          <a:p>
            <a:r>
              <a:rPr lang="en-US" altLang="zh-CN" dirty="0"/>
              <a:t>MMSE</a:t>
            </a:r>
            <a:r>
              <a:rPr lang="zh-CN" altLang="en-US" dirty="0"/>
              <a:t>： 最小均方误差</a:t>
            </a:r>
            <a:endParaRPr lang="en-US" altLang="zh-CN" dirty="0"/>
          </a:p>
          <a:p>
            <a:r>
              <a:rPr lang="zh-CN" altLang="en-US" dirty="0"/>
              <a:t>转换域：</a:t>
            </a:r>
            <a:r>
              <a:rPr lang="en-US" altLang="zh-CN" dirty="0"/>
              <a:t>DFT</a:t>
            </a:r>
            <a:r>
              <a:rPr lang="zh-CN" altLang="en-US" dirty="0"/>
              <a:t>转换时域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7E31E8-2414-48B2-AAEE-2ABDB9A5C8F2}"/>
              </a:ext>
            </a:extLst>
          </p:cNvPr>
          <p:cNvSpPr txBox="1"/>
          <p:nvPr/>
        </p:nvSpPr>
        <p:spPr>
          <a:xfrm>
            <a:off x="6181349" y="2337359"/>
            <a:ext cx="458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导频设计：   梳妆导频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C24125-CF5A-4CB9-B22D-29D0E4C448EF}"/>
              </a:ext>
            </a:extLst>
          </p:cNvPr>
          <p:cNvSpPr txBox="1"/>
          <p:nvPr/>
        </p:nvSpPr>
        <p:spPr>
          <a:xfrm>
            <a:off x="6181349" y="2839002"/>
            <a:ext cx="387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MIMO</a:t>
            </a:r>
            <a:r>
              <a:rPr lang="zh-CN" altLang="en-US" dirty="0"/>
              <a:t>导频：正交导频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A38A6E-2AD2-41E8-9CB2-7DE7DB38C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91" y="644194"/>
            <a:ext cx="3929392" cy="11060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F70C29-A1AB-41D6-B98E-C9ADB281E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68" y="1620413"/>
            <a:ext cx="3929392" cy="7415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EE8471-0EDF-4237-804B-7BCE4CB8E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91" y="2473736"/>
            <a:ext cx="3929392" cy="17621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339251-4D2E-44EE-9B81-D52EFD8AA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91" y="4385154"/>
            <a:ext cx="3912758" cy="195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7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8269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主要研究内容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439400" y="6621464"/>
            <a:ext cx="1752601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LOGO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ABEEC5-8554-4C08-A3F6-D0BB0B62B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1" y="809872"/>
            <a:ext cx="10795813" cy="54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8269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主要研究内容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439400" y="6621464"/>
            <a:ext cx="1752601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LOGO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590A55-C74E-466C-ADB9-2E0D27E4F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948547"/>
            <a:ext cx="10246541" cy="51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0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8269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主要研究内容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439400" y="6621464"/>
            <a:ext cx="1752601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LOGO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237009-338A-43C1-8BDB-462FA0C4FF40}"/>
              </a:ext>
            </a:extLst>
          </p:cNvPr>
          <p:cNvSpPr txBox="1"/>
          <p:nvPr/>
        </p:nvSpPr>
        <p:spPr>
          <a:xfrm>
            <a:off x="6720395" y="1668860"/>
            <a:ext cx="4909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估计性能：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LS with DFT   MMSE with DFT</a:t>
            </a:r>
          </a:p>
          <a:p>
            <a:r>
              <a:rPr lang="en-US" altLang="zh-CN" dirty="0"/>
              <a:t>                      2</a:t>
            </a:r>
            <a:r>
              <a:rPr lang="zh-CN" altLang="en-US" dirty="0"/>
              <a:t>、</a:t>
            </a:r>
            <a:r>
              <a:rPr lang="en-US" altLang="zh-CN" dirty="0"/>
              <a:t>MMSE</a:t>
            </a:r>
          </a:p>
          <a:p>
            <a:r>
              <a:rPr lang="en-US" altLang="zh-CN" dirty="0"/>
              <a:t>	     3</a:t>
            </a:r>
            <a:r>
              <a:rPr lang="zh-CN" altLang="en-US" dirty="0"/>
              <a:t>、</a:t>
            </a:r>
            <a:r>
              <a:rPr lang="en-US" altLang="zh-CN" dirty="0"/>
              <a:t>LS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BE2404-6FCE-4EED-BF77-0A53E4531CEC}"/>
              </a:ext>
            </a:extLst>
          </p:cNvPr>
          <p:cNvSpPr txBox="1"/>
          <p:nvPr/>
        </p:nvSpPr>
        <p:spPr>
          <a:xfrm>
            <a:off x="6720397" y="3062796"/>
            <a:ext cx="4909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</a:t>
            </a:r>
            <a:r>
              <a:rPr lang="zh-CN" altLang="en-US" dirty="0"/>
              <a:t>因为没有对噪声进行处理，估计性能最差，但最简单，复杂度低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MMSE</a:t>
            </a:r>
            <a:r>
              <a:rPr lang="zh-CN" altLang="en-US" dirty="0"/>
              <a:t>性能比</a:t>
            </a:r>
            <a:r>
              <a:rPr lang="en-US" altLang="zh-CN" dirty="0"/>
              <a:t>LS</a:t>
            </a:r>
            <a:r>
              <a:rPr lang="zh-CN" altLang="en-US" dirty="0"/>
              <a:t>好，但由于涉及矩阵求逆，复杂度高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LS</a:t>
            </a:r>
            <a:r>
              <a:rPr lang="zh-CN" altLang="en-US" dirty="0"/>
              <a:t>和</a:t>
            </a:r>
            <a:r>
              <a:rPr lang="en-US" altLang="zh-CN" dirty="0"/>
              <a:t>MMSE</a:t>
            </a:r>
            <a:r>
              <a:rPr lang="zh-CN" altLang="en-US" dirty="0"/>
              <a:t>都加上</a:t>
            </a:r>
            <a:r>
              <a:rPr lang="en-US" altLang="zh-CN" dirty="0"/>
              <a:t>DFT</a:t>
            </a:r>
            <a:r>
              <a:rPr lang="zh-CN" altLang="en-US" dirty="0"/>
              <a:t>转换域消除带外噪声，性能得到提升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AE582BE-E574-4B77-AD35-6AC8452A11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924287"/>
            <a:ext cx="4458893" cy="223409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C018812-EB1E-4B94-B5BD-DC4515630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3854724"/>
            <a:ext cx="4471023" cy="22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" y="2663826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 dirty="0">
                <a:solidFill>
                  <a:schemeClr val="bg1"/>
                </a:solidFill>
                <a:latin typeface="Impact" pitchFamily="34" charset="0"/>
              </a:rPr>
              <a:t>3</a:t>
            </a:r>
            <a:endParaRPr lang="zh-CN" altLang="en-US" sz="115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6" y="2663826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1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下一步计划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8269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下一步计划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264776" y="6621464"/>
            <a:ext cx="192722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LOGO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3" name="文本框 72"/>
          <p:cNvSpPr txBox="1"/>
          <p:nvPr/>
        </p:nvSpPr>
        <p:spPr bwMode="auto">
          <a:xfrm>
            <a:off x="3814807" y="2672492"/>
            <a:ext cx="5048250" cy="16183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、基于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DFT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转换域的方法，进行进一步的优化，提高估计性能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、进行论文的撰写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081914" y="1308174"/>
            <a:ext cx="6550358" cy="4595476"/>
            <a:chOff x="238406" y="4434080"/>
            <a:chExt cx="5744493" cy="1750626"/>
          </a:xfrm>
        </p:grpSpPr>
        <p:grpSp>
          <p:nvGrpSpPr>
            <p:cNvPr id="8239" name="组合 5"/>
            <p:cNvGrpSpPr>
              <a:grpSpLocks/>
            </p:cNvGrpSpPr>
            <p:nvPr/>
          </p:nvGrpSpPr>
          <p:grpSpPr bwMode="auto">
            <a:xfrm>
              <a:off x="238406" y="4434080"/>
              <a:ext cx="5712642" cy="1750626"/>
              <a:chOff x="238406" y="4434080"/>
              <a:chExt cx="5712642" cy="175062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238406" y="4664216"/>
                <a:ext cx="5712639" cy="1520488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82055" y="4434080"/>
                <a:ext cx="3081998" cy="152420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25000"/>
                      </a:srgbClr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下一步计划</a:t>
                </a: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86022" y="4448364"/>
                <a:ext cx="178581" cy="21585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8246" name="组合 87"/>
              <p:cNvGrpSpPr>
                <a:grpSpLocks/>
              </p:cNvGrpSpPr>
              <p:nvPr/>
            </p:nvGrpSpPr>
            <p:grpSpPr bwMode="auto">
              <a:xfrm>
                <a:off x="5349472" y="5765696"/>
                <a:ext cx="601576" cy="419010"/>
                <a:chOff x="5502265" y="2295152"/>
                <a:chExt cx="451779" cy="314674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5594051" y="2380972"/>
                  <a:ext cx="359993" cy="228854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5502265" y="2295152"/>
                  <a:ext cx="255097" cy="25507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8240" name="文本框 88"/>
            <p:cNvSpPr txBox="1">
              <a:spLocks noChangeArrowheads="1"/>
            </p:cNvSpPr>
            <p:nvPr/>
          </p:nvSpPr>
          <p:spPr bwMode="auto">
            <a:xfrm>
              <a:off x="5488593" y="5905778"/>
              <a:ext cx="494306" cy="163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itchFamily="34" charset="0"/>
                  <a:ea typeface="宋体" pitchFamily="2" charset="-122"/>
                  <a:cs typeface="+mn-cs"/>
                </a:rPr>
                <a:t>03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42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992313" y="2528889"/>
            <a:ext cx="81708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6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谢谢老师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600201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10290176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792163" y="1462089"/>
            <a:ext cx="1109662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1" y="-12699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0439400" y="6523038"/>
            <a:ext cx="1752601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9502775" y="649049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 animBg="1"/>
      <p:bldP spid="42" grpId="0" animBg="1"/>
      <p:bldP spid="43" grpId="0" animBg="1"/>
      <p:bldP spid="44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-12699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369118" y="6523038"/>
            <a:ext cx="1822883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0" name="组合 69"/>
          <p:cNvGrpSpPr>
            <a:grpSpLocks/>
          </p:cNvGrpSpPr>
          <p:nvPr/>
        </p:nvGrpSpPr>
        <p:grpSpPr bwMode="auto">
          <a:xfrm>
            <a:off x="3455988" y="2295279"/>
            <a:ext cx="4843462" cy="712788"/>
            <a:chOff x="6298049" y="1397569"/>
            <a:chExt cx="4842391" cy="712882"/>
          </a:xfrm>
        </p:grpSpPr>
        <p:sp>
          <p:nvSpPr>
            <p:cNvPr id="20" name="Freeform 74"/>
            <p:cNvSpPr>
              <a:spLocks noEditPoints="1"/>
            </p:cNvSpPr>
            <p:nvPr/>
          </p:nvSpPr>
          <p:spPr bwMode="auto">
            <a:xfrm>
              <a:off x="7321760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32" name="文本框 20"/>
            <p:cNvSpPr txBox="1">
              <a:spLocks noChangeArrowheads="1"/>
            </p:cNvSpPr>
            <p:nvPr/>
          </p:nvSpPr>
          <p:spPr bwMode="auto">
            <a:xfrm>
              <a:off x="8181210" y="1506484"/>
              <a:ext cx="28404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选题背景及意义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5" name="组合 68"/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37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itchFamily="34" charset="0"/>
                  </a:rPr>
                  <a:t>01</a:t>
                </a:r>
                <a:endParaRPr lang="zh-CN" altLang="en-US" sz="3600">
                  <a:solidFill>
                    <a:srgbClr val="044875"/>
                  </a:solidFill>
                  <a:latin typeface="Impact" pitchFamily="34" charset="0"/>
                </a:endParaRPr>
              </a:p>
            </p:txBody>
          </p:sp>
        </p:grp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3455988" y="3696370"/>
            <a:ext cx="4843462" cy="712788"/>
            <a:chOff x="309691" y="3938645"/>
            <a:chExt cx="4842391" cy="712882"/>
          </a:xfrm>
        </p:grpSpPr>
        <p:grpSp>
          <p:nvGrpSpPr>
            <p:cNvPr id="3123" name="组合 79"/>
            <p:cNvGrpSpPr>
              <a:grpSpLocks/>
            </p:cNvGrpSpPr>
            <p:nvPr/>
          </p:nvGrpSpPr>
          <p:grpSpPr bwMode="auto">
            <a:xfrm>
              <a:off x="309691" y="3938645"/>
              <a:ext cx="4842391" cy="712882"/>
              <a:chOff x="6298049" y="1397569"/>
              <a:chExt cx="4842391" cy="712882"/>
            </a:xfrm>
          </p:grpSpPr>
          <p:sp>
            <p:nvSpPr>
              <p:cNvPr id="3125" name="文本框 81"/>
              <p:cNvSpPr txBox="1">
                <a:spLocks noChangeArrowheads="1"/>
              </p:cNvSpPr>
              <p:nvPr/>
            </p:nvSpPr>
            <p:spPr bwMode="auto">
              <a:xfrm>
                <a:off x="802881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 dirty="0">
                    <a:solidFill>
                      <a:srgbClr val="044875"/>
                    </a:solidFill>
                    <a:latin typeface="微软雅黑" pitchFamily="34" charset="-122"/>
                    <a:ea typeface="微软雅黑" pitchFamily="34" charset="-122"/>
                  </a:rPr>
                  <a:t>主要研究内容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8" name="组合 84"/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30" name="文本框 86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 dirty="0">
                      <a:solidFill>
                        <a:srgbClr val="044875"/>
                      </a:solidFill>
                      <a:latin typeface="Impact" pitchFamily="34" charset="0"/>
                    </a:rPr>
                    <a:t>02</a:t>
                  </a:r>
                  <a:endParaRPr lang="zh-CN" altLang="en-US" sz="3600" dirty="0">
                    <a:solidFill>
                      <a:srgbClr val="044875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141" name="Freeform 71"/>
            <p:cNvSpPr>
              <a:spLocks noEditPoints="1"/>
            </p:cNvSpPr>
            <p:nvPr/>
          </p:nvSpPr>
          <p:spPr bwMode="auto">
            <a:xfrm>
              <a:off x="1344512" y="4024381"/>
              <a:ext cx="511062" cy="541409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455987" y="4995864"/>
            <a:ext cx="4843463" cy="712790"/>
            <a:chOff x="6535247" y="4281000"/>
            <a:chExt cx="4842392" cy="712884"/>
          </a:xfrm>
        </p:grpSpPr>
        <p:grpSp>
          <p:nvGrpSpPr>
            <p:cNvPr id="3115" name="组合 116"/>
            <p:cNvGrpSpPr>
              <a:grpSpLocks/>
            </p:cNvGrpSpPr>
            <p:nvPr/>
          </p:nvGrpSpPr>
          <p:grpSpPr bwMode="auto">
            <a:xfrm>
              <a:off x="6535247" y="4281000"/>
              <a:ext cx="4842392" cy="712884"/>
              <a:chOff x="6298048" y="1397567"/>
              <a:chExt cx="4842392" cy="712884"/>
            </a:xfrm>
          </p:grpSpPr>
          <p:sp>
            <p:nvSpPr>
              <p:cNvPr id="3117" name="文本框 126"/>
              <p:cNvSpPr txBox="1">
                <a:spLocks noChangeArrowheads="1"/>
              </p:cNvSpPr>
              <p:nvPr/>
            </p:nvSpPr>
            <p:spPr bwMode="auto">
              <a:xfrm>
                <a:off x="820026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 dirty="0">
                    <a:solidFill>
                      <a:srgbClr val="044875"/>
                    </a:solidFill>
                    <a:latin typeface="微软雅黑" pitchFamily="34" charset="-122"/>
                    <a:ea typeface="微软雅黑" pitchFamily="34" charset="-122"/>
                  </a:rPr>
                  <a:t>下一步计划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7180504" y="1397567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0" name="组合 129"/>
              <p:cNvGrpSpPr>
                <a:grpSpLocks/>
              </p:cNvGrpSpPr>
              <p:nvPr/>
            </p:nvGrpSpPr>
            <p:grpSpPr bwMode="auto">
              <a:xfrm>
                <a:off x="6298048" y="1397569"/>
                <a:ext cx="919239" cy="712882"/>
                <a:chOff x="6191368" y="1397569"/>
                <a:chExt cx="919239" cy="712882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22" name="文本框 131"/>
                <p:cNvSpPr txBox="1">
                  <a:spLocks noChangeArrowheads="1"/>
                </p:cNvSpPr>
                <p:nvPr/>
              </p:nvSpPr>
              <p:spPr bwMode="auto">
                <a:xfrm>
                  <a:off x="6191368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 dirty="0">
                      <a:solidFill>
                        <a:srgbClr val="044875"/>
                      </a:solidFill>
                      <a:latin typeface="Impact" pitchFamily="34" charset="0"/>
                    </a:rPr>
                    <a:t>03</a:t>
                  </a:r>
                  <a:endParaRPr lang="zh-CN" altLang="en-US" sz="3600" dirty="0">
                    <a:solidFill>
                      <a:srgbClr val="044875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143" name="Freeform 306"/>
            <p:cNvSpPr>
              <a:spLocks noEditPoints="1"/>
            </p:cNvSpPr>
            <p:nvPr/>
          </p:nvSpPr>
          <p:spPr bwMode="auto">
            <a:xfrm>
              <a:off x="7601812" y="4390554"/>
              <a:ext cx="539631" cy="536646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743200" y="582614"/>
            <a:ext cx="6688138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>
                <a:solidFill>
                  <a:srgbClr val="044875"/>
                </a:solidFill>
                <a:latin typeface="+mj-lt"/>
                <a:ea typeface="+mn-ea"/>
              </a:rPr>
              <a:t>主要内容</a:t>
            </a:r>
          </a:p>
        </p:txBody>
      </p:sp>
      <p:grpSp>
        <p:nvGrpSpPr>
          <p:cNvPr id="163" name="组合 162"/>
          <p:cNvGrpSpPr>
            <a:grpSpLocks/>
          </p:cNvGrpSpPr>
          <p:nvPr/>
        </p:nvGrpSpPr>
        <p:grpSpPr bwMode="auto">
          <a:xfrm>
            <a:off x="3455988" y="1511300"/>
            <a:ext cx="5262562" cy="376238"/>
            <a:chOff x="3455443" y="1512024"/>
            <a:chExt cx="5263600" cy="375186"/>
          </a:xfrm>
        </p:grpSpPr>
        <p:sp>
          <p:nvSpPr>
            <p:cNvPr id="155" name="文本框 154"/>
            <p:cNvSpPr txBox="1"/>
            <p:nvPr/>
          </p:nvSpPr>
          <p:spPr>
            <a:xfrm>
              <a:off x="3455443" y="1518356"/>
              <a:ext cx="5263600" cy="3688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flipV="1">
              <a:off x="3699966" y="1512024"/>
              <a:ext cx="477455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2663826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1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10" name="矩形 9"/>
          <p:cNvSpPr/>
          <p:nvPr/>
        </p:nvSpPr>
        <p:spPr>
          <a:xfrm>
            <a:off x="2498726" y="2663826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791325" y="3632201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选题背景及意义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5411788" y="1785193"/>
            <a:ext cx="5903912" cy="37194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移动通信系统从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20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世纪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80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年代诞生以来，极大促进社会发展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从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第一代移动通信系统，仅能提供模拟话音业务，到第五代通信系统，服务的对象不再只是通信，人工智能，自动驾驶都需要移动通信的支持</a:t>
            </a:r>
            <a:endParaRPr lang="en-US" altLang="zh-CN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人们在享受便捷和高效的信息服务的同时，也对通信系统的峰值速率、流量密度、可靠性和有效性等各项指标提出了更高的要求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3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5146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latin typeface="微软雅黑" pitchFamily="34" charset="-122"/>
                  <a:ea typeface="微软雅黑" pitchFamily="34" charset="-122"/>
                </a:rPr>
                <a:t>选题背景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0439400" y="6621464"/>
            <a:ext cx="1752601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4G 5G 6G 的图像结果">
            <a:extLst>
              <a:ext uri="{FF2B5EF4-FFF2-40B4-BE49-F238E27FC236}">
                <a16:creationId xmlns:a16="http://schemas.microsoft.com/office/drawing/2014/main" id="{C4710211-16E9-460C-9D6D-49BC5A4FF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49" y="1206637"/>
            <a:ext cx="2972526" cy="214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4G 5G 6G 的图像结果">
            <a:extLst>
              <a:ext uri="{FF2B5EF4-FFF2-40B4-BE49-F238E27FC236}">
                <a16:creationId xmlns:a16="http://schemas.microsoft.com/office/drawing/2014/main" id="{A9F7DE36-8F8E-40AC-8576-AD39D3B89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4302017"/>
            <a:ext cx="34099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5657253" y="1408776"/>
            <a:ext cx="5726358" cy="500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MIMO</a:t>
            </a:r>
            <a:r>
              <a:rPr lang="zh-CN" altLang="en-US" dirty="0"/>
              <a:t>技术可以通过空间复用和分集技术来增强信号的可靠性和传输速率，提升系统容量</a:t>
            </a:r>
            <a:endParaRPr lang="en-US" altLang="zh-CN" dirty="0"/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OFDM</a:t>
            </a:r>
            <a:r>
              <a:rPr lang="zh-CN" altLang="zh-CN" dirty="0"/>
              <a:t>技术，</a:t>
            </a:r>
            <a:r>
              <a:rPr lang="zh-CN" altLang="en-US" dirty="0"/>
              <a:t>即</a:t>
            </a:r>
            <a:r>
              <a:rPr lang="zh-CN" altLang="zh-CN" dirty="0"/>
              <a:t>正交频分复用技术</a:t>
            </a:r>
            <a:r>
              <a:rPr lang="zh-CN" altLang="en-US" dirty="0"/>
              <a:t>，</a:t>
            </a:r>
            <a:r>
              <a:rPr lang="zh-CN" altLang="zh-CN" dirty="0"/>
              <a:t>具有良好的抗多径衰落能力</a:t>
            </a:r>
            <a:endParaRPr lang="en-US" altLang="zh-CN" dirty="0"/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endParaRPr lang="en-US" altLang="zh-CN" dirty="0"/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endParaRPr lang="en-US" altLang="zh-CN" dirty="0"/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MIMO-OFDM</a:t>
            </a:r>
            <a:r>
              <a:rPr lang="zh-CN" altLang="zh-CN" dirty="0"/>
              <a:t>技术，</a:t>
            </a:r>
            <a:r>
              <a:rPr lang="zh-CN" altLang="en-US" dirty="0"/>
              <a:t>结合两者优点，是当前无线宽带通信系统（</a:t>
            </a:r>
            <a:r>
              <a:rPr lang="en-US" altLang="zh-CN" dirty="0"/>
              <a:t>4G</a:t>
            </a:r>
            <a:r>
              <a:rPr lang="zh-CN" altLang="en-US" dirty="0"/>
              <a:t>、 </a:t>
            </a:r>
            <a:r>
              <a:rPr lang="en-US" altLang="zh-CN" dirty="0"/>
              <a:t>5G</a:t>
            </a:r>
            <a:r>
              <a:rPr lang="zh-CN" altLang="en-US" dirty="0"/>
              <a:t>、 </a:t>
            </a:r>
            <a:r>
              <a:rPr lang="en-US" altLang="zh-CN" dirty="0"/>
              <a:t>Wi-Fi </a:t>
            </a:r>
            <a:r>
              <a:rPr lang="zh-CN" altLang="en-US" dirty="0"/>
              <a:t>等）物理层的核心技术之一</a:t>
            </a:r>
            <a:endParaRPr lang="en-US" altLang="zh-CN" dirty="0"/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endParaRPr lang="en-US" altLang="zh-CN" dirty="0"/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endParaRPr lang="en-US" altLang="zh-CN" dirty="0"/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信道估计在无线通信中具有重要的研究意义，</a:t>
            </a:r>
            <a:r>
              <a:rPr lang="zh-CN" altLang="zh-CN" dirty="0"/>
              <a:t>在信号传输的过程中，会受到信道的干扰</a:t>
            </a:r>
            <a:r>
              <a:rPr lang="zh-CN" altLang="en-US" dirty="0"/>
              <a:t>，信道估计对系统的性能有很重要的影响</a:t>
            </a:r>
            <a:endParaRPr lang="en-US" altLang="zh-CN" dirty="0"/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sz="3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endParaRPr lang="en-US" altLang="zh-CN" sz="3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5146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latin typeface="微软雅黑" pitchFamily="34" charset="-122"/>
                  <a:ea typeface="微软雅黑" pitchFamily="34" charset="-122"/>
                </a:rPr>
                <a:t>研究意义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0439400" y="6621464"/>
            <a:ext cx="1752601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D523E23-293F-481D-ABF2-3A3018BF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8" y="1907253"/>
            <a:ext cx="5454509" cy="304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" y="2663826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1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115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第</a:t>
            </a:r>
          </a:p>
        </p:txBody>
      </p:sp>
      <p:sp>
        <p:nvSpPr>
          <p:cNvPr id="6" name="矩形 5"/>
          <p:cNvSpPr/>
          <p:nvPr/>
        </p:nvSpPr>
        <p:spPr>
          <a:xfrm>
            <a:off x="2498726" y="2663826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4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1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主要研究内容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8269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主要研究内容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439400" y="6621464"/>
            <a:ext cx="1752601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LOGO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 bwMode="auto">
          <a:xfrm>
            <a:off x="3427413" y="1481138"/>
            <a:ext cx="5048250" cy="52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理解与掌握</a:t>
            </a:r>
            <a:r>
              <a:rPr lang="en-US" altLang="zh-CN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OFDM</a:t>
            </a:r>
            <a:r>
              <a:rPr lang="zh-CN" altLang="en-US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系统传输原理，利用</a:t>
            </a:r>
            <a:r>
              <a:rPr lang="en-US" altLang="zh-CN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zh-CN" altLang="en-US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，建立</a:t>
            </a:r>
            <a:r>
              <a:rPr lang="en-US" altLang="zh-CN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MIMO-OFDM</a:t>
            </a:r>
            <a:r>
              <a:rPr lang="zh-CN" altLang="en-US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358934" y="740569"/>
            <a:ext cx="5729288" cy="1941512"/>
            <a:chOff x="238407" y="766950"/>
            <a:chExt cx="5728511" cy="1940706"/>
          </a:xfrm>
        </p:grpSpPr>
        <p:grpSp>
          <p:nvGrpSpPr>
            <p:cNvPr id="8259" name="组合 3"/>
            <p:cNvGrpSpPr>
              <a:grpSpLocks/>
            </p:cNvGrpSpPr>
            <p:nvPr/>
          </p:nvGrpSpPr>
          <p:grpSpPr bwMode="auto">
            <a:xfrm>
              <a:off x="238407" y="766950"/>
              <a:ext cx="5724700" cy="1940706"/>
              <a:chOff x="238407" y="766950"/>
              <a:chExt cx="5724700" cy="194070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38407" y="997041"/>
                <a:ext cx="5712639" cy="152178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382055" y="766950"/>
                <a:ext cx="3081998" cy="399944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dirty="0">
                    <a:solidFill>
                      <a:srgbClr val="E7E6E6">
                        <a:lumMod val="25000"/>
                      </a:srgbClr>
                    </a:solidFill>
                    <a:latin typeface="Calibri"/>
                  </a:rPr>
                  <a:t>MIMO-OFDM</a:t>
                </a:r>
                <a:r>
                  <a:rPr lang="zh-CN" altLang="en-US" sz="2000" dirty="0">
                    <a:solidFill>
                      <a:srgbClr val="E7E6E6">
                        <a:lumMod val="25000"/>
                      </a:srgbClr>
                    </a:solidFill>
                    <a:latin typeface="Calibri"/>
                  </a:rPr>
                  <a:t>系统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86023" y="781231"/>
                <a:ext cx="171427" cy="46177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8266" name="组合 78"/>
              <p:cNvGrpSpPr>
                <a:grpSpLocks/>
              </p:cNvGrpSpPr>
              <p:nvPr/>
            </p:nvGrpSpPr>
            <p:grpSpPr bwMode="auto">
              <a:xfrm>
                <a:off x="5349240" y="2102118"/>
                <a:ext cx="613867" cy="605538"/>
                <a:chOff x="5502097" y="2295716"/>
                <a:chExt cx="461010" cy="454755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5594053" y="2381042"/>
                  <a:ext cx="369533" cy="36942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5502265" y="2295239"/>
                  <a:ext cx="255097" cy="25502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8260" name="文本框 79"/>
            <p:cNvSpPr txBox="1">
              <a:spLocks noChangeArrowheads="1"/>
            </p:cNvSpPr>
            <p:nvPr/>
          </p:nvSpPr>
          <p:spPr bwMode="auto">
            <a:xfrm>
              <a:off x="5488594" y="2241447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itchFamily="34" charset="0"/>
                  <a:ea typeface="宋体" pitchFamily="2" charset="-122"/>
                  <a:cs typeface="+mn-cs"/>
                </a:rPr>
                <a:t>01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68" name="文本框 67"/>
          <p:cNvSpPr txBox="1"/>
          <p:nvPr/>
        </p:nvSpPr>
        <p:spPr bwMode="auto">
          <a:xfrm>
            <a:off x="3422434" y="3374277"/>
            <a:ext cx="5048250" cy="52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基于</a:t>
            </a:r>
            <a:r>
              <a:rPr lang="en-US" altLang="zh-CN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MIMO-OFDM</a:t>
            </a:r>
            <a:r>
              <a:rPr lang="zh-CN" altLang="en-US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系统，利用</a:t>
            </a:r>
            <a:r>
              <a:rPr lang="en-US" altLang="zh-CN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zh-CN" altLang="en-US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，进行信道估计算法的实现（</a:t>
            </a:r>
            <a:r>
              <a:rPr lang="en-US" altLang="zh-CN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</a:t>
            </a:r>
            <a:r>
              <a:rPr lang="zh-CN" altLang="en-US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MMSE</a:t>
            </a:r>
            <a:r>
              <a:rPr lang="zh-CN" altLang="en-US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、转换域）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311525" y="2601350"/>
            <a:ext cx="5729288" cy="1941513"/>
            <a:chOff x="238407" y="2600596"/>
            <a:chExt cx="5728511" cy="1940544"/>
          </a:xfrm>
        </p:grpSpPr>
        <p:grpSp>
          <p:nvGrpSpPr>
            <p:cNvPr id="8249" name="组合 4"/>
            <p:cNvGrpSpPr>
              <a:grpSpLocks/>
            </p:cNvGrpSpPr>
            <p:nvPr/>
          </p:nvGrpSpPr>
          <p:grpSpPr bwMode="auto">
            <a:xfrm>
              <a:off x="238407" y="2600596"/>
              <a:ext cx="5724700" cy="1940544"/>
              <a:chOff x="238407" y="2600596"/>
              <a:chExt cx="5724700" cy="1940544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38407" y="2830669"/>
                <a:ext cx="5712639" cy="1521652"/>
              </a:xfrm>
              <a:prstGeom prst="rect">
                <a:avLst/>
              </a:prstGeom>
              <a:noFill/>
              <a:ln w="1905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382055" y="2600596"/>
                <a:ext cx="3081998" cy="399910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dirty="0">
                    <a:solidFill>
                      <a:srgbClr val="044875"/>
                    </a:solidFill>
                    <a:latin typeface="Calibri"/>
                  </a:rPr>
                  <a:t>信道估计算法实现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86023" y="2614877"/>
                <a:ext cx="171427" cy="461731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8256" name="组合 82"/>
              <p:cNvGrpSpPr>
                <a:grpSpLocks/>
              </p:cNvGrpSpPr>
              <p:nvPr/>
            </p:nvGrpSpPr>
            <p:grpSpPr bwMode="auto">
              <a:xfrm>
                <a:off x="5349240" y="3935602"/>
                <a:ext cx="613867" cy="605538"/>
                <a:chOff x="5502097" y="2295716"/>
                <a:chExt cx="461010" cy="454755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5594053" y="2381073"/>
                  <a:ext cx="369533" cy="369398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502265" y="2295277"/>
                  <a:ext cx="255097" cy="255004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8250" name="文本框 83"/>
            <p:cNvSpPr txBox="1">
              <a:spLocks noChangeArrowheads="1"/>
            </p:cNvSpPr>
            <p:nvPr/>
          </p:nvSpPr>
          <p:spPr bwMode="auto">
            <a:xfrm>
              <a:off x="5488594" y="4074931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itchFamily="34" charset="0"/>
                  <a:ea typeface="宋体" pitchFamily="2" charset="-122"/>
                  <a:cs typeface="+mn-cs"/>
                </a:rPr>
                <a:t>02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73" name="文本框 72"/>
          <p:cNvSpPr txBox="1"/>
          <p:nvPr/>
        </p:nvSpPr>
        <p:spPr bwMode="auto">
          <a:xfrm>
            <a:off x="3422434" y="5270562"/>
            <a:ext cx="5048250" cy="52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基于已实现的信道估计算法基础上，进行算法的优化，使信道估计性能提升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295649" y="4497635"/>
            <a:ext cx="5729289" cy="1938337"/>
            <a:chOff x="238406" y="4434080"/>
            <a:chExt cx="5728512" cy="1937907"/>
          </a:xfrm>
        </p:grpSpPr>
        <p:grpSp>
          <p:nvGrpSpPr>
            <p:cNvPr id="8239" name="组合 5"/>
            <p:cNvGrpSpPr>
              <a:grpSpLocks/>
            </p:cNvGrpSpPr>
            <p:nvPr/>
          </p:nvGrpSpPr>
          <p:grpSpPr bwMode="auto">
            <a:xfrm>
              <a:off x="238406" y="4434080"/>
              <a:ext cx="5724701" cy="1937907"/>
              <a:chOff x="238406" y="4434080"/>
              <a:chExt cx="5724701" cy="1937907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238406" y="4664216"/>
                <a:ext cx="5712639" cy="1520488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82055" y="4434080"/>
                <a:ext cx="3081998" cy="400021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25000"/>
                      </a:srgbClr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信道估计算法优化</a:t>
                </a: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86023" y="4448364"/>
                <a:ext cx="171427" cy="46186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8246" name="组合 87"/>
              <p:cNvGrpSpPr>
                <a:grpSpLocks/>
              </p:cNvGrpSpPr>
              <p:nvPr/>
            </p:nvGrpSpPr>
            <p:grpSpPr bwMode="auto">
              <a:xfrm>
                <a:off x="5349240" y="5766449"/>
                <a:ext cx="613867" cy="605538"/>
                <a:chOff x="5502097" y="2295716"/>
                <a:chExt cx="461010" cy="454755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5594053" y="2380970"/>
                  <a:ext cx="369533" cy="36950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5502265" y="2295151"/>
                  <a:ext cx="255097" cy="25507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8240" name="文本框 88"/>
            <p:cNvSpPr txBox="1">
              <a:spLocks noChangeArrowheads="1"/>
            </p:cNvSpPr>
            <p:nvPr/>
          </p:nvSpPr>
          <p:spPr bwMode="auto">
            <a:xfrm>
              <a:off x="5488594" y="5905778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itchFamily="34" charset="0"/>
                  <a:ea typeface="宋体" pitchFamily="2" charset="-122"/>
                  <a:cs typeface="+mn-cs"/>
                </a:rPr>
                <a:t>03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8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  <p:bldP spid="63" grpId="0"/>
      <p:bldP spid="68" grpId="0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8269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主要研究内容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200444" y="6621464"/>
            <a:ext cx="1991558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LOGO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6096000" y="1746197"/>
            <a:ext cx="5645627" cy="3250976"/>
            <a:chOff x="238407" y="766950"/>
            <a:chExt cx="5728511" cy="1874607"/>
          </a:xfrm>
        </p:grpSpPr>
        <p:grpSp>
          <p:nvGrpSpPr>
            <p:cNvPr id="8259" name="组合 3"/>
            <p:cNvGrpSpPr>
              <a:grpSpLocks/>
            </p:cNvGrpSpPr>
            <p:nvPr/>
          </p:nvGrpSpPr>
          <p:grpSpPr bwMode="auto">
            <a:xfrm>
              <a:off x="238407" y="766950"/>
              <a:ext cx="5712639" cy="1751877"/>
              <a:chOff x="238407" y="766950"/>
              <a:chExt cx="5712639" cy="1751877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38407" y="997041"/>
                <a:ext cx="5712639" cy="152178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382055" y="766950"/>
                <a:ext cx="3081998" cy="399944"/>
              </a:xfrm>
              <a:prstGeom prst="rect">
                <a:avLst/>
              </a:prstGeom>
              <a:blipFill>
                <a:blip r:embed="rId2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dirty="0">
                    <a:solidFill>
                      <a:srgbClr val="E7E6E6">
                        <a:lumMod val="25000"/>
                      </a:srgbClr>
                    </a:solidFill>
                    <a:latin typeface="Calibri"/>
                  </a:rPr>
                  <a:t>MIMO-OFDM</a:t>
                </a:r>
                <a:r>
                  <a:rPr lang="zh-CN" altLang="en-US" sz="2000" dirty="0">
                    <a:solidFill>
                      <a:srgbClr val="E7E6E6">
                        <a:lumMod val="25000"/>
                      </a:srgbClr>
                    </a:solidFill>
                    <a:latin typeface="Calibri"/>
                  </a:rPr>
                  <a:t>系统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86023" y="781231"/>
                <a:ext cx="171427" cy="46177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8266" name="组合 78"/>
              <p:cNvGrpSpPr>
                <a:grpSpLocks/>
              </p:cNvGrpSpPr>
              <p:nvPr/>
            </p:nvGrpSpPr>
            <p:grpSpPr bwMode="auto">
              <a:xfrm>
                <a:off x="5349460" y="2101486"/>
                <a:ext cx="601583" cy="417341"/>
                <a:chOff x="5502265" y="2295239"/>
                <a:chExt cx="451785" cy="313420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5594053" y="2381043"/>
                  <a:ext cx="359997" cy="22761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5502265" y="2295239"/>
                  <a:ext cx="255097" cy="25502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8260" name="文本框 79"/>
            <p:cNvSpPr txBox="1">
              <a:spLocks noChangeArrowheads="1"/>
            </p:cNvSpPr>
            <p:nvPr/>
          </p:nvSpPr>
          <p:spPr bwMode="auto">
            <a:xfrm>
              <a:off x="5488594" y="2241447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itchFamily="34" charset="0"/>
                  <a:ea typeface="宋体" pitchFamily="2" charset="-122"/>
                  <a:cs typeface="+mn-cs"/>
                </a:rPr>
                <a:t>01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40427DD-EE04-4D98-B64B-AF1D31E3D3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5" y="950171"/>
            <a:ext cx="5068428" cy="28767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B4542E-E485-497C-8CB6-699DE007D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46" y="4050970"/>
            <a:ext cx="5068428" cy="226250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49DB6A3-012B-46D2-B444-99A3734CAA3F}"/>
              </a:ext>
            </a:extLst>
          </p:cNvPr>
          <p:cNvSpPr txBox="1"/>
          <p:nvPr/>
        </p:nvSpPr>
        <p:spPr>
          <a:xfrm>
            <a:off x="6759300" y="3143103"/>
            <a:ext cx="435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主要内容：</a:t>
            </a:r>
            <a:r>
              <a:rPr lang="en-US" altLang="zh-CN" dirty="0"/>
              <a:t>QAM</a:t>
            </a:r>
            <a:r>
              <a:rPr lang="zh-CN" altLang="en-US" dirty="0"/>
              <a:t>映射、</a:t>
            </a:r>
            <a:r>
              <a:rPr lang="en-US" altLang="zh-CN" dirty="0"/>
              <a:t>FFT</a:t>
            </a:r>
            <a:r>
              <a:rPr lang="zh-CN" altLang="en-US" dirty="0"/>
              <a:t>转换、添加</a:t>
            </a:r>
            <a:r>
              <a:rPr lang="en-US" altLang="zh-CN" dirty="0"/>
              <a:t>CP</a:t>
            </a:r>
            <a:r>
              <a:rPr lang="zh-CN" altLang="en-US" dirty="0"/>
              <a:t>、多径衰落信道建立、</a:t>
            </a:r>
            <a:r>
              <a:rPr lang="en-US" altLang="zh-CN" dirty="0"/>
              <a:t>MIMO</a:t>
            </a:r>
            <a:r>
              <a:rPr lang="zh-CN" altLang="en-US" dirty="0"/>
              <a:t>多天线</a:t>
            </a:r>
          </a:p>
        </p:txBody>
      </p:sp>
    </p:spTree>
    <p:extLst>
      <p:ext uri="{BB962C8B-B14F-4D97-AF65-F5344CB8AC3E}">
        <p14:creationId xmlns:p14="http://schemas.microsoft.com/office/powerpoint/2010/main" val="5668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8269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4487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主要研究内容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439400" y="6621464"/>
            <a:ext cx="1752601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21464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6" y="6538914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4487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LOGO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4487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EFC7666-79DB-4383-A842-1B3E23401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72" y="572360"/>
            <a:ext cx="7345964" cy="271534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8C34BB7-C826-4050-A7AA-EE33B8FB2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569" y="801748"/>
            <a:ext cx="3966917" cy="2256563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ED1BD35B-73A9-4420-9DF7-C0AA5D89C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12" y="4049515"/>
            <a:ext cx="4342857" cy="733333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376365B6-38FC-4C08-A9A1-926E2892D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12" y="5022448"/>
            <a:ext cx="4050506" cy="847299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7CB2E936-9C36-42A2-85D3-46CB0F3FD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510" y="5001833"/>
            <a:ext cx="5076171" cy="853437"/>
          </a:xfrm>
          <a:prstGeom prst="rect">
            <a:avLst/>
          </a:prstGeom>
        </p:spPr>
      </p:pic>
      <p:grpSp>
        <p:nvGrpSpPr>
          <p:cNvPr id="83" name="组合 82">
            <a:extLst>
              <a:ext uri="{FF2B5EF4-FFF2-40B4-BE49-F238E27FC236}">
                <a16:creationId xmlns:a16="http://schemas.microsoft.com/office/drawing/2014/main" id="{8808A4A0-D3C8-4777-B761-7F0FAF9692FB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3382015"/>
            <a:ext cx="11188783" cy="3013361"/>
            <a:chOff x="238407" y="781231"/>
            <a:chExt cx="5712639" cy="1737591"/>
          </a:xfrm>
        </p:grpSpPr>
        <p:grpSp>
          <p:nvGrpSpPr>
            <p:cNvPr id="84" name="组合 3">
              <a:extLst>
                <a:ext uri="{FF2B5EF4-FFF2-40B4-BE49-F238E27FC236}">
                  <a16:creationId xmlns:a16="http://schemas.microsoft.com/office/drawing/2014/main" id="{8756EAA1-4CA7-42B2-9A1C-A91E46E664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407" y="781231"/>
              <a:ext cx="5712639" cy="1737591"/>
              <a:chOff x="238407" y="781231"/>
              <a:chExt cx="5712639" cy="1737591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724EFDE-4BB6-4803-826F-3F65060668A6}"/>
                  </a:ext>
                </a:extLst>
              </p:cNvPr>
              <p:cNvSpPr/>
              <p:nvPr/>
            </p:nvSpPr>
            <p:spPr>
              <a:xfrm>
                <a:off x="238407" y="997041"/>
                <a:ext cx="5712639" cy="152178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F484FCC-24E4-46F2-BEFD-4257ABFFD492}"/>
                  </a:ext>
                </a:extLst>
              </p:cNvPr>
              <p:cNvSpPr txBox="1"/>
              <p:nvPr/>
            </p:nvSpPr>
            <p:spPr>
              <a:xfrm>
                <a:off x="382055" y="781231"/>
                <a:ext cx="2158714" cy="230715"/>
              </a:xfrm>
              <a:prstGeom prst="rect">
                <a:avLst/>
              </a:prstGeom>
              <a:blipFill>
                <a:blip r:embed="rId7"/>
                <a:stretch>
                  <a:fillRect t="-45000"/>
                </a:stretch>
              </a:blip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dirty="0">
                    <a:solidFill>
                      <a:srgbClr val="E7E6E6">
                        <a:lumMod val="25000"/>
                      </a:srgbClr>
                    </a:solidFill>
                    <a:latin typeface="Calibri"/>
                  </a:rPr>
                  <a:t>MIMO-OFDM</a:t>
                </a:r>
                <a:r>
                  <a:rPr lang="zh-CN" altLang="en-US" sz="2000" dirty="0">
                    <a:solidFill>
                      <a:srgbClr val="E7E6E6">
                        <a:lumMod val="25000"/>
                      </a:srgbClr>
                    </a:solidFill>
                    <a:latin typeface="Calibri"/>
                  </a:rPr>
                  <a:t>系统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F08B500F-07F9-465C-B5FC-FB52F334E1F2}"/>
                  </a:ext>
                </a:extLst>
              </p:cNvPr>
              <p:cNvSpPr/>
              <p:nvPr/>
            </p:nvSpPr>
            <p:spPr>
              <a:xfrm>
                <a:off x="586023" y="781231"/>
                <a:ext cx="196075" cy="21581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93" name="组合 78">
                <a:extLst>
                  <a:ext uri="{FF2B5EF4-FFF2-40B4-BE49-F238E27FC236}">
                    <a16:creationId xmlns:a16="http://schemas.microsoft.com/office/drawing/2014/main" id="{33EB3C1E-09D5-4488-82AA-074A32B547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68504" y="2215729"/>
                <a:ext cx="482535" cy="303090"/>
                <a:chOff x="5591670" y="2381042"/>
                <a:chExt cx="362381" cy="227619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246C342D-92FF-4FDC-991A-384F5868E136}"/>
                    </a:ext>
                  </a:extLst>
                </p:cNvPr>
                <p:cNvSpPr/>
                <p:nvPr/>
              </p:nvSpPr>
              <p:spPr>
                <a:xfrm>
                  <a:off x="5594053" y="2381042"/>
                  <a:ext cx="359998" cy="22761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3902785D-C6F6-4045-AFD8-6FB97BFDFBD0}"/>
                    </a:ext>
                  </a:extLst>
                </p:cNvPr>
                <p:cNvSpPr/>
                <p:nvPr/>
              </p:nvSpPr>
              <p:spPr>
                <a:xfrm>
                  <a:off x="5591670" y="2381042"/>
                  <a:ext cx="165692" cy="169222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87" name="文本框 79">
              <a:extLst>
                <a:ext uri="{FF2B5EF4-FFF2-40B4-BE49-F238E27FC236}">
                  <a16:creationId xmlns:a16="http://schemas.microsoft.com/office/drawing/2014/main" id="{9E850AA2-BFC2-4912-A0CE-6BAE2D473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8594" y="2241447"/>
              <a:ext cx="462452" cy="230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itchFamily="34" charset="0"/>
                  <a:ea typeface="宋体" pitchFamily="2" charset="-122"/>
                  <a:cs typeface="+mn-cs"/>
                </a:rPr>
                <a:t>01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itchFamily="34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23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4920</TotalTime>
  <Words>639</Words>
  <Application>Microsoft Office PowerPoint</Application>
  <PresentationFormat>宽屏</PresentationFormat>
  <Paragraphs>128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admin</cp:lastModifiedBy>
  <cp:revision>93</cp:revision>
  <dcterms:created xsi:type="dcterms:W3CDTF">2015-04-13T12:15:43Z</dcterms:created>
  <dcterms:modified xsi:type="dcterms:W3CDTF">2023-04-23T10:02:14Z</dcterms:modified>
</cp:coreProperties>
</file>