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4" r:id="rId2"/>
    <p:sldId id="270" r:id="rId3"/>
    <p:sldId id="256" r:id="rId4"/>
    <p:sldId id="269" r:id="rId5"/>
    <p:sldId id="263" r:id="rId6"/>
    <p:sldId id="258" r:id="rId7"/>
    <p:sldId id="264" r:id="rId8"/>
    <p:sldId id="277" r:id="rId9"/>
    <p:sldId id="278" r:id="rId10"/>
    <p:sldId id="279" r:id="rId11"/>
    <p:sldId id="291" r:id="rId12"/>
    <p:sldId id="280" r:id="rId13"/>
    <p:sldId id="282" r:id="rId14"/>
    <p:sldId id="283" r:id="rId15"/>
    <p:sldId id="281" r:id="rId16"/>
    <p:sldId id="284" r:id="rId17"/>
    <p:sldId id="292" r:id="rId18"/>
    <p:sldId id="293" r:id="rId19"/>
    <p:sldId id="285" r:id="rId20"/>
    <p:sldId id="286" r:id="rId21"/>
    <p:sldId id="294" r:id="rId22"/>
    <p:sldId id="295" r:id="rId23"/>
    <p:sldId id="289" r:id="rId24"/>
    <p:sldId id="290" r:id="rId25"/>
    <p:sldId id="287" r:id="rId26"/>
    <p:sldId id="262" r:id="rId27"/>
    <p:sldId id="288" r:id="rId28"/>
    <p:sldId id="297" r:id="rId29"/>
    <p:sldId id="273"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86808" autoAdjust="0"/>
  </p:normalViewPr>
  <p:slideViewPr>
    <p:cSldViewPr snapToGrid="0">
      <p:cViewPr varScale="1">
        <p:scale>
          <a:sx n="99" d="100"/>
          <a:sy n="99" d="100"/>
        </p:scale>
        <p:origin x="1266" y="72"/>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emf"/><Relationship Id="rId1" Type="http://schemas.openxmlformats.org/officeDocument/2006/relationships/image" Target="../media/image16.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2D23B-C976-4844-9E3D-CF10B610A24F}" type="datetimeFigureOut">
              <a:rPr lang="zh-CN" altLang="en-US" smtClean="0"/>
              <a:t>2023/5/31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C8AD3-3738-40A4-A743-9027D97E3A89}" type="slidenum">
              <a:rPr lang="zh-CN" altLang="en-US" smtClean="0"/>
              <a:t>‹#›</a:t>
            </a:fld>
            <a:endParaRPr lang="zh-CN" altLang="en-US"/>
          </a:p>
        </p:txBody>
      </p:sp>
    </p:spTree>
    <p:extLst>
      <p:ext uri="{BB962C8B-B14F-4D97-AF65-F5344CB8AC3E}">
        <p14:creationId xmlns:p14="http://schemas.microsoft.com/office/powerpoint/2010/main" val="1534627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8C8AD3-3738-40A4-A743-9027D97E3A89}" type="slidenum">
              <a:rPr lang="zh-CN" altLang="en-US" smtClean="0"/>
              <a:t>5</a:t>
            </a:fld>
            <a:endParaRPr lang="zh-CN" altLang="en-US"/>
          </a:p>
        </p:txBody>
      </p:sp>
    </p:spTree>
    <p:extLst>
      <p:ext uri="{BB962C8B-B14F-4D97-AF65-F5344CB8AC3E}">
        <p14:creationId xmlns:p14="http://schemas.microsoft.com/office/powerpoint/2010/main" val="388230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8C8AD3-3738-40A4-A743-9027D97E3A89}" type="slidenum">
              <a:rPr lang="zh-CN" altLang="en-US" smtClean="0"/>
              <a:t>7</a:t>
            </a:fld>
            <a:endParaRPr lang="zh-CN" altLang="en-US"/>
          </a:p>
        </p:txBody>
      </p:sp>
    </p:spTree>
    <p:extLst>
      <p:ext uri="{BB962C8B-B14F-4D97-AF65-F5344CB8AC3E}">
        <p14:creationId xmlns:p14="http://schemas.microsoft.com/office/powerpoint/2010/main" val="392064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这意味着在单载波传输系统中，需要更大的传输带宽来支持更高的数据速率。</a:t>
            </a:r>
            <a:endParaRPr lang="zh-CN" altLang="en-US" dirty="0"/>
          </a:p>
        </p:txBody>
      </p:sp>
      <p:sp>
        <p:nvSpPr>
          <p:cNvPr id="4" name="灯片编号占位符 3"/>
          <p:cNvSpPr>
            <a:spLocks noGrp="1"/>
          </p:cNvSpPr>
          <p:nvPr>
            <p:ph type="sldNum" sz="quarter" idx="5"/>
          </p:nvPr>
        </p:nvSpPr>
        <p:spPr/>
        <p:txBody>
          <a:bodyPr/>
          <a:lstStyle/>
          <a:p>
            <a:fld id="{BE8C8AD3-3738-40A4-A743-9027D97E3A89}" type="slidenum">
              <a:rPr lang="zh-CN" altLang="en-US" smtClean="0"/>
              <a:t>8</a:t>
            </a:fld>
            <a:endParaRPr lang="zh-CN" altLang="en-US"/>
          </a:p>
        </p:txBody>
      </p:sp>
    </p:spTree>
    <p:extLst>
      <p:ext uri="{BB962C8B-B14F-4D97-AF65-F5344CB8AC3E}">
        <p14:creationId xmlns:p14="http://schemas.microsoft.com/office/powerpoint/2010/main" val="3374703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在发射机,通过多个窄带滤波器将宽带信号分解为若干个窄带信号，在接收机通过多个窄带滤波器进行相干解调，再将这些窄带信号合成。</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频率选择性的宽带信道被近似为若干个频率平坦的窄带信道。窄带信道的非频率选择性可以降低每个子信道上均衡器的复杂度。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E8C8AD3-3738-40A4-A743-9027D97E3A89}" type="slidenum">
              <a:rPr lang="zh-CN" altLang="en-US" smtClean="0"/>
              <a:t>9</a:t>
            </a:fld>
            <a:endParaRPr lang="zh-CN" altLang="en-US"/>
          </a:p>
        </p:txBody>
      </p:sp>
    </p:spTree>
    <p:extLst>
      <p:ext uri="{BB962C8B-B14F-4D97-AF65-F5344CB8AC3E}">
        <p14:creationId xmlns:p14="http://schemas.microsoft.com/office/powerpoint/2010/main" val="1007889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Helvetica Neue"/>
              </a:rPr>
              <a:t>通常将信道增益以等效基带信号表示。由此瑞利衰落即可由这一复数表示，它的实部和虚部服从于零均值的独立同分布高斯过程。</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E8C8AD3-3738-40A4-A743-9027D97E3A89}" type="slidenum">
              <a:rPr lang="zh-CN" altLang="en-US" smtClean="0"/>
              <a:t>12</a:t>
            </a:fld>
            <a:endParaRPr lang="zh-CN" altLang="en-US"/>
          </a:p>
        </p:txBody>
      </p:sp>
    </p:spTree>
    <p:extLst>
      <p:ext uri="{BB962C8B-B14F-4D97-AF65-F5344CB8AC3E}">
        <p14:creationId xmlns:p14="http://schemas.microsoft.com/office/powerpoint/2010/main" val="2621236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又因为</a:t>
            </a:r>
            <a:r>
              <a:rPr lang="en-US" altLang="zh-CN" sz="1200" dirty="0"/>
              <a:t>CP</a:t>
            </a:r>
            <a:r>
              <a:rPr lang="zh-CN" altLang="en-US" sz="1200" dirty="0"/>
              <a:t>能够保证每个经历时延的子载波的连续性，所以在一个周期内每个子载波与其他子载波之间是正交的。</a:t>
            </a:r>
            <a:endParaRPr lang="zh-CN" altLang="en-US" dirty="0"/>
          </a:p>
        </p:txBody>
      </p:sp>
      <p:sp>
        <p:nvSpPr>
          <p:cNvPr id="4" name="灯片编号占位符 3"/>
          <p:cNvSpPr>
            <a:spLocks noGrp="1"/>
          </p:cNvSpPr>
          <p:nvPr>
            <p:ph type="sldNum" sz="quarter" idx="5"/>
          </p:nvPr>
        </p:nvSpPr>
        <p:spPr/>
        <p:txBody>
          <a:bodyPr/>
          <a:lstStyle/>
          <a:p>
            <a:fld id="{BE8C8AD3-3738-40A4-A743-9027D97E3A89}" type="slidenum">
              <a:rPr lang="zh-CN" altLang="en-US" smtClean="0"/>
              <a:t>14</a:t>
            </a:fld>
            <a:endParaRPr lang="zh-CN" altLang="en-US"/>
          </a:p>
        </p:txBody>
      </p:sp>
    </p:spTree>
    <p:extLst>
      <p:ext uri="{BB962C8B-B14F-4D97-AF65-F5344CB8AC3E}">
        <p14:creationId xmlns:p14="http://schemas.microsoft.com/office/powerpoint/2010/main" val="121906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8C8AD3-3738-40A4-A743-9027D97E3A89}" type="slidenum">
              <a:rPr lang="zh-CN" altLang="en-US" smtClean="0"/>
              <a:t>22</a:t>
            </a:fld>
            <a:endParaRPr lang="zh-CN" altLang="en-US"/>
          </a:p>
        </p:txBody>
      </p:sp>
    </p:spTree>
    <p:extLst>
      <p:ext uri="{BB962C8B-B14F-4D97-AF65-F5344CB8AC3E}">
        <p14:creationId xmlns:p14="http://schemas.microsoft.com/office/powerpoint/2010/main" val="258275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8C8AD3-3738-40A4-A743-9027D97E3A89}" type="slidenum">
              <a:rPr lang="zh-CN" altLang="en-US" smtClean="0"/>
              <a:t>29</a:t>
            </a:fld>
            <a:endParaRPr lang="zh-CN" altLang="en-US"/>
          </a:p>
        </p:txBody>
      </p:sp>
    </p:spTree>
    <p:extLst>
      <p:ext uri="{BB962C8B-B14F-4D97-AF65-F5344CB8AC3E}">
        <p14:creationId xmlns:p14="http://schemas.microsoft.com/office/powerpoint/2010/main" val="24277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4"/>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7CDA6ED-6B37-4414-AA98-DF138E94ADB4}" type="datetime1">
              <a:rPr lang="zh-CN" altLang="en-US" smtClean="0"/>
              <a:t>2023/5/31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0D2082-9D0C-4262-AC47-368A5484B901}" type="slidenum">
              <a:rPr lang="zh-CN" altLang="en-US"/>
              <a:pPr>
                <a:defRPr/>
              </a:pPr>
              <a:t>‹#›</a:t>
            </a:fld>
            <a:endParaRPr lang="zh-CN" altLang="en-US"/>
          </a:p>
        </p:txBody>
      </p:sp>
    </p:spTree>
    <p:extLst>
      <p:ext uri="{BB962C8B-B14F-4D97-AF65-F5344CB8AC3E}">
        <p14:creationId xmlns:p14="http://schemas.microsoft.com/office/powerpoint/2010/main" val="178685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19D0AEB-C040-445E-8C94-52ECEF4F985A}" type="datetime1">
              <a:rPr lang="zh-CN" altLang="en-US" smtClean="0"/>
              <a:t>2023/5/31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987400-5AC7-4CDB-B4AD-E01588F4433F}" type="slidenum">
              <a:rPr lang="zh-CN" altLang="en-US"/>
              <a:pPr>
                <a:defRPr/>
              </a:pPr>
              <a:t>‹#›</a:t>
            </a:fld>
            <a:endParaRPr lang="zh-CN" altLang="en-US"/>
          </a:p>
        </p:txBody>
      </p:sp>
    </p:spTree>
    <p:extLst>
      <p:ext uri="{BB962C8B-B14F-4D97-AF65-F5344CB8AC3E}">
        <p14:creationId xmlns:p14="http://schemas.microsoft.com/office/powerpoint/2010/main" val="383024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F2CF93E-E2B3-419B-9656-80A3278297B0}" type="datetime1">
              <a:rPr lang="zh-CN" altLang="en-US" smtClean="0"/>
              <a:t>2023/5/31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5FE8E0-FF2D-45BC-A3A6-62F3565A3D6B}" type="slidenum">
              <a:rPr lang="zh-CN" altLang="en-US"/>
              <a:pPr>
                <a:defRPr/>
              </a:pPr>
              <a:t>‹#›</a:t>
            </a:fld>
            <a:endParaRPr lang="zh-CN" altLang="en-US"/>
          </a:p>
        </p:txBody>
      </p:sp>
    </p:spTree>
    <p:extLst>
      <p:ext uri="{BB962C8B-B14F-4D97-AF65-F5344CB8AC3E}">
        <p14:creationId xmlns:p14="http://schemas.microsoft.com/office/powerpoint/2010/main" val="376379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982624F-AC92-4093-9642-4C1B1E4A1861}" type="datetime1">
              <a:rPr lang="zh-CN" altLang="en-US" smtClean="0"/>
              <a:t>2023/5/31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1B1401-9F24-4769-9940-1FE77CB18630}" type="slidenum">
              <a:rPr lang="zh-CN" altLang="en-US"/>
              <a:pPr>
                <a:defRPr/>
              </a:pPr>
              <a:t>‹#›</a:t>
            </a:fld>
            <a:endParaRPr lang="zh-CN" altLang="en-US"/>
          </a:p>
        </p:txBody>
      </p:sp>
    </p:spTree>
    <p:extLst>
      <p:ext uri="{BB962C8B-B14F-4D97-AF65-F5344CB8AC3E}">
        <p14:creationId xmlns:p14="http://schemas.microsoft.com/office/powerpoint/2010/main" val="78850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3430B7E-CC7D-4F73-97DC-E25FFD378FF2}" type="datetime1">
              <a:rPr lang="zh-CN" altLang="en-US" smtClean="0"/>
              <a:t>2023/5/31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232437-4AC0-477C-8EAD-CE0FE1FCE97B}" type="slidenum">
              <a:rPr lang="zh-CN" altLang="en-US"/>
              <a:pPr>
                <a:defRPr/>
              </a:pPr>
              <a:t>‹#›</a:t>
            </a:fld>
            <a:endParaRPr lang="zh-CN" altLang="en-US"/>
          </a:p>
        </p:txBody>
      </p:sp>
    </p:spTree>
    <p:extLst>
      <p:ext uri="{BB962C8B-B14F-4D97-AF65-F5344CB8AC3E}">
        <p14:creationId xmlns:p14="http://schemas.microsoft.com/office/powerpoint/2010/main" val="139647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58060AE-881A-454C-86EC-F5509CB6453C}" type="datetime1">
              <a:rPr lang="zh-CN" altLang="en-US" smtClean="0"/>
              <a:t>2023/5/31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C1C4AAE-F279-4321-BC0F-335B023DB913}" type="slidenum">
              <a:rPr lang="zh-CN" altLang="en-US"/>
              <a:pPr>
                <a:defRPr/>
              </a:pPr>
              <a:t>‹#›</a:t>
            </a:fld>
            <a:endParaRPr lang="zh-CN" altLang="en-US"/>
          </a:p>
        </p:txBody>
      </p:sp>
    </p:spTree>
    <p:extLst>
      <p:ext uri="{BB962C8B-B14F-4D97-AF65-F5344CB8AC3E}">
        <p14:creationId xmlns:p14="http://schemas.microsoft.com/office/powerpoint/2010/main" val="351289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EF0A7B6-6CE0-4C46-AFEE-15329046D39B}" type="datetime1">
              <a:rPr lang="zh-CN" altLang="en-US" smtClean="0"/>
              <a:t>2023/5/31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A01FC65-767E-401B-A5A7-A7EE1FB1DF94}" type="slidenum">
              <a:rPr lang="zh-CN" altLang="en-US"/>
              <a:pPr>
                <a:defRPr/>
              </a:pPr>
              <a:t>‹#›</a:t>
            </a:fld>
            <a:endParaRPr lang="zh-CN" altLang="en-US"/>
          </a:p>
        </p:txBody>
      </p:sp>
    </p:spTree>
    <p:extLst>
      <p:ext uri="{BB962C8B-B14F-4D97-AF65-F5344CB8AC3E}">
        <p14:creationId xmlns:p14="http://schemas.microsoft.com/office/powerpoint/2010/main" val="384714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BE311E9-DEE4-467E-BCBC-5D60B90A467E}" type="datetime1">
              <a:rPr lang="zh-CN" altLang="en-US" smtClean="0"/>
              <a:t>2023/5/31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409238D-562D-468A-A337-1217164323F6}" type="slidenum">
              <a:rPr lang="zh-CN" altLang="en-US"/>
              <a:pPr>
                <a:defRPr/>
              </a:pPr>
              <a:t>‹#›</a:t>
            </a:fld>
            <a:endParaRPr lang="zh-CN" altLang="en-US"/>
          </a:p>
        </p:txBody>
      </p:sp>
    </p:spTree>
    <p:extLst>
      <p:ext uri="{BB962C8B-B14F-4D97-AF65-F5344CB8AC3E}">
        <p14:creationId xmlns:p14="http://schemas.microsoft.com/office/powerpoint/2010/main" val="209653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F78DBC9-E940-4967-8717-ABB0086888AA}" type="datetime1">
              <a:rPr lang="zh-CN" altLang="en-US" smtClean="0"/>
              <a:t>2023/5/31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DF9A3E6-EFF4-47CF-9727-BBD079652039}" type="slidenum">
              <a:rPr lang="zh-CN" altLang="en-US"/>
              <a:pPr>
                <a:defRPr/>
              </a:pPr>
              <a:t>‹#›</a:t>
            </a:fld>
            <a:endParaRPr lang="zh-CN" altLang="en-US"/>
          </a:p>
        </p:txBody>
      </p:sp>
    </p:spTree>
    <p:extLst>
      <p:ext uri="{BB962C8B-B14F-4D97-AF65-F5344CB8AC3E}">
        <p14:creationId xmlns:p14="http://schemas.microsoft.com/office/powerpoint/2010/main" val="162594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1"/>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0709F62-D3DE-4550-835B-0D80346F87E8}" type="datetime1">
              <a:rPr lang="zh-CN" altLang="en-US" smtClean="0"/>
              <a:t>2023/5/31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7235EE4-A9E3-4DF9-A2EB-545ECCE5EF1C}" type="slidenum">
              <a:rPr lang="zh-CN" altLang="en-US"/>
              <a:pPr>
                <a:defRPr/>
              </a:pPr>
              <a:t>‹#›</a:t>
            </a:fld>
            <a:endParaRPr lang="zh-CN" altLang="en-US"/>
          </a:p>
        </p:txBody>
      </p:sp>
    </p:spTree>
    <p:extLst>
      <p:ext uri="{BB962C8B-B14F-4D97-AF65-F5344CB8AC3E}">
        <p14:creationId xmlns:p14="http://schemas.microsoft.com/office/powerpoint/2010/main" val="72890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1"/>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219380B-CF83-478B-99E4-0614A5EEFFE2}" type="datetime1">
              <a:rPr lang="zh-CN" altLang="en-US" smtClean="0"/>
              <a:t>2023/5/31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1945D5-7C38-4513-ACF3-5B8DD339E6DD}" type="slidenum">
              <a:rPr lang="zh-CN" altLang="en-US"/>
              <a:pPr>
                <a:defRPr/>
              </a:pPr>
              <a:t>‹#›</a:t>
            </a:fld>
            <a:endParaRPr lang="zh-CN" altLang="en-US"/>
          </a:p>
        </p:txBody>
      </p:sp>
    </p:spTree>
    <p:extLst>
      <p:ext uri="{BB962C8B-B14F-4D97-AF65-F5344CB8AC3E}">
        <p14:creationId xmlns:p14="http://schemas.microsoft.com/office/powerpoint/2010/main" val="195530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1"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1"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E6EC70E-8C0A-4548-AC7D-78A8D9D3F7F8}" type="datetime1">
              <a:rPr lang="zh-CN" altLang="en-US" smtClean="0"/>
              <a:t>2023/5/31</a:t>
            </a:fld>
            <a:endParaRPr lang="zh-CN" altLang="en-US"/>
          </a:p>
        </p:txBody>
      </p:sp>
      <p:sp>
        <p:nvSpPr>
          <p:cNvPr id="5" name="页脚占位符 4"/>
          <p:cNvSpPr>
            <a:spLocks noGrp="1"/>
          </p:cNvSpPr>
          <p:nvPr>
            <p:ph type="ftr" sz="quarter" idx="3"/>
          </p:nvPr>
        </p:nvSpPr>
        <p:spPr>
          <a:xfrm>
            <a:off x="4038601"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1" y="649037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3600" b="0">
                <a:solidFill>
                  <a:srgbClr val="898989"/>
                </a:solidFill>
              </a:defRPr>
            </a:lvl1pPr>
          </a:lstStyle>
          <a:p>
            <a:pPr>
              <a:defRPr/>
            </a:pPr>
            <a:fld id="{1EA4E612-842D-40B8-B5A6-B27876575BA8}"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7.emf"/><Relationship Id="rId11" Type="http://schemas.openxmlformats.org/officeDocument/2006/relationships/image" Target="../media/image19.wmf"/><Relationship Id="rId5" Type="http://schemas.openxmlformats.org/officeDocument/2006/relationships/oleObject" Target="../embeddings/oleObject9.bin"/><Relationship Id="rId10" Type="http://schemas.openxmlformats.org/officeDocument/2006/relationships/oleObject" Target="../embeddings/oleObject11.bin"/><Relationship Id="rId4" Type="http://schemas.openxmlformats.org/officeDocument/2006/relationships/image" Target="../media/image16.wmf"/><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emf"/><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7.png"/><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8.wmf"/><Relationship Id="rId4" Type="http://schemas.openxmlformats.org/officeDocument/2006/relationships/image" Target="../media/image11.png"/><Relationship Id="rId9" Type="http://schemas.openxmlformats.org/officeDocument/2006/relationships/oleObject" Target="../embeddings/oleObject3.bin"/><Relationship Id="rId14"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3.xml"/><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2.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437766" y="1809540"/>
            <a:ext cx="8937811" cy="1569660"/>
          </a:xfrm>
          <a:prstGeom prst="rect">
            <a:avLst/>
          </a:prstGeom>
          <a:noFill/>
        </p:spPr>
        <p:txBody>
          <a:bodyPr wrap="square">
            <a:spAutoFit/>
          </a:bodyPr>
          <a:lstStyle/>
          <a:p>
            <a:pPr algn="ctr" eaLnBrk="1" fontAlgn="auto" hangingPunct="1">
              <a:spcBef>
                <a:spcPts val="0"/>
              </a:spcBef>
              <a:spcAft>
                <a:spcPts val="0"/>
              </a:spcAft>
              <a:defRPr/>
            </a:pPr>
            <a:r>
              <a:rPr lang="en-US" altLang="zh-CN" sz="4800" b="1" spc="300" dirty="0">
                <a:solidFill>
                  <a:srgbClr val="044875"/>
                </a:solidFill>
                <a:latin typeface="微软雅黑" panose="020B0503020204020204" pitchFamily="34" charset="-122"/>
                <a:ea typeface="微软雅黑" panose="020B0503020204020204" pitchFamily="34" charset="-122"/>
              </a:rPr>
              <a:t>MIMO-OFDM</a:t>
            </a:r>
            <a:r>
              <a:rPr lang="zh-CN" altLang="en-US" sz="4800" b="1" spc="300" dirty="0">
                <a:solidFill>
                  <a:srgbClr val="044875"/>
                </a:solidFill>
                <a:latin typeface="微软雅黑" panose="020B0503020204020204" pitchFamily="34" charset="-122"/>
                <a:ea typeface="微软雅黑" panose="020B0503020204020204" pitchFamily="34" charset="-122"/>
              </a:rPr>
              <a:t>系统中信道估计算法的实现与分析</a:t>
            </a:r>
          </a:p>
        </p:txBody>
      </p:sp>
      <p:grpSp>
        <p:nvGrpSpPr>
          <p:cNvPr id="59" name="组合 58"/>
          <p:cNvGrpSpPr>
            <a:grpSpLocks/>
          </p:cNvGrpSpPr>
          <p:nvPr/>
        </p:nvGrpSpPr>
        <p:grpSpPr bwMode="auto">
          <a:xfrm>
            <a:off x="4154487" y="3411602"/>
            <a:ext cx="3923793" cy="403161"/>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21"/>
          <p:cNvSpPr txBox="1">
            <a:spLocks noChangeArrowheads="1"/>
          </p:cNvSpPr>
          <p:nvPr/>
        </p:nvSpPr>
        <p:spPr bwMode="auto">
          <a:xfrm>
            <a:off x="1496057" y="4195546"/>
            <a:ext cx="3026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黑体" panose="02010609060101010101" pitchFamily="49" charset="-122"/>
                <a:ea typeface="黑体" panose="02010609060101010101" pitchFamily="49" charset="-122"/>
              </a:rPr>
              <a:t>答辩人：成江波</a:t>
            </a:r>
          </a:p>
        </p:txBody>
      </p:sp>
      <p:sp>
        <p:nvSpPr>
          <p:cNvPr id="26" name="文本框 25"/>
          <p:cNvSpPr txBox="1">
            <a:spLocks noChangeArrowheads="1"/>
          </p:cNvSpPr>
          <p:nvPr/>
        </p:nvSpPr>
        <p:spPr bwMode="auto">
          <a:xfrm>
            <a:off x="3750803" y="4195546"/>
            <a:ext cx="2615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黑体" panose="02010609060101010101" pitchFamily="49" charset="-122"/>
                <a:ea typeface="黑体" panose="02010609060101010101" pitchFamily="49" charset="-122"/>
              </a:rPr>
              <a:t>导师：陈媛</a:t>
            </a:r>
          </a:p>
        </p:txBody>
      </p:sp>
      <p:sp>
        <p:nvSpPr>
          <p:cNvPr id="27" name="文本框 26"/>
          <p:cNvSpPr txBox="1">
            <a:spLocks noChangeArrowheads="1"/>
          </p:cNvSpPr>
          <p:nvPr/>
        </p:nvSpPr>
        <p:spPr bwMode="auto">
          <a:xfrm>
            <a:off x="8083180" y="4193041"/>
            <a:ext cx="25167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黑体" panose="02010609060101010101" pitchFamily="49" charset="-122"/>
                <a:ea typeface="黑体" panose="02010609060101010101" pitchFamily="49" charset="-122"/>
              </a:rPr>
              <a:t>时间：</a:t>
            </a:r>
            <a:r>
              <a:rPr lang="en-US" altLang="zh-CN" sz="2400" dirty="0">
                <a:solidFill>
                  <a:srgbClr val="044875"/>
                </a:solidFill>
                <a:latin typeface="黑体" panose="02010609060101010101" pitchFamily="49" charset="-122"/>
                <a:ea typeface="黑体" panose="02010609060101010101" pitchFamily="49" charset="-122"/>
              </a:rPr>
              <a:t>6.01</a:t>
            </a:r>
            <a:endParaRPr lang="zh-CN" altLang="en-US" sz="2400" dirty="0">
              <a:solidFill>
                <a:srgbClr val="044875"/>
              </a:solidFill>
              <a:latin typeface="黑体" panose="02010609060101010101" pitchFamily="49" charset="-122"/>
              <a:ea typeface="黑体" panose="02010609060101010101" pitchFamily="49" charset="-122"/>
            </a:endParaRPr>
          </a:p>
        </p:txBody>
      </p:sp>
      <p:sp>
        <p:nvSpPr>
          <p:cNvPr id="29" name="文本框 28"/>
          <p:cNvSpPr txBox="1">
            <a:spLocks noChangeArrowheads="1"/>
          </p:cNvSpPr>
          <p:nvPr/>
        </p:nvSpPr>
        <p:spPr bwMode="auto">
          <a:xfrm>
            <a:off x="5767840" y="4195546"/>
            <a:ext cx="2616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黑体" panose="02010609060101010101" pitchFamily="49" charset="-122"/>
                <a:ea typeface="黑体" panose="02010609060101010101" pitchFamily="49" charset="-122"/>
              </a:rPr>
              <a:t>专业：通信工程</a:t>
            </a:r>
          </a:p>
        </p:txBody>
      </p:sp>
      <p:sp>
        <p:nvSpPr>
          <p:cNvPr id="9" name="矩形 8"/>
          <p:cNvSpPr/>
          <p:nvPr/>
        </p:nvSpPr>
        <p:spPr>
          <a:xfrm>
            <a:off x="845322" y="1375140"/>
            <a:ext cx="10501356" cy="3752839"/>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44" name="组合 43"/>
          <p:cNvGrpSpPr>
            <a:grpSpLocks/>
          </p:cNvGrpSpPr>
          <p:nvPr/>
        </p:nvGrpSpPr>
        <p:grpSpPr bwMode="auto">
          <a:xfrm>
            <a:off x="202131" y="798897"/>
            <a:ext cx="817202" cy="724344"/>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6"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灯片编号占位符 1">
            <a:extLst>
              <a:ext uri="{FF2B5EF4-FFF2-40B4-BE49-F238E27FC236}">
                <a16:creationId xmlns:a16="http://schemas.microsoft.com/office/drawing/2014/main" id="{C7097A9F-B5E4-420D-A470-906AE2170448}"/>
              </a:ext>
            </a:extLst>
          </p:cNvPr>
          <p:cNvSpPr>
            <a:spLocks noGrp="1"/>
          </p:cNvSpPr>
          <p:nvPr>
            <p:ph type="sldNum" sz="quarter" idx="12"/>
          </p:nvPr>
        </p:nvSpPr>
        <p:spPr/>
        <p:txBody>
          <a:bodyPr/>
          <a:lstStyle/>
          <a:p>
            <a:pPr>
              <a:defRPr/>
            </a:pPr>
            <a:fld id="{9DF9A3E6-EFF4-47CF-9727-BBD079652039}" type="slidenum">
              <a:rPr lang="zh-CN" altLang="en-US" smtClean="0"/>
              <a:pPr>
                <a:defRPr/>
              </a:pPr>
              <a:t>1</a:t>
            </a:fld>
            <a:endParaRPr lang="zh-CN" altLang="en-US"/>
          </a:p>
        </p:txBody>
      </p:sp>
      <p:grpSp>
        <p:nvGrpSpPr>
          <p:cNvPr id="31" name="组合 30">
            <a:extLst>
              <a:ext uri="{FF2B5EF4-FFF2-40B4-BE49-F238E27FC236}">
                <a16:creationId xmlns:a16="http://schemas.microsoft.com/office/drawing/2014/main" id="{C44676BF-A62F-48DB-8F9B-F8519D355FED}"/>
              </a:ext>
            </a:extLst>
          </p:cNvPr>
          <p:cNvGrpSpPr>
            <a:grpSpLocks/>
          </p:cNvGrpSpPr>
          <p:nvPr/>
        </p:nvGrpSpPr>
        <p:grpSpPr bwMode="auto">
          <a:xfrm>
            <a:off x="11157925" y="4975306"/>
            <a:ext cx="817202" cy="724344"/>
            <a:chOff x="2666985" y="682103"/>
            <a:chExt cx="1109138" cy="1131217"/>
          </a:xfrm>
        </p:grpSpPr>
        <p:sp>
          <p:nvSpPr>
            <p:cNvPr id="32" name="矩形 31">
              <a:extLst>
                <a:ext uri="{FF2B5EF4-FFF2-40B4-BE49-F238E27FC236}">
                  <a16:creationId xmlns:a16="http://schemas.microsoft.com/office/drawing/2014/main" id="{D815256B-C91D-42E9-9D35-5C216283DF7E}"/>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a:extLst>
                <a:ext uri="{FF2B5EF4-FFF2-40B4-BE49-F238E27FC236}">
                  <a16:creationId xmlns:a16="http://schemas.microsoft.com/office/drawing/2014/main" id="{6B8C468E-37E4-405D-BD90-8A2BD0C6135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a:extLst>
                <a:ext uri="{FF2B5EF4-FFF2-40B4-BE49-F238E27FC236}">
                  <a16:creationId xmlns:a16="http://schemas.microsoft.com/office/drawing/2014/main" id="{9AE19BB5-7805-494D-AC55-C9F3A9242C6A}"/>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16" fill="hold" grpId="0" nodeType="clickEffect">
                                  <p:stCondLst>
                                    <p:cond delay="0"/>
                                  </p:stCondLst>
                                  <p:iterate type="lt">
                                    <p:tmPct val="10000"/>
                                  </p:iterate>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par>
                                <p:cTn id="43" presetID="22" presetClass="entr" presetSubtype="4" fill="hold" grpId="0" nodeType="withEffect">
                                  <p:stCondLst>
                                    <p:cond delay="25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par>
                                <p:cTn id="46" presetID="22" presetClass="entr" presetSubtype="4" fill="hold" grpId="0" nodeType="withEffect">
                                  <p:stCondLst>
                                    <p:cond delay="50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par>
                                <p:cTn id="49" presetID="22" presetClass="entr" presetSubtype="4" fill="hold" grpId="0" nodeType="withEffect">
                                  <p:stCondLst>
                                    <p:cond delay="75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27" grpId="0"/>
      <p:bldP spid="2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OFDM</a:t>
              </a:r>
              <a:r>
                <a:rPr lang="zh-CN" altLang="en-US" dirty="0">
                  <a:solidFill>
                    <a:srgbClr val="044875"/>
                  </a:solidFill>
                  <a:latin typeface="微软雅黑" pitchFamily="34" charset="-122"/>
                  <a:ea typeface="微软雅黑" pitchFamily="34" charset="-122"/>
                </a:rPr>
                <a:t>调制</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10</a:t>
            </a:fld>
            <a:endParaRPr lang="zh-CN" altLang="en-US"/>
          </a:p>
        </p:txBody>
      </p:sp>
      <p:sp>
        <p:nvSpPr>
          <p:cNvPr id="5" name="Rectangle 5">
            <a:extLst>
              <a:ext uri="{FF2B5EF4-FFF2-40B4-BE49-F238E27FC236}">
                <a16:creationId xmlns:a16="http://schemas.microsoft.com/office/drawing/2014/main" id="{0A24368B-E82A-4291-8585-848F686C19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C1321F22-A8DE-4469-9C6C-C403C3EDA0E4}"/>
              </a:ext>
            </a:extLst>
          </p:cNvPr>
          <p:cNvGraphicFramePr>
            <a:graphicFrameLocks noChangeAspect="1"/>
          </p:cNvGraphicFramePr>
          <p:nvPr>
            <p:extLst>
              <p:ext uri="{D42A27DB-BD31-4B8C-83A1-F6EECF244321}">
                <p14:modId xmlns:p14="http://schemas.microsoft.com/office/powerpoint/2010/main" val="2959406209"/>
              </p:ext>
            </p:extLst>
          </p:nvPr>
        </p:nvGraphicFramePr>
        <p:xfrm>
          <a:off x="4017615" y="3315879"/>
          <a:ext cx="3494035" cy="873509"/>
        </p:xfrm>
        <a:graphic>
          <a:graphicData uri="http://schemas.openxmlformats.org/presentationml/2006/ole">
            <mc:AlternateContent xmlns:mc="http://schemas.openxmlformats.org/markup-compatibility/2006">
              <mc:Choice xmlns:v="urn:schemas-microsoft-com:vml" Requires="v">
                <p:oleObj spid="_x0000_s5272" name="Equation" r:id="rId3" imgW="2133600" imgH="533400" progId="Equation.DSMT4">
                  <p:embed/>
                </p:oleObj>
              </mc:Choice>
              <mc:Fallback>
                <p:oleObj name="Equation" r:id="rId3" imgW="2133600" imgH="533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615" y="3315879"/>
                        <a:ext cx="3494035" cy="873509"/>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3C66BE0E-6F76-4127-B6D9-1F47B4766381}"/>
              </a:ext>
            </a:extLst>
          </p:cNvPr>
          <p:cNvGraphicFramePr>
            <a:graphicFrameLocks noChangeAspect="1"/>
          </p:cNvGraphicFramePr>
          <p:nvPr>
            <p:extLst>
              <p:ext uri="{D42A27DB-BD31-4B8C-83A1-F6EECF244321}">
                <p14:modId xmlns:p14="http://schemas.microsoft.com/office/powerpoint/2010/main" val="1094890623"/>
              </p:ext>
            </p:extLst>
          </p:nvPr>
        </p:nvGraphicFramePr>
        <p:xfrm>
          <a:off x="4017615" y="4612177"/>
          <a:ext cx="3904402" cy="930081"/>
        </p:xfrm>
        <a:graphic>
          <a:graphicData uri="http://schemas.openxmlformats.org/presentationml/2006/ole">
            <mc:AlternateContent xmlns:mc="http://schemas.openxmlformats.org/markup-compatibility/2006">
              <mc:Choice xmlns:v="urn:schemas-microsoft-com:vml" Requires="v">
                <p:oleObj spid="_x0000_s5273" name="Equation" r:id="rId5" imgW="1919904" imgH="456479" progId="Equation.DSMT4">
                  <p:embed/>
                </p:oleObj>
              </mc:Choice>
              <mc:Fallback>
                <p:oleObj name="Equation" r:id="rId5" imgW="1919904" imgH="456479" progId="Equation.DSMT4">
                  <p:embed/>
                  <p:pic>
                    <p:nvPicPr>
                      <p:cNvPr id="0" name=""/>
                      <p:cNvPicPr/>
                      <p:nvPr/>
                    </p:nvPicPr>
                    <p:blipFill>
                      <a:blip r:embed="rId6"/>
                      <a:stretch>
                        <a:fillRect/>
                      </a:stretch>
                    </p:blipFill>
                    <p:spPr>
                      <a:xfrm>
                        <a:off x="4017615" y="4612177"/>
                        <a:ext cx="3904402" cy="930081"/>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E0437EF6-264E-4CB6-A77A-D038340ACD2E}"/>
              </a:ext>
            </a:extLst>
          </p:cNvPr>
          <p:cNvGraphicFramePr>
            <a:graphicFrameLocks noChangeAspect="1"/>
          </p:cNvGraphicFramePr>
          <p:nvPr>
            <p:extLst>
              <p:ext uri="{D42A27DB-BD31-4B8C-83A1-F6EECF244321}">
                <p14:modId xmlns:p14="http://schemas.microsoft.com/office/powerpoint/2010/main" val="3988934076"/>
              </p:ext>
            </p:extLst>
          </p:nvPr>
        </p:nvGraphicFramePr>
        <p:xfrm>
          <a:off x="8728165" y="4862783"/>
          <a:ext cx="1552292" cy="577321"/>
        </p:xfrm>
        <a:graphic>
          <a:graphicData uri="http://schemas.openxmlformats.org/presentationml/2006/ole">
            <mc:AlternateContent xmlns:mc="http://schemas.openxmlformats.org/markup-compatibility/2006">
              <mc:Choice xmlns:v="urn:schemas-microsoft-com:vml" Requires="v">
                <p:oleObj spid="_x0000_s5274" name="Equation" r:id="rId7" imgW="647640" imgH="241200" progId="Equation.DSMT4">
                  <p:embed/>
                </p:oleObj>
              </mc:Choice>
              <mc:Fallback>
                <p:oleObj name="Equation" r:id="rId7" imgW="647640" imgH="241200" progId="Equation.DSMT4">
                  <p:embed/>
                  <p:pic>
                    <p:nvPicPr>
                      <p:cNvPr id="0" name=""/>
                      <p:cNvPicPr/>
                      <p:nvPr/>
                    </p:nvPicPr>
                    <p:blipFill>
                      <a:blip r:embed="rId8"/>
                      <a:stretch>
                        <a:fillRect/>
                      </a:stretch>
                    </p:blipFill>
                    <p:spPr>
                      <a:xfrm>
                        <a:off x="8728165" y="4862783"/>
                        <a:ext cx="1552292" cy="577321"/>
                      </a:xfrm>
                      <a:prstGeom prst="rect">
                        <a:avLst/>
                      </a:prstGeom>
                    </p:spPr>
                  </p:pic>
                </p:oleObj>
              </mc:Fallback>
            </mc:AlternateContent>
          </a:graphicData>
        </a:graphic>
      </p:graphicFrame>
      <p:pic>
        <p:nvPicPr>
          <p:cNvPr id="23" name="图片 22">
            <a:extLst>
              <a:ext uri="{FF2B5EF4-FFF2-40B4-BE49-F238E27FC236}">
                <a16:creationId xmlns:a16="http://schemas.microsoft.com/office/drawing/2014/main" id="{9AC94605-AADB-46CA-A1C5-99EE11BDF3F6}"/>
              </a:ext>
            </a:extLst>
          </p:cNvPr>
          <p:cNvPicPr>
            <a:picLocks noChangeAspect="1"/>
          </p:cNvPicPr>
          <p:nvPr/>
        </p:nvPicPr>
        <p:blipFill>
          <a:blip r:embed="rId9"/>
          <a:stretch>
            <a:fillRect/>
          </a:stretch>
        </p:blipFill>
        <p:spPr>
          <a:xfrm>
            <a:off x="1846698" y="638513"/>
            <a:ext cx="8498604" cy="2471669"/>
          </a:xfrm>
          <a:prstGeom prst="rect">
            <a:avLst/>
          </a:prstGeom>
          <a:ln>
            <a:solidFill>
              <a:schemeClr val="tx1"/>
            </a:solidFill>
          </a:ln>
        </p:spPr>
      </p:pic>
      <p:sp>
        <p:nvSpPr>
          <p:cNvPr id="24" name="文本框 23">
            <a:extLst>
              <a:ext uri="{FF2B5EF4-FFF2-40B4-BE49-F238E27FC236}">
                <a16:creationId xmlns:a16="http://schemas.microsoft.com/office/drawing/2014/main" id="{094E3915-8CF0-41A5-B720-4F9D1BF64F8D}"/>
              </a:ext>
            </a:extLst>
          </p:cNvPr>
          <p:cNvSpPr txBox="1"/>
          <p:nvPr/>
        </p:nvSpPr>
        <p:spPr>
          <a:xfrm>
            <a:off x="1846698" y="3494939"/>
            <a:ext cx="1269507" cy="461665"/>
          </a:xfrm>
          <a:prstGeom prst="rect">
            <a:avLst/>
          </a:prstGeom>
          <a:noFill/>
        </p:spPr>
        <p:txBody>
          <a:bodyPr wrap="square" rtlCol="0">
            <a:spAutoFit/>
          </a:bodyPr>
          <a:lstStyle/>
          <a:p>
            <a:r>
              <a:rPr lang="zh-CN" altLang="en-US" sz="2400" dirty="0"/>
              <a:t>子载波</a:t>
            </a:r>
            <a:endParaRPr lang="en-US" altLang="zh-CN" sz="2400" dirty="0"/>
          </a:p>
        </p:txBody>
      </p:sp>
      <p:sp>
        <p:nvSpPr>
          <p:cNvPr id="29" name="文本框 28">
            <a:extLst>
              <a:ext uri="{FF2B5EF4-FFF2-40B4-BE49-F238E27FC236}">
                <a16:creationId xmlns:a16="http://schemas.microsoft.com/office/drawing/2014/main" id="{A7BF05C6-18FC-40D6-9CAB-84D974D14B99}"/>
              </a:ext>
            </a:extLst>
          </p:cNvPr>
          <p:cNvSpPr txBox="1"/>
          <p:nvPr/>
        </p:nvSpPr>
        <p:spPr>
          <a:xfrm>
            <a:off x="1886113" y="4813155"/>
            <a:ext cx="1674794" cy="461665"/>
          </a:xfrm>
          <a:prstGeom prst="rect">
            <a:avLst/>
          </a:prstGeom>
          <a:noFill/>
        </p:spPr>
        <p:txBody>
          <a:bodyPr wrap="square" rtlCol="0">
            <a:spAutoFit/>
          </a:bodyPr>
          <a:lstStyle/>
          <a:p>
            <a:r>
              <a:rPr lang="en-US" altLang="zh-CN" sz="2400" dirty="0"/>
              <a:t>OFDM</a:t>
            </a:r>
            <a:r>
              <a:rPr lang="zh-CN" altLang="en-US" sz="2400" dirty="0"/>
              <a:t>符号</a:t>
            </a:r>
            <a:endParaRPr lang="en-US" altLang="zh-CN" sz="2400" dirty="0"/>
          </a:p>
        </p:txBody>
      </p:sp>
      <p:graphicFrame>
        <p:nvGraphicFramePr>
          <p:cNvPr id="2" name="对象 1">
            <a:extLst>
              <a:ext uri="{FF2B5EF4-FFF2-40B4-BE49-F238E27FC236}">
                <a16:creationId xmlns:a16="http://schemas.microsoft.com/office/drawing/2014/main" id="{0D348CD1-49E4-444A-B315-0C1DB88559CB}"/>
              </a:ext>
            </a:extLst>
          </p:cNvPr>
          <p:cNvGraphicFramePr>
            <a:graphicFrameLocks noChangeAspect="1"/>
          </p:cNvGraphicFramePr>
          <p:nvPr>
            <p:extLst>
              <p:ext uri="{D42A27DB-BD31-4B8C-83A1-F6EECF244321}">
                <p14:modId xmlns:p14="http://schemas.microsoft.com/office/powerpoint/2010/main" val="1012026102"/>
              </p:ext>
            </p:extLst>
          </p:nvPr>
        </p:nvGraphicFramePr>
        <p:xfrm>
          <a:off x="8722716" y="3411534"/>
          <a:ext cx="1918500" cy="628474"/>
        </p:xfrm>
        <a:graphic>
          <a:graphicData uri="http://schemas.openxmlformats.org/presentationml/2006/ole">
            <mc:AlternateContent xmlns:mc="http://schemas.openxmlformats.org/markup-compatibility/2006">
              <mc:Choice xmlns:v="urn:schemas-microsoft-com:vml" Requires="v">
                <p:oleObj spid="_x0000_s5275" name="Equation" r:id="rId10" imgW="736560" imgH="241200" progId="Equation.DSMT4">
                  <p:embed/>
                </p:oleObj>
              </mc:Choice>
              <mc:Fallback>
                <p:oleObj name="Equation" r:id="rId10" imgW="736560" imgH="241200" progId="Equation.DSMT4">
                  <p:embed/>
                  <p:pic>
                    <p:nvPicPr>
                      <p:cNvPr id="0" name=""/>
                      <p:cNvPicPr/>
                      <p:nvPr/>
                    </p:nvPicPr>
                    <p:blipFill>
                      <a:blip r:embed="rId11"/>
                      <a:stretch>
                        <a:fillRect/>
                      </a:stretch>
                    </p:blipFill>
                    <p:spPr>
                      <a:xfrm>
                        <a:off x="8722716" y="3411534"/>
                        <a:ext cx="1918500" cy="628474"/>
                      </a:xfrm>
                      <a:prstGeom prst="rect">
                        <a:avLst/>
                      </a:prstGeom>
                    </p:spPr>
                  </p:pic>
                </p:oleObj>
              </mc:Fallback>
            </mc:AlternateContent>
          </a:graphicData>
        </a:graphic>
      </p:graphicFrame>
    </p:spTree>
    <p:extLst>
      <p:ext uri="{BB962C8B-B14F-4D97-AF65-F5344CB8AC3E}">
        <p14:creationId xmlns:p14="http://schemas.microsoft.com/office/powerpoint/2010/main" val="2826885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OFDM</a:t>
              </a:r>
              <a:r>
                <a:rPr lang="zh-CN" altLang="en-US" dirty="0">
                  <a:solidFill>
                    <a:srgbClr val="044875"/>
                  </a:solidFill>
                  <a:latin typeface="微软雅黑" pitchFamily="34" charset="-122"/>
                  <a:ea typeface="微软雅黑" pitchFamily="34" charset="-122"/>
                </a:rPr>
                <a:t>调制</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11</a:t>
            </a:fld>
            <a:endParaRPr lang="zh-CN" altLang="en-US"/>
          </a:p>
        </p:txBody>
      </p:sp>
      <p:sp>
        <p:nvSpPr>
          <p:cNvPr id="5" name="Rectangle 5">
            <a:extLst>
              <a:ext uri="{FF2B5EF4-FFF2-40B4-BE49-F238E27FC236}">
                <a16:creationId xmlns:a16="http://schemas.microsoft.com/office/drawing/2014/main" id="{0A24368B-E82A-4291-8585-848F686C19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a:extLst>
              <a:ext uri="{FF2B5EF4-FFF2-40B4-BE49-F238E27FC236}">
                <a16:creationId xmlns:a16="http://schemas.microsoft.com/office/drawing/2014/main" id="{CD2A31BC-5A92-4557-BC81-68C227CF9337}"/>
              </a:ext>
            </a:extLst>
          </p:cNvPr>
          <p:cNvGraphicFramePr>
            <a:graphicFrameLocks noChangeAspect="1"/>
          </p:cNvGraphicFramePr>
          <p:nvPr>
            <p:extLst>
              <p:ext uri="{D42A27DB-BD31-4B8C-83A1-F6EECF244321}">
                <p14:modId xmlns:p14="http://schemas.microsoft.com/office/powerpoint/2010/main" val="149124294"/>
              </p:ext>
            </p:extLst>
          </p:nvPr>
        </p:nvGraphicFramePr>
        <p:xfrm>
          <a:off x="3142336" y="4328778"/>
          <a:ext cx="6056831" cy="1087212"/>
        </p:xfrm>
        <a:graphic>
          <a:graphicData uri="http://schemas.openxmlformats.org/presentationml/2006/ole">
            <mc:AlternateContent xmlns:mc="http://schemas.openxmlformats.org/markup-compatibility/2006">
              <mc:Choice xmlns:v="urn:schemas-microsoft-com:vml" Requires="v">
                <p:oleObj spid="_x0000_s10287" name="Equation" r:id="rId3" imgW="2556400" imgH="456479" progId="Equation.DSMT4">
                  <p:embed/>
                </p:oleObj>
              </mc:Choice>
              <mc:Fallback>
                <p:oleObj name="Equation" r:id="rId3" imgW="2556400" imgH="456479" progId="Equation.DSMT4">
                  <p:embed/>
                  <p:pic>
                    <p:nvPicPr>
                      <p:cNvPr id="21" name="对象 20">
                        <a:extLst>
                          <a:ext uri="{FF2B5EF4-FFF2-40B4-BE49-F238E27FC236}">
                            <a16:creationId xmlns:a16="http://schemas.microsoft.com/office/drawing/2014/main" id="{CD2A31BC-5A92-4557-BC81-68C227CF9337}"/>
                          </a:ext>
                        </a:extLst>
                      </p:cNvPr>
                      <p:cNvPicPr/>
                      <p:nvPr/>
                    </p:nvPicPr>
                    <p:blipFill>
                      <a:blip r:embed="rId4"/>
                      <a:stretch>
                        <a:fillRect/>
                      </a:stretch>
                    </p:blipFill>
                    <p:spPr>
                      <a:xfrm>
                        <a:off x="3142336" y="4328778"/>
                        <a:ext cx="6056831" cy="1087212"/>
                      </a:xfrm>
                      <a:prstGeom prst="rect">
                        <a:avLst/>
                      </a:prstGeom>
                      <a:ln>
                        <a:solidFill>
                          <a:srgbClr val="FF0000"/>
                        </a:solidFill>
                      </a:ln>
                    </p:spPr>
                  </p:pic>
                </p:oleObj>
              </mc:Fallback>
            </mc:AlternateContent>
          </a:graphicData>
        </a:graphic>
      </p:graphicFrame>
      <p:sp>
        <p:nvSpPr>
          <p:cNvPr id="32" name="文本框 31">
            <a:extLst>
              <a:ext uri="{FF2B5EF4-FFF2-40B4-BE49-F238E27FC236}">
                <a16:creationId xmlns:a16="http://schemas.microsoft.com/office/drawing/2014/main" id="{4D0B3C1D-1791-4CEA-8230-B11F4D8F793B}"/>
              </a:ext>
            </a:extLst>
          </p:cNvPr>
          <p:cNvSpPr txBox="1"/>
          <p:nvPr/>
        </p:nvSpPr>
        <p:spPr>
          <a:xfrm>
            <a:off x="654290" y="3488123"/>
            <a:ext cx="1144651" cy="461665"/>
          </a:xfrm>
          <a:prstGeom prst="rect">
            <a:avLst/>
          </a:prstGeom>
          <a:noFill/>
        </p:spPr>
        <p:txBody>
          <a:bodyPr wrap="square">
            <a:spAutoFit/>
          </a:bodyPr>
          <a:lstStyle/>
          <a:p>
            <a:r>
              <a:rPr lang="zh-CN" altLang="en-US" sz="2400" dirty="0">
                <a:effectLst/>
              </a:rPr>
              <a:t>在时刻</a:t>
            </a:r>
            <a:endParaRPr lang="zh-CN" altLang="en-US" sz="2400" dirty="0"/>
          </a:p>
        </p:txBody>
      </p:sp>
      <p:graphicFrame>
        <p:nvGraphicFramePr>
          <p:cNvPr id="28" name="对象 27">
            <a:extLst>
              <a:ext uri="{FF2B5EF4-FFF2-40B4-BE49-F238E27FC236}">
                <a16:creationId xmlns:a16="http://schemas.microsoft.com/office/drawing/2014/main" id="{4194BDDD-FA62-41EF-A048-3382153C0965}"/>
              </a:ext>
            </a:extLst>
          </p:cNvPr>
          <p:cNvGraphicFramePr>
            <a:graphicFrameLocks noChangeAspect="1"/>
          </p:cNvGraphicFramePr>
          <p:nvPr>
            <p:extLst>
              <p:ext uri="{D42A27DB-BD31-4B8C-83A1-F6EECF244321}">
                <p14:modId xmlns:p14="http://schemas.microsoft.com/office/powerpoint/2010/main" val="1135013723"/>
              </p:ext>
            </p:extLst>
          </p:nvPr>
        </p:nvGraphicFramePr>
        <p:xfrm>
          <a:off x="2001977" y="3542237"/>
          <a:ext cx="4168775" cy="411163"/>
        </p:xfrm>
        <a:graphic>
          <a:graphicData uri="http://schemas.openxmlformats.org/presentationml/2006/ole">
            <mc:AlternateContent xmlns:mc="http://schemas.openxmlformats.org/markup-compatibility/2006">
              <mc:Choice xmlns:v="urn:schemas-microsoft-com:vml" Requires="v">
                <p:oleObj spid="_x0000_s10288" name="Equation" r:id="rId5" imgW="2450880" imgH="241200" progId="Equation.DSMT4">
                  <p:embed/>
                </p:oleObj>
              </mc:Choice>
              <mc:Fallback>
                <p:oleObj name="Equation" r:id="rId5" imgW="2450880" imgH="241200" progId="Equation.DSMT4">
                  <p:embed/>
                  <p:pic>
                    <p:nvPicPr>
                      <p:cNvPr id="28" name="对象 27">
                        <a:extLst>
                          <a:ext uri="{FF2B5EF4-FFF2-40B4-BE49-F238E27FC236}">
                            <a16:creationId xmlns:a16="http://schemas.microsoft.com/office/drawing/2014/main" id="{4194BDDD-FA62-41EF-A048-3382153C0965}"/>
                          </a:ext>
                        </a:extLst>
                      </p:cNvPr>
                      <p:cNvPicPr/>
                      <p:nvPr/>
                    </p:nvPicPr>
                    <p:blipFill>
                      <a:blip r:embed="rId6"/>
                      <a:stretch>
                        <a:fillRect/>
                      </a:stretch>
                    </p:blipFill>
                    <p:spPr>
                      <a:xfrm>
                        <a:off x="2001977" y="3542237"/>
                        <a:ext cx="4168775" cy="411163"/>
                      </a:xfrm>
                      <a:prstGeom prst="rect">
                        <a:avLst/>
                      </a:prstGeom>
                    </p:spPr>
                  </p:pic>
                </p:oleObj>
              </mc:Fallback>
            </mc:AlternateContent>
          </a:graphicData>
        </a:graphic>
      </p:graphicFrame>
      <p:sp>
        <p:nvSpPr>
          <p:cNvPr id="35" name="文本框 34">
            <a:extLst>
              <a:ext uri="{FF2B5EF4-FFF2-40B4-BE49-F238E27FC236}">
                <a16:creationId xmlns:a16="http://schemas.microsoft.com/office/drawing/2014/main" id="{7E8F3E45-CC23-4165-AE91-6DAE945AA41A}"/>
              </a:ext>
            </a:extLst>
          </p:cNvPr>
          <p:cNvSpPr txBox="1"/>
          <p:nvPr/>
        </p:nvSpPr>
        <p:spPr>
          <a:xfrm>
            <a:off x="6170752" y="3492988"/>
            <a:ext cx="5414167" cy="461665"/>
          </a:xfrm>
          <a:prstGeom prst="rect">
            <a:avLst/>
          </a:prstGeom>
          <a:noFill/>
        </p:spPr>
        <p:txBody>
          <a:bodyPr wrap="square">
            <a:spAutoFit/>
          </a:bodyPr>
          <a:lstStyle/>
          <a:p>
            <a:r>
              <a:rPr lang="zh-CN" altLang="en-US" sz="2400" dirty="0">
                <a:effectLst/>
              </a:rPr>
              <a:t>对时间连续的基带 </a:t>
            </a:r>
            <a:r>
              <a:rPr lang="en-US" altLang="zh-CN" sz="2400" dirty="0">
                <a:effectLst/>
              </a:rPr>
              <a:t>OFDM </a:t>
            </a:r>
            <a:r>
              <a:rPr lang="zh-CN" altLang="en-US" sz="2400" dirty="0">
                <a:effectLst/>
              </a:rPr>
              <a:t>信号进行采样</a:t>
            </a:r>
            <a:endParaRPr lang="zh-CN" altLang="en-US" sz="2400" dirty="0"/>
          </a:p>
        </p:txBody>
      </p:sp>
      <p:sp>
        <p:nvSpPr>
          <p:cNvPr id="37" name="文本框 36">
            <a:extLst>
              <a:ext uri="{FF2B5EF4-FFF2-40B4-BE49-F238E27FC236}">
                <a16:creationId xmlns:a16="http://schemas.microsoft.com/office/drawing/2014/main" id="{58A9ECEE-03A7-4E0E-8B24-BB7E703CFC91}"/>
              </a:ext>
            </a:extLst>
          </p:cNvPr>
          <p:cNvSpPr txBox="1"/>
          <p:nvPr/>
        </p:nvSpPr>
        <p:spPr>
          <a:xfrm>
            <a:off x="2977036" y="5717616"/>
            <a:ext cx="3359257" cy="738664"/>
          </a:xfrm>
          <a:prstGeom prst="rect">
            <a:avLst/>
          </a:prstGeom>
          <a:noFill/>
        </p:spPr>
        <p:txBody>
          <a:bodyPr wrap="square">
            <a:spAutoFit/>
          </a:bodyPr>
          <a:lstStyle/>
          <a:p>
            <a:r>
              <a:rPr lang="en-US" altLang="zh-CN" sz="2400" dirty="0">
                <a:effectLst/>
              </a:rPr>
              <a:t>PSK </a:t>
            </a:r>
            <a:r>
              <a:rPr lang="zh-CN" altLang="en-US" sz="2400" dirty="0">
                <a:effectLst/>
              </a:rPr>
              <a:t>或 </a:t>
            </a:r>
            <a:r>
              <a:rPr lang="en-US" altLang="zh-CN" sz="2400" dirty="0">
                <a:effectLst/>
              </a:rPr>
              <a:t>QAM </a:t>
            </a:r>
            <a:r>
              <a:rPr lang="zh-CN" altLang="en-US" sz="2400" dirty="0">
                <a:effectLst/>
              </a:rPr>
              <a:t>数据符号</a:t>
            </a:r>
            <a:endParaRPr lang="en-US" altLang="zh-CN" sz="2400" dirty="0">
              <a:effectLst/>
            </a:endParaRPr>
          </a:p>
          <a:p>
            <a:endParaRPr lang="en-US" altLang="zh-CN" dirty="0"/>
          </a:p>
        </p:txBody>
      </p:sp>
      <p:graphicFrame>
        <p:nvGraphicFramePr>
          <p:cNvPr id="33" name="对象 32">
            <a:extLst>
              <a:ext uri="{FF2B5EF4-FFF2-40B4-BE49-F238E27FC236}">
                <a16:creationId xmlns:a16="http://schemas.microsoft.com/office/drawing/2014/main" id="{BF02737F-1816-46D3-AB8B-6C25762F99C2}"/>
              </a:ext>
            </a:extLst>
          </p:cNvPr>
          <p:cNvGraphicFramePr>
            <a:graphicFrameLocks noChangeAspect="1"/>
          </p:cNvGraphicFramePr>
          <p:nvPr>
            <p:extLst>
              <p:ext uri="{D42A27DB-BD31-4B8C-83A1-F6EECF244321}">
                <p14:modId xmlns:p14="http://schemas.microsoft.com/office/powerpoint/2010/main" val="133522116"/>
              </p:ext>
            </p:extLst>
          </p:nvPr>
        </p:nvGraphicFramePr>
        <p:xfrm>
          <a:off x="6080524" y="5596736"/>
          <a:ext cx="1500264" cy="622751"/>
        </p:xfrm>
        <a:graphic>
          <a:graphicData uri="http://schemas.openxmlformats.org/presentationml/2006/ole">
            <mc:AlternateContent xmlns:mc="http://schemas.openxmlformats.org/markup-compatibility/2006">
              <mc:Choice xmlns:v="urn:schemas-microsoft-com:vml" Requires="v">
                <p:oleObj spid="_x0000_s10289" name="Equation" r:id="rId7" imgW="672840" imgH="279360" progId="Equation.DSMT4">
                  <p:embed/>
                </p:oleObj>
              </mc:Choice>
              <mc:Fallback>
                <p:oleObj name="Equation" r:id="rId7" imgW="672840" imgH="279360" progId="Equation.DSMT4">
                  <p:embed/>
                  <p:pic>
                    <p:nvPicPr>
                      <p:cNvPr id="33" name="对象 32">
                        <a:extLst>
                          <a:ext uri="{FF2B5EF4-FFF2-40B4-BE49-F238E27FC236}">
                            <a16:creationId xmlns:a16="http://schemas.microsoft.com/office/drawing/2014/main" id="{BF02737F-1816-46D3-AB8B-6C25762F99C2}"/>
                          </a:ext>
                        </a:extLst>
                      </p:cNvPr>
                      <p:cNvPicPr/>
                      <p:nvPr/>
                    </p:nvPicPr>
                    <p:blipFill>
                      <a:blip r:embed="rId8"/>
                      <a:stretch>
                        <a:fillRect/>
                      </a:stretch>
                    </p:blipFill>
                    <p:spPr>
                      <a:xfrm>
                        <a:off x="6080524" y="5596736"/>
                        <a:ext cx="1500264" cy="622751"/>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A86F06D6-7475-46DC-93B8-3671D67C1FA9}"/>
              </a:ext>
            </a:extLst>
          </p:cNvPr>
          <p:cNvSpPr txBox="1"/>
          <p:nvPr/>
        </p:nvSpPr>
        <p:spPr>
          <a:xfrm>
            <a:off x="7580788" y="5718870"/>
            <a:ext cx="1917122" cy="461665"/>
          </a:xfrm>
          <a:prstGeom prst="rect">
            <a:avLst/>
          </a:prstGeom>
          <a:noFill/>
        </p:spPr>
        <p:txBody>
          <a:bodyPr wrap="square" rtlCol="0">
            <a:spAutoFit/>
          </a:bodyPr>
          <a:lstStyle/>
          <a:p>
            <a:r>
              <a:rPr lang="zh-CN" altLang="en-US" sz="2400" dirty="0">
                <a:effectLst/>
              </a:rPr>
              <a:t>的 </a:t>
            </a:r>
            <a:r>
              <a:rPr lang="en-US" altLang="zh-CN" sz="2400" dirty="0">
                <a:effectLst/>
              </a:rPr>
              <a:t>N</a:t>
            </a:r>
            <a:r>
              <a:rPr lang="zh-CN" altLang="en-US" sz="2400" dirty="0">
                <a:effectLst/>
              </a:rPr>
              <a:t>点 </a:t>
            </a:r>
            <a:r>
              <a:rPr lang="en-US" altLang="zh-CN" sz="2400" dirty="0">
                <a:effectLst/>
              </a:rPr>
              <a:t>IDFT</a:t>
            </a:r>
            <a:endParaRPr lang="zh-CN" altLang="en-US" sz="2400" dirty="0"/>
          </a:p>
        </p:txBody>
      </p:sp>
      <p:pic>
        <p:nvPicPr>
          <p:cNvPr id="26" name="图片 25">
            <a:extLst>
              <a:ext uri="{FF2B5EF4-FFF2-40B4-BE49-F238E27FC236}">
                <a16:creationId xmlns:a16="http://schemas.microsoft.com/office/drawing/2014/main" id="{CDCB45CA-813E-40AC-AE89-54FD1C1DF2DB}"/>
              </a:ext>
            </a:extLst>
          </p:cNvPr>
          <p:cNvPicPr>
            <a:picLocks noChangeAspect="1"/>
          </p:cNvPicPr>
          <p:nvPr/>
        </p:nvPicPr>
        <p:blipFill>
          <a:blip r:embed="rId9"/>
          <a:stretch>
            <a:fillRect/>
          </a:stretch>
        </p:blipFill>
        <p:spPr>
          <a:xfrm>
            <a:off x="1846698" y="638513"/>
            <a:ext cx="8498604" cy="2471669"/>
          </a:xfrm>
          <a:prstGeom prst="rect">
            <a:avLst/>
          </a:prstGeom>
          <a:ln>
            <a:solidFill>
              <a:schemeClr val="tx1"/>
            </a:solidFill>
          </a:ln>
        </p:spPr>
      </p:pic>
    </p:spTree>
    <p:extLst>
      <p:ext uri="{BB962C8B-B14F-4D97-AF65-F5344CB8AC3E}">
        <p14:creationId xmlns:p14="http://schemas.microsoft.com/office/powerpoint/2010/main" val="1630714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信道模型</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12</a:t>
            </a:fld>
            <a:endParaRPr lang="zh-CN" altLang="en-US"/>
          </a:p>
        </p:txBody>
      </p:sp>
      <p:sp>
        <p:nvSpPr>
          <p:cNvPr id="13" name="文本框 12">
            <a:extLst>
              <a:ext uri="{FF2B5EF4-FFF2-40B4-BE49-F238E27FC236}">
                <a16:creationId xmlns:a16="http://schemas.microsoft.com/office/drawing/2014/main" id="{8E180EE5-FAA2-4FB0-AB16-75E5E5B261BF}"/>
              </a:ext>
            </a:extLst>
          </p:cNvPr>
          <p:cNvSpPr txBox="1"/>
          <p:nvPr/>
        </p:nvSpPr>
        <p:spPr>
          <a:xfrm>
            <a:off x="6026153" y="1108560"/>
            <a:ext cx="6094520" cy="2448234"/>
          </a:xfrm>
          <a:prstGeom prst="rect">
            <a:avLst/>
          </a:prstGeom>
          <a:noFill/>
        </p:spPr>
        <p:txBody>
          <a:bodyPr wrap="square">
            <a:spAutoFit/>
          </a:bodyPr>
          <a:lstStyle/>
          <a:p>
            <a:pPr>
              <a:lnSpc>
                <a:spcPct val="130000"/>
              </a:lnSpc>
            </a:pPr>
            <a:r>
              <a:rPr lang="zh-CN" altLang="en-US" sz="2400" dirty="0">
                <a:solidFill>
                  <a:srgbClr val="333333"/>
                </a:solidFill>
                <a:latin typeface="Helvetica Neue"/>
              </a:rPr>
              <a:t>瑞利衰落模型适用于描述建筑物密集的城镇中心地带的无线信道。密集的建筑和其他物体使得无线设备的发射机和接收机之间没有直射路径，而且使得无线信号被衰减、反射、折射、衍射。</a:t>
            </a:r>
          </a:p>
        </p:txBody>
      </p:sp>
      <p:sp>
        <p:nvSpPr>
          <p:cNvPr id="17" name="文本框 16">
            <a:extLst>
              <a:ext uri="{FF2B5EF4-FFF2-40B4-BE49-F238E27FC236}">
                <a16:creationId xmlns:a16="http://schemas.microsoft.com/office/drawing/2014/main" id="{58C85039-95D2-4209-BB93-B2BDFDE427A9}"/>
              </a:ext>
            </a:extLst>
          </p:cNvPr>
          <p:cNvSpPr txBox="1"/>
          <p:nvPr/>
        </p:nvSpPr>
        <p:spPr>
          <a:xfrm>
            <a:off x="5592219" y="4540525"/>
            <a:ext cx="6605397" cy="999313"/>
          </a:xfrm>
          <a:prstGeom prst="rect">
            <a:avLst/>
          </a:prstGeom>
          <a:noFill/>
        </p:spPr>
        <p:txBody>
          <a:bodyPr wrap="square">
            <a:spAutoFit/>
          </a:bodyPr>
          <a:lstStyle/>
          <a:p>
            <a:pPr>
              <a:lnSpc>
                <a:spcPct val="130000"/>
              </a:lnSpc>
            </a:pPr>
            <a:r>
              <a:rPr lang="zh-CN" altLang="en-US" sz="2400" dirty="0">
                <a:solidFill>
                  <a:srgbClr val="333333"/>
                </a:solidFill>
                <a:latin typeface="Helvetica Neue"/>
              </a:rPr>
              <a:t>信号通过无线信道之后，其信号幅度是随机的，即“衰落”，其包络服从瑞利分布。</a:t>
            </a:r>
          </a:p>
        </p:txBody>
      </p:sp>
      <p:graphicFrame>
        <p:nvGraphicFramePr>
          <p:cNvPr id="7" name="对象 6">
            <a:extLst>
              <a:ext uri="{FF2B5EF4-FFF2-40B4-BE49-F238E27FC236}">
                <a16:creationId xmlns:a16="http://schemas.microsoft.com/office/drawing/2014/main" id="{2F056FF1-61FC-41BC-B104-7D99C8F16968}"/>
              </a:ext>
            </a:extLst>
          </p:cNvPr>
          <p:cNvGraphicFramePr>
            <a:graphicFrameLocks noChangeAspect="1"/>
          </p:cNvGraphicFramePr>
          <p:nvPr>
            <p:extLst>
              <p:ext uri="{D42A27DB-BD31-4B8C-83A1-F6EECF244321}">
                <p14:modId xmlns:p14="http://schemas.microsoft.com/office/powerpoint/2010/main" val="4289493205"/>
              </p:ext>
            </p:extLst>
          </p:nvPr>
        </p:nvGraphicFramePr>
        <p:xfrm>
          <a:off x="826185" y="4674423"/>
          <a:ext cx="4063687" cy="865415"/>
        </p:xfrm>
        <a:graphic>
          <a:graphicData uri="http://schemas.openxmlformats.org/presentationml/2006/ole">
            <mc:AlternateContent xmlns:mc="http://schemas.openxmlformats.org/markup-compatibility/2006">
              <mc:Choice xmlns:v="urn:schemas-microsoft-com:vml" Requires="v">
                <p:oleObj spid="_x0000_s7203" name="Equation" r:id="rId4" imgW="1371600" imgH="291960" progId="Equation.DSMT4">
                  <p:embed/>
                </p:oleObj>
              </mc:Choice>
              <mc:Fallback>
                <p:oleObj name="Equation" r:id="rId4" imgW="1371600" imgH="291960" progId="Equation.DSMT4">
                  <p:embed/>
                  <p:pic>
                    <p:nvPicPr>
                      <p:cNvPr id="0" name=""/>
                      <p:cNvPicPr/>
                      <p:nvPr/>
                    </p:nvPicPr>
                    <p:blipFill>
                      <a:blip r:embed="rId5"/>
                      <a:stretch>
                        <a:fillRect/>
                      </a:stretch>
                    </p:blipFill>
                    <p:spPr>
                      <a:xfrm>
                        <a:off x="826185" y="4674423"/>
                        <a:ext cx="4063687" cy="865415"/>
                      </a:xfrm>
                      <a:prstGeom prst="rect">
                        <a:avLst/>
                      </a:prstGeom>
                    </p:spPr>
                  </p:pic>
                </p:oleObj>
              </mc:Fallback>
            </mc:AlternateContent>
          </a:graphicData>
        </a:graphic>
      </p:graphicFrame>
      <p:pic>
        <p:nvPicPr>
          <p:cNvPr id="7185" name="Picture 17" descr="星星之火-17: 无线信道对信号的衰减无法避免, 如何应对？检错、纠错、交织与跳频_文火冰糖的硅基工坊的博客-CSDN博客">
            <a:extLst>
              <a:ext uri="{FF2B5EF4-FFF2-40B4-BE49-F238E27FC236}">
                <a16:creationId xmlns:a16="http://schemas.microsoft.com/office/drawing/2014/main" id="{C54F6DFF-5ADF-4D54-B4E9-764B1DE18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462" y="938019"/>
            <a:ext cx="5342928" cy="298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419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4775"/>
            <a:chOff x="551544" y="82976"/>
            <a:chExt cx="3395255"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循环前缀</a:t>
              </a:r>
            </a:p>
          </p:txBody>
        </p:sp>
        <p:sp>
          <p:nvSpPr>
            <p:cNvPr id="14" name="文本框 13"/>
            <p:cNvSpPr txBox="1"/>
            <p:nvPr/>
          </p:nvSpPr>
          <p:spPr>
            <a:xfrm>
              <a:off x="551544" y="82976"/>
              <a:ext cx="788104"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13</a:t>
            </a:fld>
            <a:endParaRPr lang="zh-CN" altLang="en-US"/>
          </a:p>
        </p:txBody>
      </p:sp>
      <p:graphicFrame>
        <p:nvGraphicFramePr>
          <p:cNvPr id="6" name="对象 5">
            <a:extLst>
              <a:ext uri="{FF2B5EF4-FFF2-40B4-BE49-F238E27FC236}">
                <a16:creationId xmlns:a16="http://schemas.microsoft.com/office/drawing/2014/main" id="{B430AC6A-EDD8-498A-847E-4263202B95EB}"/>
              </a:ext>
            </a:extLst>
          </p:cNvPr>
          <p:cNvGraphicFramePr>
            <a:graphicFrameLocks noChangeAspect="1"/>
          </p:cNvGraphicFramePr>
          <p:nvPr>
            <p:extLst>
              <p:ext uri="{D42A27DB-BD31-4B8C-83A1-F6EECF244321}">
                <p14:modId xmlns:p14="http://schemas.microsoft.com/office/powerpoint/2010/main" val="1710652917"/>
              </p:ext>
            </p:extLst>
          </p:nvPr>
        </p:nvGraphicFramePr>
        <p:xfrm>
          <a:off x="267578" y="5088587"/>
          <a:ext cx="11656843" cy="851247"/>
        </p:xfrm>
        <a:graphic>
          <a:graphicData uri="http://schemas.openxmlformats.org/presentationml/2006/ole">
            <mc:AlternateContent xmlns:mc="http://schemas.openxmlformats.org/markup-compatibility/2006">
              <mc:Choice xmlns:v="urn:schemas-microsoft-com:vml" Requires="v">
                <p:oleObj spid="_x0000_s8232" name="Equation" r:id="rId3" imgW="4520880" imgH="330120" progId="Equation.DSMT4">
                  <p:embed/>
                </p:oleObj>
              </mc:Choice>
              <mc:Fallback>
                <p:oleObj name="Equation" r:id="rId3" imgW="4520880" imgH="330120" progId="Equation.DSMT4">
                  <p:embed/>
                  <p:pic>
                    <p:nvPicPr>
                      <p:cNvPr id="0" name=""/>
                      <p:cNvPicPr/>
                      <p:nvPr/>
                    </p:nvPicPr>
                    <p:blipFill>
                      <a:blip r:embed="rId4"/>
                      <a:stretch>
                        <a:fillRect/>
                      </a:stretch>
                    </p:blipFill>
                    <p:spPr>
                      <a:xfrm>
                        <a:off x="267578" y="5088587"/>
                        <a:ext cx="11656843" cy="851247"/>
                      </a:xfrm>
                      <a:prstGeom prst="rect">
                        <a:avLst/>
                      </a:prstGeom>
                    </p:spPr>
                  </p:pic>
                </p:oleObj>
              </mc:Fallback>
            </mc:AlternateContent>
          </a:graphicData>
        </a:graphic>
      </p:graphicFrame>
      <p:pic>
        <p:nvPicPr>
          <p:cNvPr id="2" name="图片 1">
            <a:extLst>
              <a:ext uri="{FF2B5EF4-FFF2-40B4-BE49-F238E27FC236}">
                <a16:creationId xmlns:a16="http://schemas.microsoft.com/office/drawing/2014/main" id="{2164781F-0FAE-4BF5-8BDA-60FAB3D171C1}"/>
              </a:ext>
            </a:extLst>
          </p:cNvPr>
          <p:cNvPicPr>
            <a:picLocks noChangeAspect="1"/>
          </p:cNvPicPr>
          <p:nvPr/>
        </p:nvPicPr>
        <p:blipFill>
          <a:blip r:embed="rId5"/>
          <a:stretch>
            <a:fillRect/>
          </a:stretch>
        </p:blipFill>
        <p:spPr>
          <a:xfrm>
            <a:off x="1555436" y="663064"/>
            <a:ext cx="8828057" cy="4111067"/>
          </a:xfrm>
          <a:prstGeom prst="rect">
            <a:avLst/>
          </a:prstGeom>
          <a:ln>
            <a:solidFill>
              <a:schemeClr val="tx1"/>
            </a:solidFill>
          </a:ln>
        </p:spPr>
      </p:pic>
    </p:spTree>
    <p:extLst>
      <p:ext uri="{BB962C8B-B14F-4D97-AF65-F5344CB8AC3E}">
        <p14:creationId xmlns:p14="http://schemas.microsoft.com/office/powerpoint/2010/main" val="1312691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4775"/>
            <a:chOff x="551544" y="82976"/>
            <a:chExt cx="3395255"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循环前缀</a:t>
              </a:r>
            </a:p>
          </p:txBody>
        </p:sp>
        <p:sp>
          <p:nvSpPr>
            <p:cNvPr id="14" name="文本框 13"/>
            <p:cNvSpPr txBox="1"/>
            <p:nvPr/>
          </p:nvSpPr>
          <p:spPr>
            <a:xfrm>
              <a:off x="551544" y="82976"/>
              <a:ext cx="788104"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14</a:t>
            </a:fld>
            <a:endParaRPr lang="zh-CN" altLang="en-US"/>
          </a:p>
        </p:txBody>
      </p:sp>
      <p:pic>
        <p:nvPicPr>
          <p:cNvPr id="18" name="图片 17">
            <a:extLst>
              <a:ext uri="{FF2B5EF4-FFF2-40B4-BE49-F238E27FC236}">
                <a16:creationId xmlns:a16="http://schemas.microsoft.com/office/drawing/2014/main" id="{2F3C11A3-5A20-42CD-BBBC-43CA6ABAEEF7}"/>
              </a:ext>
            </a:extLst>
          </p:cNvPr>
          <p:cNvPicPr>
            <a:picLocks noChangeAspect="1"/>
          </p:cNvPicPr>
          <p:nvPr/>
        </p:nvPicPr>
        <p:blipFill>
          <a:blip r:embed="rId3"/>
          <a:stretch>
            <a:fillRect/>
          </a:stretch>
        </p:blipFill>
        <p:spPr>
          <a:xfrm>
            <a:off x="450540" y="715079"/>
            <a:ext cx="2914221" cy="2747694"/>
          </a:xfrm>
          <a:prstGeom prst="rect">
            <a:avLst/>
          </a:prstGeom>
          <a:noFill/>
          <a:ln>
            <a:solidFill>
              <a:schemeClr val="tx1"/>
            </a:solidFill>
          </a:ln>
        </p:spPr>
      </p:pic>
      <p:pic>
        <p:nvPicPr>
          <p:cNvPr id="19" name="图片 18">
            <a:extLst>
              <a:ext uri="{FF2B5EF4-FFF2-40B4-BE49-F238E27FC236}">
                <a16:creationId xmlns:a16="http://schemas.microsoft.com/office/drawing/2014/main" id="{253351A5-B855-4984-BDCC-F7771C220BF6}"/>
              </a:ext>
            </a:extLst>
          </p:cNvPr>
          <p:cNvPicPr>
            <a:picLocks noChangeAspect="1"/>
          </p:cNvPicPr>
          <p:nvPr/>
        </p:nvPicPr>
        <p:blipFill>
          <a:blip r:embed="rId4"/>
          <a:stretch>
            <a:fillRect/>
          </a:stretch>
        </p:blipFill>
        <p:spPr>
          <a:xfrm>
            <a:off x="8610601" y="801013"/>
            <a:ext cx="3130859" cy="2755781"/>
          </a:xfrm>
          <a:prstGeom prst="rect">
            <a:avLst/>
          </a:prstGeom>
          <a:ln>
            <a:solidFill>
              <a:schemeClr val="tx1"/>
            </a:solidFill>
          </a:ln>
        </p:spPr>
      </p:pic>
      <p:pic>
        <p:nvPicPr>
          <p:cNvPr id="21" name="图片 20">
            <a:extLst>
              <a:ext uri="{FF2B5EF4-FFF2-40B4-BE49-F238E27FC236}">
                <a16:creationId xmlns:a16="http://schemas.microsoft.com/office/drawing/2014/main" id="{CB5139A2-EEB9-4BA4-8766-E3F46BC8F5C6}"/>
              </a:ext>
            </a:extLst>
          </p:cNvPr>
          <p:cNvPicPr>
            <a:picLocks noChangeAspect="1"/>
          </p:cNvPicPr>
          <p:nvPr/>
        </p:nvPicPr>
        <p:blipFill>
          <a:blip r:embed="rId5"/>
          <a:stretch>
            <a:fillRect/>
          </a:stretch>
        </p:blipFill>
        <p:spPr>
          <a:xfrm>
            <a:off x="3612748" y="1203211"/>
            <a:ext cx="4761905" cy="1771429"/>
          </a:xfrm>
          <a:prstGeom prst="rect">
            <a:avLst/>
          </a:prstGeom>
          <a:ln>
            <a:solidFill>
              <a:schemeClr val="tx1"/>
            </a:solidFill>
          </a:ln>
        </p:spPr>
      </p:pic>
      <p:sp>
        <p:nvSpPr>
          <p:cNvPr id="22" name="文本框 21">
            <a:extLst>
              <a:ext uri="{FF2B5EF4-FFF2-40B4-BE49-F238E27FC236}">
                <a16:creationId xmlns:a16="http://schemas.microsoft.com/office/drawing/2014/main" id="{D7531DEA-50FF-46D5-B2E0-FE6BA336D1E3}"/>
              </a:ext>
            </a:extLst>
          </p:cNvPr>
          <p:cNvSpPr txBox="1"/>
          <p:nvPr/>
        </p:nvSpPr>
        <p:spPr>
          <a:xfrm>
            <a:off x="304801" y="4853313"/>
            <a:ext cx="12045565" cy="1007840"/>
          </a:xfrm>
          <a:prstGeom prst="rect">
            <a:avLst/>
          </a:prstGeom>
          <a:noFill/>
        </p:spPr>
        <p:txBody>
          <a:bodyPr wrap="square">
            <a:spAutoFit/>
          </a:bodyPr>
          <a:lstStyle/>
          <a:p>
            <a:pPr>
              <a:lnSpc>
                <a:spcPct val="130000"/>
              </a:lnSpc>
            </a:pPr>
            <a:r>
              <a:rPr lang="zh-CN" altLang="en-US" sz="2400" dirty="0"/>
              <a:t>如果</a:t>
            </a:r>
            <a:r>
              <a:rPr lang="en-US" altLang="zh-CN" sz="2400" dirty="0"/>
              <a:t>CP</a:t>
            </a:r>
            <a:r>
              <a:rPr lang="zh-CN" altLang="en-US" sz="2400" dirty="0"/>
              <a:t>的长度大于或等于多径信道的最大时延，那么一个</a:t>
            </a:r>
            <a:r>
              <a:rPr lang="en-US" altLang="zh-CN" sz="2400" dirty="0"/>
              <a:t>OFDM</a:t>
            </a:r>
            <a:r>
              <a:rPr lang="zh-CN" altLang="en-US" sz="2400" dirty="0"/>
              <a:t>符号对下一个</a:t>
            </a:r>
            <a:r>
              <a:rPr lang="en-US" altLang="zh-CN" sz="2400" dirty="0"/>
              <a:t>OFDM</a:t>
            </a:r>
            <a:r>
              <a:rPr lang="zh-CN" altLang="en-US" sz="2400" dirty="0"/>
              <a:t>符号的</a:t>
            </a:r>
            <a:r>
              <a:rPr lang="en-US" altLang="zh-CN" sz="2400" dirty="0"/>
              <a:t>ISI</a:t>
            </a:r>
            <a:r>
              <a:rPr lang="zh-CN" altLang="en-US" sz="2400" dirty="0"/>
              <a:t>影响</a:t>
            </a:r>
            <a:r>
              <a:rPr lang="en-US" altLang="zh-CN" sz="2400" dirty="0"/>
              <a:t>(</a:t>
            </a:r>
            <a:r>
              <a:rPr lang="zh-CN" altLang="en-US" sz="2400" dirty="0"/>
              <a:t>虚线</a:t>
            </a:r>
            <a:r>
              <a:rPr lang="en-US" altLang="zh-CN" sz="2400" dirty="0"/>
              <a:t>)</a:t>
            </a:r>
            <a:r>
              <a:rPr lang="zh-CN" altLang="en-US" sz="2400" dirty="0"/>
              <a:t>将被限制在保护间隔中，因此不会影响下一个</a:t>
            </a:r>
            <a:r>
              <a:rPr lang="en-US" altLang="zh-CN" sz="2400" dirty="0"/>
              <a:t>OFDM</a:t>
            </a:r>
            <a:r>
              <a:rPr lang="zh-CN" altLang="en-US" sz="2400" dirty="0"/>
              <a:t>符号</a:t>
            </a:r>
          </a:p>
        </p:txBody>
      </p:sp>
      <p:sp>
        <p:nvSpPr>
          <p:cNvPr id="3" name="文本框 2">
            <a:extLst>
              <a:ext uri="{FF2B5EF4-FFF2-40B4-BE49-F238E27FC236}">
                <a16:creationId xmlns:a16="http://schemas.microsoft.com/office/drawing/2014/main" id="{BBBDE552-C53B-49BD-9E20-6FC2FACD9C5E}"/>
              </a:ext>
            </a:extLst>
          </p:cNvPr>
          <p:cNvSpPr txBox="1"/>
          <p:nvPr/>
        </p:nvSpPr>
        <p:spPr>
          <a:xfrm>
            <a:off x="795906" y="3649945"/>
            <a:ext cx="2009011" cy="461665"/>
          </a:xfrm>
          <a:prstGeom prst="rect">
            <a:avLst/>
          </a:prstGeom>
          <a:noFill/>
        </p:spPr>
        <p:txBody>
          <a:bodyPr wrap="square" rtlCol="0">
            <a:spAutoFit/>
          </a:bodyPr>
          <a:lstStyle/>
          <a:p>
            <a:r>
              <a:rPr lang="zh-CN" altLang="en-US" sz="2400" dirty="0"/>
              <a:t>有码间干扰</a:t>
            </a:r>
          </a:p>
        </p:txBody>
      </p:sp>
      <p:sp>
        <p:nvSpPr>
          <p:cNvPr id="23" name="文本框 22">
            <a:extLst>
              <a:ext uri="{FF2B5EF4-FFF2-40B4-BE49-F238E27FC236}">
                <a16:creationId xmlns:a16="http://schemas.microsoft.com/office/drawing/2014/main" id="{22EAB3FF-B8E3-4CB1-89EA-94AFD6469E00}"/>
              </a:ext>
            </a:extLst>
          </p:cNvPr>
          <p:cNvSpPr txBox="1"/>
          <p:nvPr/>
        </p:nvSpPr>
        <p:spPr>
          <a:xfrm>
            <a:off x="9230418" y="3660500"/>
            <a:ext cx="1891223" cy="461665"/>
          </a:xfrm>
          <a:prstGeom prst="rect">
            <a:avLst/>
          </a:prstGeom>
          <a:noFill/>
        </p:spPr>
        <p:txBody>
          <a:bodyPr wrap="square">
            <a:spAutoFit/>
          </a:bodyPr>
          <a:lstStyle/>
          <a:p>
            <a:r>
              <a:rPr lang="zh-CN" altLang="en-US" sz="2400" dirty="0"/>
              <a:t>无码间干扰</a:t>
            </a:r>
          </a:p>
        </p:txBody>
      </p:sp>
    </p:spTree>
    <p:extLst>
      <p:ext uri="{BB962C8B-B14F-4D97-AF65-F5344CB8AC3E}">
        <p14:creationId xmlns:p14="http://schemas.microsoft.com/office/powerpoint/2010/main" val="2184782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4775"/>
            <a:chOff x="551544" y="82976"/>
            <a:chExt cx="3395255"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OFDM</a:t>
              </a:r>
              <a:r>
                <a:rPr lang="zh-CN" altLang="en-US" dirty="0">
                  <a:solidFill>
                    <a:srgbClr val="044875"/>
                  </a:solidFill>
                  <a:latin typeface="微软雅黑" pitchFamily="34" charset="-122"/>
                  <a:ea typeface="微软雅黑" pitchFamily="34" charset="-122"/>
                </a:rPr>
                <a:t>传输系统</a:t>
              </a:r>
            </a:p>
          </p:txBody>
        </p:sp>
        <p:sp>
          <p:nvSpPr>
            <p:cNvPr id="14" name="文本框 13"/>
            <p:cNvSpPr txBox="1"/>
            <p:nvPr/>
          </p:nvSpPr>
          <p:spPr>
            <a:xfrm>
              <a:off x="551544" y="82976"/>
              <a:ext cx="771818"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2-6</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15</a:t>
            </a:fld>
            <a:endParaRPr lang="zh-CN" altLang="en-US"/>
          </a:p>
        </p:txBody>
      </p:sp>
      <p:sp>
        <p:nvSpPr>
          <p:cNvPr id="2" name="文本框 1">
            <a:extLst>
              <a:ext uri="{FF2B5EF4-FFF2-40B4-BE49-F238E27FC236}">
                <a16:creationId xmlns:a16="http://schemas.microsoft.com/office/drawing/2014/main" id="{14A2928F-B6E1-4C64-976E-2C2A93321882}"/>
              </a:ext>
            </a:extLst>
          </p:cNvPr>
          <p:cNvSpPr txBox="1"/>
          <p:nvPr/>
        </p:nvSpPr>
        <p:spPr>
          <a:xfrm>
            <a:off x="1410706" y="4600990"/>
            <a:ext cx="9544934" cy="1167371"/>
          </a:xfrm>
          <a:prstGeom prst="rect">
            <a:avLst/>
          </a:prstGeom>
          <a:noFill/>
        </p:spPr>
        <p:txBody>
          <a:bodyPr wrap="square" rtlCol="0">
            <a:spAutoFit/>
          </a:bodyPr>
          <a:lstStyle/>
          <a:p>
            <a:pPr>
              <a:lnSpc>
                <a:spcPct val="130000"/>
              </a:lnSpc>
            </a:pPr>
            <a:r>
              <a:rPr lang="zh-CN" altLang="en-US" sz="2800" dirty="0"/>
              <a:t>系统核心流程：</a:t>
            </a:r>
            <a:r>
              <a:rPr lang="en-US" altLang="zh-CN" sz="2800" dirty="0"/>
              <a:t>FFT</a:t>
            </a:r>
            <a:r>
              <a:rPr lang="zh-CN" altLang="en-US" sz="2800" dirty="0"/>
              <a:t>变换    循环前缀</a:t>
            </a:r>
            <a:r>
              <a:rPr lang="en-US" altLang="zh-CN" sz="2800" dirty="0"/>
              <a:t>     </a:t>
            </a:r>
            <a:r>
              <a:rPr lang="zh-CN" altLang="en-US" sz="2800" dirty="0"/>
              <a:t>多径衰落信道建立</a:t>
            </a:r>
            <a:endParaRPr lang="en-US" altLang="zh-CN" sz="2800" dirty="0"/>
          </a:p>
          <a:p>
            <a:pPr>
              <a:lnSpc>
                <a:spcPct val="130000"/>
              </a:lnSpc>
            </a:pPr>
            <a:endParaRPr lang="zh-CN" altLang="en-US" sz="2800" dirty="0"/>
          </a:p>
        </p:txBody>
      </p:sp>
      <p:pic>
        <p:nvPicPr>
          <p:cNvPr id="5" name="图片 4">
            <a:extLst>
              <a:ext uri="{FF2B5EF4-FFF2-40B4-BE49-F238E27FC236}">
                <a16:creationId xmlns:a16="http://schemas.microsoft.com/office/drawing/2014/main" id="{D22F9F2E-C135-437C-A878-5C0000BD8D05}"/>
              </a:ext>
            </a:extLst>
          </p:cNvPr>
          <p:cNvPicPr>
            <a:picLocks noChangeAspect="1"/>
          </p:cNvPicPr>
          <p:nvPr/>
        </p:nvPicPr>
        <p:blipFill>
          <a:blip r:embed="rId2"/>
          <a:stretch>
            <a:fillRect/>
          </a:stretch>
        </p:blipFill>
        <p:spPr>
          <a:xfrm>
            <a:off x="1196970" y="1043842"/>
            <a:ext cx="9758670" cy="2927601"/>
          </a:xfrm>
          <a:prstGeom prst="rect">
            <a:avLst/>
          </a:prstGeom>
          <a:noFill/>
          <a:ln>
            <a:solidFill>
              <a:schemeClr val="tx1"/>
            </a:solidFill>
          </a:ln>
        </p:spPr>
      </p:pic>
    </p:spTree>
    <p:extLst>
      <p:ext uri="{BB962C8B-B14F-4D97-AF65-F5344CB8AC3E}">
        <p14:creationId xmlns:p14="http://schemas.microsoft.com/office/powerpoint/2010/main" val="2128605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MIMO</a:t>
              </a:r>
              <a:r>
                <a:rPr lang="zh-CN" altLang="en-US" dirty="0">
                  <a:solidFill>
                    <a:srgbClr val="044875"/>
                  </a:solidFill>
                  <a:latin typeface="微软雅黑" pitchFamily="34" charset="-122"/>
                  <a:ea typeface="微软雅黑" pitchFamily="34" charset="-122"/>
                </a:rPr>
                <a:t>系统</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2-7</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16</a:t>
            </a:fld>
            <a:endParaRPr lang="zh-CN" altLang="en-US"/>
          </a:p>
        </p:txBody>
      </p:sp>
      <p:pic>
        <p:nvPicPr>
          <p:cNvPr id="5123" name="Picture 3">
            <a:extLst>
              <a:ext uri="{FF2B5EF4-FFF2-40B4-BE49-F238E27FC236}">
                <a16:creationId xmlns:a16="http://schemas.microsoft.com/office/drawing/2014/main" id="{918C5C74-D7B1-42B6-B5CF-E269F11B1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780" y="1712660"/>
            <a:ext cx="3521260" cy="2263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a:extLst>
              <a:ext uri="{FF2B5EF4-FFF2-40B4-BE49-F238E27FC236}">
                <a16:creationId xmlns:a16="http://schemas.microsoft.com/office/drawing/2014/main" id="{BB12D6EF-AA43-45EC-A15B-1E0F2BED842C}"/>
              </a:ext>
            </a:extLst>
          </p:cNvPr>
          <p:cNvSpPr txBox="1"/>
          <p:nvPr/>
        </p:nvSpPr>
        <p:spPr>
          <a:xfrm>
            <a:off x="5219700" y="804518"/>
            <a:ext cx="6094520" cy="5373459"/>
          </a:xfrm>
          <a:prstGeom prst="rect">
            <a:avLst/>
          </a:prstGeom>
          <a:noFill/>
        </p:spPr>
        <p:txBody>
          <a:bodyPr wrap="square">
            <a:spAutoFit/>
          </a:bodyPr>
          <a:lstStyle/>
          <a:p>
            <a:pPr indent="304800" algn="just">
              <a:lnSpc>
                <a:spcPct val="130000"/>
              </a:lnSpc>
              <a:spcBef>
                <a:spcPts val="120"/>
              </a:spcBef>
              <a:spcAft>
                <a:spcPts val="120"/>
              </a:spcAft>
            </a:pPr>
            <a:r>
              <a:rPr lang="en-US" altLang="zh-CN" sz="2400" kern="100" dirty="0">
                <a:effectLst/>
                <a:latin typeface="Times New Roman" panose="02020603050405020304" pitchFamily="18" charset="0"/>
                <a:ea typeface="宋体" panose="02010600030101010101" pitchFamily="2" charset="-122"/>
                <a:cs typeface="宋体" panose="02010600030101010101" pitchFamily="2" charset="-122"/>
              </a:rPr>
              <a:t>MIMO</a:t>
            </a:r>
            <a:r>
              <a:rPr lang="zh-CN" altLang="zh-CN" sz="2400" kern="100" dirty="0">
                <a:effectLst/>
                <a:latin typeface="Times New Roman" panose="02020603050405020304" pitchFamily="18" charset="0"/>
                <a:ea typeface="宋体" panose="02010600030101010101" pitchFamily="2" charset="-122"/>
                <a:cs typeface="宋体" panose="02010600030101010101" pitchFamily="2" charset="-122"/>
              </a:rPr>
              <a:t>系统的分集技术是一种在无线通信中广泛使用的技术，算法概括来说是在发送端进行数据的拆分，分散到各个发送天线上进行发送，在接收机的天线上进行接收和合并，将发送的数据集合到一块。</a:t>
            </a:r>
            <a:endParaRPr lang="en-US" altLang="zh-CN" sz="2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gn="just">
              <a:lnSpc>
                <a:spcPct val="130000"/>
              </a:lnSpc>
              <a:spcBef>
                <a:spcPts val="120"/>
              </a:spcBef>
              <a:spcAft>
                <a:spcPts val="120"/>
              </a:spcAft>
            </a:pPr>
            <a:endParaRPr lang="en-US" altLang="zh-CN" sz="2400" kern="100" dirty="0">
              <a:latin typeface="Times New Roman" panose="02020603050405020304" pitchFamily="18" charset="0"/>
            </a:endParaRPr>
          </a:p>
          <a:p>
            <a:pPr indent="304800" algn="just">
              <a:lnSpc>
                <a:spcPct val="130000"/>
              </a:lnSpc>
              <a:spcBef>
                <a:spcPts val="120"/>
              </a:spcBef>
              <a:spcAft>
                <a:spcPts val="120"/>
              </a:spcAft>
            </a:pPr>
            <a:r>
              <a:rPr lang="en-US" altLang="zh-CN" sz="2400" dirty="0">
                <a:effectLst/>
                <a:latin typeface="Times New Roman" panose="02020603050405020304" pitchFamily="18" charset="0"/>
                <a:ea typeface="宋体" panose="02010600030101010101" pitchFamily="2" charset="-122"/>
              </a:rPr>
              <a:t>MIMO</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系统的复用技术是在发送端的每根天线上发送不同的数据，在接收端接收不同的数据，从而使得数据的传输速率大大提高。接收端使用信道估计技术来分离和恢复原始数据。</a:t>
            </a:r>
            <a:endParaRPr lang="zh-CN" altLang="zh-CN" sz="2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271211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2" y="82550"/>
            <a:ext cx="3395662" cy="584775"/>
            <a:chOff x="551543" y="82976"/>
            <a:chExt cx="3395256"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MIMO-OFDM</a:t>
              </a:r>
              <a:r>
                <a:rPr lang="zh-CN" altLang="en-US" dirty="0">
                  <a:solidFill>
                    <a:srgbClr val="044875"/>
                  </a:solidFill>
                  <a:latin typeface="微软雅黑" pitchFamily="34" charset="-122"/>
                  <a:ea typeface="微软雅黑" pitchFamily="34" charset="-122"/>
                </a:rPr>
                <a:t>系统</a:t>
              </a:r>
            </a:p>
          </p:txBody>
        </p:sp>
        <p:sp>
          <p:nvSpPr>
            <p:cNvPr id="14" name="文本框 13"/>
            <p:cNvSpPr txBox="1"/>
            <p:nvPr/>
          </p:nvSpPr>
          <p:spPr>
            <a:xfrm>
              <a:off x="551543" y="82976"/>
              <a:ext cx="786955"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2-8</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17</a:t>
            </a:fld>
            <a:endParaRPr lang="zh-CN" altLang="en-US"/>
          </a:p>
        </p:txBody>
      </p:sp>
      <p:pic>
        <p:nvPicPr>
          <p:cNvPr id="2" name="图片 1">
            <a:extLst>
              <a:ext uri="{FF2B5EF4-FFF2-40B4-BE49-F238E27FC236}">
                <a16:creationId xmlns:a16="http://schemas.microsoft.com/office/drawing/2014/main" id="{E641FADE-4D9B-45E7-9CA8-E0A4FEE9E7D2}"/>
              </a:ext>
            </a:extLst>
          </p:cNvPr>
          <p:cNvPicPr>
            <a:picLocks noChangeAspect="1"/>
          </p:cNvPicPr>
          <p:nvPr/>
        </p:nvPicPr>
        <p:blipFill>
          <a:blip r:embed="rId2"/>
          <a:stretch>
            <a:fillRect/>
          </a:stretch>
        </p:blipFill>
        <p:spPr>
          <a:xfrm>
            <a:off x="2379663" y="1311478"/>
            <a:ext cx="6616581" cy="2129643"/>
          </a:xfrm>
          <a:prstGeom prst="rect">
            <a:avLst/>
          </a:prstGeom>
          <a:ln>
            <a:solidFill>
              <a:schemeClr val="tx1"/>
            </a:solidFill>
          </a:ln>
        </p:spPr>
      </p:pic>
      <p:sp>
        <p:nvSpPr>
          <p:cNvPr id="3" name="文本框 2">
            <a:extLst>
              <a:ext uri="{FF2B5EF4-FFF2-40B4-BE49-F238E27FC236}">
                <a16:creationId xmlns:a16="http://schemas.microsoft.com/office/drawing/2014/main" id="{7B146AF1-4F56-4E1E-83D4-A5756892B49D}"/>
              </a:ext>
            </a:extLst>
          </p:cNvPr>
          <p:cNvSpPr txBox="1"/>
          <p:nvPr/>
        </p:nvSpPr>
        <p:spPr>
          <a:xfrm>
            <a:off x="4623334" y="670969"/>
            <a:ext cx="2772076" cy="461665"/>
          </a:xfrm>
          <a:prstGeom prst="rect">
            <a:avLst/>
          </a:prstGeom>
          <a:noFill/>
        </p:spPr>
        <p:txBody>
          <a:bodyPr wrap="square" rtlCol="0">
            <a:spAutoFit/>
          </a:bodyPr>
          <a:lstStyle/>
          <a:p>
            <a:r>
              <a:rPr lang="en-US" altLang="zh-CN" sz="2400" dirty="0"/>
              <a:t>MIMO-OFDM</a:t>
            </a:r>
            <a:r>
              <a:rPr lang="zh-CN" altLang="en-US" sz="2400" dirty="0"/>
              <a:t>系统</a:t>
            </a:r>
          </a:p>
        </p:txBody>
      </p:sp>
      <p:pic>
        <p:nvPicPr>
          <p:cNvPr id="19" name="图片 18">
            <a:extLst>
              <a:ext uri="{FF2B5EF4-FFF2-40B4-BE49-F238E27FC236}">
                <a16:creationId xmlns:a16="http://schemas.microsoft.com/office/drawing/2014/main" id="{B69E0B91-02B1-4ADF-B6EC-5C7135610F6D}"/>
              </a:ext>
            </a:extLst>
          </p:cNvPr>
          <p:cNvPicPr>
            <a:picLocks noChangeAspect="1"/>
          </p:cNvPicPr>
          <p:nvPr/>
        </p:nvPicPr>
        <p:blipFill>
          <a:blip r:embed="rId2"/>
          <a:stretch>
            <a:fillRect/>
          </a:stretch>
        </p:blipFill>
        <p:spPr>
          <a:xfrm>
            <a:off x="3883916" y="4450641"/>
            <a:ext cx="3608074" cy="1161311"/>
          </a:xfrm>
          <a:prstGeom prst="rect">
            <a:avLst/>
          </a:prstGeom>
          <a:ln>
            <a:solidFill>
              <a:schemeClr val="accent1">
                <a:shade val="50000"/>
              </a:schemeClr>
            </a:solidFill>
          </a:ln>
        </p:spPr>
      </p:pic>
      <p:sp>
        <p:nvSpPr>
          <p:cNvPr id="20" name="矩形 19">
            <a:extLst>
              <a:ext uri="{FF2B5EF4-FFF2-40B4-BE49-F238E27FC236}">
                <a16:creationId xmlns:a16="http://schemas.microsoft.com/office/drawing/2014/main" id="{151A788C-C712-4285-A800-D5D958576BB6}"/>
              </a:ext>
            </a:extLst>
          </p:cNvPr>
          <p:cNvSpPr/>
          <p:nvPr/>
        </p:nvSpPr>
        <p:spPr>
          <a:xfrm>
            <a:off x="1683466" y="4708607"/>
            <a:ext cx="1501509" cy="559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发射端：</a:t>
            </a:r>
            <a:endParaRPr lang="en-US" altLang="zh-CN" dirty="0"/>
          </a:p>
          <a:p>
            <a:pPr algn="ctr"/>
            <a:r>
              <a:rPr lang="zh-CN" altLang="en-US" dirty="0"/>
              <a:t>导频序列</a:t>
            </a:r>
          </a:p>
        </p:txBody>
      </p:sp>
      <p:sp>
        <p:nvSpPr>
          <p:cNvPr id="21" name="矩形 20">
            <a:extLst>
              <a:ext uri="{FF2B5EF4-FFF2-40B4-BE49-F238E27FC236}">
                <a16:creationId xmlns:a16="http://schemas.microsoft.com/office/drawing/2014/main" id="{943164A1-A9DE-4A05-AC6B-6CAD65E2D924}"/>
              </a:ext>
            </a:extLst>
          </p:cNvPr>
          <p:cNvSpPr/>
          <p:nvPr/>
        </p:nvSpPr>
        <p:spPr>
          <a:xfrm>
            <a:off x="8190931" y="4708607"/>
            <a:ext cx="1610625" cy="562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接收端：</a:t>
            </a:r>
            <a:endParaRPr lang="en-US" altLang="zh-CN" dirty="0"/>
          </a:p>
          <a:p>
            <a:pPr algn="ctr"/>
            <a:r>
              <a:rPr lang="zh-CN" altLang="en-US" dirty="0"/>
              <a:t>信道估计</a:t>
            </a:r>
          </a:p>
        </p:txBody>
      </p:sp>
    </p:spTree>
    <p:extLst>
      <p:ext uri="{BB962C8B-B14F-4D97-AF65-F5344CB8AC3E}">
        <p14:creationId xmlns:p14="http://schemas.microsoft.com/office/powerpoint/2010/main" val="1900243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2" y="82550"/>
            <a:ext cx="3395662" cy="584775"/>
            <a:chOff x="551543" y="82976"/>
            <a:chExt cx="3395256"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信道估计</a:t>
              </a:r>
            </a:p>
          </p:txBody>
        </p:sp>
        <p:sp>
          <p:nvSpPr>
            <p:cNvPr id="14" name="文本框 13"/>
            <p:cNvSpPr txBox="1"/>
            <p:nvPr/>
          </p:nvSpPr>
          <p:spPr>
            <a:xfrm>
              <a:off x="551543" y="82976"/>
              <a:ext cx="786955"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2-9</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18</a:t>
            </a:fld>
            <a:endParaRPr lang="zh-CN" altLang="en-US"/>
          </a:p>
        </p:txBody>
      </p:sp>
      <p:pic>
        <p:nvPicPr>
          <p:cNvPr id="18" name="图片 17">
            <a:extLst>
              <a:ext uri="{FF2B5EF4-FFF2-40B4-BE49-F238E27FC236}">
                <a16:creationId xmlns:a16="http://schemas.microsoft.com/office/drawing/2014/main" id="{89BB0F2F-6547-4436-9EE8-056948F167D4}"/>
              </a:ext>
            </a:extLst>
          </p:cNvPr>
          <p:cNvPicPr>
            <a:picLocks noChangeAspect="1"/>
          </p:cNvPicPr>
          <p:nvPr/>
        </p:nvPicPr>
        <p:blipFill>
          <a:blip r:embed="rId2"/>
          <a:stretch>
            <a:fillRect/>
          </a:stretch>
        </p:blipFill>
        <p:spPr>
          <a:xfrm>
            <a:off x="2257041" y="2662157"/>
            <a:ext cx="7060950" cy="2118285"/>
          </a:xfrm>
          <a:prstGeom prst="rect">
            <a:avLst/>
          </a:prstGeom>
          <a:noFill/>
          <a:ln>
            <a:solidFill>
              <a:schemeClr val="tx1"/>
            </a:solidFill>
          </a:ln>
        </p:spPr>
      </p:pic>
      <p:sp>
        <p:nvSpPr>
          <p:cNvPr id="8" name="矩形 7">
            <a:extLst>
              <a:ext uri="{FF2B5EF4-FFF2-40B4-BE49-F238E27FC236}">
                <a16:creationId xmlns:a16="http://schemas.microsoft.com/office/drawing/2014/main" id="{47B4960E-DE14-42E0-9A81-B0591FF6639F}"/>
              </a:ext>
            </a:extLst>
          </p:cNvPr>
          <p:cNvSpPr/>
          <p:nvPr/>
        </p:nvSpPr>
        <p:spPr>
          <a:xfrm>
            <a:off x="4706151" y="1135180"/>
            <a:ext cx="1405289" cy="712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导频序列</a:t>
            </a:r>
          </a:p>
        </p:txBody>
      </p:sp>
      <p:sp>
        <p:nvSpPr>
          <p:cNvPr id="21" name="矩形 20">
            <a:extLst>
              <a:ext uri="{FF2B5EF4-FFF2-40B4-BE49-F238E27FC236}">
                <a16:creationId xmlns:a16="http://schemas.microsoft.com/office/drawing/2014/main" id="{0E5A7AD2-3E25-49BC-B224-9AB31C434E1A}"/>
              </a:ext>
            </a:extLst>
          </p:cNvPr>
          <p:cNvSpPr/>
          <p:nvPr/>
        </p:nvSpPr>
        <p:spPr>
          <a:xfrm>
            <a:off x="5277375" y="5003951"/>
            <a:ext cx="1405289" cy="712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信道估计</a:t>
            </a:r>
          </a:p>
        </p:txBody>
      </p:sp>
      <p:sp>
        <p:nvSpPr>
          <p:cNvPr id="22" name="箭头: 下 21">
            <a:extLst>
              <a:ext uri="{FF2B5EF4-FFF2-40B4-BE49-F238E27FC236}">
                <a16:creationId xmlns:a16="http://schemas.microsoft.com/office/drawing/2014/main" id="{2C4CC10B-72A8-4B0C-B2A4-6C5B35B9F1C9}"/>
              </a:ext>
            </a:extLst>
          </p:cNvPr>
          <p:cNvSpPr/>
          <p:nvPr/>
        </p:nvSpPr>
        <p:spPr>
          <a:xfrm>
            <a:off x="5335204" y="1856406"/>
            <a:ext cx="147185" cy="805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箭头: 圆角右 23">
            <a:extLst>
              <a:ext uri="{FF2B5EF4-FFF2-40B4-BE49-F238E27FC236}">
                <a16:creationId xmlns:a16="http://schemas.microsoft.com/office/drawing/2014/main" id="{C4F6E2CC-A6CE-45D9-999C-7C45C9511165}"/>
              </a:ext>
            </a:extLst>
          </p:cNvPr>
          <p:cNvSpPr/>
          <p:nvPr/>
        </p:nvSpPr>
        <p:spPr>
          <a:xfrm rot="10800000">
            <a:off x="6682663" y="4780439"/>
            <a:ext cx="767291" cy="80575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箭头: 圆角右 25">
            <a:extLst>
              <a:ext uri="{FF2B5EF4-FFF2-40B4-BE49-F238E27FC236}">
                <a16:creationId xmlns:a16="http://schemas.microsoft.com/office/drawing/2014/main" id="{ABE4BCAE-0F9B-44D1-92C7-47C1FADAC763}"/>
              </a:ext>
            </a:extLst>
          </p:cNvPr>
          <p:cNvSpPr/>
          <p:nvPr/>
        </p:nvSpPr>
        <p:spPr>
          <a:xfrm rot="16200000">
            <a:off x="4531438" y="4747259"/>
            <a:ext cx="805752" cy="68612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999395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4775"/>
            <a:chOff x="551544" y="82976"/>
            <a:chExt cx="3395255"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信道估计</a:t>
              </a:r>
            </a:p>
          </p:txBody>
        </p:sp>
        <p:sp>
          <p:nvSpPr>
            <p:cNvPr id="14" name="文本框 13"/>
            <p:cNvSpPr txBox="1"/>
            <p:nvPr/>
          </p:nvSpPr>
          <p:spPr>
            <a:xfrm>
              <a:off x="551544" y="82976"/>
              <a:ext cx="771818"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2-9</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19</a:t>
            </a:fld>
            <a:endParaRPr lang="zh-CN" altLang="en-US"/>
          </a:p>
        </p:txBody>
      </p:sp>
      <p:pic>
        <p:nvPicPr>
          <p:cNvPr id="2" name="图片 1">
            <a:extLst>
              <a:ext uri="{FF2B5EF4-FFF2-40B4-BE49-F238E27FC236}">
                <a16:creationId xmlns:a16="http://schemas.microsoft.com/office/drawing/2014/main" id="{15B35A54-6171-4535-A4FE-F63F4895BE37}"/>
              </a:ext>
            </a:extLst>
          </p:cNvPr>
          <p:cNvPicPr>
            <a:picLocks noChangeAspect="1"/>
          </p:cNvPicPr>
          <p:nvPr/>
        </p:nvPicPr>
        <p:blipFill>
          <a:blip r:embed="rId2"/>
          <a:stretch>
            <a:fillRect/>
          </a:stretch>
        </p:blipFill>
        <p:spPr>
          <a:xfrm>
            <a:off x="1238696" y="1041658"/>
            <a:ext cx="3899509" cy="2780578"/>
          </a:xfrm>
          <a:prstGeom prst="rect">
            <a:avLst/>
          </a:prstGeom>
          <a:ln>
            <a:solidFill>
              <a:schemeClr val="tx1"/>
            </a:solidFill>
          </a:ln>
        </p:spPr>
      </p:pic>
      <p:pic>
        <p:nvPicPr>
          <p:cNvPr id="33" name="Picture 3">
            <a:extLst>
              <a:ext uri="{FF2B5EF4-FFF2-40B4-BE49-F238E27FC236}">
                <a16:creationId xmlns:a16="http://schemas.microsoft.com/office/drawing/2014/main" id="{DEF56B7D-AD66-4D5E-8D04-9434EF3BC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704" y="1067768"/>
            <a:ext cx="3521260" cy="2263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5790104-494A-4DE7-9A3A-FC36DDC809E3}"/>
              </a:ext>
            </a:extLst>
          </p:cNvPr>
          <p:cNvSpPr txBox="1"/>
          <p:nvPr/>
        </p:nvSpPr>
        <p:spPr>
          <a:xfrm>
            <a:off x="1322773" y="4415680"/>
            <a:ext cx="3899509" cy="1007840"/>
          </a:xfrm>
          <a:prstGeom prst="rect">
            <a:avLst/>
          </a:prstGeom>
          <a:noFill/>
        </p:spPr>
        <p:txBody>
          <a:bodyPr wrap="square" rtlCol="0">
            <a:spAutoFit/>
          </a:bodyPr>
          <a:lstStyle/>
          <a:p>
            <a:pPr>
              <a:lnSpc>
                <a:spcPct val="130000"/>
              </a:lnSpc>
            </a:pPr>
            <a:r>
              <a:rPr lang="zh-CN" altLang="en-US" sz="2400" dirty="0"/>
              <a:t>白色部分：未知数据</a:t>
            </a:r>
            <a:endParaRPr lang="en-US" altLang="zh-CN" sz="2400" dirty="0"/>
          </a:p>
          <a:p>
            <a:pPr>
              <a:lnSpc>
                <a:spcPct val="130000"/>
              </a:lnSpc>
            </a:pPr>
            <a:r>
              <a:rPr lang="zh-CN" altLang="en-US" sz="2400" dirty="0"/>
              <a:t>灰色部分：已知导频</a:t>
            </a:r>
          </a:p>
        </p:txBody>
      </p:sp>
      <p:sp>
        <p:nvSpPr>
          <p:cNvPr id="34" name="文本框 33">
            <a:extLst>
              <a:ext uri="{FF2B5EF4-FFF2-40B4-BE49-F238E27FC236}">
                <a16:creationId xmlns:a16="http://schemas.microsoft.com/office/drawing/2014/main" id="{7A952D6E-E1E3-4968-AA4E-E04F020A6B81}"/>
              </a:ext>
            </a:extLst>
          </p:cNvPr>
          <p:cNvSpPr txBox="1"/>
          <p:nvPr/>
        </p:nvSpPr>
        <p:spPr>
          <a:xfrm>
            <a:off x="7060579" y="4415680"/>
            <a:ext cx="3899509" cy="1007840"/>
          </a:xfrm>
          <a:prstGeom prst="rect">
            <a:avLst/>
          </a:prstGeom>
          <a:noFill/>
        </p:spPr>
        <p:txBody>
          <a:bodyPr wrap="square" rtlCol="0">
            <a:spAutoFit/>
          </a:bodyPr>
          <a:lstStyle/>
          <a:p>
            <a:pPr>
              <a:lnSpc>
                <a:spcPct val="130000"/>
              </a:lnSpc>
            </a:pPr>
            <a:r>
              <a:rPr lang="en-US" altLang="zh-CN" sz="2400" dirty="0"/>
              <a:t>SISO   </a:t>
            </a:r>
            <a:r>
              <a:rPr lang="zh-CN" altLang="en-US" sz="2400" dirty="0"/>
              <a:t>：直接后续处理</a:t>
            </a:r>
            <a:endParaRPr lang="en-US" altLang="zh-CN" sz="2400" dirty="0"/>
          </a:p>
          <a:p>
            <a:pPr>
              <a:lnSpc>
                <a:spcPct val="130000"/>
              </a:lnSpc>
            </a:pPr>
            <a:r>
              <a:rPr lang="en-US" altLang="zh-CN" sz="2400" dirty="0"/>
              <a:t>MIMO</a:t>
            </a:r>
            <a:r>
              <a:rPr lang="zh-CN" altLang="en-US" sz="2400" dirty="0"/>
              <a:t>：正交导频设计</a:t>
            </a:r>
          </a:p>
        </p:txBody>
      </p:sp>
    </p:spTree>
    <p:extLst>
      <p:ext uri="{BB962C8B-B14F-4D97-AF65-F5344CB8AC3E}">
        <p14:creationId xmlns:p14="http://schemas.microsoft.com/office/powerpoint/2010/main" val="533405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6"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a:grpSpLocks/>
          </p:cNvGrpSpPr>
          <p:nvPr/>
        </p:nvGrpSpPr>
        <p:grpSpPr bwMode="auto">
          <a:xfrm>
            <a:off x="2789338" y="2154796"/>
            <a:ext cx="6642000" cy="928800"/>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8181210" y="1506484"/>
              <a:ext cx="2840404" cy="54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44875"/>
                  </a:solidFill>
                  <a:latin typeface="微软雅黑" pitchFamily="34" charset="-122"/>
                  <a:ea typeface="微软雅黑" pitchFamily="34" charset="-122"/>
                </a:rPr>
                <a:t>选题背景与意义</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2789338" y="3285095"/>
            <a:ext cx="6642000" cy="928800"/>
            <a:chOff x="309691" y="3938645"/>
            <a:chExt cx="4842391" cy="712882"/>
          </a:xfrm>
        </p:grpSpPr>
        <p:grpSp>
          <p:nvGrpSpPr>
            <p:cNvPr id="3123" name="组合 79"/>
            <p:cNvGrpSpPr>
              <a:grpSpLocks/>
            </p:cNvGrpSpPr>
            <p:nvPr/>
          </p:nvGrpSpPr>
          <p:grpSpPr bwMode="auto">
            <a:xfrm>
              <a:off x="309691" y="3938645"/>
              <a:ext cx="4842391" cy="712882"/>
              <a:chOff x="6298049" y="1397569"/>
              <a:chExt cx="4842391" cy="712882"/>
            </a:xfrm>
          </p:grpSpPr>
          <p:sp>
            <p:nvSpPr>
              <p:cNvPr id="3125" name="文本框 81"/>
              <p:cNvSpPr txBox="1">
                <a:spLocks noChangeArrowheads="1"/>
              </p:cNvSpPr>
              <p:nvPr/>
            </p:nvSpPr>
            <p:spPr bwMode="auto">
              <a:xfrm>
                <a:off x="8200260" y="1479706"/>
                <a:ext cx="2840404" cy="54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44875"/>
                    </a:solidFill>
                    <a:latin typeface="微软雅黑" pitchFamily="34" charset="-122"/>
                    <a:ea typeface="微软雅黑" pitchFamily="34" charset="-122"/>
                  </a:rPr>
                  <a:t>研究内容</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496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02</a:t>
                  </a:r>
                  <a:endParaRPr lang="zh-CN" altLang="en-US" sz="3600" dirty="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2789338" y="4415395"/>
            <a:ext cx="6642000" cy="928800"/>
            <a:chOff x="6535248" y="4281002"/>
            <a:chExt cx="4842391" cy="712882"/>
          </a:xfrm>
        </p:grpSpPr>
        <p:grpSp>
          <p:nvGrpSpPr>
            <p:cNvPr id="3115" name="组合 116"/>
            <p:cNvGrpSpPr>
              <a:grpSpLocks/>
            </p:cNvGrpSpPr>
            <p:nvPr/>
          </p:nvGrpSpPr>
          <p:grpSpPr bwMode="auto">
            <a:xfrm>
              <a:off x="6535248" y="4281002"/>
              <a:ext cx="4842391" cy="712882"/>
              <a:chOff x="6298049" y="1397569"/>
              <a:chExt cx="4842391" cy="712882"/>
            </a:xfrm>
          </p:grpSpPr>
          <p:sp>
            <p:nvSpPr>
              <p:cNvPr id="3117" name="文本框 126"/>
              <p:cNvSpPr txBox="1">
                <a:spLocks noChangeArrowheads="1"/>
              </p:cNvSpPr>
              <p:nvPr/>
            </p:nvSpPr>
            <p:spPr bwMode="auto">
              <a:xfrm>
                <a:off x="8200260" y="1506484"/>
                <a:ext cx="2840404" cy="54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44875"/>
                    </a:solidFill>
                    <a:latin typeface="微软雅黑" pitchFamily="34" charset="-122"/>
                    <a:ea typeface="微软雅黑" pitchFamily="34" charset="-122"/>
                  </a:rPr>
                  <a:t>总结与展望</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496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03</a:t>
                  </a:r>
                  <a:endParaRPr lang="zh-CN" altLang="en-US" sz="3600" dirty="0">
                    <a:solidFill>
                      <a:srgbClr val="044875"/>
                    </a:solidFill>
                    <a:latin typeface="Impact"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7" name="文本框 6"/>
          <p:cNvSpPr txBox="1"/>
          <p:nvPr/>
        </p:nvSpPr>
        <p:spPr>
          <a:xfrm>
            <a:off x="2743200" y="582614"/>
            <a:ext cx="6688138" cy="1107996"/>
          </a:xfrm>
          <a:prstGeom prst="rect">
            <a:avLst/>
          </a:prstGeom>
          <a:noFill/>
        </p:spPr>
        <p:txBody>
          <a:bodyPr>
            <a:spAutoFit/>
          </a:bodyPr>
          <a:lstStyle/>
          <a:p>
            <a:pPr algn="ctr" eaLnBrk="1" fontAlgn="auto" hangingPunct="1">
              <a:spcBef>
                <a:spcPts val="0"/>
              </a:spcBef>
              <a:spcAft>
                <a:spcPts val="0"/>
              </a:spcAft>
              <a:defRPr/>
            </a:pPr>
            <a:r>
              <a:rPr lang="zh-CN" altLang="en-US" sz="6600" dirty="0">
                <a:solidFill>
                  <a:srgbClr val="044875"/>
                </a:solidFill>
                <a:latin typeface="+mj-lt"/>
                <a:ea typeface="+mn-ea"/>
              </a:rPr>
              <a:t>主要内容</a:t>
            </a:r>
          </a:p>
        </p:txBody>
      </p:sp>
      <p:sp>
        <p:nvSpPr>
          <p:cNvPr id="6" name="灯片编号占位符 5">
            <a:extLst>
              <a:ext uri="{FF2B5EF4-FFF2-40B4-BE49-F238E27FC236}">
                <a16:creationId xmlns:a16="http://schemas.microsoft.com/office/drawing/2014/main" id="{C5BA4BE4-B06F-4854-8D62-02842DD515AD}"/>
              </a:ext>
            </a:extLst>
          </p:cNvPr>
          <p:cNvSpPr>
            <a:spLocks noGrp="1"/>
          </p:cNvSpPr>
          <p:nvPr>
            <p:ph type="sldNum" sz="quarter" idx="12"/>
          </p:nvPr>
        </p:nvSpPr>
        <p:spPr/>
        <p:txBody>
          <a:bodyPr/>
          <a:lstStyle/>
          <a:p>
            <a:pPr>
              <a:defRPr/>
            </a:pPr>
            <a:fld id="{9DF9A3E6-EFF4-47CF-9727-BBD079652039}" type="slidenum">
              <a:rPr lang="zh-CN" altLang="en-US" smtClean="0"/>
              <a:pPr>
                <a:defRPr/>
              </a:pPr>
              <a:t>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par>
                          <p:cTn id="21" fill="hold" nodeType="afterGroup">
                            <p:stCondLst>
                              <p:cond delay="650"/>
                            </p:stCondLst>
                            <p:childTnLst>
                              <p:par>
                                <p:cTn id="22" presetID="22" presetClass="entr" presetSubtype="4"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nodeType="afterGroup">
                            <p:stCondLst>
                              <p:cond delay="1150"/>
                            </p:stCondLst>
                            <p:childTnLst>
                              <p:par>
                                <p:cTn id="26" presetID="22" presetClass="entr" presetSubtype="4"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par>
                          <p:cTn id="29" fill="hold" nodeType="afterGroup">
                            <p:stCondLst>
                              <p:cond delay="1650"/>
                            </p:stCondLst>
                            <p:childTnLst>
                              <p:par>
                                <p:cTn id="30" presetID="22" presetClass="entr" presetSubtype="4"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2" y="82550"/>
            <a:ext cx="3395662" cy="584775"/>
            <a:chOff x="551543" y="82976"/>
            <a:chExt cx="3395256"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信道估计</a:t>
              </a:r>
            </a:p>
          </p:txBody>
        </p:sp>
        <p:sp>
          <p:nvSpPr>
            <p:cNvPr id="14" name="文本框 13"/>
            <p:cNvSpPr txBox="1"/>
            <p:nvPr/>
          </p:nvSpPr>
          <p:spPr>
            <a:xfrm>
              <a:off x="551543" y="82976"/>
              <a:ext cx="842830"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2-9</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20</a:t>
            </a:fld>
            <a:endParaRPr lang="zh-CN" altLang="en-US"/>
          </a:p>
        </p:txBody>
      </p:sp>
      <p:pic>
        <p:nvPicPr>
          <p:cNvPr id="32" name="图片 31">
            <a:extLst>
              <a:ext uri="{FF2B5EF4-FFF2-40B4-BE49-F238E27FC236}">
                <a16:creationId xmlns:a16="http://schemas.microsoft.com/office/drawing/2014/main" id="{716FD92E-80D6-4A80-9A7C-AE7623E76855}"/>
              </a:ext>
            </a:extLst>
          </p:cNvPr>
          <p:cNvPicPr>
            <a:picLocks noChangeAspect="1"/>
          </p:cNvPicPr>
          <p:nvPr/>
        </p:nvPicPr>
        <p:blipFill>
          <a:blip r:embed="rId2"/>
          <a:stretch>
            <a:fillRect/>
          </a:stretch>
        </p:blipFill>
        <p:spPr>
          <a:xfrm>
            <a:off x="916176" y="945564"/>
            <a:ext cx="4501976" cy="1208068"/>
          </a:xfrm>
          <a:prstGeom prst="rect">
            <a:avLst/>
          </a:prstGeom>
        </p:spPr>
      </p:pic>
      <p:pic>
        <p:nvPicPr>
          <p:cNvPr id="33" name="图片 32">
            <a:extLst>
              <a:ext uri="{FF2B5EF4-FFF2-40B4-BE49-F238E27FC236}">
                <a16:creationId xmlns:a16="http://schemas.microsoft.com/office/drawing/2014/main" id="{5824E927-6522-4F2B-8FC5-1B1A9324D5D1}"/>
              </a:ext>
            </a:extLst>
          </p:cNvPr>
          <p:cNvPicPr>
            <a:picLocks noChangeAspect="1"/>
          </p:cNvPicPr>
          <p:nvPr/>
        </p:nvPicPr>
        <p:blipFill>
          <a:blip r:embed="rId3"/>
          <a:stretch>
            <a:fillRect/>
          </a:stretch>
        </p:blipFill>
        <p:spPr>
          <a:xfrm>
            <a:off x="916176" y="2136365"/>
            <a:ext cx="4501976" cy="849613"/>
          </a:xfrm>
          <a:prstGeom prst="rect">
            <a:avLst/>
          </a:prstGeom>
        </p:spPr>
      </p:pic>
      <p:pic>
        <p:nvPicPr>
          <p:cNvPr id="34" name="图片 33">
            <a:extLst>
              <a:ext uri="{FF2B5EF4-FFF2-40B4-BE49-F238E27FC236}">
                <a16:creationId xmlns:a16="http://schemas.microsoft.com/office/drawing/2014/main" id="{7E0E3E72-C3F7-40B8-9853-0A8CA27DE4B6}"/>
              </a:ext>
            </a:extLst>
          </p:cNvPr>
          <p:cNvPicPr>
            <a:picLocks noChangeAspect="1"/>
          </p:cNvPicPr>
          <p:nvPr/>
        </p:nvPicPr>
        <p:blipFill>
          <a:blip r:embed="rId4"/>
          <a:stretch>
            <a:fillRect/>
          </a:stretch>
        </p:blipFill>
        <p:spPr>
          <a:xfrm>
            <a:off x="916176" y="3429000"/>
            <a:ext cx="4501977" cy="2018929"/>
          </a:xfrm>
          <a:prstGeom prst="rect">
            <a:avLst/>
          </a:prstGeom>
        </p:spPr>
      </p:pic>
      <p:sp>
        <p:nvSpPr>
          <p:cNvPr id="2" name="文本框 1">
            <a:extLst>
              <a:ext uri="{FF2B5EF4-FFF2-40B4-BE49-F238E27FC236}">
                <a16:creationId xmlns:a16="http://schemas.microsoft.com/office/drawing/2014/main" id="{094341FF-B815-4408-B935-686D84B959AA}"/>
              </a:ext>
            </a:extLst>
          </p:cNvPr>
          <p:cNvSpPr txBox="1"/>
          <p:nvPr/>
        </p:nvSpPr>
        <p:spPr>
          <a:xfrm>
            <a:off x="6096000" y="1537149"/>
            <a:ext cx="5646821" cy="461665"/>
          </a:xfrm>
          <a:prstGeom prst="rect">
            <a:avLst/>
          </a:prstGeom>
          <a:noFill/>
        </p:spPr>
        <p:txBody>
          <a:bodyPr wrap="square" rtlCol="0">
            <a:spAutoFit/>
          </a:bodyPr>
          <a:lstStyle/>
          <a:p>
            <a:r>
              <a:rPr lang="zh-CN" altLang="en-US" sz="2400" dirty="0"/>
              <a:t>最小二乘法估计    实现简单    复杂度低</a:t>
            </a:r>
          </a:p>
        </p:txBody>
      </p:sp>
      <p:sp>
        <p:nvSpPr>
          <p:cNvPr id="36" name="文本框 35">
            <a:extLst>
              <a:ext uri="{FF2B5EF4-FFF2-40B4-BE49-F238E27FC236}">
                <a16:creationId xmlns:a16="http://schemas.microsoft.com/office/drawing/2014/main" id="{BABCC146-1358-4A49-B9E1-F87B195BD4C8}"/>
              </a:ext>
            </a:extLst>
          </p:cNvPr>
          <p:cNvSpPr txBox="1"/>
          <p:nvPr/>
        </p:nvSpPr>
        <p:spPr>
          <a:xfrm>
            <a:off x="6096000" y="3514734"/>
            <a:ext cx="4876801" cy="1007840"/>
          </a:xfrm>
          <a:prstGeom prst="rect">
            <a:avLst/>
          </a:prstGeom>
          <a:noFill/>
        </p:spPr>
        <p:txBody>
          <a:bodyPr wrap="square" rtlCol="0">
            <a:spAutoFit/>
          </a:bodyPr>
          <a:lstStyle/>
          <a:p>
            <a:pPr>
              <a:lnSpc>
                <a:spcPct val="130000"/>
              </a:lnSpc>
            </a:pPr>
            <a:r>
              <a:rPr lang="zh-CN" altLang="en-US" sz="2400" dirty="0"/>
              <a:t>最小均方误差估计    矩阵求逆  </a:t>
            </a:r>
            <a:endParaRPr lang="en-US" altLang="zh-CN" sz="2400" dirty="0"/>
          </a:p>
          <a:p>
            <a:pPr>
              <a:lnSpc>
                <a:spcPct val="130000"/>
              </a:lnSpc>
            </a:pPr>
            <a:r>
              <a:rPr lang="zh-CN" altLang="en-US" sz="2400" dirty="0"/>
              <a:t>信道相关信息             复杂度高</a:t>
            </a:r>
          </a:p>
        </p:txBody>
      </p:sp>
      <p:sp>
        <p:nvSpPr>
          <p:cNvPr id="3" name="文本框 2">
            <a:extLst>
              <a:ext uri="{FF2B5EF4-FFF2-40B4-BE49-F238E27FC236}">
                <a16:creationId xmlns:a16="http://schemas.microsoft.com/office/drawing/2014/main" id="{6F3AFB5D-B62C-4F90-934D-D48815170A55}"/>
              </a:ext>
            </a:extLst>
          </p:cNvPr>
          <p:cNvSpPr txBox="1"/>
          <p:nvPr/>
        </p:nvSpPr>
        <p:spPr>
          <a:xfrm>
            <a:off x="6096000" y="5573031"/>
            <a:ext cx="3936733" cy="461665"/>
          </a:xfrm>
          <a:prstGeom prst="rect">
            <a:avLst/>
          </a:prstGeom>
          <a:noFill/>
        </p:spPr>
        <p:txBody>
          <a:bodyPr wrap="square" rtlCol="0">
            <a:spAutoFit/>
          </a:bodyPr>
          <a:lstStyle/>
          <a:p>
            <a:r>
              <a:rPr lang="zh-CN" altLang="en-US" sz="2400" dirty="0"/>
              <a:t>两者都在频域进行</a:t>
            </a:r>
          </a:p>
        </p:txBody>
      </p:sp>
    </p:spTree>
    <p:extLst>
      <p:ext uri="{BB962C8B-B14F-4D97-AF65-F5344CB8AC3E}">
        <p14:creationId xmlns:p14="http://schemas.microsoft.com/office/powerpoint/2010/main" val="1059203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2" y="82550"/>
            <a:ext cx="3395662" cy="584775"/>
            <a:chOff x="551543" y="82976"/>
            <a:chExt cx="3395256"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信道估计</a:t>
              </a:r>
            </a:p>
          </p:txBody>
        </p:sp>
        <p:sp>
          <p:nvSpPr>
            <p:cNvPr id="14" name="文本框 13"/>
            <p:cNvSpPr txBox="1"/>
            <p:nvPr/>
          </p:nvSpPr>
          <p:spPr>
            <a:xfrm>
              <a:off x="551543" y="82976"/>
              <a:ext cx="842830"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2-9</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21</a:t>
            </a:fld>
            <a:endParaRPr lang="zh-CN" altLang="en-US"/>
          </a:p>
        </p:txBody>
      </p:sp>
      <p:sp>
        <p:nvSpPr>
          <p:cNvPr id="3" name="文本框 2">
            <a:extLst>
              <a:ext uri="{FF2B5EF4-FFF2-40B4-BE49-F238E27FC236}">
                <a16:creationId xmlns:a16="http://schemas.microsoft.com/office/drawing/2014/main" id="{7C99B364-7829-4D50-B61D-17898E2EF533}"/>
              </a:ext>
            </a:extLst>
          </p:cNvPr>
          <p:cNvSpPr txBox="1"/>
          <p:nvPr/>
        </p:nvSpPr>
        <p:spPr>
          <a:xfrm>
            <a:off x="1425026" y="4968471"/>
            <a:ext cx="9341947" cy="527709"/>
          </a:xfrm>
          <a:prstGeom prst="rect">
            <a:avLst/>
          </a:prstGeom>
          <a:noFill/>
        </p:spPr>
        <p:txBody>
          <a:bodyPr wrap="square" rtlCol="0">
            <a:spAutoFit/>
          </a:bodyPr>
          <a:lstStyle/>
          <a:p>
            <a:pPr>
              <a:lnSpc>
                <a:spcPct val="130000"/>
              </a:lnSpc>
            </a:pPr>
            <a:r>
              <a:rPr lang="en-US" altLang="zh-CN" sz="2400" dirty="0"/>
              <a:t>LS</a:t>
            </a:r>
            <a:r>
              <a:rPr lang="zh-CN" altLang="en-US" sz="2400" dirty="0"/>
              <a:t>没有考虑噪声的影响，</a:t>
            </a:r>
            <a:r>
              <a:rPr lang="en-US" altLang="zh-CN" sz="2400" dirty="0"/>
              <a:t>DFT</a:t>
            </a:r>
            <a:r>
              <a:rPr lang="zh-CN" altLang="en-US" sz="2400" dirty="0"/>
              <a:t>转换域滤除时域带外噪声 提升性能</a:t>
            </a:r>
          </a:p>
        </p:txBody>
      </p:sp>
      <p:pic>
        <p:nvPicPr>
          <p:cNvPr id="5" name="图片 4">
            <a:extLst>
              <a:ext uri="{FF2B5EF4-FFF2-40B4-BE49-F238E27FC236}">
                <a16:creationId xmlns:a16="http://schemas.microsoft.com/office/drawing/2014/main" id="{DF5B0389-28B8-4CE8-8E26-95F1A073C453}"/>
              </a:ext>
            </a:extLst>
          </p:cNvPr>
          <p:cNvPicPr>
            <a:picLocks noChangeAspect="1"/>
          </p:cNvPicPr>
          <p:nvPr/>
        </p:nvPicPr>
        <p:blipFill>
          <a:blip r:embed="rId2"/>
          <a:stretch>
            <a:fillRect/>
          </a:stretch>
        </p:blipFill>
        <p:spPr>
          <a:xfrm>
            <a:off x="2150618" y="647082"/>
            <a:ext cx="7344075" cy="3327199"/>
          </a:xfrm>
          <a:prstGeom prst="rect">
            <a:avLst/>
          </a:prstGeom>
        </p:spPr>
      </p:pic>
      <p:sp>
        <p:nvSpPr>
          <p:cNvPr id="19" name="文本框 18">
            <a:extLst>
              <a:ext uri="{FF2B5EF4-FFF2-40B4-BE49-F238E27FC236}">
                <a16:creationId xmlns:a16="http://schemas.microsoft.com/office/drawing/2014/main" id="{DCF38B4D-FCD7-4235-9CAA-0BACE321BB47}"/>
              </a:ext>
            </a:extLst>
          </p:cNvPr>
          <p:cNvSpPr txBox="1"/>
          <p:nvPr/>
        </p:nvSpPr>
        <p:spPr>
          <a:xfrm>
            <a:off x="4334348" y="3988018"/>
            <a:ext cx="2976613" cy="527709"/>
          </a:xfrm>
          <a:prstGeom prst="rect">
            <a:avLst/>
          </a:prstGeom>
          <a:noFill/>
        </p:spPr>
        <p:txBody>
          <a:bodyPr wrap="square">
            <a:spAutoFit/>
          </a:bodyPr>
          <a:lstStyle/>
          <a:p>
            <a:pPr>
              <a:lnSpc>
                <a:spcPct val="130000"/>
              </a:lnSpc>
            </a:pPr>
            <a:r>
              <a:rPr lang="en-US" altLang="zh-CN" sz="2400" dirty="0"/>
              <a:t>DFT</a:t>
            </a:r>
            <a:r>
              <a:rPr lang="zh-CN" altLang="en-US" sz="2400" dirty="0"/>
              <a:t>转换域信道估计</a:t>
            </a:r>
            <a:endParaRPr lang="en-US" altLang="zh-CN" sz="2400" dirty="0"/>
          </a:p>
        </p:txBody>
      </p:sp>
    </p:spTree>
    <p:extLst>
      <p:ext uri="{BB962C8B-B14F-4D97-AF65-F5344CB8AC3E}">
        <p14:creationId xmlns:p14="http://schemas.microsoft.com/office/powerpoint/2010/main" val="2151208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2" y="82550"/>
            <a:ext cx="3395662" cy="584775"/>
            <a:chOff x="551543" y="82976"/>
            <a:chExt cx="3395256"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信道估计</a:t>
              </a:r>
            </a:p>
          </p:txBody>
        </p:sp>
        <p:sp>
          <p:nvSpPr>
            <p:cNvPr id="14" name="文本框 13"/>
            <p:cNvSpPr txBox="1"/>
            <p:nvPr/>
          </p:nvSpPr>
          <p:spPr>
            <a:xfrm>
              <a:off x="551543" y="82976"/>
              <a:ext cx="842830"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2-9</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22</a:t>
            </a:fld>
            <a:endParaRPr lang="zh-CN" altLang="en-US"/>
          </a:p>
        </p:txBody>
      </p:sp>
      <p:sp>
        <p:nvSpPr>
          <p:cNvPr id="2" name="文本框 1">
            <a:extLst>
              <a:ext uri="{FF2B5EF4-FFF2-40B4-BE49-F238E27FC236}">
                <a16:creationId xmlns:a16="http://schemas.microsoft.com/office/drawing/2014/main" id="{16EBB71E-CE1D-48DC-A45C-E7DF09F537E1}"/>
              </a:ext>
            </a:extLst>
          </p:cNvPr>
          <p:cNvSpPr txBox="1"/>
          <p:nvPr/>
        </p:nvSpPr>
        <p:spPr>
          <a:xfrm>
            <a:off x="859456" y="2504895"/>
            <a:ext cx="4427621" cy="2934329"/>
          </a:xfrm>
          <a:prstGeom prst="rect">
            <a:avLst/>
          </a:prstGeom>
          <a:noFill/>
          <a:ln>
            <a:solidFill>
              <a:schemeClr val="accent1"/>
            </a:solidFill>
          </a:ln>
        </p:spPr>
        <p:txBody>
          <a:bodyPr wrap="square" rtlCol="0">
            <a:spAutoFit/>
          </a:bodyPr>
          <a:lstStyle/>
          <a:p>
            <a:pPr>
              <a:lnSpc>
                <a:spcPct val="130000"/>
              </a:lnSpc>
            </a:pPr>
            <a:r>
              <a:rPr lang="en-US" altLang="zh-CN" sz="2400" dirty="0"/>
              <a:t>1</a:t>
            </a:r>
            <a:r>
              <a:rPr lang="zh-CN" altLang="en-US" sz="2400" dirty="0"/>
              <a:t>、</a:t>
            </a:r>
            <a:r>
              <a:rPr lang="en-US" altLang="zh-CN" sz="2400" dirty="0"/>
              <a:t>MIMO-OFDM</a:t>
            </a:r>
            <a:r>
              <a:rPr lang="zh-CN" altLang="en-US" sz="2400" dirty="0"/>
              <a:t>系统建立：</a:t>
            </a:r>
            <a:endParaRPr lang="en-US" altLang="zh-CN" sz="2400" dirty="0"/>
          </a:p>
          <a:p>
            <a:pPr>
              <a:lnSpc>
                <a:spcPct val="130000"/>
              </a:lnSpc>
            </a:pPr>
            <a:r>
              <a:rPr lang="en-US" altLang="zh-CN" sz="2400" dirty="0"/>
              <a:t>QAM</a:t>
            </a:r>
            <a:r>
              <a:rPr lang="zh-CN" altLang="en-US" sz="2400" dirty="0"/>
              <a:t>调制</a:t>
            </a:r>
            <a:endParaRPr lang="en-US" altLang="zh-CN" sz="2400" dirty="0"/>
          </a:p>
          <a:p>
            <a:pPr>
              <a:lnSpc>
                <a:spcPct val="130000"/>
              </a:lnSpc>
            </a:pPr>
            <a:r>
              <a:rPr lang="en-US" altLang="zh-CN" sz="2400" dirty="0"/>
              <a:t>DFT</a:t>
            </a:r>
            <a:r>
              <a:rPr lang="zh-CN" altLang="en-US" sz="2400" dirty="0"/>
              <a:t>变换</a:t>
            </a:r>
            <a:r>
              <a:rPr lang="en-US" altLang="zh-CN" sz="2400" dirty="0"/>
              <a:t>  </a:t>
            </a:r>
          </a:p>
          <a:p>
            <a:pPr>
              <a:lnSpc>
                <a:spcPct val="130000"/>
              </a:lnSpc>
            </a:pPr>
            <a:r>
              <a:rPr lang="zh-CN" altLang="en-US" sz="2400" dirty="0"/>
              <a:t>循环前缀的加入  </a:t>
            </a:r>
            <a:endParaRPr lang="en-US" altLang="zh-CN" sz="2400" dirty="0"/>
          </a:p>
          <a:p>
            <a:pPr>
              <a:lnSpc>
                <a:spcPct val="130000"/>
              </a:lnSpc>
            </a:pPr>
            <a:r>
              <a:rPr lang="zh-CN" altLang="en-US" sz="2400" dirty="0"/>
              <a:t>衰落信道的建立 </a:t>
            </a:r>
            <a:endParaRPr lang="en-US" altLang="zh-CN" sz="2400" dirty="0"/>
          </a:p>
          <a:p>
            <a:pPr>
              <a:lnSpc>
                <a:spcPct val="130000"/>
              </a:lnSpc>
            </a:pPr>
            <a:r>
              <a:rPr lang="zh-CN" altLang="en-US" sz="2400" dirty="0"/>
              <a:t> </a:t>
            </a:r>
            <a:r>
              <a:rPr lang="en-US" altLang="zh-CN" sz="2400" dirty="0"/>
              <a:t>MIMO  </a:t>
            </a:r>
            <a:r>
              <a:rPr lang="zh-CN" altLang="en-US" sz="2400" dirty="0"/>
              <a:t>  </a:t>
            </a:r>
          </a:p>
        </p:txBody>
      </p:sp>
      <p:sp>
        <p:nvSpPr>
          <p:cNvPr id="17" name="文本框 16">
            <a:extLst>
              <a:ext uri="{FF2B5EF4-FFF2-40B4-BE49-F238E27FC236}">
                <a16:creationId xmlns:a16="http://schemas.microsoft.com/office/drawing/2014/main" id="{6DBFA65C-EC2E-46BA-BA7D-D6172B38D7CE}"/>
              </a:ext>
            </a:extLst>
          </p:cNvPr>
          <p:cNvSpPr txBox="1"/>
          <p:nvPr/>
        </p:nvSpPr>
        <p:spPr>
          <a:xfrm>
            <a:off x="3882189" y="1040989"/>
            <a:ext cx="4427621" cy="523220"/>
          </a:xfrm>
          <a:prstGeom prst="rect">
            <a:avLst/>
          </a:prstGeom>
          <a:noFill/>
        </p:spPr>
        <p:txBody>
          <a:bodyPr wrap="square" rtlCol="0">
            <a:spAutoFit/>
          </a:bodyPr>
          <a:lstStyle/>
          <a:p>
            <a:pPr algn="ctr"/>
            <a:r>
              <a:rPr lang="zh-CN" altLang="en-US" sz="2800" b="1" dirty="0"/>
              <a:t>整体系统仿真实现</a:t>
            </a:r>
          </a:p>
        </p:txBody>
      </p:sp>
      <p:sp>
        <p:nvSpPr>
          <p:cNvPr id="18" name="文本框 17">
            <a:extLst>
              <a:ext uri="{FF2B5EF4-FFF2-40B4-BE49-F238E27FC236}">
                <a16:creationId xmlns:a16="http://schemas.microsoft.com/office/drawing/2014/main" id="{00536EF5-C0AE-4B48-95DB-F1C938ABE226}"/>
              </a:ext>
            </a:extLst>
          </p:cNvPr>
          <p:cNvSpPr txBox="1"/>
          <p:nvPr/>
        </p:nvSpPr>
        <p:spPr>
          <a:xfrm>
            <a:off x="6550794" y="2504895"/>
            <a:ext cx="4427621" cy="2454198"/>
          </a:xfrm>
          <a:prstGeom prst="rect">
            <a:avLst/>
          </a:prstGeom>
          <a:noFill/>
          <a:ln>
            <a:solidFill>
              <a:schemeClr val="accent1"/>
            </a:solidFill>
          </a:ln>
        </p:spPr>
        <p:txBody>
          <a:bodyPr wrap="square" rtlCol="0">
            <a:spAutoFit/>
          </a:bodyPr>
          <a:lstStyle/>
          <a:p>
            <a:pPr>
              <a:lnSpc>
                <a:spcPct val="130000"/>
              </a:lnSpc>
            </a:pPr>
            <a:r>
              <a:rPr lang="en-US" altLang="zh-CN" sz="2400" dirty="0"/>
              <a:t>2</a:t>
            </a:r>
            <a:r>
              <a:rPr lang="zh-CN" altLang="en-US" sz="2400" dirty="0"/>
              <a:t>、系统中的信道估计：</a:t>
            </a:r>
            <a:endParaRPr lang="en-US" altLang="zh-CN" sz="2400" dirty="0"/>
          </a:p>
          <a:p>
            <a:pPr>
              <a:lnSpc>
                <a:spcPct val="130000"/>
              </a:lnSpc>
            </a:pPr>
            <a:r>
              <a:rPr lang="zh-CN" altLang="en-US" sz="2400" dirty="0"/>
              <a:t>导频结构的选择  </a:t>
            </a:r>
            <a:endParaRPr lang="en-US" altLang="zh-CN" sz="2400" dirty="0"/>
          </a:p>
          <a:p>
            <a:pPr>
              <a:lnSpc>
                <a:spcPct val="130000"/>
              </a:lnSpc>
            </a:pPr>
            <a:r>
              <a:rPr lang="zh-CN" altLang="en-US" sz="2400" dirty="0"/>
              <a:t>正交导频设计  </a:t>
            </a:r>
            <a:endParaRPr lang="en-US" altLang="zh-CN" sz="2400" dirty="0"/>
          </a:p>
          <a:p>
            <a:pPr>
              <a:lnSpc>
                <a:spcPct val="130000"/>
              </a:lnSpc>
            </a:pPr>
            <a:r>
              <a:rPr lang="zh-CN" altLang="en-US" sz="2400" dirty="0"/>
              <a:t>信道估计算法实现</a:t>
            </a:r>
            <a:endParaRPr lang="en-US" altLang="zh-CN" sz="2400" dirty="0"/>
          </a:p>
          <a:p>
            <a:pPr>
              <a:lnSpc>
                <a:spcPct val="130000"/>
              </a:lnSpc>
            </a:pPr>
            <a:r>
              <a:rPr lang="zh-CN" altLang="en-US" sz="2400" dirty="0"/>
              <a:t>性能比较</a:t>
            </a:r>
          </a:p>
        </p:txBody>
      </p:sp>
    </p:spTree>
    <p:extLst>
      <p:ext uri="{BB962C8B-B14F-4D97-AF65-F5344CB8AC3E}">
        <p14:creationId xmlns:p14="http://schemas.microsoft.com/office/powerpoint/2010/main" val="3053924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2" y="82550"/>
            <a:ext cx="3395662" cy="584775"/>
            <a:chOff x="551543" y="82976"/>
            <a:chExt cx="3395256"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信道估计</a:t>
              </a:r>
            </a:p>
          </p:txBody>
        </p:sp>
        <p:sp>
          <p:nvSpPr>
            <p:cNvPr id="14" name="文本框 13"/>
            <p:cNvSpPr txBox="1"/>
            <p:nvPr/>
          </p:nvSpPr>
          <p:spPr>
            <a:xfrm>
              <a:off x="551543" y="82976"/>
              <a:ext cx="842830"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2-9</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23</a:t>
            </a:fld>
            <a:endParaRPr lang="zh-CN" altLang="en-US"/>
          </a:p>
        </p:txBody>
      </p:sp>
      <p:pic>
        <p:nvPicPr>
          <p:cNvPr id="2" name="图片 1">
            <a:extLst>
              <a:ext uri="{FF2B5EF4-FFF2-40B4-BE49-F238E27FC236}">
                <a16:creationId xmlns:a16="http://schemas.microsoft.com/office/drawing/2014/main" id="{9463C1E8-8959-4AD8-AD3B-94294FD9A1DE}"/>
              </a:ext>
            </a:extLst>
          </p:cNvPr>
          <p:cNvPicPr>
            <a:picLocks noChangeAspect="1"/>
          </p:cNvPicPr>
          <p:nvPr/>
        </p:nvPicPr>
        <p:blipFill>
          <a:blip r:embed="rId2"/>
          <a:stretch>
            <a:fillRect/>
          </a:stretch>
        </p:blipFill>
        <p:spPr>
          <a:xfrm>
            <a:off x="-210751" y="780106"/>
            <a:ext cx="8963879" cy="5495566"/>
          </a:xfrm>
          <a:prstGeom prst="rect">
            <a:avLst/>
          </a:prstGeom>
        </p:spPr>
      </p:pic>
      <p:sp>
        <p:nvSpPr>
          <p:cNvPr id="3" name="文本框 2">
            <a:extLst>
              <a:ext uri="{FF2B5EF4-FFF2-40B4-BE49-F238E27FC236}">
                <a16:creationId xmlns:a16="http://schemas.microsoft.com/office/drawing/2014/main" id="{F02D488D-07CB-43B1-BCED-5CFA1FF02E36}"/>
              </a:ext>
            </a:extLst>
          </p:cNvPr>
          <p:cNvSpPr txBox="1"/>
          <p:nvPr/>
        </p:nvSpPr>
        <p:spPr>
          <a:xfrm>
            <a:off x="8948455" y="1691123"/>
            <a:ext cx="2618071" cy="2855782"/>
          </a:xfrm>
          <a:prstGeom prst="rect">
            <a:avLst/>
          </a:prstGeom>
          <a:noFill/>
        </p:spPr>
        <p:txBody>
          <a:bodyPr wrap="square" rtlCol="0">
            <a:spAutoFit/>
          </a:bodyPr>
          <a:lstStyle/>
          <a:p>
            <a:pPr>
              <a:lnSpc>
                <a:spcPct val="130000"/>
              </a:lnSpc>
            </a:pPr>
            <a:r>
              <a:rPr lang="en-US" altLang="zh-CN" sz="2000" dirty="0"/>
              <a:t>MIMO</a:t>
            </a:r>
            <a:r>
              <a:rPr lang="zh-CN" altLang="en-US" sz="2000" dirty="0"/>
              <a:t>天线数：</a:t>
            </a:r>
            <a:r>
              <a:rPr lang="en-US" altLang="zh-CN" sz="2000" dirty="0"/>
              <a:t>2x2</a:t>
            </a:r>
          </a:p>
          <a:p>
            <a:pPr>
              <a:lnSpc>
                <a:spcPct val="130000"/>
              </a:lnSpc>
            </a:pPr>
            <a:r>
              <a:rPr lang="zh-CN" altLang="en-US" sz="2000" dirty="0"/>
              <a:t>子载波数：</a:t>
            </a:r>
            <a:r>
              <a:rPr lang="en-US" altLang="zh-CN" sz="2000" dirty="0"/>
              <a:t>512</a:t>
            </a:r>
          </a:p>
          <a:p>
            <a:pPr>
              <a:lnSpc>
                <a:spcPct val="130000"/>
              </a:lnSpc>
            </a:pPr>
            <a:r>
              <a:rPr lang="zh-CN" altLang="en-US" sz="2000" dirty="0"/>
              <a:t>循环前缀长度：</a:t>
            </a:r>
            <a:r>
              <a:rPr lang="en-US" altLang="zh-CN" sz="2000" dirty="0"/>
              <a:t>64</a:t>
            </a:r>
          </a:p>
          <a:p>
            <a:pPr>
              <a:lnSpc>
                <a:spcPct val="130000"/>
              </a:lnSpc>
            </a:pPr>
            <a:r>
              <a:rPr lang="en-US" altLang="zh-CN" sz="2000" dirty="0"/>
              <a:t>OFDM</a:t>
            </a:r>
            <a:r>
              <a:rPr lang="zh-CN" altLang="en-US" sz="2000" dirty="0"/>
              <a:t>符号数：</a:t>
            </a:r>
            <a:r>
              <a:rPr lang="en-US" altLang="zh-CN" sz="2000" dirty="0"/>
              <a:t>200</a:t>
            </a:r>
          </a:p>
          <a:p>
            <a:pPr>
              <a:lnSpc>
                <a:spcPct val="130000"/>
              </a:lnSpc>
            </a:pPr>
            <a:r>
              <a:rPr lang="zh-CN" altLang="en-US" sz="2000" dirty="0"/>
              <a:t>映射方式：</a:t>
            </a:r>
            <a:r>
              <a:rPr lang="en-US" altLang="zh-CN" sz="2000" dirty="0"/>
              <a:t>16QAM</a:t>
            </a:r>
          </a:p>
          <a:p>
            <a:pPr>
              <a:lnSpc>
                <a:spcPct val="130000"/>
              </a:lnSpc>
            </a:pPr>
            <a:r>
              <a:rPr lang="zh-CN" altLang="en-US" sz="2000" dirty="0"/>
              <a:t>导频间隔：</a:t>
            </a:r>
            <a:r>
              <a:rPr lang="en-US" altLang="zh-CN" sz="2000" dirty="0"/>
              <a:t>32</a:t>
            </a:r>
          </a:p>
          <a:p>
            <a:pPr>
              <a:lnSpc>
                <a:spcPct val="130000"/>
              </a:lnSpc>
            </a:pPr>
            <a:r>
              <a:rPr lang="zh-CN" altLang="en-US" sz="2000" dirty="0"/>
              <a:t>信噪比范围：</a:t>
            </a:r>
            <a:r>
              <a:rPr lang="en-US" altLang="zh-CN" sz="2000" dirty="0"/>
              <a:t>0-20dB</a:t>
            </a:r>
            <a:endParaRPr lang="zh-CN" altLang="en-US" sz="2000" dirty="0"/>
          </a:p>
        </p:txBody>
      </p:sp>
    </p:spTree>
    <p:extLst>
      <p:ext uri="{BB962C8B-B14F-4D97-AF65-F5344CB8AC3E}">
        <p14:creationId xmlns:p14="http://schemas.microsoft.com/office/powerpoint/2010/main" val="4141772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2" y="82550"/>
            <a:ext cx="3395662" cy="584775"/>
            <a:chOff x="551543" y="82976"/>
            <a:chExt cx="3395256"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信道估计</a:t>
              </a:r>
            </a:p>
          </p:txBody>
        </p:sp>
        <p:sp>
          <p:nvSpPr>
            <p:cNvPr id="14" name="文本框 13"/>
            <p:cNvSpPr txBox="1"/>
            <p:nvPr/>
          </p:nvSpPr>
          <p:spPr>
            <a:xfrm>
              <a:off x="551543" y="82976"/>
              <a:ext cx="842830"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2-9</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24</a:t>
            </a:fld>
            <a:endParaRPr lang="zh-CN" altLang="en-US"/>
          </a:p>
        </p:txBody>
      </p:sp>
      <p:pic>
        <p:nvPicPr>
          <p:cNvPr id="3" name="图片 2">
            <a:extLst>
              <a:ext uri="{FF2B5EF4-FFF2-40B4-BE49-F238E27FC236}">
                <a16:creationId xmlns:a16="http://schemas.microsoft.com/office/drawing/2014/main" id="{0FC36225-8010-4892-BEB3-1415C7948AF1}"/>
              </a:ext>
            </a:extLst>
          </p:cNvPr>
          <p:cNvPicPr>
            <a:picLocks noChangeAspect="1"/>
          </p:cNvPicPr>
          <p:nvPr/>
        </p:nvPicPr>
        <p:blipFill>
          <a:blip r:embed="rId2"/>
          <a:stretch>
            <a:fillRect/>
          </a:stretch>
        </p:blipFill>
        <p:spPr>
          <a:xfrm>
            <a:off x="-439232" y="725450"/>
            <a:ext cx="9279991" cy="5662688"/>
          </a:xfrm>
          <a:prstGeom prst="rect">
            <a:avLst/>
          </a:prstGeom>
        </p:spPr>
      </p:pic>
      <p:sp>
        <p:nvSpPr>
          <p:cNvPr id="13" name="文本框 12">
            <a:extLst>
              <a:ext uri="{FF2B5EF4-FFF2-40B4-BE49-F238E27FC236}">
                <a16:creationId xmlns:a16="http://schemas.microsoft.com/office/drawing/2014/main" id="{0B5D5507-D717-447C-944E-3EB38594CE53}"/>
              </a:ext>
            </a:extLst>
          </p:cNvPr>
          <p:cNvSpPr txBox="1"/>
          <p:nvPr/>
        </p:nvSpPr>
        <p:spPr>
          <a:xfrm>
            <a:off x="8948455" y="1691123"/>
            <a:ext cx="2618071" cy="2855782"/>
          </a:xfrm>
          <a:prstGeom prst="rect">
            <a:avLst/>
          </a:prstGeom>
          <a:noFill/>
        </p:spPr>
        <p:txBody>
          <a:bodyPr wrap="square" rtlCol="0">
            <a:spAutoFit/>
          </a:bodyPr>
          <a:lstStyle/>
          <a:p>
            <a:pPr>
              <a:lnSpc>
                <a:spcPct val="130000"/>
              </a:lnSpc>
            </a:pPr>
            <a:r>
              <a:rPr lang="en-US" altLang="zh-CN" sz="2000" dirty="0"/>
              <a:t>MIMO</a:t>
            </a:r>
            <a:r>
              <a:rPr lang="zh-CN" altLang="en-US" sz="2000" dirty="0"/>
              <a:t>天线数：</a:t>
            </a:r>
            <a:r>
              <a:rPr lang="en-US" altLang="zh-CN" sz="2000" dirty="0"/>
              <a:t>2x2</a:t>
            </a:r>
          </a:p>
          <a:p>
            <a:pPr>
              <a:lnSpc>
                <a:spcPct val="130000"/>
              </a:lnSpc>
            </a:pPr>
            <a:r>
              <a:rPr lang="zh-CN" altLang="en-US" sz="2000" dirty="0"/>
              <a:t>子载波数：</a:t>
            </a:r>
            <a:r>
              <a:rPr lang="en-US" altLang="zh-CN" sz="2000" dirty="0"/>
              <a:t>512</a:t>
            </a:r>
          </a:p>
          <a:p>
            <a:pPr>
              <a:lnSpc>
                <a:spcPct val="130000"/>
              </a:lnSpc>
            </a:pPr>
            <a:r>
              <a:rPr lang="zh-CN" altLang="en-US" sz="2000" dirty="0"/>
              <a:t>循环前缀长度：</a:t>
            </a:r>
            <a:r>
              <a:rPr lang="en-US" altLang="zh-CN" sz="2000" dirty="0"/>
              <a:t>64</a:t>
            </a:r>
          </a:p>
          <a:p>
            <a:pPr>
              <a:lnSpc>
                <a:spcPct val="130000"/>
              </a:lnSpc>
            </a:pPr>
            <a:r>
              <a:rPr lang="en-US" altLang="zh-CN" sz="2000" dirty="0"/>
              <a:t>OFDM</a:t>
            </a:r>
            <a:r>
              <a:rPr lang="zh-CN" altLang="en-US" sz="2000" dirty="0"/>
              <a:t>符号数：</a:t>
            </a:r>
            <a:r>
              <a:rPr lang="en-US" altLang="zh-CN" sz="2000" dirty="0"/>
              <a:t>200</a:t>
            </a:r>
          </a:p>
          <a:p>
            <a:pPr>
              <a:lnSpc>
                <a:spcPct val="130000"/>
              </a:lnSpc>
            </a:pPr>
            <a:r>
              <a:rPr lang="zh-CN" altLang="en-US" sz="2000" dirty="0"/>
              <a:t>映射方式：</a:t>
            </a:r>
            <a:r>
              <a:rPr lang="en-US" altLang="zh-CN" sz="2000" dirty="0"/>
              <a:t>16QAM</a:t>
            </a:r>
          </a:p>
          <a:p>
            <a:pPr>
              <a:lnSpc>
                <a:spcPct val="130000"/>
              </a:lnSpc>
            </a:pPr>
            <a:r>
              <a:rPr lang="zh-CN" altLang="en-US" sz="2000" dirty="0"/>
              <a:t>导频间隔：</a:t>
            </a:r>
            <a:r>
              <a:rPr lang="en-US" altLang="zh-CN" sz="2000" dirty="0"/>
              <a:t>32</a:t>
            </a:r>
          </a:p>
          <a:p>
            <a:pPr>
              <a:lnSpc>
                <a:spcPct val="130000"/>
              </a:lnSpc>
            </a:pPr>
            <a:r>
              <a:rPr lang="zh-CN" altLang="en-US" sz="2000" dirty="0"/>
              <a:t>信噪比范围：</a:t>
            </a:r>
            <a:r>
              <a:rPr lang="en-US" altLang="zh-CN" sz="2000" dirty="0"/>
              <a:t>0-20dB</a:t>
            </a:r>
            <a:endParaRPr lang="zh-CN" altLang="en-US" sz="2000" dirty="0"/>
          </a:p>
        </p:txBody>
      </p:sp>
    </p:spTree>
    <p:extLst>
      <p:ext uri="{BB962C8B-B14F-4D97-AF65-F5344CB8AC3E}">
        <p14:creationId xmlns:p14="http://schemas.microsoft.com/office/powerpoint/2010/main" val="1173711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2" y="82550"/>
            <a:ext cx="3395662" cy="584775"/>
            <a:chOff x="551543" y="82976"/>
            <a:chExt cx="3395256" cy="583764"/>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信道估计</a:t>
              </a:r>
            </a:p>
          </p:txBody>
        </p:sp>
        <p:sp>
          <p:nvSpPr>
            <p:cNvPr id="14" name="文本框 13"/>
            <p:cNvSpPr txBox="1"/>
            <p:nvPr/>
          </p:nvSpPr>
          <p:spPr>
            <a:xfrm>
              <a:off x="551543" y="82976"/>
              <a:ext cx="863948" cy="583764"/>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2-9</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25</a:t>
            </a:fld>
            <a:endParaRPr lang="zh-CN" altLang="en-US"/>
          </a:p>
        </p:txBody>
      </p:sp>
      <p:sp>
        <p:nvSpPr>
          <p:cNvPr id="34" name="文本框 33">
            <a:extLst>
              <a:ext uri="{FF2B5EF4-FFF2-40B4-BE49-F238E27FC236}">
                <a16:creationId xmlns:a16="http://schemas.microsoft.com/office/drawing/2014/main" id="{E5351573-E04D-445E-B407-A00A7D0B2CDD}"/>
              </a:ext>
            </a:extLst>
          </p:cNvPr>
          <p:cNvSpPr txBox="1"/>
          <p:nvPr/>
        </p:nvSpPr>
        <p:spPr>
          <a:xfrm>
            <a:off x="1181354" y="3553495"/>
            <a:ext cx="10311197" cy="2928366"/>
          </a:xfrm>
          <a:prstGeom prst="rect">
            <a:avLst/>
          </a:prstGeom>
          <a:noFill/>
        </p:spPr>
        <p:txBody>
          <a:bodyPr wrap="square">
            <a:spAutoFit/>
          </a:bodyPr>
          <a:lstStyle/>
          <a:p>
            <a:pPr marL="400050" indent="-400050">
              <a:lnSpc>
                <a:spcPct val="130000"/>
              </a:lnSpc>
              <a:buFont typeface="+mj-lt"/>
              <a:buAutoNum type="romanUcPeriod"/>
            </a:pPr>
            <a:r>
              <a:rPr lang="en-US" altLang="zh-CN" sz="2400" dirty="0"/>
              <a:t>LS</a:t>
            </a:r>
            <a:r>
              <a:rPr lang="zh-CN" altLang="en-US" sz="2400" dirty="0"/>
              <a:t>因为没有对噪声进行处理，估计性能最差，但实现简单，复杂度低，应用广泛</a:t>
            </a:r>
            <a:endParaRPr lang="en-US" altLang="zh-CN" sz="2400" dirty="0"/>
          </a:p>
          <a:p>
            <a:pPr marL="400050" indent="-400050">
              <a:lnSpc>
                <a:spcPct val="130000"/>
              </a:lnSpc>
              <a:buFont typeface="+mj-lt"/>
              <a:buAutoNum type="romanUcPeriod"/>
            </a:pPr>
            <a:r>
              <a:rPr lang="en-US" altLang="zh-CN" sz="2400" dirty="0"/>
              <a:t>MMSE</a:t>
            </a:r>
            <a:r>
              <a:rPr lang="zh-CN" altLang="en-US" sz="2400" dirty="0"/>
              <a:t>性能最佳，但由于涉及矩阵求逆，需要信道更多的统计信息，复杂度高</a:t>
            </a:r>
            <a:endParaRPr lang="en-US" altLang="zh-CN" sz="2400" dirty="0"/>
          </a:p>
          <a:p>
            <a:pPr marL="400050" indent="-400050">
              <a:lnSpc>
                <a:spcPct val="130000"/>
              </a:lnSpc>
              <a:buFont typeface="+mj-lt"/>
              <a:buAutoNum type="romanUcPeriod"/>
            </a:pPr>
            <a:r>
              <a:rPr lang="en-US" altLang="zh-CN" sz="2400" dirty="0"/>
              <a:t>DFT</a:t>
            </a:r>
            <a:r>
              <a:rPr lang="zh-CN" altLang="en-US" sz="2400" dirty="0"/>
              <a:t>转换域消除带外噪声，性能得到提升，但需要得知信道的长度，复杂度居中</a:t>
            </a:r>
          </a:p>
        </p:txBody>
      </p:sp>
      <p:pic>
        <p:nvPicPr>
          <p:cNvPr id="13" name="图片 12">
            <a:extLst>
              <a:ext uri="{FF2B5EF4-FFF2-40B4-BE49-F238E27FC236}">
                <a16:creationId xmlns:a16="http://schemas.microsoft.com/office/drawing/2014/main" id="{BE12222E-2F2D-47A2-98EB-5A6632F00E2E}"/>
              </a:ext>
            </a:extLst>
          </p:cNvPr>
          <p:cNvPicPr>
            <a:picLocks noChangeAspect="1"/>
          </p:cNvPicPr>
          <p:nvPr/>
        </p:nvPicPr>
        <p:blipFill>
          <a:blip r:embed="rId2"/>
          <a:stretch>
            <a:fillRect/>
          </a:stretch>
        </p:blipFill>
        <p:spPr>
          <a:xfrm>
            <a:off x="780652" y="684819"/>
            <a:ext cx="4476065" cy="2744181"/>
          </a:xfrm>
          <a:prstGeom prst="rect">
            <a:avLst/>
          </a:prstGeom>
        </p:spPr>
      </p:pic>
      <p:pic>
        <p:nvPicPr>
          <p:cNvPr id="17" name="图片 16">
            <a:extLst>
              <a:ext uri="{FF2B5EF4-FFF2-40B4-BE49-F238E27FC236}">
                <a16:creationId xmlns:a16="http://schemas.microsoft.com/office/drawing/2014/main" id="{567ECDAE-C02D-4AFE-9C3D-99D11487C6BD}"/>
              </a:ext>
            </a:extLst>
          </p:cNvPr>
          <p:cNvPicPr>
            <a:picLocks noChangeAspect="1"/>
          </p:cNvPicPr>
          <p:nvPr/>
        </p:nvPicPr>
        <p:blipFill>
          <a:blip r:embed="rId3"/>
          <a:stretch>
            <a:fillRect/>
          </a:stretch>
        </p:blipFill>
        <p:spPr>
          <a:xfrm>
            <a:off x="6336953" y="798897"/>
            <a:ext cx="4310202" cy="2630103"/>
          </a:xfrm>
          <a:prstGeom prst="rect">
            <a:avLst/>
          </a:prstGeom>
        </p:spPr>
      </p:pic>
    </p:spTree>
    <p:extLst>
      <p:ext uri="{BB962C8B-B14F-4D97-AF65-F5344CB8AC3E}">
        <p14:creationId xmlns:p14="http://schemas.microsoft.com/office/powerpoint/2010/main" val="2109212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3</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总结与展望</a:t>
            </a:r>
          </a:p>
        </p:txBody>
      </p:sp>
      <p:sp>
        <p:nvSpPr>
          <p:cNvPr id="9" name="灯片编号占位符 8">
            <a:extLst>
              <a:ext uri="{FF2B5EF4-FFF2-40B4-BE49-F238E27FC236}">
                <a16:creationId xmlns:a16="http://schemas.microsoft.com/office/drawing/2014/main" id="{A5819021-A829-4DE8-93E8-3D117DBF28B4}"/>
              </a:ext>
            </a:extLst>
          </p:cNvPr>
          <p:cNvSpPr>
            <a:spLocks noGrp="1"/>
          </p:cNvSpPr>
          <p:nvPr>
            <p:ph type="sldNum" sz="quarter" idx="12"/>
          </p:nvPr>
        </p:nvSpPr>
        <p:spPr/>
        <p:txBody>
          <a:bodyPr/>
          <a:lstStyle/>
          <a:p>
            <a:pPr>
              <a:defRPr/>
            </a:pPr>
            <a:fld id="{9DF9A3E6-EFF4-47CF-9727-BBD079652039}" type="slidenum">
              <a:rPr lang="zh-CN" altLang="en-US" smtClean="0"/>
              <a:pPr>
                <a:defRPr/>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总结</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27</a:t>
            </a:fld>
            <a:endParaRPr lang="zh-CN" altLang="en-US"/>
          </a:p>
        </p:txBody>
      </p:sp>
      <p:sp>
        <p:nvSpPr>
          <p:cNvPr id="17" name="文本框 16">
            <a:extLst>
              <a:ext uri="{FF2B5EF4-FFF2-40B4-BE49-F238E27FC236}">
                <a16:creationId xmlns:a16="http://schemas.microsoft.com/office/drawing/2014/main" id="{9E827159-B3EE-4B62-8CC9-8C2ADDE5BADD}"/>
              </a:ext>
            </a:extLst>
          </p:cNvPr>
          <p:cNvSpPr txBox="1"/>
          <p:nvPr/>
        </p:nvSpPr>
        <p:spPr>
          <a:xfrm>
            <a:off x="1638463" y="1616035"/>
            <a:ext cx="8915073" cy="3401637"/>
          </a:xfrm>
          <a:prstGeom prst="rect">
            <a:avLst/>
          </a:prstGeom>
          <a:noFill/>
        </p:spPr>
        <p:txBody>
          <a:bodyPr wrap="square">
            <a:spAutoFit/>
          </a:bodyPr>
          <a:lstStyle/>
          <a:p>
            <a:pPr indent="304800" algn="just">
              <a:lnSpc>
                <a:spcPct val="130000"/>
              </a:lnSpc>
              <a:spcBef>
                <a:spcPts val="120"/>
              </a:spcBef>
              <a:spcAft>
                <a:spcPts val="120"/>
              </a:spcAft>
            </a:pPr>
            <a:r>
              <a:rPr lang="zh-CN" altLang="zh-CN" sz="2400" kern="100" dirty="0">
                <a:effectLst/>
                <a:latin typeface="Times New Roman" panose="02020603050405020304" pitchFamily="18" charset="0"/>
                <a:ea typeface="宋体" panose="02010600030101010101" pitchFamily="2" charset="-122"/>
                <a:cs typeface="宋体" panose="02010600030101010101" pitchFamily="2" charset="-122"/>
              </a:rPr>
              <a:t>本文对</a:t>
            </a:r>
            <a:r>
              <a:rPr lang="en-US" altLang="zh-CN" sz="2400" kern="100" dirty="0">
                <a:effectLst/>
                <a:latin typeface="Times New Roman" panose="02020603050405020304" pitchFamily="18" charset="0"/>
                <a:ea typeface="宋体" panose="02010600030101010101" pitchFamily="2" charset="-122"/>
                <a:cs typeface="宋体" panose="02010600030101010101" pitchFamily="2" charset="-122"/>
              </a:rPr>
              <a:t>MIMO-OFDM</a:t>
            </a:r>
            <a:r>
              <a:rPr lang="zh-CN" altLang="zh-CN" sz="2400" kern="100" dirty="0">
                <a:effectLst/>
                <a:latin typeface="Times New Roman" panose="02020603050405020304" pitchFamily="18" charset="0"/>
                <a:ea typeface="宋体" panose="02010600030101010101" pitchFamily="2" charset="-122"/>
                <a:cs typeface="宋体" panose="02010600030101010101" pitchFamily="2" charset="-122"/>
              </a:rPr>
              <a:t>系统中的信道估计算法进行了仿真实现和性能分析，首先</a:t>
            </a:r>
            <a:r>
              <a:rPr lang="zh-CN" altLang="en-US" sz="2400" kern="100" dirty="0">
                <a:latin typeface="Times New Roman" panose="02020603050405020304" pitchFamily="18" charset="0"/>
                <a:cs typeface="宋体" panose="02010600030101010101" pitchFamily="2" charset="-122"/>
              </a:rPr>
              <a:t>介绍</a:t>
            </a:r>
            <a:r>
              <a:rPr lang="zh-CN" altLang="zh-CN" sz="2400" kern="100" dirty="0">
                <a:effectLst/>
                <a:latin typeface="Times New Roman" panose="02020603050405020304" pitchFamily="18" charset="0"/>
                <a:ea typeface="宋体" panose="02010600030101010101" pitchFamily="2" charset="-122"/>
                <a:cs typeface="宋体" panose="02010600030101010101" pitchFamily="2" charset="-122"/>
              </a:rPr>
              <a:t>了</a:t>
            </a:r>
            <a:r>
              <a:rPr lang="en-US" altLang="zh-CN" sz="2400" kern="100" dirty="0">
                <a:effectLst/>
                <a:latin typeface="Times New Roman" panose="02020603050405020304" pitchFamily="18" charset="0"/>
                <a:ea typeface="宋体" panose="02010600030101010101" pitchFamily="2" charset="-122"/>
                <a:cs typeface="宋体" panose="02010600030101010101" pitchFamily="2" charset="-122"/>
              </a:rPr>
              <a:t>MIMO-OFDM</a:t>
            </a:r>
            <a:r>
              <a:rPr lang="zh-CN" altLang="en-US" sz="2400" kern="100" dirty="0">
                <a:effectLst/>
                <a:latin typeface="Times New Roman" panose="02020603050405020304" pitchFamily="18" charset="0"/>
                <a:ea typeface="宋体" panose="02010600030101010101" pitchFamily="2" charset="-122"/>
                <a:cs typeface="宋体" panose="02010600030101010101" pitchFamily="2" charset="-122"/>
              </a:rPr>
              <a:t>系统中各部分的原理，之后基于</a:t>
            </a:r>
            <a:r>
              <a:rPr lang="en-US" altLang="zh-CN" sz="2400" kern="100" dirty="0">
                <a:effectLst/>
                <a:latin typeface="Times New Roman" panose="02020603050405020304" pitchFamily="18" charset="0"/>
                <a:ea typeface="宋体" panose="02010600030101010101" pitchFamily="2" charset="-122"/>
                <a:cs typeface="宋体" panose="02010600030101010101" pitchFamily="2" charset="-122"/>
              </a:rPr>
              <a:t>MIMO-OFDM</a:t>
            </a:r>
            <a:r>
              <a:rPr lang="zh-CN" altLang="en-US" sz="2400" kern="100" dirty="0">
                <a:effectLst/>
                <a:latin typeface="Times New Roman" panose="02020603050405020304" pitchFamily="18" charset="0"/>
                <a:ea typeface="宋体" panose="02010600030101010101" pitchFamily="2" charset="-122"/>
                <a:cs typeface="宋体" panose="02010600030101010101" pitchFamily="2" charset="-122"/>
              </a:rPr>
              <a:t>系统，进行信道估计算法的分析，最后通过</a:t>
            </a:r>
            <a:r>
              <a:rPr lang="en-US" altLang="zh-CN" sz="2400" kern="100" dirty="0">
                <a:effectLst/>
                <a:latin typeface="Times New Roman" panose="02020603050405020304" pitchFamily="18" charset="0"/>
                <a:ea typeface="宋体" panose="02010600030101010101" pitchFamily="2" charset="-122"/>
                <a:cs typeface="宋体" panose="02010600030101010101" pitchFamily="2" charset="-122"/>
              </a:rPr>
              <a:t>MATLAB</a:t>
            </a:r>
            <a:r>
              <a:rPr lang="zh-CN" altLang="en-US" sz="2400" kern="100" dirty="0">
                <a:effectLst/>
                <a:latin typeface="Times New Roman" panose="02020603050405020304" pitchFamily="18" charset="0"/>
                <a:ea typeface="宋体" panose="02010600030101010101" pitchFamily="2" charset="-122"/>
                <a:cs typeface="宋体" panose="02010600030101010101" pitchFamily="2" charset="-122"/>
              </a:rPr>
              <a:t>平台，对</a:t>
            </a:r>
            <a:r>
              <a:rPr lang="zh-CN" altLang="en-US" sz="2400" kern="100" dirty="0">
                <a:latin typeface="Times New Roman" panose="02020603050405020304" pitchFamily="18" charset="0"/>
                <a:cs typeface="宋体" panose="02010600030101010101" pitchFamily="2" charset="-122"/>
              </a:rPr>
              <a:t>其进行算法实现与性能比较，得到了在估计性能上</a:t>
            </a:r>
            <a:r>
              <a:rPr lang="en-US" altLang="zh-CN" sz="2400" kern="100" dirty="0">
                <a:latin typeface="Times New Roman" panose="02020603050405020304" pitchFamily="18" charset="0"/>
                <a:cs typeface="宋体" panose="02010600030101010101" pitchFamily="2" charset="-122"/>
              </a:rPr>
              <a:t>MMSE</a:t>
            </a:r>
            <a:r>
              <a:rPr lang="zh-CN" altLang="en-US" sz="2400" kern="100" dirty="0">
                <a:latin typeface="Times New Roman" panose="02020603050405020304" pitchFamily="18" charset="0"/>
                <a:cs typeface="宋体" panose="02010600030101010101" pitchFamily="2" charset="-122"/>
              </a:rPr>
              <a:t>最优，</a:t>
            </a:r>
            <a:r>
              <a:rPr lang="en-US" altLang="zh-CN" sz="2400" kern="100" dirty="0">
                <a:latin typeface="Times New Roman" panose="02020603050405020304" pitchFamily="18" charset="0"/>
                <a:cs typeface="宋体" panose="02010600030101010101" pitchFamily="2" charset="-122"/>
              </a:rPr>
              <a:t>LS</a:t>
            </a:r>
            <a:r>
              <a:rPr lang="zh-CN" altLang="en-US" sz="2400" kern="100" dirty="0">
                <a:latin typeface="Times New Roman" panose="02020603050405020304" pitchFamily="18" charset="0"/>
                <a:cs typeface="宋体" panose="02010600030101010101" pitchFamily="2" charset="-122"/>
              </a:rPr>
              <a:t>最差，</a:t>
            </a:r>
            <a:r>
              <a:rPr lang="en-US" altLang="zh-CN" sz="2400" kern="100" dirty="0">
                <a:latin typeface="Times New Roman" panose="02020603050405020304" pitchFamily="18" charset="0"/>
                <a:cs typeface="宋体" panose="02010600030101010101" pitchFamily="2" charset="-122"/>
              </a:rPr>
              <a:t>DFT</a:t>
            </a:r>
            <a:r>
              <a:rPr lang="zh-CN" altLang="en-US" sz="2400" kern="100" dirty="0">
                <a:latin typeface="Times New Roman" panose="02020603050405020304" pitchFamily="18" charset="0"/>
                <a:cs typeface="宋体" panose="02010600030101010101" pitchFamily="2" charset="-122"/>
              </a:rPr>
              <a:t>转换域居中，而在复杂度上与之相反的结论</a:t>
            </a:r>
            <a:r>
              <a:rPr lang="zh-CN" altLang="zh-CN" sz="2400" kern="100" dirty="0">
                <a:effectLst/>
                <a:latin typeface="Times New Roman" panose="02020603050405020304" pitchFamily="18" charset="0"/>
                <a:ea typeface="宋体" panose="02010600030101010101" pitchFamily="2" charset="-122"/>
                <a:cs typeface="宋体" panose="02010600030101010101" pitchFamily="2" charset="-122"/>
              </a:rPr>
              <a:t>。在实际系统</a:t>
            </a:r>
            <a:r>
              <a:rPr lang="zh-CN" altLang="en-US" sz="2400" kern="100" dirty="0">
                <a:latin typeface="Times New Roman" panose="02020603050405020304" pitchFamily="18" charset="0"/>
                <a:cs typeface="宋体" panose="02010600030101010101" pitchFamily="2" charset="-122"/>
              </a:rPr>
              <a:t>应用</a:t>
            </a:r>
            <a:r>
              <a:rPr lang="zh-CN" altLang="zh-CN" sz="2400" kern="100" dirty="0">
                <a:effectLst/>
                <a:latin typeface="Times New Roman" panose="02020603050405020304" pitchFamily="18" charset="0"/>
                <a:ea typeface="宋体" panose="02010600030101010101" pitchFamily="2" charset="-122"/>
                <a:cs typeface="宋体" panose="02010600030101010101" pitchFamily="2" charset="-122"/>
              </a:rPr>
              <a:t>中，需要根据具体的环境</a:t>
            </a:r>
            <a:r>
              <a:rPr lang="zh-CN" altLang="en-US" sz="2400" kern="100" dirty="0">
                <a:effectLst/>
                <a:latin typeface="Times New Roman" panose="02020603050405020304" pitchFamily="18" charset="0"/>
                <a:ea typeface="宋体" panose="02010600030101010101" pitchFamily="2" charset="-122"/>
                <a:cs typeface="宋体" panose="02010600030101010101" pitchFamily="2" charset="-122"/>
              </a:rPr>
              <a:t>与需求在</a:t>
            </a:r>
            <a:r>
              <a:rPr lang="zh-CN" altLang="zh-CN" sz="2400" kern="100" dirty="0">
                <a:effectLst/>
                <a:latin typeface="Times New Roman" panose="02020603050405020304" pitchFamily="18" charset="0"/>
                <a:ea typeface="宋体" panose="02010600030101010101" pitchFamily="2" charset="-122"/>
                <a:cs typeface="宋体" panose="02010600030101010101" pitchFamily="2" charset="-122"/>
              </a:rPr>
              <a:t>性能与复杂度两个方面进行权衡与选择。</a:t>
            </a:r>
          </a:p>
        </p:txBody>
      </p:sp>
    </p:spTree>
    <p:extLst>
      <p:ext uri="{BB962C8B-B14F-4D97-AF65-F5344CB8AC3E}">
        <p14:creationId xmlns:p14="http://schemas.microsoft.com/office/powerpoint/2010/main" val="4013072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62926"/>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展望</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28</a:t>
            </a:fld>
            <a:endParaRPr lang="zh-CN" altLang="en-US"/>
          </a:p>
        </p:txBody>
      </p:sp>
      <p:sp>
        <p:nvSpPr>
          <p:cNvPr id="17" name="文本框 16">
            <a:extLst>
              <a:ext uri="{FF2B5EF4-FFF2-40B4-BE49-F238E27FC236}">
                <a16:creationId xmlns:a16="http://schemas.microsoft.com/office/drawing/2014/main" id="{9E827159-B3EE-4B62-8CC9-8C2ADDE5BADD}"/>
              </a:ext>
            </a:extLst>
          </p:cNvPr>
          <p:cNvSpPr txBox="1"/>
          <p:nvPr/>
        </p:nvSpPr>
        <p:spPr>
          <a:xfrm>
            <a:off x="1202638" y="1760415"/>
            <a:ext cx="9786724" cy="2543966"/>
          </a:xfrm>
          <a:prstGeom prst="rect">
            <a:avLst/>
          </a:prstGeom>
          <a:noFill/>
        </p:spPr>
        <p:txBody>
          <a:bodyPr wrap="square">
            <a:spAutoFit/>
          </a:bodyPr>
          <a:lstStyle/>
          <a:p>
            <a:pPr indent="304800" algn="just">
              <a:lnSpc>
                <a:spcPct val="130000"/>
              </a:lnSpc>
              <a:spcBef>
                <a:spcPts val="120"/>
              </a:spcBef>
              <a:spcAft>
                <a:spcPts val="120"/>
              </a:spcAft>
            </a:pPr>
            <a:r>
              <a:rPr lang="zh-CN" altLang="en-US" sz="2400" kern="100" dirty="0">
                <a:latin typeface="Times New Roman" panose="02020603050405020304" pitchFamily="18" charset="0"/>
                <a:cs typeface="宋体" panose="02010600030101010101" pitchFamily="2" charset="-122"/>
              </a:rPr>
              <a:t>在今后的研究生学习当中，我将继续进行移动通信物理层算法的研究</a:t>
            </a:r>
            <a:endParaRPr lang="en-US" altLang="zh-CN" sz="2400" kern="100" dirty="0">
              <a:latin typeface="Times New Roman" panose="02020603050405020304" pitchFamily="18" charset="0"/>
              <a:cs typeface="宋体" panose="02010600030101010101" pitchFamily="2" charset="-122"/>
            </a:endParaRPr>
          </a:p>
          <a:p>
            <a:pPr indent="304800" algn="just">
              <a:lnSpc>
                <a:spcPct val="130000"/>
              </a:lnSpc>
              <a:spcBef>
                <a:spcPts val="120"/>
              </a:spcBef>
              <a:spcAft>
                <a:spcPts val="120"/>
              </a:spcAft>
            </a:pPr>
            <a:endParaRPr lang="en-US" altLang="zh-CN" sz="2400" kern="100" dirty="0">
              <a:latin typeface="Times New Roman" panose="02020603050405020304" pitchFamily="18" charset="0"/>
              <a:cs typeface="宋体" panose="02010600030101010101" pitchFamily="2" charset="-122"/>
            </a:endParaRPr>
          </a:p>
          <a:p>
            <a:pPr indent="304800" algn="just">
              <a:lnSpc>
                <a:spcPct val="130000"/>
              </a:lnSpc>
              <a:spcBef>
                <a:spcPts val="120"/>
              </a:spcBef>
              <a:spcAft>
                <a:spcPts val="120"/>
              </a:spcAft>
            </a:pPr>
            <a:r>
              <a:rPr lang="en-US" altLang="zh-CN" sz="2400" kern="100" dirty="0">
                <a:latin typeface="Times New Roman" panose="02020603050405020304" pitchFamily="18" charset="0"/>
                <a:cs typeface="宋体" panose="02010600030101010101" pitchFamily="2" charset="-122"/>
              </a:rPr>
              <a:t>1</a:t>
            </a:r>
            <a:r>
              <a:rPr lang="zh-CN" altLang="en-US" sz="2400" kern="100" dirty="0">
                <a:latin typeface="Times New Roman" panose="02020603050405020304" pitchFamily="18" charset="0"/>
                <a:cs typeface="宋体" panose="02010600030101010101" pitchFamily="2" charset="-122"/>
              </a:rPr>
              <a:t>、更先进的信道估计技术，如基于压缩感知理论的信道估计</a:t>
            </a:r>
            <a:endParaRPr lang="en-US" altLang="zh-CN" sz="2400" kern="100" dirty="0">
              <a:latin typeface="Times New Roman" panose="02020603050405020304" pitchFamily="18" charset="0"/>
              <a:cs typeface="宋体" panose="02010600030101010101" pitchFamily="2" charset="-122"/>
            </a:endParaRPr>
          </a:p>
          <a:p>
            <a:pPr indent="304800" algn="just">
              <a:lnSpc>
                <a:spcPct val="130000"/>
              </a:lnSpc>
              <a:spcBef>
                <a:spcPts val="120"/>
              </a:spcBef>
              <a:spcAft>
                <a:spcPts val="120"/>
              </a:spcAft>
            </a:pPr>
            <a:endParaRPr lang="en-US" altLang="zh-CN" sz="2400" kern="100" dirty="0">
              <a:latin typeface="Times New Roman" panose="02020603050405020304" pitchFamily="18" charset="0"/>
              <a:cs typeface="宋体" panose="02010600030101010101" pitchFamily="2" charset="-122"/>
            </a:endParaRPr>
          </a:p>
          <a:p>
            <a:pPr indent="304800" algn="just">
              <a:lnSpc>
                <a:spcPct val="130000"/>
              </a:lnSpc>
              <a:spcBef>
                <a:spcPts val="120"/>
              </a:spcBef>
              <a:spcAft>
                <a:spcPts val="120"/>
              </a:spcAft>
            </a:pPr>
            <a:r>
              <a:rPr lang="en-US" altLang="zh-CN" sz="2400" kern="100" dirty="0">
                <a:latin typeface="Times New Roman" panose="02020603050405020304" pitchFamily="18" charset="0"/>
                <a:cs typeface="宋体" panose="02010600030101010101" pitchFamily="2" charset="-122"/>
              </a:rPr>
              <a:t>2</a:t>
            </a:r>
            <a:r>
              <a:rPr lang="zh-CN" altLang="en-US" sz="2400" kern="100" dirty="0">
                <a:latin typeface="Times New Roman" panose="02020603050405020304" pitchFamily="18" charset="0"/>
                <a:cs typeface="宋体" panose="02010600030101010101" pitchFamily="2" charset="-122"/>
              </a:rPr>
              <a:t>、更高级的调制系统，如正交时频空调制（</a:t>
            </a:r>
            <a:r>
              <a:rPr lang="en-US" altLang="zh-CN" sz="2400" kern="100" dirty="0">
                <a:latin typeface="Times New Roman" panose="02020603050405020304" pitchFamily="18" charset="0"/>
                <a:cs typeface="宋体" panose="02010600030101010101" pitchFamily="2" charset="-122"/>
              </a:rPr>
              <a:t>OTFS</a:t>
            </a:r>
            <a:r>
              <a:rPr lang="zh-CN" altLang="en-US" sz="2400" kern="100" dirty="0">
                <a:latin typeface="Times New Roman" panose="02020603050405020304" pitchFamily="18" charset="0"/>
                <a:cs typeface="宋体" panose="02010600030101010101" pitchFamily="2" charset="-122"/>
              </a:rPr>
              <a:t>）</a:t>
            </a:r>
            <a:endParaRPr lang="en-US" altLang="zh-CN" sz="2400" kern="100" dirty="0">
              <a:latin typeface="Times New Roman" panose="02020603050405020304" pitchFamily="18" charset="0"/>
              <a:cs typeface="宋体" panose="02010600030101010101" pitchFamily="2" charset="-122"/>
            </a:endParaRPr>
          </a:p>
        </p:txBody>
      </p:sp>
    </p:spTree>
    <p:extLst>
      <p:ext uri="{BB962C8B-B14F-4D97-AF65-F5344CB8AC3E}">
        <p14:creationId xmlns:p14="http://schemas.microsoft.com/office/powerpoint/2010/main" val="462220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9"/>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黑体" panose="02010609060101010101" pitchFamily="49" charset="-122"/>
                <a:ea typeface="黑体" panose="02010609060101010101" pitchFamily="49" charset="-122"/>
              </a:rPr>
              <a:t>谢谢老师</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9" y="3932238"/>
            <a:ext cx="2967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黑体" panose="02010609060101010101" pitchFamily="49" charset="-122"/>
                <a:ea typeface="黑体" panose="02010609060101010101" pitchFamily="49" charset="-122"/>
              </a:rPr>
              <a:t>答辩人：成江波</a:t>
            </a:r>
          </a:p>
        </p:txBody>
      </p:sp>
      <p:sp>
        <p:nvSpPr>
          <p:cNvPr id="30" name="文本框 29"/>
          <p:cNvSpPr txBox="1">
            <a:spLocks noChangeArrowheads="1"/>
          </p:cNvSpPr>
          <p:nvPr/>
        </p:nvSpPr>
        <p:spPr bwMode="auto">
          <a:xfrm>
            <a:off x="3983038" y="3932238"/>
            <a:ext cx="256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黑体" panose="02010609060101010101" pitchFamily="49" charset="-122"/>
                <a:ea typeface="黑体" panose="02010609060101010101" pitchFamily="49" charset="-122"/>
              </a:rPr>
              <a:t>导师：陈媛</a:t>
            </a:r>
          </a:p>
        </p:txBody>
      </p:sp>
      <p:sp>
        <p:nvSpPr>
          <p:cNvPr id="31" name="文本框 30"/>
          <p:cNvSpPr txBox="1">
            <a:spLocks noChangeArrowheads="1"/>
          </p:cNvSpPr>
          <p:nvPr/>
        </p:nvSpPr>
        <p:spPr bwMode="auto">
          <a:xfrm>
            <a:off x="8093075" y="3932238"/>
            <a:ext cx="2309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黑体" panose="02010609060101010101" pitchFamily="49" charset="-122"/>
                <a:ea typeface="黑体" panose="02010609060101010101" pitchFamily="49" charset="-122"/>
              </a:rPr>
              <a:t>时间：</a:t>
            </a:r>
            <a:r>
              <a:rPr lang="en-US" altLang="zh-CN" sz="2400" dirty="0">
                <a:solidFill>
                  <a:srgbClr val="044875"/>
                </a:solidFill>
                <a:latin typeface="黑体" panose="02010609060101010101" pitchFamily="49" charset="-122"/>
                <a:ea typeface="黑体" panose="02010609060101010101" pitchFamily="49" charset="-122"/>
              </a:rPr>
              <a:t>6.01</a:t>
            </a:r>
            <a:endParaRPr lang="zh-CN" altLang="en-US" sz="2400" dirty="0">
              <a:solidFill>
                <a:srgbClr val="044875"/>
              </a:solidFill>
              <a:latin typeface="黑体" panose="02010609060101010101" pitchFamily="49" charset="-122"/>
              <a:ea typeface="黑体" panose="02010609060101010101" pitchFamily="49" charset="-122"/>
            </a:endParaRPr>
          </a:p>
        </p:txBody>
      </p:sp>
      <p:sp>
        <p:nvSpPr>
          <p:cNvPr id="32" name="文本框 31"/>
          <p:cNvSpPr txBox="1">
            <a:spLocks noChangeArrowheads="1"/>
          </p:cNvSpPr>
          <p:nvPr/>
        </p:nvSpPr>
        <p:spPr bwMode="auto">
          <a:xfrm>
            <a:off x="6037263" y="3932238"/>
            <a:ext cx="256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黑体" panose="02010609060101010101" pitchFamily="49" charset="-122"/>
                <a:ea typeface="黑体" panose="02010609060101010101" pitchFamily="49" charset="-122"/>
              </a:rPr>
              <a:t>专业：通信工程</a:t>
            </a:r>
          </a:p>
        </p:txBody>
      </p:sp>
      <p:sp>
        <p:nvSpPr>
          <p:cNvPr id="33" name="矩形 32"/>
          <p:cNvSpPr/>
          <p:nvPr/>
        </p:nvSpPr>
        <p:spPr>
          <a:xfrm>
            <a:off x="1600201"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6"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9"/>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6"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灯片编号占位符 1">
            <a:extLst>
              <a:ext uri="{FF2B5EF4-FFF2-40B4-BE49-F238E27FC236}">
                <a16:creationId xmlns:a16="http://schemas.microsoft.com/office/drawing/2014/main" id="{CFACC435-57AD-4945-82A5-45F5768119AD}"/>
              </a:ext>
            </a:extLst>
          </p:cNvPr>
          <p:cNvSpPr>
            <a:spLocks noGrp="1"/>
          </p:cNvSpPr>
          <p:nvPr>
            <p:ph type="sldNum" sz="quarter" idx="12"/>
          </p:nvPr>
        </p:nvSpPr>
        <p:spPr/>
        <p:txBody>
          <a:bodyPr/>
          <a:lstStyle/>
          <a:p>
            <a:pPr>
              <a:defRPr/>
            </a:pPr>
            <a:fld id="{9DF9A3E6-EFF4-47CF-9727-BBD079652039}" type="slidenum">
              <a:rPr lang="zh-CN" altLang="en-US" smtClean="0"/>
              <a:pPr>
                <a:defRPr/>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par>
                                <p:cTn id="48" presetID="22" presetClass="entr" presetSubtype="4" fill="hold" grpId="0" nodeType="withEffect">
                                  <p:stCondLst>
                                    <p:cond delay="25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par>
                                <p:cTn id="51" presetID="22" presetClass="entr" presetSubtype="4" fill="hold" grpId="0" nodeType="withEffect">
                                  <p:stCondLst>
                                    <p:cond delay="500"/>
                                  </p:stCondLst>
                                  <p:childTnLst>
                                    <p:set>
                                      <p:cBhvr>
                                        <p:cTn id="52" dur="1" fill="hold">
                                          <p:stCondLst>
                                            <p:cond delay="0"/>
                                          </p:stCondLst>
                                        </p:cTn>
                                        <p:tgtEl>
                                          <p:spTgt spid="32"/>
                                        </p:tgtEl>
                                        <p:attrNameLst>
                                          <p:attrName>style.visibility</p:attrName>
                                        </p:attrNameLst>
                                      </p:cBhvr>
                                      <p:to>
                                        <p:strVal val="visible"/>
                                      </p:to>
                                    </p:set>
                                    <p:animEffect transition="in" filter="wipe(down)">
                                      <p:cBhvr>
                                        <p:cTn id="53" dur="500"/>
                                        <p:tgtEl>
                                          <p:spTgt spid="32"/>
                                        </p:tgtEl>
                                      </p:cBhvr>
                                    </p:animEffect>
                                  </p:childTnLst>
                                </p:cTn>
                              </p:par>
                              <p:par>
                                <p:cTn id="54" presetID="22" presetClass="entr" presetSubtype="4" fill="hold" grpId="0" nodeType="withEffect">
                                  <p:stCondLst>
                                    <p:cond delay="75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选题背景与意义</a:t>
            </a:r>
          </a:p>
        </p:txBody>
      </p:sp>
      <p:sp>
        <p:nvSpPr>
          <p:cNvPr id="2" name="灯片编号占位符 1">
            <a:extLst>
              <a:ext uri="{FF2B5EF4-FFF2-40B4-BE49-F238E27FC236}">
                <a16:creationId xmlns:a16="http://schemas.microsoft.com/office/drawing/2014/main" id="{E6C4F592-752E-43A8-A706-BFDF8D5C3E64}"/>
              </a:ext>
            </a:extLst>
          </p:cNvPr>
          <p:cNvSpPr>
            <a:spLocks noGrp="1"/>
          </p:cNvSpPr>
          <p:nvPr>
            <p:ph type="sldNum" sz="quarter" idx="12"/>
          </p:nvPr>
        </p:nvSpPr>
        <p:spPr/>
        <p:txBody>
          <a:bodyPr/>
          <a:lstStyle/>
          <a:p>
            <a:pPr>
              <a:defRPr/>
            </a:pPr>
            <a:fld id="{9DF9A3E6-EFF4-47CF-9727-BBD079652039}" type="slidenum">
              <a:rPr lang="zh-CN" altLang="en-US" smtClean="0"/>
              <a:pPr>
                <a:defRPr/>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选题背景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灯片编号占位符 4">
            <a:extLst>
              <a:ext uri="{FF2B5EF4-FFF2-40B4-BE49-F238E27FC236}">
                <a16:creationId xmlns:a16="http://schemas.microsoft.com/office/drawing/2014/main" id="{B51CBBE1-6810-4EB3-81D2-56E047777F85}"/>
              </a:ext>
            </a:extLst>
          </p:cNvPr>
          <p:cNvSpPr>
            <a:spLocks noGrp="1"/>
          </p:cNvSpPr>
          <p:nvPr>
            <p:ph type="sldNum" sz="quarter" idx="12"/>
          </p:nvPr>
        </p:nvSpPr>
        <p:spPr/>
        <p:txBody>
          <a:bodyPr/>
          <a:lstStyle/>
          <a:p>
            <a:pPr>
              <a:defRPr/>
            </a:pPr>
            <a:fld id="{9DF9A3E6-EFF4-47CF-9727-BBD079652039}" type="slidenum">
              <a:rPr lang="zh-CN" altLang="en-US" smtClean="0"/>
              <a:pPr>
                <a:defRPr/>
              </a:pPr>
              <a:t>4</a:t>
            </a:fld>
            <a:endParaRPr lang="zh-CN" altLang="en-US"/>
          </a:p>
        </p:txBody>
      </p:sp>
      <p:sp>
        <p:nvSpPr>
          <p:cNvPr id="9" name="文本框 8">
            <a:extLst>
              <a:ext uri="{FF2B5EF4-FFF2-40B4-BE49-F238E27FC236}">
                <a16:creationId xmlns:a16="http://schemas.microsoft.com/office/drawing/2014/main" id="{274288DE-AD8B-13F1-A98E-86E748A00ACF}"/>
              </a:ext>
            </a:extLst>
          </p:cNvPr>
          <p:cNvSpPr txBox="1"/>
          <p:nvPr/>
        </p:nvSpPr>
        <p:spPr>
          <a:xfrm>
            <a:off x="5443519" y="668338"/>
            <a:ext cx="6587943" cy="6220614"/>
          </a:xfrm>
          <a:prstGeom prst="rect">
            <a:avLst/>
          </a:prstGeom>
          <a:noFill/>
        </p:spPr>
        <p:txBody>
          <a:bodyPr wrap="square">
            <a:spAutoFit/>
          </a:bodyPr>
          <a:lstStyle/>
          <a:p>
            <a:pPr marL="400050" indent="-400050" eaLnBrk="1" fontAlgn="auto" hangingPunct="1">
              <a:lnSpc>
                <a:spcPct val="130000"/>
              </a:lnSpc>
              <a:spcBef>
                <a:spcPts val="0"/>
              </a:spcBef>
              <a:spcAft>
                <a:spcPts val="0"/>
              </a:spcAft>
              <a:buClr>
                <a:srgbClr val="044875"/>
              </a:buClr>
              <a:buFont typeface="+mj-lt"/>
              <a:buAutoNum type="romanUcPeriod"/>
              <a:defRPr/>
            </a:pPr>
            <a:r>
              <a:rPr lang="zh-CN" altLang="en-US" sz="2400" dirty="0">
                <a:solidFill>
                  <a:schemeClr val="bg2">
                    <a:lumMod val="25000"/>
                  </a:schemeClr>
                </a:solidFill>
                <a:latin typeface="+mn-lt"/>
                <a:ea typeface="+mn-ea"/>
                <a:cs typeface="Arial" panose="020B0604020202020204" pitchFamily="34" charset="0"/>
              </a:rPr>
              <a:t>移动通信系统从</a:t>
            </a:r>
            <a:r>
              <a:rPr lang="en-US" altLang="zh-CN" sz="2400" dirty="0">
                <a:solidFill>
                  <a:schemeClr val="bg2">
                    <a:lumMod val="25000"/>
                  </a:schemeClr>
                </a:solidFill>
                <a:latin typeface="+mn-lt"/>
                <a:ea typeface="+mn-ea"/>
                <a:cs typeface="Arial" panose="020B0604020202020204" pitchFamily="34" charset="0"/>
              </a:rPr>
              <a:t>20</a:t>
            </a:r>
            <a:r>
              <a:rPr lang="zh-CN" altLang="en-US" sz="2400" dirty="0">
                <a:solidFill>
                  <a:schemeClr val="bg2">
                    <a:lumMod val="25000"/>
                  </a:schemeClr>
                </a:solidFill>
                <a:latin typeface="+mn-lt"/>
                <a:ea typeface="+mn-ea"/>
                <a:cs typeface="Arial" panose="020B0604020202020204" pitchFamily="34" charset="0"/>
              </a:rPr>
              <a:t>世纪</a:t>
            </a:r>
            <a:r>
              <a:rPr lang="en-US" altLang="zh-CN" sz="2400" dirty="0">
                <a:solidFill>
                  <a:schemeClr val="bg2">
                    <a:lumMod val="25000"/>
                  </a:schemeClr>
                </a:solidFill>
                <a:latin typeface="+mn-lt"/>
                <a:ea typeface="+mn-ea"/>
                <a:cs typeface="Arial" panose="020B0604020202020204" pitchFamily="34" charset="0"/>
              </a:rPr>
              <a:t>80</a:t>
            </a:r>
            <a:r>
              <a:rPr lang="zh-CN" altLang="en-US" sz="2400" dirty="0">
                <a:solidFill>
                  <a:schemeClr val="bg2">
                    <a:lumMod val="25000"/>
                  </a:schemeClr>
                </a:solidFill>
                <a:latin typeface="+mn-lt"/>
                <a:ea typeface="+mn-ea"/>
                <a:cs typeface="Arial" panose="020B0604020202020204" pitchFamily="34" charset="0"/>
              </a:rPr>
              <a:t>年代诞生以来，极大促进社会发展</a:t>
            </a:r>
            <a:endParaRPr lang="en-US" altLang="zh-CN" sz="2400" dirty="0">
              <a:solidFill>
                <a:schemeClr val="bg2">
                  <a:lumMod val="25000"/>
                </a:schemeClr>
              </a:solidFill>
              <a:latin typeface="+mn-lt"/>
              <a:ea typeface="+mn-ea"/>
              <a:cs typeface="Arial" panose="020B0604020202020204" pitchFamily="34" charset="0"/>
            </a:endParaRPr>
          </a:p>
          <a:p>
            <a:pPr marL="400050" indent="-400050" eaLnBrk="1" fontAlgn="auto" hangingPunct="1">
              <a:lnSpc>
                <a:spcPct val="130000"/>
              </a:lnSpc>
              <a:spcBef>
                <a:spcPts val="0"/>
              </a:spcBef>
              <a:spcAft>
                <a:spcPts val="0"/>
              </a:spcAft>
              <a:buClr>
                <a:srgbClr val="044875"/>
              </a:buClr>
              <a:buFont typeface="+mj-lt"/>
              <a:buAutoNum type="romanUcPeriod"/>
              <a:defRPr/>
            </a:pPr>
            <a:endParaRPr lang="en-US" altLang="zh-CN" sz="2400" dirty="0">
              <a:solidFill>
                <a:schemeClr val="bg2">
                  <a:lumMod val="25000"/>
                </a:schemeClr>
              </a:solidFill>
              <a:latin typeface="+mn-lt"/>
              <a:ea typeface="+mn-ea"/>
              <a:cs typeface="Arial" panose="020B0604020202020204" pitchFamily="34" charset="0"/>
            </a:endParaRPr>
          </a:p>
          <a:p>
            <a:pPr marL="400050" indent="-400050" eaLnBrk="1" fontAlgn="auto" hangingPunct="1">
              <a:lnSpc>
                <a:spcPct val="130000"/>
              </a:lnSpc>
              <a:spcBef>
                <a:spcPts val="0"/>
              </a:spcBef>
              <a:spcAft>
                <a:spcPts val="0"/>
              </a:spcAft>
              <a:buClr>
                <a:srgbClr val="044875"/>
              </a:buClr>
              <a:buFont typeface="+mj-lt"/>
              <a:buAutoNum type="romanUcPeriod"/>
              <a:defRPr/>
            </a:pPr>
            <a:r>
              <a:rPr lang="zh-CN" altLang="en-US" sz="2400" dirty="0">
                <a:solidFill>
                  <a:schemeClr val="bg2">
                    <a:lumMod val="25000"/>
                  </a:schemeClr>
                </a:solidFill>
                <a:latin typeface="+mn-lt"/>
                <a:ea typeface="+mn-ea"/>
                <a:cs typeface="Arial" panose="020B0604020202020204" pitchFamily="34" charset="0"/>
              </a:rPr>
              <a:t>从</a:t>
            </a:r>
            <a:r>
              <a:rPr lang="zh-CN" altLang="en-US" sz="2400" dirty="0">
                <a:solidFill>
                  <a:schemeClr val="bg2">
                    <a:lumMod val="25000"/>
                  </a:schemeClr>
                </a:solidFill>
                <a:cs typeface="Arial" panose="020B0604020202020204" pitchFamily="34" charset="0"/>
              </a:rPr>
              <a:t>第一代移动通信系统，仅能提供模拟话音业务，到第五代通信系统，服务的对象不再只是通信，人工智能，自动驾驶都需要移动通信的支持</a:t>
            </a:r>
            <a:endParaRPr lang="en-US" altLang="zh-CN" sz="2400" dirty="0">
              <a:solidFill>
                <a:schemeClr val="bg2">
                  <a:lumMod val="25000"/>
                </a:schemeClr>
              </a:solidFill>
              <a:cs typeface="Arial" panose="020B0604020202020204" pitchFamily="34" charset="0"/>
            </a:endParaRPr>
          </a:p>
          <a:p>
            <a:pPr marL="400050" indent="-400050" eaLnBrk="1" fontAlgn="auto" hangingPunct="1">
              <a:lnSpc>
                <a:spcPct val="130000"/>
              </a:lnSpc>
              <a:spcBef>
                <a:spcPts val="0"/>
              </a:spcBef>
              <a:spcAft>
                <a:spcPts val="0"/>
              </a:spcAft>
              <a:buClr>
                <a:srgbClr val="044875"/>
              </a:buClr>
              <a:buFont typeface="+mj-lt"/>
              <a:buAutoNum type="romanUcPeriod"/>
              <a:defRPr/>
            </a:pPr>
            <a:endParaRPr lang="en-US" altLang="zh-CN" sz="2400" dirty="0">
              <a:solidFill>
                <a:schemeClr val="bg2">
                  <a:lumMod val="25000"/>
                </a:schemeClr>
              </a:solidFill>
              <a:cs typeface="Arial" panose="020B0604020202020204" pitchFamily="34" charset="0"/>
            </a:endParaRPr>
          </a:p>
          <a:p>
            <a:pPr marL="400050" indent="-400050" eaLnBrk="1" fontAlgn="auto" hangingPunct="1">
              <a:lnSpc>
                <a:spcPct val="130000"/>
              </a:lnSpc>
              <a:spcBef>
                <a:spcPts val="0"/>
              </a:spcBef>
              <a:spcAft>
                <a:spcPts val="0"/>
              </a:spcAft>
              <a:buClr>
                <a:srgbClr val="044875"/>
              </a:buClr>
              <a:buFont typeface="+mj-lt"/>
              <a:buAutoNum type="romanUcPeriod"/>
              <a:defRPr/>
            </a:pPr>
            <a:r>
              <a:rPr lang="zh-CN" altLang="en-US" sz="2400" dirty="0">
                <a:solidFill>
                  <a:schemeClr val="bg2">
                    <a:lumMod val="25000"/>
                  </a:schemeClr>
                </a:solidFill>
                <a:latin typeface="+mn-lt"/>
                <a:ea typeface="+mn-ea"/>
                <a:cs typeface="Arial" panose="020B0604020202020204" pitchFamily="34" charset="0"/>
              </a:rPr>
              <a:t>人们在享受便捷和高效的信息服务的同时，也对通信系统的峰值速率、流量密度、可靠性和有效性等各项指标提出了更高的要求</a:t>
            </a:r>
            <a:endParaRPr lang="en-US" altLang="zh-CN" sz="2400"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50000"/>
              </a:lnSpc>
              <a:spcBef>
                <a:spcPts val="0"/>
              </a:spcBef>
              <a:spcAft>
                <a:spcPts val="0"/>
              </a:spcAft>
              <a:buFont typeface="Wingdings" panose="05000000000000000000" pitchFamily="2" charset="2"/>
              <a:buChar char="Ø"/>
              <a:defRPr/>
            </a:pPr>
            <a:endParaRPr lang="en-US" altLang="zh-CN" sz="24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pic>
        <p:nvPicPr>
          <p:cNvPr id="9220" name="Picture 4" descr="5G移动通讯技术-5G移动通讯技术-苏试宜特">
            <a:extLst>
              <a:ext uri="{FF2B5EF4-FFF2-40B4-BE49-F238E27FC236}">
                <a16:creationId xmlns:a16="http://schemas.microsoft.com/office/drawing/2014/main" id="{746F6F61-A379-4FED-8B9E-B1D6049BA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2" y="3596593"/>
            <a:ext cx="4876189" cy="2742856"/>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582318DF-A41F-4262-B5FE-8E678E5C0E90}"/>
              </a:ext>
            </a:extLst>
          </p:cNvPr>
          <p:cNvPicPr>
            <a:picLocks noChangeAspect="1"/>
          </p:cNvPicPr>
          <p:nvPr/>
        </p:nvPicPr>
        <p:blipFill>
          <a:blip r:embed="rId3"/>
          <a:stretch>
            <a:fillRect/>
          </a:stretch>
        </p:blipFill>
        <p:spPr>
          <a:xfrm>
            <a:off x="304801" y="815248"/>
            <a:ext cx="4876190" cy="22952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41712" cy="585788"/>
            <a:chOff x="551544" y="82976"/>
            <a:chExt cx="3540396" cy="584775"/>
          </a:xfrm>
        </p:grpSpPr>
        <p:sp>
          <p:nvSpPr>
            <p:cNvPr id="6227" name="文本框 3"/>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选题意义</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BBB306E4-F77C-4184-B209-9A8AFE829002}"/>
              </a:ext>
            </a:extLst>
          </p:cNvPr>
          <p:cNvSpPr>
            <a:spLocks noGrp="1"/>
          </p:cNvSpPr>
          <p:nvPr>
            <p:ph type="sldNum" sz="quarter" idx="12"/>
          </p:nvPr>
        </p:nvSpPr>
        <p:spPr/>
        <p:txBody>
          <a:bodyPr/>
          <a:lstStyle/>
          <a:p>
            <a:pPr>
              <a:defRPr/>
            </a:pPr>
            <a:fld id="{9DF9A3E6-EFF4-47CF-9727-BBD079652039}" type="slidenum">
              <a:rPr lang="zh-CN" altLang="en-US" smtClean="0"/>
              <a:pPr>
                <a:defRPr/>
              </a:pPr>
              <a:t>5</a:t>
            </a:fld>
            <a:endParaRPr lang="zh-CN" altLang="en-US"/>
          </a:p>
        </p:txBody>
      </p:sp>
      <p:pic>
        <p:nvPicPr>
          <p:cNvPr id="1026" name="Picture 2" descr="MIMO 技术回顾 - 知乎">
            <a:extLst>
              <a:ext uri="{FF2B5EF4-FFF2-40B4-BE49-F238E27FC236}">
                <a16:creationId xmlns:a16="http://schemas.microsoft.com/office/drawing/2014/main" id="{B183131B-6BA3-F0AF-AE86-6F9BD5EA4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20" y="799432"/>
            <a:ext cx="4141595" cy="219639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871DBB8-5503-B1CF-B56E-C708322D5D87}"/>
              </a:ext>
            </a:extLst>
          </p:cNvPr>
          <p:cNvSpPr txBox="1"/>
          <p:nvPr/>
        </p:nvSpPr>
        <p:spPr>
          <a:xfrm>
            <a:off x="5124451" y="1320140"/>
            <a:ext cx="6972300" cy="4739182"/>
          </a:xfrm>
          <a:prstGeom prst="rect">
            <a:avLst/>
          </a:prstGeom>
          <a:noFill/>
        </p:spPr>
        <p:txBody>
          <a:bodyPr wrap="square">
            <a:spAutoFit/>
          </a:bodyPr>
          <a:lstStyle/>
          <a:p>
            <a:pPr marL="400050" indent="-400050" eaLnBrk="1" fontAlgn="auto" hangingPunct="1">
              <a:lnSpc>
                <a:spcPct val="130000"/>
              </a:lnSpc>
              <a:spcBef>
                <a:spcPts val="0"/>
              </a:spcBef>
              <a:spcAft>
                <a:spcPts val="0"/>
              </a:spcAft>
              <a:buClr>
                <a:srgbClr val="044875"/>
              </a:buClr>
              <a:buFont typeface="+mj-lt"/>
              <a:buAutoNum type="romanUcPeriod"/>
              <a:defRPr/>
            </a:pPr>
            <a:r>
              <a:rPr lang="en-US" altLang="zh-CN" sz="2400" dirty="0"/>
              <a:t>MIMO-OFDM</a:t>
            </a:r>
            <a:r>
              <a:rPr lang="zh-CN" altLang="zh-CN" sz="2400" dirty="0"/>
              <a:t>技术，</a:t>
            </a:r>
            <a:r>
              <a:rPr lang="zh-CN" altLang="en-US" sz="2400" dirty="0"/>
              <a:t>是当前无线宽带通信系统（</a:t>
            </a:r>
            <a:r>
              <a:rPr lang="en-US" altLang="zh-CN" sz="2400" dirty="0"/>
              <a:t>4G</a:t>
            </a:r>
            <a:r>
              <a:rPr lang="zh-CN" altLang="en-US" sz="2400" dirty="0"/>
              <a:t>、 </a:t>
            </a:r>
            <a:r>
              <a:rPr lang="en-US" altLang="zh-CN" sz="2400" dirty="0"/>
              <a:t>5G</a:t>
            </a:r>
            <a:r>
              <a:rPr lang="zh-CN" altLang="en-US" sz="2400" dirty="0"/>
              <a:t>、 </a:t>
            </a:r>
            <a:r>
              <a:rPr lang="en-US" altLang="zh-CN" sz="2400" dirty="0"/>
              <a:t>Wi-Fi </a:t>
            </a:r>
            <a:r>
              <a:rPr lang="zh-CN" altLang="en-US" sz="2400" dirty="0"/>
              <a:t>等）物理层的核心技术之一</a:t>
            </a:r>
            <a:endParaRPr lang="en-US" altLang="zh-CN" sz="2400" dirty="0"/>
          </a:p>
          <a:p>
            <a:pPr marL="400050" indent="-400050" eaLnBrk="1" fontAlgn="auto" hangingPunct="1">
              <a:lnSpc>
                <a:spcPct val="130000"/>
              </a:lnSpc>
              <a:spcBef>
                <a:spcPts val="0"/>
              </a:spcBef>
              <a:spcAft>
                <a:spcPts val="0"/>
              </a:spcAft>
              <a:buClr>
                <a:srgbClr val="044875"/>
              </a:buClr>
              <a:buFont typeface="+mj-lt"/>
              <a:buAutoNum type="romanUcPeriod"/>
              <a:defRPr/>
            </a:pPr>
            <a:endParaRPr lang="en-US" altLang="zh-CN" sz="2400" dirty="0"/>
          </a:p>
          <a:p>
            <a:pPr marL="400050" indent="-400050" eaLnBrk="1" fontAlgn="auto" hangingPunct="1">
              <a:lnSpc>
                <a:spcPct val="130000"/>
              </a:lnSpc>
              <a:spcBef>
                <a:spcPts val="0"/>
              </a:spcBef>
              <a:spcAft>
                <a:spcPts val="0"/>
              </a:spcAft>
              <a:buClr>
                <a:srgbClr val="044875"/>
              </a:buClr>
              <a:buFont typeface="+mj-lt"/>
              <a:buAutoNum type="romanUcPeriod"/>
              <a:defRPr/>
            </a:pPr>
            <a:endParaRPr lang="en-US" altLang="zh-CN" sz="2400" dirty="0"/>
          </a:p>
          <a:p>
            <a:pPr marL="400050" indent="-400050" eaLnBrk="1" fontAlgn="auto" hangingPunct="1">
              <a:lnSpc>
                <a:spcPct val="130000"/>
              </a:lnSpc>
              <a:spcBef>
                <a:spcPts val="0"/>
              </a:spcBef>
              <a:spcAft>
                <a:spcPts val="0"/>
              </a:spcAft>
              <a:buClr>
                <a:srgbClr val="044875"/>
              </a:buClr>
              <a:buFont typeface="+mj-lt"/>
              <a:buAutoNum type="romanUcPeriod"/>
              <a:defRPr/>
            </a:pPr>
            <a:r>
              <a:rPr lang="zh-CN" altLang="en-US" sz="2400" dirty="0"/>
              <a:t>信道估计在无线通信中具有重要的研究意义。</a:t>
            </a:r>
            <a:r>
              <a:rPr lang="zh-CN" altLang="zh-CN" sz="2400" dirty="0"/>
              <a:t>在信号传输的过程中，</a:t>
            </a:r>
            <a:r>
              <a:rPr lang="zh-CN" altLang="en-US" sz="2400" dirty="0"/>
              <a:t>信号</a:t>
            </a:r>
            <a:r>
              <a:rPr lang="zh-CN" altLang="zh-CN" sz="2400" dirty="0"/>
              <a:t>会受到信道的干扰</a:t>
            </a:r>
            <a:r>
              <a:rPr lang="zh-CN" altLang="en-US" sz="2400" dirty="0"/>
              <a:t>，信道估计的准确度对系统的性能有很重要的影响</a:t>
            </a:r>
            <a:endParaRPr lang="en-US" altLang="zh-CN" sz="2400" dirty="0"/>
          </a:p>
          <a:p>
            <a:pPr eaLnBrk="1" fontAlgn="auto" hangingPunct="1">
              <a:lnSpc>
                <a:spcPts val="2000"/>
              </a:lnSpc>
              <a:spcBef>
                <a:spcPts val="0"/>
              </a:spcBef>
              <a:spcAft>
                <a:spcPts val="0"/>
              </a:spcAft>
              <a:buClr>
                <a:srgbClr val="044875"/>
              </a:buClr>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000"/>
              </a:lnSpc>
              <a:spcBef>
                <a:spcPts val="0"/>
              </a:spcBef>
              <a:spcAft>
                <a:spcPts val="0"/>
              </a:spcAft>
              <a:buClr>
                <a:srgbClr val="044875"/>
              </a:buClr>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pic>
        <p:nvPicPr>
          <p:cNvPr id="9" name="图片 8">
            <a:extLst>
              <a:ext uri="{FF2B5EF4-FFF2-40B4-BE49-F238E27FC236}">
                <a16:creationId xmlns:a16="http://schemas.microsoft.com/office/drawing/2014/main" id="{A58D96D4-1950-4968-BAC8-0A5B1B344E86}"/>
              </a:ext>
            </a:extLst>
          </p:cNvPr>
          <p:cNvPicPr>
            <a:picLocks noChangeAspect="1"/>
          </p:cNvPicPr>
          <p:nvPr/>
        </p:nvPicPr>
        <p:blipFill>
          <a:blip r:embed="rId4"/>
          <a:stretch>
            <a:fillRect/>
          </a:stretch>
        </p:blipFill>
        <p:spPr>
          <a:xfrm>
            <a:off x="718220" y="3728621"/>
            <a:ext cx="4141595" cy="21963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
        <p:nvSpPr>
          <p:cNvPr id="9" name="灯片编号占位符 8">
            <a:extLst>
              <a:ext uri="{FF2B5EF4-FFF2-40B4-BE49-F238E27FC236}">
                <a16:creationId xmlns:a16="http://schemas.microsoft.com/office/drawing/2014/main" id="{18EEDD99-528D-44CD-BDD6-32BC10797B71}"/>
              </a:ext>
            </a:extLst>
          </p:cNvPr>
          <p:cNvSpPr>
            <a:spLocks noGrp="1"/>
          </p:cNvSpPr>
          <p:nvPr>
            <p:ph type="sldNum" sz="quarter" idx="12"/>
          </p:nvPr>
        </p:nvSpPr>
        <p:spPr/>
        <p:txBody>
          <a:bodyPr/>
          <a:lstStyle/>
          <a:p>
            <a:pPr>
              <a:defRPr/>
            </a:pPr>
            <a:fld id="{9DF9A3E6-EFF4-47CF-9727-BBD079652039}" type="slidenum">
              <a:rPr lang="zh-CN" altLang="en-US" smtClean="0"/>
              <a:pPr>
                <a:defRPr/>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62926"/>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rgbClr val="044875"/>
                  </a:solidFill>
                  <a:latin typeface="微软雅黑" pitchFamily="34" charset="-122"/>
                  <a:ea typeface="微软雅黑" pitchFamily="34" charset="-122"/>
                </a:rPr>
                <a:t>单载波传输的不足</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7</a:t>
            </a:fld>
            <a:endParaRPr lang="zh-CN" altLang="en-US"/>
          </a:p>
        </p:txBody>
      </p:sp>
      <p:pic>
        <p:nvPicPr>
          <p:cNvPr id="5" name="图片 4">
            <a:extLst>
              <a:ext uri="{FF2B5EF4-FFF2-40B4-BE49-F238E27FC236}">
                <a16:creationId xmlns:a16="http://schemas.microsoft.com/office/drawing/2014/main" id="{0BD4D7D5-191F-4C7F-AA1B-DCF1C76E3DA6}"/>
              </a:ext>
            </a:extLst>
          </p:cNvPr>
          <p:cNvPicPr>
            <a:picLocks noChangeAspect="1"/>
          </p:cNvPicPr>
          <p:nvPr/>
        </p:nvPicPr>
        <p:blipFill>
          <a:blip r:embed="rId4"/>
          <a:stretch>
            <a:fillRect/>
          </a:stretch>
        </p:blipFill>
        <p:spPr>
          <a:xfrm>
            <a:off x="1101278" y="842421"/>
            <a:ext cx="9567118" cy="1264333"/>
          </a:xfrm>
          <a:prstGeom prst="rect">
            <a:avLst/>
          </a:prstGeom>
          <a:ln>
            <a:solidFill>
              <a:schemeClr val="tx1"/>
            </a:solidFill>
          </a:ln>
        </p:spPr>
      </p:pic>
      <p:graphicFrame>
        <p:nvGraphicFramePr>
          <p:cNvPr id="6" name="对象 5">
            <a:extLst>
              <a:ext uri="{FF2B5EF4-FFF2-40B4-BE49-F238E27FC236}">
                <a16:creationId xmlns:a16="http://schemas.microsoft.com/office/drawing/2014/main" id="{2CD6BBF2-1976-4BC1-9C7C-2A5220F7AD92}"/>
              </a:ext>
            </a:extLst>
          </p:cNvPr>
          <p:cNvGraphicFramePr>
            <a:graphicFrameLocks noChangeAspect="1"/>
          </p:cNvGraphicFramePr>
          <p:nvPr>
            <p:extLst>
              <p:ext uri="{D42A27DB-BD31-4B8C-83A1-F6EECF244321}">
                <p14:modId xmlns:p14="http://schemas.microsoft.com/office/powerpoint/2010/main" val="756325309"/>
              </p:ext>
            </p:extLst>
          </p:nvPr>
        </p:nvGraphicFramePr>
        <p:xfrm>
          <a:off x="4542444" y="2273293"/>
          <a:ext cx="3704013" cy="880674"/>
        </p:xfrm>
        <a:graphic>
          <a:graphicData uri="http://schemas.openxmlformats.org/presentationml/2006/ole">
            <mc:AlternateContent xmlns:mc="http://schemas.openxmlformats.org/markup-compatibility/2006">
              <mc:Choice xmlns:v="urn:schemas-microsoft-com:vml" Requires="v">
                <p:oleObj spid="_x0000_s2275" name="Equation" r:id="rId5" imgW="1815840" imgH="431640" progId="Equation.DSMT4">
                  <p:embed/>
                </p:oleObj>
              </mc:Choice>
              <mc:Fallback>
                <p:oleObj name="Equation" r:id="rId5" imgW="1815840" imgH="431640" progId="Equation.DSMT4">
                  <p:embed/>
                  <p:pic>
                    <p:nvPicPr>
                      <p:cNvPr id="0" name=""/>
                      <p:cNvPicPr/>
                      <p:nvPr/>
                    </p:nvPicPr>
                    <p:blipFill>
                      <a:blip r:embed="rId6"/>
                      <a:stretch>
                        <a:fillRect/>
                      </a:stretch>
                    </p:blipFill>
                    <p:spPr>
                      <a:xfrm>
                        <a:off x="4542444" y="2273293"/>
                        <a:ext cx="3704013" cy="880674"/>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0B191C42-A25F-4BA6-A521-BE8A31D7D373}"/>
              </a:ext>
            </a:extLst>
          </p:cNvPr>
          <p:cNvGraphicFramePr>
            <a:graphicFrameLocks noChangeAspect="1"/>
          </p:cNvGraphicFramePr>
          <p:nvPr>
            <p:extLst>
              <p:ext uri="{D42A27DB-BD31-4B8C-83A1-F6EECF244321}">
                <p14:modId xmlns:p14="http://schemas.microsoft.com/office/powerpoint/2010/main" val="989691158"/>
              </p:ext>
            </p:extLst>
          </p:nvPr>
        </p:nvGraphicFramePr>
        <p:xfrm>
          <a:off x="4178299" y="3261122"/>
          <a:ext cx="5166485" cy="814202"/>
        </p:xfrm>
        <a:graphic>
          <a:graphicData uri="http://schemas.openxmlformats.org/presentationml/2006/ole">
            <mc:AlternateContent xmlns:mc="http://schemas.openxmlformats.org/markup-compatibility/2006">
              <mc:Choice xmlns:v="urn:schemas-microsoft-com:vml" Requires="v">
                <p:oleObj spid="_x0000_s2276" name="Equation" r:id="rId7" imgW="2819160" imgH="444240" progId="Equation.DSMT4">
                  <p:embed/>
                </p:oleObj>
              </mc:Choice>
              <mc:Fallback>
                <p:oleObj name="Equation" r:id="rId7" imgW="2819160" imgH="444240" progId="Equation.DSMT4">
                  <p:embed/>
                  <p:pic>
                    <p:nvPicPr>
                      <p:cNvPr id="0" name=""/>
                      <p:cNvPicPr/>
                      <p:nvPr/>
                    </p:nvPicPr>
                    <p:blipFill>
                      <a:blip r:embed="rId8"/>
                      <a:stretch>
                        <a:fillRect/>
                      </a:stretch>
                    </p:blipFill>
                    <p:spPr>
                      <a:xfrm>
                        <a:off x="4178299" y="3261122"/>
                        <a:ext cx="5166485" cy="814202"/>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1FE7497B-AAA8-4B4A-9246-4815DACA6A35}"/>
              </a:ext>
            </a:extLst>
          </p:cNvPr>
          <p:cNvSpPr txBox="1"/>
          <p:nvPr/>
        </p:nvSpPr>
        <p:spPr>
          <a:xfrm>
            <a:off x="281126" y="2481453"/>
            <a:ext cx="2671731" cy="461665"/>
          </a:xfrm>
          <a:prstGeom prst="rect">
            <a:avLst/>
          </a:prstGeom>
          <a:noFill/>
        </p:spPr>
        <p:txBody>
          <a:bodyPr wrap="square" rtlCol="0">
            <a:spAutoFit/>
          </a:bodyPr>
          <a:lstStyle/>
          <a:p>
            <a:r>
              <a:rPr lang="zh-CN" altLang="en-US" sz="2400" dirty="0"/>
              <a:t>接收信号表示为</a:t>
            </a:r>
          </a:p>
        </p:txBody>
      </p:sp>
      <p:sp>
        <p:nvSpPr>
          <p:cNvPr id="76" name="文本框 75">
            <a:extLst>
              <a:ext uri="{FF2B5EF4-FFF2-40B4-BE49-F238E27FC236}">
                <a16:creationId xmlns:a16="http://schemas.microsoft.com/office/drawing/2014/main" id="{6C9CC051-0E90-4F76-90A0-CD3E46762DE2}"/>
              </a:ext>
            </a:extLst>
          </p:cNvPr>
          <p:cNvSpPr txBox="1"/>
          <p:nvPr/>
        </p:nvSpPr>
        <p:spPr>
          <a:xfrm>
            <a:off x="281127" y="3430257"/>
            <a:ext cx="2671731" cy="461665"/>
          </a:xfrm>
          <a:prstGeom prst="rect">
            <a:avLst/>
          </a:prstGeom>
          <a:noFill/>
        </p:spPr>
        <p:txBody>
          <a:bodyPr wrap="square" rtlCol="0">
            <a:spAutoFit/>
          </a:bodyPr>
          <a:lstStyle/>
          <a:p>
            <a:r>
              <a:rPr lang="zh-CN" altLang="en-US" sz="2400" dirty="0"/>
              <a:t>接收信号进行采样</a:t>
            </a:r>
          </a:p>
        </p:txBody>
      </p:sp>
      <p:graphicFrame>
        <p:nvGraphicFramePr>
          <p:cNvPr id="24" name="对象 23">
            <a:extLst>
              <a:ext uri="{FF2B5EF4-FFF2-40B4-BE49-F238E27FC236}">
                <a16:creationId xmlns:a16="http://schemas.microsoft.com/office/drawing/2014/main" id="{88734AD1-74AB-4D91-BEAE-EFA768F44F1F}"/>
              </a:ext>
            </a:extLst>
          </p:cNvPr>
          <p:cNvGraphicFramePr>
            <a:graphicFrameLocks noChangeAspect="1"/>
          </p:cNvGraphicFramePr>
          <p:nvPr>
            <p:extLst>
              <p:ext uri="{D42A27DB-BD31-4B8C-83A1-F6EECF244321}">
                <p14:modId xmlns:p14="http://schemas.microsoft.com/office/powerpoint/2010/main" val="675409508"/>
              </p:ext>
            </p:extLst>
          </p:nvPr>
        </p:nvGraphicFramePr>
        <p:xfrm>
          <a:off x="3513137" y="5269075"/>
          <a:ext cx="3189503" cy="890094"/>
        </p:xfrm>
        <a:graphic>
          <a:graphicData uri="http://schemas.openxmlformats.org/presentationml/2006/ole">
            <mc:AlternateContent xmlns:mc="http://schemas.openxmlformats.org/markup-compatibility/2006">
              <mc:Choice xmlns:v="urn:schemas-microsoft-com:vml" Requires="v">
                <p:oleObj spid="_x0000_s2277" name="Equation" r:id="rId9" imgW="1638000" imgH="457200" progId="Equation.DSMT4">
                  <p:embed/>
                </p:oleObj>
              </mc:Choice>
              <mc:Fallback>
                <p:oleObj name="Equation" r:id="rId9" imgW="1638000" imgH="457200" progId="Equation.DSMT4">
                  <p:embed/>
                  <p:pic>
                    <p:nvPicPr>
                      <p:cNvPr id="0" name=""/>
                      <p:cNvPicPr/>
                      <p:nvPr/>
                    </p:nvPicPr>
                    <p:blipFill>
                      <a:blip r:embed="rId10"/>
                      <a:stretch>
                        <a:fillRect/>
                      </a:stretch>
                    </p:blipFill>
                    <p:spPr>
                      <a:xfrm>
                        <a:off x="3513137" y="5269075"/>
                        <a:ext cx="3189503" cy="890094"/>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1AE45996-27C7-4FF9-B8A9-B5A950B7516A}"/>
              </a:ext>
            </a:extLst>
          </p:cNvPr>
          <p:cNvGraphicFramePr>
            <a:graphicFrameLocks noChangeAspect="1"/>
          </p:cNvGraphicFramePr>
          <p:nvPr>
            <p:extLst>
              <p:ext uri="{D42A27DB-BD31-4B8C-83A1-F6EECF244321}">
                <p14:modId xmlns:p14="http://schemas.microsoft.com/office/powerpoint/2010/main" val="1975929814"/>
              </p:ext>
            </p:extLst>
          </p:nvPr>
        </p:nvGraphicFramePr>
        <p:xfrm>
          <a:off x="8009303" y="5283691"/>
          <a:ext cx="2382306" cy="890093"/>
        </p:xfrm>
        <a:graphic>
          <a:graphicData uri="http://schemas.openxmlformats.org/presentationml/2006/ole">
            <mc:AlternateContent xmlns:mc="http://schemas.openxmlformats.org/markup-compatibility/2006">
              <mc:Choice xmlns:v="urn:schemas-microsoft-com:vml" Requires="v">
                <p:oleObj spid="_x0000_s2278" name="Equation" r:id="rId11" imgW="1155600" imgH="431640" progId="Equation.DSMT4">
                  <p:embed/>
                </p:oleObj>
              </mc:Choice>
              <mc:Fallback>
                <p:oleObj name="Equation" r:id="rId11" imgW="1155600" imgH="431640" progId="Equation.DSMT4">
                  <p:embed/>
                  <p:pic>
                    <p:nvPicPr>
                      <p:cNvPr id="0" name=""/>
                      <p:cNvPicPr/>
                      <p:nvPr/>
                    </p:nvPicPr>
                    <p:blipFill>
                      <a:blip r:embed="rId12"/>
                      <a:stretch>
                        <a:fillRect/>
                      </a:stretch>
                    </p:blipFill>
                    <p:spPr>
                      <a:xfrm>
                        <a:off x="8009303" y="5283691"/>
                        <a:ext cx="2382306" cy="890093"/>
                      </a:xfrm>
                      <a:prstGeom prst="rect">
                        <a:avLst/>
                      </a:prstGeom>
                    </p:spPr>
                  </p:pic>
                </p:oleObj>
              </mc:Fallback>
            </mc:AlternateContent>
          </a:graphicData>
        </a:graphic>
      </p:graphicFrame>
      <p:sp>
        <p:nvSpPr>
          <p:cNvPr id="79" name="文本框 78">
            <a:extLst>
              <a:ext uri="{FF2B5EF4-FFF2-40B4-BE49-F238E27FC236}">
                <a16:creationId xmlns:a16="http://schemas.microsoft.com/office/drawing/2014/main" id="{049E9CDF-E724-4B67-B041-AE3BF424F608}"/>
              </a:ext>
            </a:extLst>
          </p:cNvPr>
          <p:cNvSpPr txBox="1"/>
          <p:nvPr/>
        </p:nvSpPr>
        <p:spPr>
          <a:xfrm>
            <a:off x="325816" y="4348598"/>
            <a:ext cx="2671731" cy="461665"/>
          </a:xfrm>
          <a:prstGeom prst="rect">
            <a:avLst/>
          </a:prstGeom>
          <a:noFill/>
        </p:spPr>
        <p:txBody>
          <a:bodyPr wrap="square" rtlCol="0">
            <a:spAutoFit/>
          </a:bodyPr>
          <a:lstStyle/>
          <a:p>
            <a:r>
              <a:rPr lang="zh-CN" altLang="en-US" sz="2400" dirty="0"/>
              <a:t>码间干扰</a:t>
            </a:r>
            <a:endParaRPr lang="en-US" altLang="zh-CN" sz="2400" dirty="0"/>
          </a:p>
        </p:txBody>
      </p:sp>
      <p:graphicFrame>
        <p:nvGraphicFramePr>
          <p:cNvPr id="26" name="对象 25">
            <a:extLst>
              <a:ext uri="{FF2B5EF4-FFF2-40B4-BE49-F238E27FC236}">
                <a16:creationId xmlns:a16="http://schemas.microsoft.com/office/drawing/2014/main" id="{B03B03D0-050C-4E65-8247-4F7F20BC69C6}"/>
              </a:ext>
            </a:extLst>
          </p:cNvPr>
          <p:cNvGraphicFramePr>
            <a:graphicFrameLocks noChangeAspect="1"/>
          </p:cNvGraphicFramePr>
          <p:nvPr>
            <p:extLst>
              <p:ext uri="{D42A27DB-BD31-4B8C-83A1-F6EECF244321}">
                <p14:modId xmlns:p14="http://schemas.microsoft.com/office/powerpoint/2010/main" val="637986182"/>
              </p:ext>
            </p:extLst>
          </p:nvPr>
        </p:nvGraphicFramePr>
        <p:xfrm>
          <a:off x="4760134" y="4126039"/>
          <a:ext cx="2743051" cy="880796"/>
        </p:xfrm>
        <a:graphic>
          <a:graphicData uri="http://schemas.openxmlformats.org/presentationml/2006/ole">
            <mc:AlternateContent xmlns:mc="http://schemas.openxmlformats.org/markup-compatibility/2006">
              <mc:Choice xmlns:v="urn:schemas-microsoft-com:vml" Requires="v">
                <p:oleObj spid="_x0000_s2279" name="Equation" r:id="rId13" imgW="1384200" imgH="444240" progId="Equation.DSMT4">
                  <p:embed/>
                </p:oleObj>
              </mc:Choice>
              <mc:Fallback>
                <p:oleObj name="Equation" r:id="rId13" imgW="1384200" imgH="444240" progId="Equation.DSMT4">
                  <p:embed/>
                  <p:pic>
                    <p:nvPicPr>
                      <p:cNvPr id="0" name=""/>
                      <p:cNvPicPr/>
                      <p:nvPr/>
                    </p:nvPicPr>
                    <p:blipFill>
                      <a:blip r:embed="rId14"/>
                      <a:stretch>
                        <a:fillRect/>
                      </a:stretch>
                    </p:blipFill>
                    <p:spPr>
                      <a:xfrm>
                        <a:off x="4760134" y="4126039"/>
                        <a:ext cx="2743051" cy="880796"/>
                      </a:xfrm>
                      <a:prstGeom prst="rect">
                        <a:avLst/>
                      </a:prstGeom>
                    </p:spPr>
                  </p:pic>
                </p:oleObj>
              </mc:Fallback>
            </mc:AlternateContent>
          </a:graphicData>
        </a:graphic>
      </p:graphicFrame>
      <p:sp>
        <p:nvSpPr>
          <p:cNvPr id="81" name="文本框 80">
            <a:extLst>
              <a:ext uri="{FF2B5EF4-FFF2-40B4-BE49-F238E27FC236}">
                <a16:creationId xmlns:a16="http://schemas.microsoft.com/office/drawing/2014/main" id="{A47B65A6-6771-4790-8AB7-1F3D31D54D3F}"/>
              </a:ext>
            </a:extLst>
          </p:cNvPr>
          <p:cNvSpPr txBox="1"/>
          <p:nvPr/>
        </p:nvSpPr>
        <p:spPr>
          <a:xfrm>
            <a:off x="281126" y="5422849"/>
            <a:ext cx="2671731" cy="461665"/>
          </a:xfrm>
          <a:prstGeom prst="rect">
            <a:avLst/>
          </a:prstGeom>
          <a:noFill/>
        </p:spPr>
        <p:txBody>
          <a:bodyPr wrap="square" rtlCol="0">
            <a:spAutoFit/>
          </a:bodyPr>
          <a:lstStyle/>
          <a:p>
            <a:r>
              <a:rPr lang="zh-CN" altLang="en-US" sz="2400" dirty="0"/>
              <a:t>无码间干扰的条件</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62926"/>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rgbClr val="044875"/>
                  </a:solidFill>
                  <a:latin typeface="微软雅黑" pitchFamily="34" charset="-122"/>
                  <a:ea typeface="微软雅黑" pitchFamily="34" charset="-122"/>
                </a:rPr>
                <a:t>单载波传输的不足</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8</a:t>
            </a:fld>
            <a:endParaRPr lang="zh-CN" altLang="en-US"/>
          </a:p>
        </p:txBody>
      </p:sp>
      <p:sp>
        <p:nvSpPr>
          <p:cNvPr id="2" name="文本框 1">
            <a:extLst>
              <a:ext uri="{FF2B5EF4-FFF2-40B4-BE49-F238E27FC236}">
                <a16:creationId xmlns:a16="http://schemas.microsoft.com/office/drawing/2014/main" id="{0D255054-79AB-472B-B0C0-3A9E9175CB25}"/>
              </a:ext>
            </a:extLst>
          </p:cNvPr>
          <p:cNvSpPr txBox="1"/>
          <p:nvPr/>
        </p:nvSpPr>
        <p:spPr>
          <a:xfrm>
            <a:off x="503229" y="2386427"/>
            <a:ext cx="6019817" cy="1493935"/>
          </a:xfrm>
          <a:prstGeom prst="rect">
            <a:avLst/>
          </a:prstGeom>
          <a:noFill/>
        </p:spPr>
        <p:txBody>
          <a:bodyPr wrap="square" rtlCol="0">
            <a:spAutoFit/>
          </a:bodyPr>
          <a:lstStyle/>
          <a:p>
            <a:pPr>
              <a:lnSpc>
                <a:spcPct val="130000"/>
              </a:lnSpc>
            </a:pPr>
            <a:r>
              <a:rPr lang="zh-CN" altLang="en-US" sz="2400" dirty="0"/>
              <a:t>当 </a:t>
            </a:r>
            <a:r>
              <a:rPr lang="en-US" altLang="zh-CN" sz="2400" dirty="0"/>
              <a:t>G(f)</a:t>
            </a:r>
            <a:r>
              <a:rPr lang="zh-CN" altLang="en-US" sz="2400" dirty="0"/>
              <a:t> 是理想低通滤波器时，所需要的传输带宽最小（奈奎斯特带宽）</a:t>
            </a:r>
            <a:endParaRPr lang="en-US" altLang="zh-CN" sz="2400" dirty="0"/>
          </a:p>
          <a:p>
            <a:pPr>
              <a:lnSpc>
                <a:spcPct val="130000"/>
              </a:lnSpc>
            </a:pPr>
            <a:r>
              <a:rPr lang="zh-CN" altLang="en-US" sz="2400" dirty="0"/>
              <a:t> </a:t>
            </a:r>
          </a:p>
        </p:txBody>
      </p:sp>
      <p:graphicFrame>
        <p:nvGraphicFramePr>
          <p:cNvPr id="3" name="对象 2">
            <a:extLst>
              <a:ext uri="{FF2B5EF4-FFF2-40B4-BE49-F238E27FC236}">
                <a16:creationId xmlns:a16="http://schemas.microsoft.com/office/drawing/2014/main" id="{BF497015-608D-4433-B149-86D5ABE0AF91}"/>
              </a:ext>
            </a:extLst>
          </p:cNvPr>
          <p:cNvGraphicFramePr>
            <a:graphicFrameLocks noChangeAspect="1"/>
          </p:cNvGraphicFramePr>
          <p:nvPr>
            <p:extLst>
              <p:ext uri="{D42A27DB-BD31-4B8C-83A1-F6EECF244321}">
                <p14:modId xmlns:p14="http://schemas.microsoft.com/office/powerpoint/2010/main" val="3346638222"/>
              </p:ext>
            </p:extLst>
          </p:nvPr>
        </p:nvGraphicFramePr>
        <p:xfrm>
          <a:off x="7207250" y="2338263"/>
          <a:ext cx="3232150" cy="1087438"/>
        </p:xfrm>
        <a:graphic>
          <a:graphicData uri="http://schemas.openxmlformats.org/presentationml/2006/ole">
            <mc:AlternateContent xmlns:mc="http://schemas.openxmlformats.org/markup-compatibility/2006">
              <mc:Choice xmlns:v="urn:schemas-microsoft-com:vml" Requires="v">
                <p:oleObj spid="_x0000_s3172" name="Equation" r:id="rId4" imgW="2489040" imgH="838080" progId="Equation.DSMT4">
                  <p:embed/>
                </p:oleObj>
              </mc:Choice>
              <mc:Fallback>
                <p:oleObj name="Equation" r:id="rId4" imgW="2489040" imgH="838080" progId="Equation.DSMT4">
                  <p:embed/>
                  <p:pic>
                    <p:nvPicPr>
                      <p:cNvPr id="0" name=""/>
                      <p:cNvPicPr/>
                      <p:nvPr/>
                    </p:nvPicPr>
                    <p:blipFill>
                      <a:blip r:embed="rId5"/>
                      <a:stretch>
                        <a:fillRect/>
                      </a:stretch>
                    </p:blipFill>
                    <p:spPr>
                      <a:xfrm>
                        <a:off x="7207250" y="2338263"/>
                        <a:ext cx="3232150" cy="1087438"/>
                      </a:xfrm>
                      <a:prstGeom prst="rect">
                        <a:avLst/>
                      </a:prstGeom>
                    </p:spPr>
                  </p:pic>
                </p:oleObj>
              </mc:Fallback>
            </mc:AlternateContent>
          </a:graphicData>
        </a:graphic>
      </p:graphicFrame>
      <p:sp>
        <p:nvSpPr>
          <p:cNvPr id="27" name="文本框 26">
            <a:extLst>
              <a:ext uri="{FF2B5EF4-FFF2-40B4-BE49-F238E27FC236}">
                <a16:creationId xmlns:a16="http://schemas.microsoft.com/office/drawing/2014/main" id="{9DEE0C98-DA17-4FEC-839D-B150E6C88330}"/>
              </a:ext>
            </a:extLst>
          </p:cNvPr>
          <p:cNvSpPr txBox="1"/>
          <p:nvPr/>
        </p:nvSpPr>
        <p:spPr>
          <a:xfrm>
            <a:off x="654290" y="4957130"/>
            <a:ext cx="9435791" cy="1007840"/>
          </a:xfrm>
          <a:prstGeom prst="rect">
            <a:avLst/>
          </a:prstGeom>
          <a:noFill/>
        </p:spPr>
        <p:txBody>
          <a:bodyPr wrap="square">
            <a:spAutoFit/>
          </a:bodyPr>
          <a:lstStyle/>
          <a:p>
            <a:pPr>
              <a:lnSpc>
                <a:spcPct val="130000"/>
              </a:lnSpc>
            </a:pPr>
            <a:r>
              <a:rPr lang="zh-CN" altLang="en-US" sz="2400" dirty="0"/>
              <a:t>信号带宽随着符号速率的增大而增大，当信号带宽大于无线信道的相干带宽时，链路会受到多径衰落的影响，从而会产生</a:t>
            </a:r>
            <a:r>
              <a:rPr lang="en-US" altLang="zh-CN" sz="2400" dirty="0"/>
              <a:t>ISI</a:t>
            </a:r>
            <a:r>
              <a:rPr lang="zh-CN" altLang="en-US" sz="2400" dirty="0"/>
              <a:t>。</a:t>
            </a:r>
          </a:p>
        </p:txBody>
      </p:sp>
      <p:pic>
        <p:nvPicPr>
          <p:cNvPr id="17" name="图片 16">
            <a:extLst>
              <a:ext uri="{FF2B5EF4-FFF2-40B4-BE49-F238E27FC236}">
                <a16:creationId xmlns:a16="http://schemas.microsoft.com/office/drawing/2014/main" id="{A6E3B7C8-E367-4AD9-9F9D-D8477AF093C9}"/>
              </a:ext>
            </a:extLst>
          </p:cNvPr>
          <p:cNvPicPr>
            <a:picLocks noChangeAspect="1"/>
          </p:cNvPicPr>
          <p:nvPr/>
        </p:nvPicPr>
        <p:blipFill>
          <a:blip r:embed="rId6"/>
          <a:stretch>
            <a:fillRect/>
          </a:stretch>
        </p:blipFill>
        <p:spPr>
          <a:xfrm>
            <a:off x="1101278" y="842421"/>
            <a:ext cx="9567118" cy="1264333"/>
          </a:xfrm>
          <a:prstGeom prst="rect">
            <a:avLst/>
          </a:prstGeom>
          <a:ln>
            <a:solidFill>
              <a:schemeClr val="tx1"/>
            </a:solidFill>
          </a:ln>
        </p:spPr>
      </p:pic>
      <p:graphicFrame>
        <p:nvGraphicFramePr>
          <p:cNvPr id="6" name="对象 5">
            <a:extLst>
              <a:ext uri="{FF2B5EF4-FFF2-40B4-BE49-F238E27FC236}">
                <a16:creationId xmlns:a16="http://schemas.microsoft.com/office/drawing/2014/main" id="{06EE98F0-20F8-460F-98FD-D17CEA62B096}"/>
              </a:ext>
            </a:extLst>
          </p:cNvPr>
          <p:cNvGraphicFramePr>
            <a:graphicFrameLocks noChangeAspect="1"/>
          </p:cNvGraphicFramePr>
          <p:nvPr>
            <p:extLst>
              <p:ext uri="{D42A27DB-BD31-4B8C-83A1-F6EECF244321}">
                <p14:modId xmlns:p14="http://schemas.microsoft.com/office/powerpoint/2010/main" val="3012400116"/>
              </p:ext>
            </p:extLst>
          </p:nvPr>
        </p:nvGraphicFramePr>
        <p:xfrm>
          <a:off x="2726783" y="3638182"/>
          <a:ext cx="2848394" cy="1046349"/>
        </p:xfrm>
        <a:graphic>
          <a:graphicData uri="http://schemas.openxmlformats.org/presentationml/2006/ole">
            <mc:AlternateContent xmlns:mc="http://schemas.openxmlformats.org/markup-compatibility/2006">
              <mc:Choice xmlns:v="urn:schemas-microsoft-com:vml" Requires="v">
                <p:oleObj spid="_x0000_s3173" name="Equation" r:id="rId7" imgW="622080" imgH="228600" progId="Equation.DSMT4">
                  <p:embed/>
                </p:oleObj>
              </mc:Choice>
              <mc:Fallback>
                <p:oleObj name="Equation" r:id="rId7" imgW="622080" imgH="228600" progId="Equation.DSMT4">
                  <p:embed/>
                  <p:pic>
                    <p:nvPicPr>
                      <p:cNvPr id="0" name=""/>
                      <p:cNvPicPr/>
                      <p:nvPr/>
                    </p:nvPicPr>
                    <p:blipFill>
                      <a:blip r:embed="rId8"/>
                      <a:stretch>
                        <a:fillRect/>
                      </a:stretch>
                    </p:blipFill>
                    <p:spPr>
                      <a:xfrm>
                        <a:off x="2726783" y="3638182"/>
                        <a:ext cx="2848394" cy="1046349"/>
                      </a:xfrm>
                      <a:prstGeom prst="rect">
                        <a:avLst/>
                      </a:prstGeom>
                      <a:ln>
                        <a:solidFill>
                          <a:srgbClr val="FF0000"/>
                        </a:solidFill>
                      </a:ln>
                    </p:spPr>
                  </p:pic>
                </p:oleObj>
              </mc:Fallback>
            </mc:AlternateContent>
          </a:graphicData>
        </a:graphic>
      </p:graphicFrame>
    </p:spTree>
    <p:extLst>
      <p:ext uri="{BB962C8B-B14F-4D97-AF65-F5344CB8AC3E}">
        <p14:creationId xmlns:p14="http://schemas.microsoft.com/office/powerpoint/2010/main" val="544671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1" cy="585788"/>
            <a:chOff x="551544" y="82976"/>
            <a:chExt cx="3395255" cy="584775"/>
          </a:xfrm>
        </p:grpSpPr>
        <p:sp>
          <p:nvSpPr>
            <p:cNvPr id="8269" name="文本框 12"/>
            <p:cNvSpPr txBox="1">
              <a:spLocks noChangeArrowheads="1"/>
            </p:cNvSpPr>
            <p:nvPr/>
          </p:nvSpPr>
          <p:spPr bwMode="auto">
            <a:xfrm>
              <a:off x="654959" y="162926"/>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rgbClr val="044875"/>
                  </a:solidFill>
                  <a:latin typeface="微软雅黑" pitchFamily="34" charset="-122"/>
                  <a:ea typeface="微软雅黑" pitchFamily="34" charset="-122"/>
                </a:rPr>
                <a:t>多载波传输</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2-2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6" y="6621464"/>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4"/>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灯片编号占位符 3">
            <a:extLst>
              <a:ext uri="{FF2B5EF4-FFF2-40B4-BE49-F238E27FC236}">
                <a16:creationId xmlns:a16="http://schemas.microsoft.com/office/drawing/2014/main" id="{4D2953F9-DAAE-4B6C-A9BD-BFFBB911A355}"/>
              </a:ext>
            </a:extLst>
          </p:cNvPr>
          <p:cNvSpPr>
            <a:spLocks noGrp="1"/>
          </p:cNvSpPr>
          <p:nvPr>
            <p:ph type="sldNum" sz="quarter" idx="12"/>
          </p:nvPr>
        </p:nvSpPr>
        <p:spPr/>
        <p:txBody>
          <a:bodyPr/>
          <a:lstStyle/>
          <a:p>
            <a:pPr>
              <a:defRPr/>
            </a:pPr>
            <a:fld id="{9DF9A3E6-EFF4-47CF-9727-BBD079652039}" type="slidenum">
              <a:rPr lang="zh-CN" altLang="en-US" smtClean="0"/>
              <a:pPr>
                <a:defRPr/>
              </a:pPr>
              <a:t>9</a:t>
            </a:fld>
            <a:endParaRPr lang="zh-CN" altLang="en-US"/>
          </a:p>
        </p:txBody>
      </p:sp>
      <p:pic>
        <p:nvPicPr>
          <p:cNvPr id="7" name="图片 6">
            <a:extLst>
              <a:ext uri="{FF2B5EF4-FFF2-40B4-BE49-F238E27FC236}">
                <a16:creationId xmlns:a16="http://schemas.microsoft.com/office/drawing/2014/main" id="{B1BC5B2E-2421-42BC-AD23-5DE7AB15D1C0}"/>
              </a:ext>
            </a:extLst>
          </p:cNvPr>
          <p:cNvPicPr>
            <a:picLocks noChangeAspect="1"/>
          </p:cNvPicPr>
          <p:nvPr/>
        </p:nvPicPr>
        <p:blipFill>
          <a:blip r:embed="rId3"/>
          <a:stretch>
            <a:fillRect/>
          </a:stretch>
        </p:blipFill>
        <p:spPr>
          <a:xfrm>
            <a:off x="438868" y="2230505"/>
            <a:ext cx="4705180" cy="2255478"/>
          </a:xfrm>
          <a:prstGeom prst="rect">
            <a:avLst/>
          </a:prstGeom>
          <a:ln>
            <a:solidFill>
              <a:schemeClr val="tx1"/>
            </a:solidFill>
          </a:ln>
        </p:spPr>
      </p:pic>
      <p:pic>
        <p:nvPicPr>
          <p:cNvPr id="8" name="图片 7">
            <a:extLst>
              <a:ext uri="{FF2B5EF4-FFF2-40B4-BE49-F238E27FC236}">
                <a16:creationId xmlns:a16="http://schemas.microsoft.com/office/drawing/2014/main" id="{E9635869-13AF-408D-84F1-69AC6B4F258F}"/>
              </a:ext>
            </a:extLst>
          </p:cNvPr>
          <p:cNvPicPr>
            <a:picLocks noChangeAspect="1"/>
          </p:cNvPicPr>
          <p:nvPr/>
        </p:nvPicPr>
        <p:blipFill>
          <a:blip r:embed="rId4"/>
          <a:stretch>
            <a:fillRect/>
          </a:stretch>
        </p:blipFill>
        <p:spPr>
          <a:xfrm>
            <a:off x="6649462" y="2225266"/>
            <a:ext cx="3886236" cy="2255477"/>
          </a:xfrm>
          <a:prstGeom prst="rect">
            <a:avLst/>
          </a:prstGeom>
          <a:ln>
            <a:solidFill>
              <a:schemeClr val="tx1"/>
            </a:solidFill>
          </a:ln>
        </p:spPr>
      </p:pic>
      <p:sp>
        <p:nvSpPr>
          <p:cNvPr id="29" name="文本框 28">
            <a:extLst>
              <a:ext uri="{FF2B5EF4-FFF2-40B4-BE49-F238E27FC236}">
                <a16:creationId xmlns:a16="http://schemas.microsoft.com/office/drawing/2014/main" id="{4A6D2909-F064-4474-A1DA-FF40398009F0}"/>
              </a:ext>
            </a:extLst>
          </p:cNvPr>
          <p:cNvSpPr txBox="1"/>
          <p:nvPr/>
        </p:nvSpPr>
        <p:spPr>
          <a:xfrm>
            <a:off x="438868" y="5176126"/>
            <a:ext cx="11127658" cy="1007840"/>
          </a:xfrm>
          <a:prstGeom prst="rect">
            <a:avLst/>
          </a:prstGeom>
          <a:noFill/>
        </p:spPr>
        <p:txBody>
          <a:bodyPr wrap="square">
            <a:spAutoFit/>
          </a:bodyPr>
          <a:lstStyle/>
          <a:p>
            <a:pPr>
              <a:lnSpc>
                <a:spcPct val="130000"/>
              </a:lnSpc>
            </a:pPr>
            <a:r>
              <a:rPr lang="zh-CN" altLang="en-US" sz="2400" dirty="0"/>
              <a:t>只要能够保持子信道间的正交性，就可以抑制载波间干扰, 从而可以实现无失真的传输。</a:t>
            </a:r>
          </a:p>
        </p:txBody>
      </p:sp>
      <p:sp>
        <p:nvSpPr>
          <p:cNvPr id="31" name="文本框 30">
            <a:extLst>
              <a:ext uri="{FF2B5EF4-FFF2-40B4-BE49-F238E27FC236}">
                <a16:creationId xmlns:a16="http://schemas.microsoft.com/office/drawing/2014/main" id="{0D3F1FFB-1854-4F39-A973-EB81062BEF3C}"/>
              </a:ext>
            </a:extLst>
          </p:cNvPr>
          <p:cNvSpPr txBox="1"/>
          <p:nvPr/>
        </p:nvSpPr>
        <p:spPr>
          <a:xfrm>
            <a:off x="438868" y="733885"/>
            <a:ext cx="11127658" cy="1007840"/>
          </a:xfrm>
          <a:prstGeom prst="rect">
            <a:avLst/>
          </a:prstGeom>
          <a:noFill/>
        </p:spPr>
        <p:txBody>
          <a:bodyPr wrap="square">
            <a:spAutoFit/>
          </a:bodyPr>
          <a:lstStyle/>
          <a:p>
            <a:pPr>
              <a:lnSpc>
                <a:spcPct val="130000"/>
              </a:lnSpc>
            </a:pPr>
            <a:r>
              <a:rPr lang="zh-CN" altLang="en-US" sz="2400" dirty="0"/>
              <a:t>为了克服宽带信道频率选择性对单载波传输的影响，可以使用多载波实现高数据速率传输。</a:t>
            </a:r>
            <a:endParaRPr lang="en-US" altLang="zh-CN" sz="2400" dirty="0"/>
          </a:p>
        </p:txBody>
      </p:sp>
    </p:spTree>
    <p:extLst>
      <p:ext uri="{BB962C8B-B14F-4D97-AF65-F5344CB8AC3E}">
        <p14:creationId xmlns:p14="http://schemas.microsoft.com/office/powerpoint/2010/main" val="1215872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4061</TotalTime>
  <Words>1258</Words>
  <Application>Microsoft Office PowerPoint</Application>
  <PresentationFormat>宽屏</PresentationFormat>
  <Paragraphs>203</Paragraphs>
  <Slides>29</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1" baseType="lpstr">
      <vt:lpstr>Helvetica Neue</vt:lpstr>
      <vt:lpstr>等线</vt:lpstr>
      <vt:lpstr>黑体</vt:lpstr>
      <vt:lpstr>微软雅黑</vt:lpstr>
      <vt:lpstr>Arial</vt:lpstr>
      <vt:lpstr>Calibri</vt:lpstr>
      <vt:lpstr>Calibri Light</vt:lpstr>
      <vt:lpstr>Impact</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admin</cp:lastModifiedBy>
  <cp:revision>136</cp:revision>
  <dcterms:created xsi:type="dcterms:W3CDTF">2015-04-13T12:15:43Z</dcterms:created>
  <dcterms:modified xsi:type="dcterms:W3CDTF">2023-05-31T02:30:29Z</dcterms:modified>
</cp:coreProperties>
</file>