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9" r:id="rId2"/>
    <p:sldId id="324" r:id="rId3"/>
    <p:sldId id="346" r:id="rId4"/>
    <p:sldId id="347" r:id="rId5"/>
    <p:sldId id="348" r:id="rId6"/>
    <p:sldId id="350" r:id="rId7"/>
    <p:sldId id="326" r:id="rId8"/>
    <p:sldId id="351" r:id="rId9"/>
    <p:sldId id="349" r:id="rId10"/>
    <p:sldId id="352" r:id="rId11"/>
    <p:sldId id="353" r:id="rId12"/>
    <p:sldId id="354" r:id="rId13"/>
    <p:sldId id="355" r:id="rId14"/>
    <p:sldId id="356" r:id="rId15"/>
    <p:sldId id="357" r:id="rId16"/>
    <p:sldId id="358" r:id="rId17"/>
    <p:sldId id="359" r:id="rId18"/>
    <p:sldId id="360" r:id="rId19"/>
    <p:sldId id="361" r:id="rId20"/>
    <p:sldId id="362" r:id="rId21"/>
    <p:sldId id="32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8" autoAdjust="0"/>
    <p:restoredTop sz="94414" autoAdjust="0"/>
  </p:normalViewPr>
  <p:slideViewPr>
    <p:cSldViewPr snapToGrid="0" showGuides="1">
      <p:cViewPr varScale="1">
        <p:scale>
          <a:sx n="92" d="100"/>
          <a:sy n="92" d="100"/>
        </p:scale>
        <p:origin x="54" y="32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1C298-DC86-4424-A7F4-B60C6980A339}" type="datetimeFigureOut">
              <a:rPr lang="zh-CN" altLang="en-US" smtClean="0"/>
              <a:pPr/>
              <a:t>2017/6/8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3359F-5B69-409D-9A57-E39CDB91C7FD}" type="slidenum">
              <a:rPr lang="zh-CN" altLang="en-US" smtClean="0"/>
              <a:pPr/>
              <a:t>‹#›</a:t>
            </a:fld>
            <a:endParaRPr lang="zh-CN" altLang="en-US"/>
          </a:p>
        </p:txBody>
      </p:sp>
    </p:spTree>
    <p:extLst>
      <p:ext uri="{BB962C8B-B14F-4D97-AF65-F5344CB8AC3E}">
        <p14:creationId xmlns:p14="http://schemas.microsoft.com/office/powerpoint/2010/main" val="79057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E9449-9E12-4A7D-A9AC-2D5EFC2506F8}" type="slidenum">
              <a:rPr lang="zh-CN" altLang="en-US" smtClean="0"/>
              <a:pPr/>
              <a:t>1</a:t>
            </a:fld>
            <a:endParaRPr lang="zh-CN" altLang="en-US"/>
          </a:p>
        </p:txBody>
      </p:sp>
    </p:spTree>
    <p:extLst>
      <p:ext uri="{BB962C8B-B14F-4D97-AF65-F5344CB8AC3E}">
        <p14:creationId xmlns:p14="http://schemas.microsoft.com/office/powerpoint/2010/main" val="319999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10</a:t>
            </a:fld>
            <a:endParaRPr lang="zh-CN" altLang="en-US"/>
          </a:p>
        </p:txBody>
      </p:sp>
    </p:spTree>
    <p:extLst>
      <p:ext uri="{BB962C8B-B14F-4D97-AF65-F5344CB8AC3E}">
        <p14:creationId xmlns:p14="http://schemas.microsoft.com/office/powerpoint/2010/main" val="20005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11</a:t>
            </a:fld>
            <a:endParaRPr lang="zh-CN" altLang="en-US"/>
          </a:p>
        </p:txBody>
      </p:sp>
    </p:spTree>
    <p:extLst>
      <p:ext uri="{BB962C8B-B14F-4D97-AF65-F5344CB8AC3E}">
        <p14:creationId xmlns:p14="http://schemas.microsoft.com/office/powerpoint/2010/main" val="23491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12</a:t>
            </a:fld>
            <a:endParaRPr lang="zh-CN" altLang="en-US"/>
          </a:p>
        </p:txBody>
      </p:sp>
    </p:spTree>
    <p:extLst>
      <p:ext uri="{BB962C8B-B14F-4D97-AF65-F5344CB8AC3E}">
        <p14:creationId xmlns:p14="http://schemas.microsoft.com/office/powerpoint/2010/main" val="311505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13</a:t>
            </a:fld>
            <a:endParaRPr lang="zh-CN" altLang="en-US"/>
          </a:p>
        </p:txBody>
      </p:sp>
    </p:spTree>
    <p:extLst>
      <p:ext uri="{BB962C8B-B14F-4D97-AF65-F5344CB8AC3E}">
        <p14:creationId xmlns:p14="http://schemas.microsoft.com/office/powerpoint/2010/main" val="320466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14</a:t>
            </a:fld>
            <a:endParaRPr lang="zh-CN" altLang="en-US"/>
          </a:p>
        </p:txBody>
      </p:sp>
    </p:spTree>
    <p:extLst>
      <p:ext uri="{BB962C8B-B14F-4D97-AF65-F5344CB8AC3E}">
        <p14:creationId xmlns:p14="http://schemas.microsoft.com/office/powerpoint/2010/main" val="91412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15</a:t>
            </a:fld>
            <a:endParaRPr lang="zh-CN" altLang="en-US"/>
          </a:p>
        </p:txBody>
      </p:sp>
    </p:spTree>
    <p:extLst>
      <p:ext uri="{BB962C8B-B14F-4D97-AF65-F5344CB8AC3E}">
        <p14:creationId xmlns:p14="http://schemas.microsoft.com/office/powerpoint/2010/main" val="104978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16</a:t>
            </a:fld>
            <a:endParaRPr lang="zh-CN" altLang="en-US"/>
          </a:p>
        </p:txBody>
      </p:sp>
    </p:spTree>
    <p:extLst>
      <p:ext uri="{BB962C8B-B14F-4D97-AF65-F5344CB8AC3E}">
        <p14:creationId xmlns:p14="http://schemas.microsoft.com/office/powerpoint/2010/main" val="2269629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17</a:t>
            </a:fld>
            <a:endParaRPr lang="zh-CN" altLang="en-US"/>
          </a:p>
        </p:txBody>
      </p:sp>
    </p:spTree>
    <p:extLst>
      <p:ext uri="{BB962C8B-B14F-4D97-AF65-F5344CB8AC3E}">
        <p14:creationId xmlns:p14="http://schemas.microsoft.com/office/powerpoint/2010/main" val="82360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科学的发展史向我们证实，科学理论就是在不断纠正错误的过程中发展前进的。</a:t>
            </a:r>
            <a:br>
              <a:rPr lang="zh-CN" altLang="en-US" dirty="0" smtClean="0"/>
            </a:br>
            <a:r>
              <a:rPr lang="zh-CN" altLang="en-US" dirty="0" smtClean="0"/>
              <a:t>　　一，从认识论上分析，任何真理都具有绝对性和相对性，科学理论也不例外。科学理论在其适用的范围内是正确的，也是绝对的，但跨过这一范围，它就不适用了，就会变成谬误。</a:t>
            </a:r>
            <a:br>
              <a:rPr lang="zh-CN" altLang="en-US" dirty="0" smtClean="0"/>
            </a:br>
            <a:r>
              <a:rPr lang="zh-CN" altLang="en-US" dirty="0" smtClean="0"/>
              <a:t>　　二、</a:t>
            </a:r>
            <a:r>
              <a:rPr lang="zh-CN" altLang="en-US" u="none" dirty="0" smtClean="0">
                <a:solidFill>
                  <a:schemeClr val="tx1"/>
                </a:solidFill>
              </a:rPr>
              <a:t>从科学活动本身分析，</a:t>
            </a:r>
            <a:r>
              <a:rPr lang="zh-CN" altLang="en-US" dirty="0" smtClean="0"/>
              <a:t>科学从来都不是一成不变的，它是随着人类社会的发展而发展的。任何科学理论都是建构在科学事实之上的，科学理论反映的是客观事物。</a:t>
            </a:r>
            <a:br>
              <a:rPr lang="zh-CN" altLang="en-US" dirty="0" smtClean="0"/>
            </a:br>
            <a:r>
              <a:rPr lang="zh-CN" altLang="en-US" dirty="0" smtClean="0"/>
              <a:t>　　三、从科学理论的内在逻辑分析，科学理论所遵循的逻辑指导方法并不都是必然的。</a:t>
            </a:r>
            <a:br>
              <a:rPr lang="zh-CN" altLang="en-US" dirty="0" smtClean="0"/>
            </a:br>
            <a:r>
              <a:rPr lang="zh-CN" altLang="en-US" dirty="0" smtClean="0"/>
              <a:t>　　四、从科学理论的检验上来分析，科学理论始终是为了指导科学实践，同时科学理论也要在科学实践中进行检验。实践是检验真理的根本标准。</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18</a:t>
            </a:fld>
            <a:endParaRPr lang="zh-CN" altLang="en-US"/>
          </a:p>
        </p:txBody>
      </p:sp>
    </p:spTree>
    <p:extLst>
      <p:ext uri="{BB962C8B-B14F-4D97-AF65-F5344CB8AC3E}">
        <p14:creationId xmlns:p14="http://schemas.microsoft.com/office/powerpoint/2010/main" val="950055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19</a:t>
            </a:fld>
            <a:endParaRPr lang="zh-CN" altLang="en-US"/>
          </a:p>
        </p:txBody>
      </p:sp>
    </p:spTree>
    <p:extLst>
      <p:ext uri="{BB962C8B-B14F-4D97-AF65-F5344CB8AC3E}">
        <p14:creationId xmlns:p14="http://schemas.microsoft.com/office/powerpoint/2010/main" val="20380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科学的发展史向我们证实，科学理论就是在不断纠正错误的过程中发展前进的。</a:t>
            </a:r>
            <a:br>
              <a:rPr lang="zh-CN" altLang="en-US" dirty="0" smtClean="0"/>
            </a:br>
            <a:r>
              <a:rPr lang="zh-CN" altLang="en-US" dirty="0" smtClean="0"/>
              <a:t>　　一，从认识论上分析，任何真理都具有绝对性和相对性，科学理论也不例外。科学理论在其适用的范围内是正确的，也是绝对的，但跨过这一范围，它就不适用了，就会变成谬误。</a:t>
            </a:r>
            <a:br>
              <a:rPr lang="zh-CN" altLang="en-US" dirty="0" smtClean="0"/>
            </a:br>
            <a:r>
              <a:rPr lang="zh-CN" altLang="en-US" dirty="0" smtClean="0"/>
              <a:t>　　二、</a:t>
            </a:r>
            <a:r>
              <a:rPr lang="zh-CN" altLang="en-US" u="none" dirty="0" smtClean="0">
                <a:solidFill>
                  <a:schemeClr val="tx1"/>
                </a:solidFill>
              </a:rPr>
              <a:t>从科学活动本身分析，</a:t>
            </a:r>
            <a:r>
              <a:rPr lang="zh-CN" altLang="en-US" dirty="0" smtClean="0"/>
              <a:t>科学从来都不是一成不变的，它是随着人类社会的发展而发展的。任何科学理论都是建构在科学事实之上的，科学理论反映的是客观事物。</a:t>
            </a:r>
            <a:br>
              <a:rPr lang="zh-CN" altLang="en-US" dirty="0" smtClean="0"/>
            </a:br>
            <a:r>
              <a:rPr lang="zh-CN" altLang="en-US" dirty="0" smtClean="0"/>
              <a:t>　　三、从科学理论的内在逻辑分析，科学理论所遵循的逻辑指导方法并不都是必然的。</a:t>
            </a:r>
            <a:br>
              <a:rPr lang="zh-CN" altLang="en-US" dirty="0" smtClean="0"/>
            </a:br>
            <a:r>
              <a:rPr lang="zh-CN" altLang="en-US" dirty="0" smtClean="0"/>
              <a:t>　　四、从科学理论的检验上来分析，科学理论始终是为了指导科学实践，同时科学理论也要在科学实践中进行检验。实践是检验真理的根本标准。</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2</a:t>
            </a:fld>
            <a:endParaRPr lang="zh-CN" altLang="en-US"/>
          </a:p>
        </p:txBody>
      </p:sp>
    </p:spTree>
    <p:extLst>
      <p:ext uri="{BB962C8B-B14F-4D97-AF65-F5344CB8AC3E}">
        <p14:creationId xmlns:p14="http://schemas.microsoft.com/office/powerpoint/2010/main" val="4207893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20</a:t>
            </a:fld>
            <a:endParaRPr lang="zh-CN" altLang="en-US"/>
          </a:p>
        </p:txBody>
      </p:sp>
    </p:spTree>
    <p:extLst>
      <p:ext uri="{BB962C8B-B14F-4D97-AF65-F5344CB8AC3E}">
        <p14:creationId xmlns:p14="http://schemas.microsoft.com/office/powerpoint/2010/main" val="105431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谢谢大家！</a:t>
            </a:r>
            <a:endParaRPr lang="zh-CN" altLang="en-US" dirty="0"/>
          </a:p>
        </p:txBody>
      </p:sp>
      <p:sp>
        <p:nvSpPr>
          <p:cNvPr id="4" name="灯片编号占位符 3"/>
          <p:cNvSpPr>
            <a:spLocks noGrp="1"/>
          </p:cNvSpPr>
          <p:nvPr>
            <p:ph type="sldNum" sz="quarter" idx="10"/>
          </p:nvPr>
        </p:nvSpPr>
        <p:spPr/>
        <p:txBody>
          <a:bodyPr/>
          <a:lstStyle/>
          <a:p>
            <a:fld id="{832E9449-9E12-4A7D-A9AC-2D5EFC2506F8}" type="slidenum">
              <a:rPr lang="zh-CN" altLang="en-US" smtClean="0"/>
              <a:pPr/>
              <a:t>21</a:t>
            </a:fld>
            <a:endParaRPr lang="zh-CN" altLang="en-US"/>
          </a:p>
        </p:txBody>
      </p:sp>
    </p:spTree>
    <p:extLst>
      <p:ext uri="{BB962C8B-B14F-4D97-AF65-F5344CB8AC3E}">
        <p14:creationId xmlns:p14="http://schemas.microsoft.com/office/powerpoint/2010/main" val="219748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科学的发展史向我们证实，科学理论就是在不断纠正错误的过程中发展前进的。</a:t>
            </a:r>
            <a:br>
              <a:rPr lang="zh-CN" altLang="en-US" dirty="0" smtClean="0"/>
            </a:br>
            <a:r>
              <a:rPr lang="zh-CN" altLang="en-US" dirty="0" smtClean="0"/>
              <a:t>　　一，从认识论上分析，任何真理都具有绝对性和相对性，科学理论也不例外。科学理论在其适用的范围内是正确的，也是绝对的，但跨过这一范围，它就不适用了，就会变成谬误。</a:t>
            </a:r>
            <a:br>
              <a:rPr lang="zh-CN" altLang="en-US" dirty="0" smtClean="0"/>
            </a:br>
            <a:r>
              <a:rPr lang="zh-CN" altLang="en-US" dirty="0" smtClean="0"/>
              <a:t>　　二、</a:t>
            </a:r>
            <a:r>
              <a:rPr lang="zh-CN" altLang="en-US" u="none" dirty="0" smtClean="0">
                <a:solidFill>
                  <a:schemeClr val="tx1"/>
                </a:solidFill>
              </a:rPr>
              <a:t>从科学活动本身分析，</a:t>
            </a:r>
            <a:r>
              <a:rPr lang="zh-CN" altLang="en-US" dirty="0" smtClean="0"/>
              <a:t>科学从来都不是一成不变的，它是随着人类社会的发展而发展的。任何科学理论都是建构在科学事实之上的，科学理论反映的是客观事物。</a:t>
            </a:r>
            <a:br>
              <a:rPr lang="zh-CN" altLang="en-US" dirty="0" smtClean="0"/>
            </a:br>
            <a:r>
              <a:rPr lang="zh-CN" altLang="en-US" dirty="0" smtClean="0"/>
              <a:t>　　三、从科学理论的内在逻辑分析，科学理论所遵循的逻辑指导方法并不都是必然的。</a:t>
            </a:r>
            <a:br>
              <a:rPr lang="zh-CN" altLang="en-US" dirty="0" smtClean="0"/>
            </a:br>
            <a:r>
              <a:rPr lang="zh-CN" altLang="en-US" dirty="0" smtClean="0"/>
              <a:t>　　四、从科学理论的检验上来分析，科学理论始终是为了指导科学实践，同时科学理论也要在科学实践中进行检验。实践是检验真理的根本标准。</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3</a:t>
            </a:fld>
            <a:endParaRPr lang="zh-CN" altLang="en-US"/>
          </a:p>
        </p:txBody>
      </p:sp>
    </p:spTree>
    <p:extLst>
      <p:ext uri="{BB962C8B-B14F-4D97-AF65-F5344CB8AC3E}">
        <p14:creationId xmlns:p14="http://schemas.microsoft.com/office/powerpoint/2010/main" val="289055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科学的发展史向我们证实，科学理论就是在不断纠正错误的过程中发展前进的。</a:t>
            </a:r>
            <a:br>
              <a:rPr lang="zh-CN" altLang="en-US" dirty="0" smtClean="0"/>
            </a:br>
            <a:r>
              <a:rPr lang="zh-CN" altLang="en-US" dirty="0" smtClean="0"/>
              <a:t>　　一，从认识论上分析，任何真理都具有绝对性和相对性，科学理论也不例外。科学理论在其适用的范围内是正确的，也是绝对的，但跨过这一范围，它就不适用了，就会变成谬误。</a:t>
            </a:r>
            <a:br>
              <a:rPr lang="zh-CN" altLang="en-US" dirty="0" smtClean="0"/>
            </a:br>
            <a:r>
              <a:rPr lang="zh-CN" altLang="en-US" dirty="0" smtClean="0"/>
              <a:t>　　二、</a:t>
            </a:r>
            <a:r>
              <a:rPr lang="zh-CN" altLang="en-US" u="none" dirty="0" smtClean="0">
                <a:solidFill>
                  <a:schemeClr val="tx1"/>
                </a:solidFill>
              </a:rPr>
              <a:t>从科学活动本身分析，</a:t>
            </a:r>
            <a:r>
              <a:rPr lang="zh-CN" altLang="en-US" dirty="0" smtClean="0"/>
              <a:t>科学从来都不是一成不变的，它是随着人类社会的发展而发展的。任何科学理论都是建构在科学事实之上的，科学理论反映的是客观事物。</a:t>
            </a:r>
            <a:br>
              <a:rPr lang="zh-CN" altLang="en-US" dirty="0" smtClean="0"/>
            </a:br>
            <a:r>
              <a:rPr lang="zh-CN" altLang="en-US" dirty="0" smtClean="0"/>
              <a:t>　　三、从科学理论的内在逻辑分析，科学理论所遵循的逻辑指导方法并不都是必然的。</a:t>
            </a:r>
            <a:br>
              <a:rPr lang="zh-CN" altLang="en-US" dirty="0" smtClean="0"/>
            </a:br>
            <a:r>
              <a:rPr lang="zh-CN" altLang="en-US" dirty="0" smtClean="0"/>
              <a:t>　　四、从科学理论的检验上来分析，科学理论始终是为了指导科学实践，同时科学理论也要在科学实践中进行检验。实践是检验真理的根本标准。</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4</a:t>
            </a:fld>
            <a:endParaRPr lang="zh-CN" altLang="en-US"/>
          </a:p>
        </p:txBody>
      </p:sp>
    </p:spTree>
    <p:extLst>
      <p:ext uri="{BB962C8B-B14F-4D97-AF65-F5344CB8AC3E}">
        <p14:creationId xmlns:p14="http://schemas.microsoft.com/office/powerpoint/2010/main" val="222614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科学的发展史向我们证实，科学理论就是在不断纠正错误的过程中发展前进的。</a:t>
            </a:r>
            <a:br>
              <a:rPr lang="zh-CN" altLang="en-US" dirty="0" smtClean="0"/>
            </a:br>
            <a:r>
              <a:rPr lang="zh-CN" altLang="en-US" dirty="0" smtClean="0"/>
              <a:t>　　一，从认识论上分析，任何真理都具有绝对性和相对性，科学理论也不例外。科学理论在其适用的范围内是正确的，也是绝对的，但跨过这一范围，它就不适用了，就会变成谬误。</a:t>
            </a:r>
            <a:br>
              <a:rPr lang="zh-CN" altLang="en-US" dirty="0" smtClean="0"/>
            </a:br>
            <a:r>
              <a:rPr lang="zh-CN" altLang="en-US" dirty="0" smtClean="0"/>
              <a:t>　　二、</a:t>
            </a:r>
            <a:r>
              <a:rPr lang="zh-CN" altLang="en-US" u="none" dirty="0" smtClean="0">
                <a:solidFill>
                  <a:schemeClr val="tx1"/>
                </a:solidFill>
              </a:rPr>
              <a:t>从科学活动本身分析，</a:t>
            </a:r>
            <a:r>
              <a:rPr lang="zh-CN" altLang="en-US" dirty="0" smtClean="0"/>
              <a:t>科学从来都不是一成不变的，它是随着人类社会的发展而发展的。任何科学理论都是建构在科学事实之上的，科学理论反映的是客观事物。</a:t>
            </a:r>
            <a:br>
              <a:rPr lang="zh-CN" altLang="en-US" dirty="0" smtClean="0"/>
            </a:br>
            <a:r>
              <a:rPr lang="zh-CN" altLang="en-US" dirty="0" smtClean="0"/>
              <a:t>　　三、从科学理论的内在逻辑分析，科学理论所遵循的逻辑指导方法并不都是必然的。</a:t>
            </a:r>
            <a:br>
              <a:rPr lang="zh-CN" altLang="en-US" dirty="0" smtClean="0"/>
            </a:br>
            <a:r>
              <a:rPr lang="zh-CN" altLang="en-US" dirty="0" smtClean="0"/>
              <a:t>　　四、从科学理论的检验上来分析，科学理论始终是为了指导科学实践，同时科学理论也要在科学实践中进行检验。实践是检验真理的根本标准。</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5</a:t>
            </a:fld>
            <a:endParaRPr lang="zh-CN" altLang="en-US"/>
          </a:p>
        </p:txBody>
      </p:sp>
    </p:spTree>
    <p:extLst>
      <p:ext uri="{BB962C8B-B14F-4D97-AF65-F5344CB8AC3E}">
        <p14:creationId xmlns:p14="http://schemas.microsoft.com/office/powerpoint/2010/main" val="248754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科学的发展史向我们证实，科学理论就是在不断纠正错误的过程中发展前进的。</a:t>
            </a:r>
            <a:br>
              <a:rPr lang="zh-CN" altLang="en-US" dirty="0" smtClean="0"/>
            </a:br>
            <a:r>
              <a:rPr lang="zh-CN" altLang="en-US" dirty="0" smtClean="0"/>
              <a:t>　　一，从认识论上分析，任何真理都具有绝对性和相对性，科学理论也不例外。科学理论在其适用的范围内是正确的，也是绝对的，但跨过这一范围，它就不适用了，就会变成谬误。</a:t>
            </a:r>
            <a:br>
              <a:rPr lang="zh-CN" altLang="en-US" dirty="0" smtClean="0"/>
            </a:br>
            <a:r>
              <a:rPr lang="zh-CN" altLang="en-US" dirty="0" smtClean="0"/>
              <a:t>　　二、</a:t>
            </a:r>
            <a:r>
              <a:rPr lang="zh-CN" altLang="en-US" u="none" dirty="0" smtClean="0">
                <a:solidFill>
                  <a:schemeClr val="tx1"/>
                </a:solidFill>
              </a:rPr>
              <a:t>从科学活动本身分析，</a:t>
            </a:r>
            <a:r>
              <a:rPr lang="zh-CN" altLang="en-US" dirty="0" smtClean="0"/>
              <a:t>科学从来都不是一成不变的，它是随着人类社会的发展而发展的。任何科学理论都是建构在科学事实之上的，科学理论反映的是客观事物。</a:t>
            </a:r>
            <a:br>
              <a:rPr lang="zh-CN" altLang="en-US" dirty="0" smtClean="0"/>
            </a:br>
            <a:r>
              <a:rPr lang="zh-CN" altLang="en-US" dirty="0" smtClean="0"/>
              <a:t>　　三、从科学理论的内在逻辑分析，科学理论所遵循的逻辑指导方法并不都是必然的。</a:t>
            </a:r>
            <a:br>
              <a:rPr lang="zh-CN" altLang="en-US" dirty="0" smtClean="0"/>
            </a:br>
            <a:r>
              <a:rPr lang="zh-CN" altLang="en-US" dirty="0" smtClean="0"/>
              <a:t>　　四、从科学理论的检验上来分析，科学理论始终是为了指导科学实践，同时科学理论也要在科学实践中进行检验。实践是检验真理的根本标准。</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6</a:t>
            </a:fld>
            <a:endParaRPr lang="zh-CN" altLang="en-US"/>
          </a:p>
        </p:txBody>
      </p:sp>
    </p:spTree>
    <p:extLst>
      <p:ext uri="{BB962C8B-B14F-4D97-AF65-F5344CB8AC3E}">
        <p14:creationId xmlns:p14="http://schemas.microsoft.com/office/powerpoint/2010/main" val="66053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7</a:t>
            </a:fld>
            <a:endParaRPr lang="zh-CN" altLang="en-US"/>
          </a:p>
        </p:txBody>
      </p:sp>
    </p:spTree>
    <p:extLst>
      <p:ext uri="{BB962C8B-B14F-4D97-AF65-F5344CB8AC3E}">
        <p14:creationId xmlns:p14="http://schemas.microsoft.com/office/powerpoint/2010/main" val="118410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8</a:t>
            </a:fld>
            <a:endParaRPr lang="zh-CN" altLang="en-US"/>
          </a:p>
        </p:txBody>
      </p:sp>
    </p:spTree>
    <p:extLst>
      <p:ext uri="{BB962C8B-B14F-4D97-AF65-F5344CB8AC3E}">
        <p14:creationId xmlns:p14="http://schemas.microsoft.com/office/powerpoint/2010/main" val="163594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在科学认识中，主体已有的认知结构担负着重要功能。认识过程总是表现为把原有的认识模式延伸并运用到将要认识的客体。这使得科学认识从一开始就具有自主性、能动性、创造性的特征。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但另一方面，由于特定的认知结构一经形成，便具有相对的稳定性，很难改变，这样，也就使得人们容易把一些不符合实际的认识附加到要认识的对象上去。</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比如：在西方，很久以来就形成了这样一种观念</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即认为世间万事万物可以变化，但宇宙作为总体是不变的，这种观念是如此之强，以至于爱因斯坦在</a:t>
            </a:r>
            <a:r>
              <a:rPr lang="en-US" altLang="zh-CN" sz="1200" b="0" i="0" u="none" strike="noStrike" kern="1200" baseline="0" dirty="0" smtClean="0">
                <a:solidFill>
                  <a:schemeClr val="tx1"/>
                </a:solidFill>
                <a:latin typeface="+mn-lt"/>
                <a:ea typeface="+mn-ea"/>
                <a:cs typeface="+mn-cs"/>
              </a:rPr>
              <a:t>1917</a:t>
            </a:r>
            <a:r>
              <a:rPr lang="zh-CN" altLang="en-US" sz="1200" b="0" i="0" u="none" strike="noStrike" kern="1200" baseline="0" dirty="0" smtClean="0">
                <a:solidFill>
                  <a:schemeClr val="tx1"/>
                </a:solidFill>
                <a:latin typeface="+mn-lt"/>
                <a:ea typeface="+mn-ea"/>
                <a:cs typeface="+mn-cs"/>
              </a:rPr>
              <a:t>年运用广义相对论考察宇宙时，为了获得一个静态的宇宙模型，竟“修正”了他的引力场方程，引人了一个所谓的宇宙常数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按照原方程，宇宙要么是膨胀，要么是收缩，不可能是静态的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。但此后不久，科学家们就获得了宇宙膨胀的充分证据。爱因斯坦十分后悔，认为引人宇宙常数是他一生中最大的错误。</a:t>
            </a:r>
            <a:endParaRPr lang="zh-CN" altLang="en-US" dirty="0"/>
          </a:p>
        </p:txBody>
      </p:sp>
      <p:sp>
        <p:nvSpPr>
          <p:cNvPr id="4" name="灯片编号占位符 3"/>
          <p:cNvSpPr>
            <a:spLocks noGrp="1"/>
          </p:cNvSpPr>
          <p:nvPr>
            <p:ph type="sldNum" sz="quarter" idx="10"/>
          </p:nvPr>
        </p:nvSpPr>
        <p:spPr/>
        <p:txBody>
          <a:bodyPr/>
          <a:lstStyle/>
          <a:p>
            <a:fld id="{53E3359F-5B69-409D-9A57-E39CDB91C7FD}" type="slidenum">
              <a:rPr lang="zh-CN" altLang="en-US" smtClean="0"/>
              <a:pPr/>
              <a:t>9</a:t>
            </a:fld>
            <a:endParaRPr lang="zh-CN" altLang="en-US"/>
          </a:p>
        </p:txBody>
      </p:sp>
    </p:spTree>
    <p:extLst>
      <p:ext uri="{BB962C8B-B14F-4D97-AF65-F5344CB8AC3E}">
        <p14:creationId xmlns:p14="http://schemas.microsoft.com/office/powerpoint/2010/main" val="180334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29895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353596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16870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118791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287789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341924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142208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263175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39743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28664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4BE96-E324-4963-9E3E-D45608A44616}" type="datetimeFigureOut">
              <a:rPr lang="zh-CN" altLang="en-US" smtClean="0"/>
              <a:pPr/>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13920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BE96-E324-4963-9E3E-D45608A44616}" type="datetimeFigureOut">
              <a:rPr lang="zh-CN" altLang="en-US" smtClean="0"/>
              <a:pPr/>
              <a:t>2017/6/8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3B4F0-22F8-4438-A96F-322DBCB88B21}" type="slidenum">
              <a:rPr lang="zh-CN" altLang="en-US" smtClean="0"/>
              <a:pPr/>
              <a:t>‹#›</a:t>
            </a:fld>
            <a:endParaRPr lang="zh-CN" altLang="en-US"/>
          </a:p>
        </p:txBody>
      </p:sp>
    </p:spTree>
    <p:extLst>
      <p:ext uri="{BB962C8B-B14F-4D97-AF65-F5344CB8AC3E}">
        <p14:creationId xmlns:p14="http://schemas.microsoft.com/office/powerpoint/2010/main" val="312021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tif"/><Relationship Id="rId5" Type="http://schemas.openxmlformats.org/officeDocument/2006/relationships/image" Target="../media/image2.jpe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jpe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t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tif"/><Relationship Id="rId5" Type="http://schemas.openxmlformats.org/officeDocument/2006/relationships/image" Target="../media/image5.tif"/><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t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tif"/><Relationship Id="rId5" Type="http://schemas.openxmlformats.org/officeDocument/2006/relationships/image" Target="../media/image8.tif"/><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2389976"/>
            <a:ext cx="12192000" cy="2207330"/>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7989537" y="3896104"/>
            <a:ext cx="1450614" cy="461665"/>
          </a:xfrm>
          <a:prstGeom prst="rect">
            <a:avLst/>
          </a:prstGeom>
          <a:ln>
            <a:noFill/>
          </a:ln>
        </p:spPr>
        <p:txBody>
          <a:bodyPr wrap="square">
            <a:spAutoFit/>
          </a:bodyPr>
          <a:lstStyle/>
          <a:p>
            <a:pPr lvl="0"/>
            <a:r>
              <a:rPr lang="en-US" altLang="zh-CN" sz="2400" dirty="0" err="1"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yangxue</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nvSpPr>
        <p:spPr>
          <a:xfrm>
            <a:off x="2002570" y="2682855"/>
            <a:ext cx="7417415" cy="830997"/>
          </a:xfrm>
          <a:prstGeom prst="rect">
            <a:avLst/>
          </a:prstGeom>
        </p:spPr>
        <p:txBody>
          <a:bodyPr wrap="none">
            <a:spAutoFit/>
          </a:bodyPr>
          <a:lstStyle/>
          <a:p>
            <a:pPr algn="ctr"/>
            <a:r>
              <a:rPr lang="zh-CN" altLang="en-US" sz="48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zh-CN" altLang="en-US" sz="48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神经网络</a:t>
            </a:r>
            <a:r>
              <a:rPr lang="zh-CN" altLang="en-US" sz="48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构建与地物分类</a:t>
            </a:r>
            <a:endParaRPr lang="zh-CN" altLang="en-US" sz="4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5" name="直接连接符 4"/>
          <p:cNvCxnSpPr/>
          <p:nvPr/>
        </p:nvCxnSpPr>
        <p:spPr>
          <a:xfrm>
            <a:off x="2234048" y="3709555"/>
            <a:ext cx="7520931" cy="1384"/>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4194" y="564532"/>
            <a:ext cx="5248357" cy="1255042"/>
          </a:xfrm>
          <a:prstGeom prst="rect">
            <a:avLst/>
          </a:prstGeom>
        </p:spPr>
      </p:pic>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r="192"/>
          <a:stretch/>
        </p:blipFill>
        <p:spPr>
          <a:xfrm>
            <a:off x="530151" y="5244135"/>
            <a:ext cx="11226021" cy="1613865"/>
          </a:xfrm>
          <a:prstGeom prst="rect">
            <a:avLst/>
          </a:prstGeom>
        </p:spPr>
      </p:pic>
    </p:spTree>
    <p:extLst>
      <p:ext uri="{BB962C8B-B14F-4D97-AF65-F5344CB8AC3E}">
        <p14:creationId xmlns:p14="http://schemas.microsoft.com/office/powerpoint/2010/main" val="3504089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511133" y="1372669"/>
            <a:ext cx="5332616" cy="2895600"/>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108269"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测试数据：</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715123" y="3627817"/>
            <a:ext cx="7562850" cy="2905125"/>
          </a:xfrm>
          <a:prstGeom prst="rect">
            <a:avLst/>
          </a:prstGeom>
        </p:spPr>
      </p:pic>
      <p:pic>
        <p:nvPicPr>
          <p:cNvPr id="5" name="图片 4"/>
          <p:cNvPicPr>
            <a:picLocks noChangeAspect="1"/>
          </p:cNvPicPr>
          <p:nvPr/>
        </p:nvPicPr>
        <p:blipFill>
          <a:blip r:embed="rId6"/>
          <a:stretch>
            <a:fillRect/>
          </a:stretch>
        </p:blipFill>
        <p:spPr>
          <a:xfrm>
            <a:off x="715123" y="2401369"/>
            <a:ext cx="6848475" cy="838200"/>
          </a:xfrm>
          <a:prstGeom prst="rect">
            <a:avLst/>
          </a:prstGeom>
        </p:spPr>
      </p:pic>
      <p:grpSp>
        <p:nvGrpSpPr>
          <p:cNvPr id="20" name="组合 19"/>
          <p:cNvGrpSpPr/>
          <p:nvPr/>
        </p:nvGrpSpPr>
        <p:grpSpPr>
          <a:xfrm>
            <a:off x="0" y="214729"/>
            <a:ext cx="941696" cy="917547"/>
            <a:chOff x="0" y="284389"/>
            <a:chExt cx="1497014" cy="529772"/>
          </a:xfrm>
          <a:solidFill>
            <a:srgbClr val="064491"/>
          </a:solidFill>
        </p:grpSpPr>
        <p:sp>
          <p:nvSpPr>
            <p:cNvPr id="21" name="矩形 20"/>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22" name="矩形 21"/>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3" name="直接连接符 22"/>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226650" y="208946"/>
            <a:ext cx="2031325" cy="923330"/>
          </a:xfrm>
          <a:prstGeom prst="rect">
            <a:avLst/>
          </a:prstGeom>
        </p:spPr>
        <p:txBody>
          <a:bodyPr wrap="none">
            <a:spAutoFit/>
          </a:bodyPr>
          <a:lstStyle/>
          <a:p>
            <a:pPr>
              <a:lnSpc>
                <a:spcPct val="150000"/>
              </a:lnSpc>
            </a:pPr>
            <a:r>
              <a:rPr lang="zh-CN" altLang="en-US" sz="3600" b="1" dirty="0" smtClean="0">
                <a:solidFill>
                  <a:srgbClr val="064491"/>
                </a:solidFill>
                <a:latin typeface="微软雅黑" panose="020B0503020204020204" pitchFamily="34" charset="-122"/>
                <a:ea typeface="微软雅黑" panose="020B0503020204020204" pitchFamily="34" charset="-122"/>
              </a:rPr>
              <a:t>训练模型</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940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3889612" y="1448937"/>
            <a:ext cx="2248320" cy="4660484"/>
          </a:xfrm>
          <a:prstGeom prst="rect">
            <a:avLst/>
          </a:prstGeom>
        </p:spPr>
      </p:pic>
      <p:pic>
        <p:nvPicPr>
          <p:cNvPr id="4" name="图片 3"/>
          <p:cNvPicPr>
            <a:picLocks noChangeAspect="1"/>
          </p:cNvPicPr>
          <p:nvPr/>
        </p:nvPicPr>
        <p:blipFill>
          <a:blip r:embed="rId4"/>
          <a:stretch>
            <a:fillRect/>
          </a:stretch>
        </p:blipFill>
        <p:spPr>
          <a:xfrm>
            <a:off x="6137932" y="1620265"/>
            <a:ext cx="4752981" cy="4764298"/>
          </a:xfrm>
          <a:prstGeom prst="rect">
            <a:avLst/>
          </a:prstGeom>
        </p:spPr>
      </p:pic>
      <p:grpSp>
        <p:nvGrpSpPr>
          <p:cNvPr id="14" name="组合 13"/>
          <p:cNvGrpSpPr/>
          <p:nvPr/>
        </p:nvGrpSpPr>
        <p:grpSpPr>
          <a:xfrm>
            <a:off x="0" y="214729"/>
            <a:ext cx="941696" cy="917547"/>
            <a:chOff x="0" y="284389"/>
            <a:chExt cx="1497014" cy="529772"/>
          </a:xfrm>
          <a:solidFill>
            <a:srgbClr val="064491"/>
          </a:solidFill>
        </p:grpSpPr>
        <p:sp>
          <p:nvSpPr>
            <p:cNvPr id="15" name="矩形 14"/>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16" name="矩形 15"/>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7" name="直接连接符 16"/>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15123" y="2322255"/>
            <a:ext cx="4310342" cy="3732945"/>
          </a:xfrm>
          <a:prstGeom prst="rect">
            <a:avLst/>
          </a:prstGeom>
          <a:noFill/>
        </p:spPr>
        <p:txBody>
          <a:bodyPr wrap="square" rtlCol="0">
            <a:spAutoFit/>
          </a:bodyPr>
          <a:lstStyle/>
          <a:p>
            <a:pPr>
              <a:lnSpc>
                <a:spcPct val="150000"/>
              </a:lnSpc>
            </a:pPr>
            <a:r>
              <a:rPr lang="en-US" altLang="zh-CN" dirty="0" err="1" smtClean="0"/>
              <a:t>c</a:t>
            </a:r>
            <a:r>
              <a:rPr lang="en-US" altLang="zh-CN" sz="2000" dirty="0" err="1" smtClean="0"/>
              <a:t>affenet</a:t>
            </a:r>
            <a:r>
              <a:rPr lang="zh-CN" altLang="en-US" sz="2000" dirty="0" smtClean="0"/>
              <a:t>网络</a:t>
            </a:r>
            <a:r>
              <a:rPr lang="zh-CN" altLang="en-US" sz="2000" dirty="0"/>
              <a:t>的第一层的卷积层中我们定义了</a:t>
            </a:r>
            <a:r>
              <a:rPr lang="en-US" altLang="zh-CN" sz="2000" dirty="0"/>
              <a:t>96</a:t>
            </a:r>
            <a:r>
              <a:rPr lang="zh-CN" altLang="en-US" sz="2000" dirty="0"/>
              <a:t>个滤波器，</a:t>
            </a:r>
            <a:r>
              <a:rPr lang="en-US" altLang="zh-CN" sz="2000" dirty="0"/>
              <a:t>96</a:t>
            </a:r>
            <a:r>
              <a:rPr lang="zh-CN" altLang="en-US" sz="2000" dirty="0"/>
              <a:t>个滤波器可视化如下图所示，学过图像处理的同学都知道，下图中第一个滤波器是提取斜向下的边缘特征，第二个滤波器是提取斜向上的边缘特征，前面的滤波器大多数是在提取边缘特征，后面的大多是在统计颜色特征。</a:t>
            </a:r>
          </a:p>
        </p:txBody>
      </p:sp>
    </p:spTree>
    <p:extLst>
      <p:ext uri="{BB962C8B-B14F-4D97-AF65-F5344CB8AC3E}">
        <p14:creationId xmlns:p14="http://schemas.microsoft.com/office/powerpoint/2010/main" val="3146300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tretch>
            <a:fillRect/>
          </a:stretch>
        </p:blipFill>
        <p:spPr>
          <a:xfrm>
            <a:off x="4003664" y="1625221"/>
            <a:ext cx="4198640" cy="44842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9169" y="1000251"/>
            <a:ext cx="5763345" cy="5763345"/>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816" y="2858221"/>
            <a:ext cx="3251200" cy="3251200"/>
          </a:xfrm>
          <a:prstGeom prst="rect">
            <a:avLst/>
          </a:prstGeom>
        </p:spPr>
      </p:pic>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538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3931"/>
            <a:ext cx="5144069" cy="514406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4070" y="1728219"/>
            <a:ext cx="5091752" cy="5091752"/>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0" y="214729"/>
            <a:ext cx="941696" cy="917547"/>
            <a:chOff x="0" y="284389"/>
            <a:chExt cx="1497014" cy="529772"/>
          </a:xfrm>
          <a:solidFill>
            <a:srgbClr val="064491"/>
          </a:solidFill>
        </p:grpSpPr>
        <p:sp>
          <p:nvSpPr>
            <p:cNvPr id="20" name="矩形 19"/>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1" name="矩形 20"/>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2" name="直接连接符 21"/>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6464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083" y="1620265"/>
            <a:ext cx="5764566" cy="576456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42" y="1620265"/>
            <a:ext cx="5726825" cy="5726825"/>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0" y="214729"/>
            <a:ext cx="941696" cy="917547"/>
            <a:chOff x="0" y="284389"/>
            <a:chExt cx="1497014" cy="529772"/>
          </a:xfrm>
          <a:solidFill>
            <a:srgbClr val="064491"/>
          </a:solidFill>
        </p:grpSpPr>
        <p:sp>
          <p:nvSpPr>
            <p:cNvPr id="20" name="矩形 19"/>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1" name="矩形 20"/>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2" name="直接连接符 21"/>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8925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193830" y="1620264"/>
            <a:ext cx="2335862" cy="404355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444" y="1315865"/>
            <a:ext cx="6023212" cy="5270310"/>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07816" y="2559445"/>
            <a:ext cx="4310342" cy="2862322"/>
          </a:xfrm>
          <a:prstGeom prst="rect">
            <a:avLst/>
          </a:prstGeom>
          <a:noFill/>
        </p:spPr>
        <p:txBody>
          <a:bodyPr wrap="square" rtlCol="0">
            <a:spAutoFit/>
          </a:bodyPr>
          <a:lstStyle/>
          <a:p>
            <a:pPr>
              <a:lnSpc>
                <a:spcPct val="150000"/>
              </a:lnSpc>
            </a:pPr>
            <a:r>
              <a:rPr lang="zh-CN" altLang="en-US" sz="2000" dirty="0"/>
              <a:t>从第一</a:t>
            </a:r>
            <a:r>
              <a:rPr lang="zh-CN" altLang="en-US" sz="2000" dirty="0" smtClean="0"/>
              <a:t>层到第五</a:t>
            </a:r>
            <a:r>
              <a:rPr lang="zh-CN" altLang="en-US" sz="2000" dirty="0"/>
              <a:t>层卷积层滤波器</a:t>
            </a:r>
            <a:r>
              <a:rPr lang="zh-CN" altLang="en-US" sz="2000" dirty="0" smtClean="0"/>
              <a:t>输出可以看出，随着层数越高，滤波器</a:t>
            </a:r>
            <a:r>
              <a:rPr lang="zh-CN" altLang="en-US" sz="2000" dirty="0"/>
              <a:t>输出比较</a:t>
            </a:r>
            <a:r>
              <a:rPr lang="zh-CN" altLang="en-US" sz="2000" dirty="0" smtClean="0"/>
              <a:t>抽象，这充分体现了卷积神经网络强大的特征提取能力。右图是每一类的分类正确率，最终测试正确率为</a:t>
            </a:r>
            <a:r>
              <a:rPr lang="en-US" altLang="zh-CN" sz="2000" dirty="0" smtClean="0"/>
              <a:t>93.1%</a:t>
            </a:r>
            <a:r>
              <a:rPr lang="zh-CN" altLang="en-US" sz="2000" dirty="0" smtClean="0"/>
              <a:t>。</a:t>
            </a:r>
            <a:endParaRPr lang="zh-CN" altLang="en-US" sz="2000" dirty="0"/>
          </a:p>
        </p:txBody>
      </p:sp>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5869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930335" y="1733344"/>
            <a:ext cx="6824314" cy="4376077"/>
          </a:xfrm>
          <a:prstGeom prst="rect">
            <a:avLst/>
          </a:prstGeom>
        </p:spPr>
      </p:pic>
      <p:sp>
        <p:nvSpPr>
          <p:cNvPr id="21" name="文本框 20"/>
          <p:cNvSpPr txBox="1"/>
          <p:nvPr/>
        </p:nvSpPr>
        <p:spPr>
          <a:xfrm>
            <a:off x="707816" y="2559445"/>
            <a:ext cx="2803317" cy="3785652"/>
          </a:xfrm>
          <a:prstGeom prst="rect">
            <a:avLst/>
          </a:prstGeom>
          <a:noFill/>
        </p:spPr>
        <p:txBody>
          <a:bodyPr wrap="square" rtlCol="0">
            <a:spAutoFit/>
          </a:bodyPr>
          <a:lstStyle/>
          <a:p>
            <a:pPr>
              <a:lnSpc>
                <a:spcPct val="150000"/>
              </a:lnSpc>
            </a:pPr>
            <a:r>
              <a:rPr lang="zh-CN" altLang="en-US" sz="2000" dirty="0" smtClean="0"/>
              <a:t>右图是每一类在网络</a:t>
            </a:r>
            <a:r>
              <a:rPr lang="en-US" altLang="zh-CN" sz="2000" dirty="0" smtClean="0"/>
              <a:t>fc7</a:t>
            </a:r>
            <a:r>
              <a:rPr lang="zh-CN" altLang="en-US" sz="2000" dirty="0" smtClean="0"/>
              <a:t>层提取</a:t>
            </a:r>
            <a:r>
              <a:rPr lang="en-US" altLang="zh-CN" sz="2000" dirty="0" smtClean="0"/>
              <a:t>4096</a:t>
            </a:r>
            <a:r>
              <a:rPr lang="zh-CN" altLang="en-US" sz="2000" dirty="0" smtClean="0"/>
              <a:t>维特征降维后的分布图，可以看出</a:t>
            </a:r>
            <a:r>
              <a:rPr lang="en-US" altLang="zh-CN" sz="2000" dirty="0" err="1" smtClean="0"/>
              <a:t>denseresidential</a:t>
            </a:r>
            <a:r>
              <a:rPr lang="zh-CN" altLang="en-US" sz="2000" dirty="0" smtClean="0"/>
              <a:t>、</a:t>
            </a:r>
            <a:r>
              <a:rPr lang="en-US" altLang="zh-CN" sz="2000" dirty="0" err="1" smtClean="0"/>
              <a:t>mediumresidential</a:t>
            </a:r>
            <a:r>
              <a:rPr lang="zh-CN" altLang="en-US" sz="2000" dirty="0" smtClean="0"/>
              <a:t>、</a:t>
            </a:r>
            <a:endParaRPr lang="en-US" altLang="zh-CN" sz="2000" dirty="0" smtClean="0"/>
          </a:p>
          <a:p>
            <a:pPr>
              <a:lnSpc>
                <a:spcPct val="150000"/>
              </a:lnSpc>
            </a:pPr>
            <a:r>
              <a:rPr lang="en-US" altLang="zh-CN" sz="2000" dirty="0" err="1" smtClean="0"/>
              <a:t>mobilehomepark</a:t>
            </a:r>
            <a:r>
              <a:rPr lang="zh-CN" altLang="en-US" sz="2000" dirty="0" smtClean="0"/>
              <a:t>、</a:t>
            </a:r>
            <a:r>
              <a:rPr lang="en-US" altLang="zh-CN" sz="2000" dirty="0" err="1" smtClean="0"/>
              <a:t>parkinglot</a:t>
            </a:r>
            <a:r>
              <a:rPr lang="zh-CN" altLang="en-US" sz="2000" dirty="0" smtClean="0"/>
              <a:t>、</a:t>
            </a:r>
            <a:r>
              <a:rPr lang="en-US" altLang="zh-CN" sz="2000" dirty="0" err="1" smtClean="0"/>
              <a:t>tenniscourt</a:t>
            </a:r>
            <a:r>
              <a:rPr lang="zh-CN" altLang="en-US" sz="2000" dirty="0" smtClean="0"/>
              <a:t>五类较难区分。</a:t>
            </a:r>
            <a:endParaRPr lang="zh-CN" altLang="en-US" sz="2000" dirty="0"/>
          </a:p>
        </p:txBody>
      </p:sp>
      <p:sp>
        <p:nvSpPr>
          <p:cNvPr id="7" name="任意多边形 6"/>
          <p:cNvSpPr/>
          <p:nvPr/>
        </p:nvSpPr>
        <p:spPr>
          <a:xfrm>
            <a:off x="4940469" y="3571297"/>
            <a:ext cx="1956369" cy="1707978"/>
          </a:xfrm>
          <a:custGeom>
            <a:avLst/>
            <a:gdLst>
              <a:gd name="connsiteX0" fmla="*/ 313919 w 1956369"/>
              <a:gd name="connsiteY0" fmla="*/ 714100 h 1707978"/>
              <a:gd name="connsiteX1" fmla="*/ 859830 w 1956369"/>
              <a:gd name="connsiteY1" fmla="*/ 427497 h 1707978"/>
              <a:gd name="connsiteX2" fmla="*/ 1323853 w 1956369"/>
              <a:gd name="connsiteY2" fmla="*/ 45360 h 1707978"/>
              <a:gd name="connsiteX3" fmla="*/ 1938003 w 1956369"/>
              <a:gd name="connsiteY3" fmla="*/ 72655 h 1707978"/>
              <a:gd name="connsiteX4" fmla="*/ 1774230 w 1956369"/>
              <a:gd name="connsiteY4" fmla="*/ 632213 h 1707978"/>
              <a:gd name="connsiteX5" fmla="*/ 1555865 w 1956369"/>
              <a:gd name="connsiteY5" fmla="*/ 987055 h 1707978"/>
              <a:gd name="connsiteX6" fmla="*/ 1310206 w 1956369"/>
              <a:gd name="connsiteY6" fmla="*/ 1055294 h 1707978"/>
              <a:gd name="connsiteX7" fmla="*/ 1692343 w 1956369"/>
              <a:gd name="connsiteY7" fmla="*/ 1300954 h 1707978"/>
              <a:gd name="connsiteX8" fmla="*/ 1719638 w 1956369"/>
              <a:gd name="connsiteY8" fmla="*/ 1628500 h 1707978"/>
              <a:gd name="connsiteX9" fmla="*/ 941716 w 1956369"/>
              <a:gd name="connsiteY9" fmla="*/ 1560261 h 1707978"/>
              <a:gd name="connsiteX10" fmla="*/ 668761 w 1956369"/>
              <a:gd name="connsiteY10" fmla="*/ 1655796 h 1707978"/>
              <a:gd name="connsiteX11" fmla="*/ 259328 w 1956369"/>
              <a:gd name="connsiteY11" fmla="*/ 1696739 h 1707978"/>
              <a:gd name="connsiteX12" fmla="*/ 218385 w 1956369"/>
              <a:gd name="connsiteY12" fmla="*/ 1451079 h 1707978"/>
              <a:gd name="connsiteX13" fmla="*/ 21 w 1956369"/>
              <a:gd name="connsiteY13" fmla="*/ 1382840 h 1707978"/>
              <a:gd name="connsiteX14" fmla="*/ 232032 w 1956369"/>
              <a:gd name="connsiteY14" fmla="*/ 1000703 h 1707978"/>
              <a:gd name="connsiteX15" fmla="*/ 313919 w 1956369"/>
              <a:gd name="connsiteY15" fmla="*/ 714100 h 170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6369" h="1707978">
                <a:moveTo>
                  <a:pt x="313919" y="714100"/>
                </a:moveTo>
                <a:cubicBezTo>
                  <a:pt x="418552" y="618566"/>
                  <a:pt x="691508" y="538954"/>
                  <a:pt x="859830" y="427497"/>
                </a:cubicBezTo>
                <a:cubicBezTo>
                  <a:pt x="1028152" y="316040"/>
                  <a:pt x="1144157" y="104500"/>
                  <a:pt x="1323853" y="45360"/>
                </a:cubicBezTo>
                <a:cubicBezTo>
                  <a:pt x="1503549" y="-13780"/>
                  <a:pt x="1862940" y="-25154"/>
                  <a:pt x="1938003" y="72655"/>
                </a:cubicBezTo>
                <a:cubicBezTo>
                  <a:pt x="2013066" y="170464"/>
                  <a:pt x="1837920" y="479813"/>
                  <a:pt x="1774230" y="632213"/>
                </a:cubicBezTo>
                <a:cubicBezTo>
                  <a:pt x="1710540" y="784613"/>
                  <a:pt x="1633202" y="916542"/>
                  <a:pt x="1555865" y="987055"/>
                </a:cubicBezTo>
                <a:cubicBezTo>
                  <a:pt x="1478528" y="1057568"/>
                  <a:pt x="1287460" y="1002978"/>
                  <a:pt x="1310206" y="1055294"/>
                </a:cubicBezTo>
                <a:cubicBezTo>
                  <a:pt x="1332952" y="1107610"/>
                  <a:pt x="1624104" y="1205420"/>
                  <a:pt x="1692343" y="1300954"/>
                </a:cubicBezTo>
                <a:cubicBezTo>
                  <a:pt x="1760582" y="1396488"/>
                  <a:pt x="1844742" y="1585282"/>
                  <a:pt x="1719638" y="1628500"/>
                </a:cubicBezTo>
                <a:cubicBezTo>
                  <a:pt x="1594534" y="1671718"/>
                  <a:pt x="1116862" y="1555712"/>
                  <a:pt x="941716" y="1560261"/>
                </a:cubicBezTo>
                <a:cubicBezTo>
                  <a:pt x="766570" y="1564810"/>
                  <a:pt x="782492" y="1633050"/>
                  <a:pt x="668761" y="1655796"/>
                </a:cubicBezTo>
                <a:cubicBezTo>
                  <a:pt x="555030" y="1678542"/>
                  <a:pt x="334391" y="1730859"/>
                  <a:pt x="259328" y="1696739"/>
                </a:cubicBezTo>
                <a:cubicBezTo>
                  <a:pt x="184265" y="1662620"/>
                  <a:pt x="261603" y="1503395"/>
                  <a:pt x="218385" y="1451079"/>
                </a:cubicBezTo>
                <a:cubicBezTo>
                  <a:pt x="175167" y="1398763"/>
                  <a:pt x="-2253" y="1457903"/>
                  <a:pt x="21" y="1382840"/>
                </a:cubicBezTo>
                <a:cubicBezTo>
                  <a:pt x="2295" y="1307777"/>
                  <a:pt x="179716" y="1114434"/>
                  <a:pt x="232032" y="1000703"/>
                </a:cubicBezTo>
                <a:cubicBezTo>
                  <a:pt x="284348" y="886972"/>
                  <a:pt x="209286" y="809634"/>
                  <a:pt x="313919" y="714100"/>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5671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597804" y="795144"/>
            <a:ext cx="2880830" cy="1650242"/>
          </a:xfrm>
          <a:prstGeom prst="rect">
            <a:avLst/>
          </a:prstGeom>
        </p:spPr>
      </p:pic>
      <p:pic>
        <p:nvPicPr>
          <p:cNvPr id="5" name="图片 4"/>
          <p:cNvPicPr>
            <a:picLocks noChangeAspect="1"/>
          </p:cNvPicPr>
          <p:nvPr/>
        </p:nvPicPr>
        <p:blipFill>
          <a:blip r:embed="rId4"/>
          <a:stretch>
            <a:fillRect/>
          </a:stretch>
        </p:blipFill>
        <p:spPr>
          <a:xfrm>
            <a:off x="0" y="2350993"/>
            <a:ext cx="6067425" cy="3867150"/>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6"/>
          <a:stretch>
            <a:fillRect/>
          </a:stretch>
        </p:blipFill>
        <p:spPr>
          <a:xfrm>
            <a:off x="5692333" y="2350993"/>
            <a:ext cx="5981700" cy="3838575"/>
          </a:xfrm>
          <a:prstGeom prst="rect">
            <a:avLst/>
          </a:prstGeom>
        </p:spPr>
      </p:pic>
      <p:grpSp>
        <p:nvGrpSpPr>
          <p:cNvPr id="20" name="组合 19"/>
          <p:cNvGrpSpPr/>
          <p:nvPr/>
        </p:nvGrpSpPr>
        <p:grpSpPr>
          <a:xfrm>
            <a:off x="0" y="214729"/>
            <a:ext cx="941696" cy="917547"/>
            <a:chOff x="0" y="284389"/>
            <a:chExt cx="1497014" cy="529772"/>
          </a:xfrm>
          <a:solidFill>
            <a:srgbClr val="064491"/>
          </a:solidFill>
        </p:grpSpPr>
        <p:sp>
          <p:nvSpPr>
            <p:cNvPr id="21" name="矩形 20"/>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2" name="矩形 21"/>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3" name="直接连接符 22"/>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944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a:spLocks noChangeArrowheads="1"/>
          </p:cNvSpPr>
          <p:nvPr/>
        </p:nvSpPr>
        <p:spPr bwMode="auto">
          <a:xfrm>
            <a:off x="696035" y="1577983"/>
            <a:ext cx="9116706"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r>
              <a:rPr lang="en-US" altLang="zh-CN" sz="3000" b="1" dirty="0" err="1" smtClean="0">
                <a:solidFill>
                  <a:srgbClr val="064491"/>
                </a:solidFill>
                <a:latin typeface="微软雅黑" panose="020B0503020204020204" pitchFamily="34" charset="-122"/>
                <a:ea typeface="微软雅黑" panose="020B0503020204020204" pitchFamily="34" charset="-122"/>
              </a:rPr>
              <a:t>Caffe</a:t>
            </a:r>
            <a:r>
              <a:rPr lang="en-US" altLang="zh-CN" sz="3000" b="1" dirty="0" smtClean="0">
                <a:solidFill>
                  <a:srgbClr val="064491"/>
                </a:solidFill>
                <a:latin typeface="微软雅黑" panose="020B0503020204020204" pitchFamily="34" charset="-122"/>
                <a:ea typeface="微软雅黑" panose="020B0503020204020204" pitchFamily="34" charset="-122"/>
              </a:rPr>
              <a:t> </a:t>
            </a:r>
            <a:r>
              <a:rPr lang="en-US" altLang="zh-CN" sz="3000" b="1" dirty="0" err="1" smtClean="0">
                <a:solidFill>
                  <a:srgbClr val="064491"/>
                </a:solidFill>
                <a:latin typeface="微软雅黑" panose="020B0503020204020204" pitchFamily="34" charset="-122"/>
                <a:ea typeface="微软雅黑" panose="020B0503020204020204" pitchFamily="34" charset="-122"/>
              </a:rPr>
              <a:t>finetune</a:t>
            </a:r>
            <a:r>
              <a:rPr lang="en-US" altLang="zh-CN" sz="3000" b="1" dirty="0" smtClean="0">
                <a:solidFill>
                  <a:srgbClr val="064491"/>
                </a:solidFill>
                <a:latin typeface="微软雅黑" panose="020B0503020204020204" pitchFamily="34" charset="-122"/>
                <a:ea typeface="微软雅黑" panose="020B0503020204020204" pitchFamily="34" charset="-122"/>
              </a:rPr>
              <a:t> + SVM</a:t>
            </a:r>
            <a:r>
              <a:rPr lang="zh-CN" altLang="en-US" sz="3000" b="1" dirty="0" smtClean="0">
                <a:solidFill>
                  <a:srgbClr val="064491"/>
                </a:solidFill>
                <a:latin typeface="微软雅黑" panose="020B0503020204020204" pitchFamily="34" charset="-122"/>
                <a:ea typeface="微软雅黑" panose="020B0503020204020204" pitchFamily="34" charset="-122"/>
              </a:rPr>
              <a:t>：</a:t>
            </a:r>
            <a:endParaRPr lang="en-US" altLang="zh-CN" sz="3000" b="1" dirty="0" smtClean="0">
              <a:solidFill>
                <a:srgbClr val="064491"/>
              </a:solidFill>
              <a:latin typeface="微软雅黑" panose="020B0503020204020204" pitchFamily="34" charset="-122"/>
              <a:ea typeface="微软雅黑" panose="020B0503020204020204" pitchFamily="34" charset="-122"/>
            </a:endParaRPr>
          </a:p>
          <a:p>
            <a:pPr>
              <a:lnSpc>
                <a:spcPct val="120000"/>
              </a:lnSpc>
              <a:spcBef>
                <a:spcPts val="1200"/>
              </a:spcBef>
            </a:pPr>
            <a:r>
              <a:rPr lang="zh-CN" altLang="en-US" sz="2800" dirty="0" smtClean="0"/>
              <a:t>         有</a:t>
            </a:r>
            <a:r>
              <a:rPr lang="zh-CN" altLang="en-US" sz="2800" dirty="0"/>
              <a:t>一种常用的方法是不用</a:t>
            </a:r>
            <a:r>
              <a:rPr lang="en-US" altLang="zh-CN" sz="2800" dirty="0"/>
              <a:t>CNN</a:t>
            </a:r>
            <a:r>
              <a:rPr lang="zh-CN" altLang="en-US" sz="2800" dirty="0"/>
              <a:t>的最后一层分类，用</a:t>
            </a:r>
            <a:r>
              <a:rPr lang="en-US" altLang="zh-CN" sz="2800" dirty="0"/>
              <a:t>CNN</a:t>
            </a:r>
            <a:r>
              <a:rPr lang="zh-CN" altLang="en-US" sz="2800" dirty="0"/>
              <a:t>提取到的特征用</a:t>
            </a:r>
            <a:r>
              <a:rPr lang="en-US" altLang="zh-CN" sz="2800" dirty="0"/>
              <a:t>SVM</a:t>
            </a:r>
            <a:r>
              <a:rPr lang="zh-CN" altLang="en-US" sz="2800" dirty="0"/>
              <a:t>来分类，也能达到不错的效果。在这里我们提取</a:t>
            </a:r>
            <a:r>
              <a:rPr lang="en-US" altLang="zh-CN" sz="2800" dirty="0"/>
              <a:t>fc7</a:t>
            </a:r>
            <a:r>
              <a:rPr lang="zh-CN" altLang="en-US" sz="2800" dirty="0"/>
              <a:t>层输出的特征，根据上面定义的网络结构，</a:t>
            </a:r>
            <a:r>
              <a:rPr lang="en-US" altLang="zh-CN" sz="2800" dirty="0"/>
              <a:t>fc7</a:t>
            </a:r>
            <a:r>
              <a:rPr lang="zh-CN" altLang="en-US" sz="2800" dirty="0"/>
              <a:t>层共有</a:t>
            </a:r>
            <a:r>
              <a:rPr lang="en-US" altLang="zh-CN" sz="2800" dirty="0"/>
              <a:t>4096</a:t>
            </a:r>
            <a:r>
              <a:rPr lang="zh-CN" altLang="en-US" sz="2800" dirty="0"/>
              <a:t>个神经元，所以每张图片的特征维数为</a:t>
            </a:r>
            <a:r>
              <a:rPr lang="en-US" altLang="zh-CN" sz="2800" dirty="0"/>
              <a:t>4096</a:t>
            </a:r>
            <a:r>
              <a:rPr lang="zh-CN" altLang="en-US" sz="2800" dirty="0"/>
              <a:t>维，维数比较</a:t>
            </a:r>
            <a:r>
              <a:rPr lang="zh-CN" altLang="en-US" sz="2800" dirty="0" smtClean="0"/>
              <a:t>大。</a:t>
            </a:r>
            <a:endParaRPr lang="en-US" altLang="zh-CN" sz="2800" b="1" dirty="0" smtClean="0">
              <a:solidFill>
                <a:srgbClr val="064491"/>
              </a:solidFill>
              <a:latin typeface="微软雅黑" panose="020B0503020204020204" pitchFamily="34" charset="-122"/>
              <a:ea typeface="微软雅黑" panose="020B0503020204020204" pitchFamily="34" charset="-122"/>
            </a:endParaRPr>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grpSp>
        <p:nvGrpSpPr>
          <p:cNvPr id="10" name="组合 9"/>
          <p:cNvGrpSpPr/>
          <p:nvPr/>
        </p:nvGrpSpPr>
        <p:grpSpPr>
          <a:xfrm>
            <a:off x="0" y="214729"/>
            <a:ext cx="941696" cy="917547"/>
            <a:chOff x="0" y="284389"/>
            <a:chExt cx="1497014" cy="529772"/>
          </a:xfrm>
          <a:solidFill>
            <a:srgbClr val="064491"/>
          </a:solidFill>
        </p:grpSpPr>
        <p:sp>
          <p:nvSpPr>
            <p:cNvPr id="11" name="矩形 10"/>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12" name="矩形 11"/>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0" name="直接连接符 19"/>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5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130464" y="1340055"/>
            <a:ext cx="3514269" cy="4769365"/>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07816" y="2559445"/>
            <a:ext cx="4310342" cy="1477328"/>
          </a:xfrm>
          <a:prstGeom prst="rect">
            <a:avLst/>
          </a:prstGeom>
          <a:noFill/>
        </p:spPr>
        <p:txBody>
          <a:bodyPr wrap="square" rtlCol="0">
            <a:spAutoFit/>
          </a:bodyPr>
          <a:lstStyle/>
          <a:p>
            <a:pPr>
              <a:lnSpc>
                <a:spcPct val="150000"/>
              </a:lnSpc>
            </a:pPr>
            <a:r>
              <a:rPr lang="zh-CN" altLang="en-US" sz="2000" dirty="0" smtClean="0"/>
              <a:t>采用</a:t>
            </a:r>
            <a:r>
              <a:rPr lang="en-US" altLang="zh-CN" sz="2000" dirty="0" smtClean="0"/>
              <a:t>SVM</a:t>
            </a:r>
            <a:r>
              <a:rPr lang="zh-CN" altLang="en-US" sz="2000" dirty="0"/>
              <a:t>来进行</a:t>
            </a:r>
            <a:r>
              <a:rPr lang="zh-CN" altLang="en-US" sz="2000" dirty="0" smtClean="0"/>
              <a:t>最后的分类比起网络直接分类取得了更好的效果，分类正确率达到</a:t>
            </a:r>
            <a:r>
              <a:rPr lang="en-US" altLang="zh-CN" sz="2000" dirty="0" smtClean="0"/>
              <a:t>95</a:t>
            </a:r>
            <a:r>
              <a:rPr lang="en-US" altLang="zh-CN" sz="2000" dirty="0"/>
              <a:t>.</a:t>
            </a:r>
            <a:r>
              <a:rPr lang="en-US" altLang="zh-CN" sz="2000" dirty="0" smtClean="0"/>
              <a:t>2%</a:t>
            </a:r>
            <a:endParaRPr lang="zh-CN" altLang="en-US" sz="2000"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5586" y="1340056"/>
            <a:ext cx="5824517" cy="5096452"/>
          </a:xfrm>
          <a:prstGeom prst="rect">
            <a:avLst/>
          </a:prstGeom>
        </p:spPr>
      </p:pic>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113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a:spLocks noChangeArrowheads="1"/>
          </p:cNvSpPr>
          <p:nvPr/>
        </p:nvSpPr>
        <p:spPr bwMode="auto">
          <a:xfrm>
            <a:off x="791570" y="1905530"/>
            <a:ext cx="10882463"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数据集说明：</a:t>
            </a:r>
            <a:endParaRPr lang="en-US" altLang="zh-CN" sz="3000" b="1" dirty="0" smtClean="0">
              <a:solidFill>
                <a:srgbClr val="064491"/>
              </a:solidFill>
              <a:latin typeface="微软雅黑" panose="020B0503020204020204" pitchFamily="34" charset="-122"/>
              <a:ea typeface="微软雅黑" panose="020B0503020204020204" pitchFamily="34" charset="-122"/>
            </a:endParaRPr>
          </a:p>
          <a:p>
            <a:pPr>
              <a:lnSpc>
                <a:spcPct val="120000"/>
              </a:lnSpc>
              <a:spcBef>
                <a:spcPts val="1200"/>
              </a:spcBef>
            </a:pPr>
            <a:r>
              <a:rPr lang="en-US" altLang="zh-CN" dirty="0"/>
              <a:t>UC Merced Land Use</a:t>
            </a:r>
            <a:r>
              <a:rPr lang="zh-CN" altLang="en-US" dirty="0"/>
              <a:t>数据集包含</a:t>
            </a:r>
            <a:r>
              <a:rPr lang="en-US" altLang="zh-CN" dirty="0"/>
              <a:t>21</a:t>
            </a:r>
            <a:r>
              <a:rPr lang="zh-CN" altLang="en-US" dirty="0"/>
              <a:t>类土地类型，每类图像为</a:t>
            </a:r>
            <a:r>
              <a:rPr lang="en-US" altLang="zh-CN" dirty="0"/>
              <a:t>100</a:t>
            </a:r>
            <a:r>
              <a:rPr lang="zh-CN" altLang="en-US" dirty="0"/>
              <a:t>张，每张图像的像素为</a:t>
            </a:r>
            <a:r>
              <a:rPr lang="en-US" altLang="zh-CN" dirty="0" smtClean="0"/>
              <a:t>256*256</a:t>
            </a:r>
            <a:r>
              <a:rPr lang="zh-CN" altLang="en-US" dirty="0" smtClean="0"/>
              <a:t>。</a:t>
            </a:r>
            <a:endParaRPr lang="en-US" altLang="zh-CN" dirty="0" smtClean="0"/>
          </a:p>
          <a:p>
            <a:pPr>
              <a:lnSpc>
                <a:spcPct val="120000"/>
              </a:lnSpc>
              <a:spcBef>
                <a:spcPts val="1200"/>
              </a:spcBef>
            </a:pPr>
            <a:r>
              <a:rPr lang="zh-CN" altLang="en-US" sz="3000" b="1" dirty="0">
                <a:solidFill>
                  <a:srgbClr val="064491"/>
                </a:solidFill>
                <a:latin typeface="微软雅黑" panose="020B0503020204020204" pitchFamily="34" charset="-122"/>
                <a:ea typeface="微软雅黑" panose="020B0503020204020204" pitchFamily="34" charset="-122"/>
              </a:rPr>
              <a:t>数据</a:t>
            </a:r>
            <a:r>
              <a:rPr lang="zh-CN" altLang="en-US" sz="3000" b="1" dirty="0" smtClean="0">
                <a:solidFill>
                  <a:srgbClr val="064491"/>
                </a:solidFill>
                <a:latin typeface="微软雅黑" panose="020B0503020204020204" pitchFamily="34" charset="-122"/>
                <a:ea typeface="微软雅黑" panose="020B0503020204020204" pitchFamily="34" charset="-122"/>
              </a:rPr>
              <a:t>集特点</a:t>
            </a:r>
            <a:r>
              <a:rPr lang="zh-CN" altLang="en-US" dirty="0" smtClean="0"/>
              <a:t>：</a:t>
            </a:r>
            <a:endParaRPr lang="en-US" altLang="zh-CN" dirty="0" smtClean="0"/>
          </a:p>
          <a:p>
            <a:pPr marL="342900" indent="-342900">
              <a:lnSpc>
                <a:spcPct val="120000"/>
              </a:lnSpc>
              <a:spcBef>
                <a:spcPts val="1200"/>
              </a:spcBef>
              <a:buFont typeface="Wingdings" panose="05000000000000000000" pitchFamily="2" charset="2"/>
              <a:buChar char="Ø"/>
            </a:pPr>
            <a:r>
              <a:rPr lang="zh-CN" altLang="en-US" dirty="0" smtClean="0"/>
              <a:t>数据</a:t>
            </a:r>
            <a:r>
              <a:rPr lang="zh-CN" altLang="en-US" dirty="0"/>
              <a:t>集比较小，每一类只有</a:t>
            </a:r>
            <a:r>
              <a:rPr lang="en-US" altLang="zh-CN" dirty="0"/>
              <a:t>100</a:t>
            </a:r>
            <a:r>
              <a:rPr lang="zh-CN" altLang="en-US" dirty="0"/>
              <a:t>张</a:t>
            </a:r>
            <a:r>
              <a:rPr lang="zh-CN" altLang="en-US" dirty="0" smtClean="0"/>
              <a:t>图片；</a:t>
            </a:r>
            <a:endParaRPr lang="en-US" altLang="zh-CN" dirty="0"/>
          </a:p>
          <a:p>
            <a:pPr marL="342900" indent="-342900">
              <a:lnSpc>
                <a:spcPct val="120000"/>
              </a:lnSpc>
              <a:spcBef>
                <a:spcPts val="1200"/>
              </a:spcBef>
              <a:buFont typeface="Wingdings" panose="05000000000000000000" pitchFamily="2" charset="2"/>
              <a:buChar char="Ø"/>
            </a:pPr>
            <a:r>
              <a:rPr lang="zh-CN" altLang="en-US" dirty="0" smtClean="0"/>
              <a:t>类</a:t>
            </a:r>
            <a:r>
              <a:rPr lang="zh-CN" altLang="en-US" dirty="0"/>
              <a:t>间距离</a:t>
            </a:r>
            <a:r>
              <a:rPr lang="zh-CN" altLang="en-US" dirty="0" smtClean="0"/>
              <a:t>小，</a:t>
            </a:r>
            <a:r>
              <a:rPr lang="zh-CN" altLang="en-US" dirty="0"/>
              <a:t>不同类的图片之间很</a:t>
            </a:r>
            <a:r>
              <a:rPr lang="zh-CN" altLang="en-US" dirty="0" smtClean="0"/>
              <a:t>相似；</a:t>
            </a:r>
            <a:endParaRPr lang="en-US" altLang="zh-CN" dirty="0"/>
          </a:p>
          <a:p>
            <a:pPr marL="342900" indent="-342900">
              <a:lnSpc>
                <a:spcPct val="120000"/>
              </a:lnSpc>
              <a:spcBef>
                <a:spcPts val="1200"/>
              </a:spcBef>
              <a:buFont typeface="Wingdings" panose="05000000000000000000" pitchFamily="2" charset="2"/>
              <a:buChar char="Ø"/>
            </a:pPr>
            <a:r>
              <a:rPr lang="zh-CN" altLang="en-US" dirty="0" smtClean="0"/>
              <a:t>类</a:t>
            </a:r>
            <a:r>
              <a:rPr lang="zh-CN" altLang="en-US" dirty="0"/>
              <a:t>内距离大，同类图片之间差别较大</a:t>
            </a:r>
            <a:endParaRPr lang="zh-CN" altLang="en-US" dirty="0">
              <a:solidFill>
                <a:srgbClr val="06449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0" y="214729"/>
            <a:ext cx="941696" cy="917547"/>
            <a:chOff x="0" y="284389"/>
            <a:chExt cx="1497014" cy="529772"/>
          </a:xfrm>
          <a:solidFill>
            <a:srgbClr val="064491"/>
          </a:solidFill>
        </p:grpSpPr>
        <p:sp>
          <p:nvSpPr>
            <p:cNvPr id="15" name="矩形 14"/>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7" name="直接连接符 16"/>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81824"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数据集</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Tree>
    <p:extLst>
      <p:ext uri="{BB962C8B-B14F-4D97-AF65-F5344CB8AC3E}">
        <p14:creationId xmlns:p14="http://schemas.microsoft.com/office/powerpoint/2010/main" val="4911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tretch>
            <a:fillRect/>
          </a:stretch>
        </p:blipFill>
        <p:spPr>
          <a:xfrm>
            <a:off x="4003664" y="1625221"/>
            <a:ext cx="4198640" cy="4484200"/>
          </a:xfrm>
          <a:prstGeom prst="rect">
            <a:avLst/>
          </a:prstGeom>
        </p:spPr>
      </p:pic>
      <p:pic>
        <p:nvPicPr>
          <p:cNvPr id="7" name="图片 6"/>
          <p:cNvPicPr>
            <a:picLocks noChangeAspect="1"/>
          </p:cNvPicPr>
          <p:nvPr/>
        </p:nvPicPr>
        <p:blipFill>
          <a:blip r:embed="rId4"/>
          <a:stretch>
            <a:fillRect/>
          </a:stretch>
        </p:blipFill>
        <p:spPr>
          <a:xfrm>
            <a:off x="194146" y="2266596"/>
            <a:ext cx="5710643" cy="4028672"/>
          </a:xfrm>
          <a:prstGeom prst="rect">
            <a:avLst/>
          </a:prstGeom>
        </p:spPr>
      </p:pic>
      <p:pic>
        <p:nvPicPr>
          <p:cNvPr id="4" name="图片 3"/>
          <p:cNvPicPr>
            <a:picLocks noChangeAspect="1"/>
          </p:cNvPicPr>
          <p:nvPr/>
        </p:nvPicPr>
        <p:blipFill>
          <a:blip r:embed="rId5"/>
          <a:stretch>
            <a:fillRect/>
          </a:stretch>
        </p:blipFill>
        <p:spPr>
          <a:xfrm>
            <a:off x="5904789" y="2252308"/>
            <a:ext cx="5638073" cy="4042960"/>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492990"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可视化网络：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0652"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可视化</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3491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2389976"/>
            <a:ext cx="12192000" cy="2207330"/>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3887559" y="2884656"/>
            <a:ext cx="4806498" cy="1015663"/>
          </a:xfrm>
          <a:prstGeom prst="rect">
            <a:avLst/>
          </a:prstGeom>
          <a:ln>
            <a:noFill/>
          </a:ln>
        </p:spPr>
        <p:txBody>
          <a:bodyPr wrap="square">
            <a:spAutoFit/>
          </a:bodyPr>
          <a:lstStyle/>
          <a:p>
            <a:pPr lvl="0"/>
            <a:r>
              <a:rPr lang="en-US" altLang="zh-CN" sz="60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Thank you!</a:t>
            </a:r>
            <a:endParaRPr lang="zh-CN" altLang="en-US" sz="6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4194" y="564532"/>
            <a:ext cx="5248357" cy="1255042"/>
          </a:xfrm>
          <a:prstGeom prst="rect">
            <a:avLst/>
          </a:prstGeom>
        </p:spPr>
      </p:pic>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r="192"/>
          <a:stretch/>
        </p:blipFill>
        <p:spPr>
          <a:xfrm>
            <a:off x="530151" y="5244135"/>
            <a:ext cx="11226021" cy="1613865"/>
          </a:xfrm>
          <a:prstGeom prst="rect">
            <a:avLst/>
          </a:prstGeom>
        </p:spPr>
      </p:pic>
    </p:spTree>
    <p:extLst>
      <p:ext uri="{BB962C8B-B14F-4D97-AF65-F5344CB8AC3E}">
        <p14:creationId xmlns:p14="http://schemas.microsoft.com/office/powerpoint/2010/main" val="3227199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tretch>
            <a:fillRect/>
          </a:stretch>
        </p:blipFill>
        <p:spPr>
          <a:xfrm>
            <a:off x="4003664" y="1625221"/>
            <a:ext cx="4198640" cy="4484200"/>
          </a:xfrm>
          <a:prstGeom prst="rect">
            <a:avLst/>
          </a:prstGeom>
        </p:spPr>
      </p:pic>
      <p:sp>
        <p:nvSpPr>
          <p:cNvPr id="6" name="文本框 3"/>
          <p:cNvSpPr txBox="1">
            <a:spLocks noChangeArrowheads="1"/>
          </p:cNvSpPr>
          <p:nvPr/>
        </p:nvSpPr>
        <p:spPr bwMode="auto">
          <a:xfrm>
            <a:off x="696034" y="1577983"/>
            <a:ext cx="10882463" cy="59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类间距离小：</a:t>
            </a:r>
            <a:endParaRPr lang="en-US" altLang="zh-CN" sz="3000" b="1" dirty="0" smtClean="0">
              <a:solidFill>
                <a:srgbClr val="064491"/>
              </a:solidFill>
              <a:latin typeface="微软雅黑" panose="020B0503020204020204" pitchFamily="34" charset="-122"/>
              <a:ea typeface="微软雅黑" panose="020B0503020204020204" pitchFamily="34" charset="-122"/>
            </a:endParaRPr>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5" y="2448786"/>
            <a:ext cx="3251200" cy="3251200"/>
          </a:xfrm>
          <a:prstGeom prst="rect">
            <a:avLst/>
          </a:prstGeom>
        </p:spPr>
      </p:pic>
      <p:sp>
        <p:nvSpPr>
          <p:cNvPr id="3" name="矩形 2"/>
          <p:cNvSpPr/>
          <p:nvPr/>
        </p:nvSpPr>
        <p:spPr>
          <a:xfrm>
            <a:off x="1083145" y="5842407"/>
            <a:ext cx="2028119" cy="369332"/>
          </a:xfrm>
          <a:prstGeom prst="rect">
            <a:avLst/>
          </a:prstGeom>
        </p:spPr>
        <p:txBody>
          <a:bodyPr wrap="none">
            <a:spAutoFit/>
          </a:bodyPr>
          <a:lstStyle/>
          <a:p>
            <a:r>
              <a:rPr lang="zh-CN" altLang="en-US" dirty="0" smtClean="0"/>
              <a:t>mobilehomepark</a:t>
            </a:r>
            <a:r>
              <a:rPr lang="en-US" altLang="zh-CN" dirty="0" smtClean="0"/>
              <a:t>14</a:t>
            </a:r>
            <a:endParaRPr lang="zh-CN" altLang="en-US" dirty="0"/>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1665" y="2448786"/>
            <a:ext cx="3251200" cy="3251200"/>
          </a:xfrm>
          <a:prstGeom prst="rect">
            <a:avLst/>
          </a:prstGeom>
        </p:spPr>
      </p:pic>
      <p:sp>
        <p:nvSpPr>
          <p:cNvPr id="5" name="矩形 4"/>
          <p:cNvSpPr/>
          <p:nvPr/>
        </p:nvSpPr>
        <p:spPr>
          <a:xfrm>
            <a:off x="5008643" y="5842407"/>
            <a:ext cx="2184893" cy="369332"/>
          </a:xfrm>
          <a:prstGeom prst="rect">
            <a:avLst/>
          </a:prstGeom>
        </p:spPr>
        <p:txBody>
          <a:bodyPr wrap="none">
            <a:spAutoFit/>
          </a:bodyPr>
          <a:lstStyle/>
          <a:p>
            <a:r>
              <a:rPr lang="zh-CN" altLang="en-US" dirty="0" smtClean="0"/>
              <a:t>mediumresidential</a:t>
            </a:r>
            <a:r>
              <a:rPr lang="en-US" altLang="zh-CN" dirty="0" smtClean="0"/>
              <a:t>42</a:t>
            </a:r>
            <a:endParaRPr lang="zh-CN" altLang="en-US" dirty="0"/>
          </a:p>
        </p:txBody>
      </p:sp>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7252" y="2448786"/>
            <a:ext cx="3251200" cy="3251200"/>
          </a:xfrm>
          <a:prstGeom prst="rect">
            <a:avLst/>
          </a:prstGeom>
        </p:spPr>
      </p:pic>
      <p:sp>
        <p:nvSpPr>
          <p:cNvPr id="8" name="矩形 7"/>
          <p:cNvSpPr/>
          <p:nvPr/>
        </p:nvSpPr>
        <p:spPr>
          <a:xfrm>
            <a:off x="9132832" y="5825116"/>
            <a:ext cx="1968488" cy="369332"/>
          </a:xfrm>
          <a:prstGeom prst="rect">
            <a:avLst/>
          </a:prstGeom>
        </p:spPr>
        <p:txBody>
          <a:bodyPr wrap="none">
            <a:spAutoFit/>
          </a:bodyPr>
          <a:lstStyle/>
          <a:p>
            <a:r>
              <a:rPr lang="zh-CN" altLang="en-US" dirty="0"/>
              <a:t>denseresidential35</a:t>
            </a:r>
          </a:p>
        </p:txBody>
      </p:sp>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81824"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数据集</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42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4003664" y="1625221"/>
            <a:ext cx="4198640" cy="4484200"/>
          </a:xfrm>
          <a:prstGeom prst="rect">
            <a:avLst/>
          </a:prstGeom>
        </p:spPr>
      </p:pic>
      <p:sp>
        <p:nvSpPr>
          <p:cNvPr id="6" name="文本框 3"/>
          <p:cNvSpPr txBox="1">
            <a:spLocks noChangeArrowheads="1"/>
          </p:cNvSpPr>
          <p:nvPr/>
        </p:nvSpPr>
        <p:spPr bwMode="auto">
          <a:xfrm>
            <a:off x="696034" y="1577983"/>
            <a:ext cx="10882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类内距离大：</a:t>
            </a:r>
            <a:endParaRPr lang="en-US" altLang="zh-CN" sz="3000" b="1" dirty="0" smtClean="0">
              <a:solidFill>
                <a:srgbClr val="064491"/>
              </a:solidFill>
              <a:latin typeface="微软雅黑" panose="020B0503020204020204" pitchFamily="34" charset="-122"/>
              <a:ea typeface="微软雅黑" panose="020B0503020204020204" pitchFamily="34" charset="-122"/>
            </a:endParaRPr>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3" name="矩形 2"/>
          <p:cNvSpPr/>
          <p:nvPr/>
        </p:nvSpPr>
        <p:spPr>
          <a:xfrm>
            <a:off x="1345928" y="5825116"/>
            <a:ext cx="1491499" cy="369332"/>
          </a:xfrm>
          <a:prstGeom prst="rect">
            <a:avLst/>
          </a:prstGeom>
        </p:spPr>
        <p:txBody>
          <a:bodyPr wrap="none">
            <a:spAutoFit/>
          </a:bodyPr>
          <a:lstStyle/>
          <a:p>
            <a:r>
              <a:rPr lang="en-US" altLang="zh-CN" dirty="0"/>
              <a:t>tenniscourt24</a:t>
            </a:r>
            <a:endParaRPr lang="zh-CN" altLang="en-US" dirty="0"/>
          </a:p>
        </p:txBody>
      </p:sp>
      <p:sp>
        <p:nvSpPr>
          <p:cNvPr id="5" name="矩形 4"/>
          <p:cNvSpPr/>
          <p:nvPr/>
        </p:nvSpPr>
        <p:spPr>
          <a:xfrm>
            <a:off x="5391515" y="5825116"/>
            <a:ext cx="1491499" cy="369332"/>
          </a:xfrm>
          <a:prstGeom prst="rect">
            <a:avLst/>
          </a:prstGeom>
        </p:spPr>
        <p:txBody>
          <a:bodyPr wrap="none">
            <a:spAutoFit/>
          </a:bodyPr>
          <a:lstStyle/>
          <a:p>
            <a:r>
              <a:rPr lang="en-US" altLang="zh-CN" dirty="0"/>
              <a:t>tenniscourt49</a:t>
            </a:r>
            <a:endParaRPr lang="zh-CN" altLang="en-US" dirty="0"/>
          </a:p>
        </p:txBody>
      </p:sp>
      <p:sp>
        <p:nvSpPr>
          <p:cNvPr id="8" name="矩形 7"/>
          <p:cNvSpPr/>
          <p:nvPr/>
        </p:nvSpPr>
        <p:spPr>
          <a:xfrm>
            <a:off x="9437102" y="5825116"/>
            <a:ext cx="1491499" cy="369332"/>
          </a:xfrm>
          <a:prstGeom prst="rect">
            <a:avLst/>
          </a:prstGeom>
        </p:spPr>
        <p:txBody>
          <a:bodyPr wrap="none">
            <a:spAutoFit/>
          </a:bodyPr>
          <a:lstStyle/>
          <a:p>
            <a:r>
              <a:rPr lang="en-US" altLang="zh-CN" dirty="0"/>
              <a:t>tenniscourt64</a:t>
            </a:r>
            <a:endParaRPr lang="zh-CN" altLang="en-US"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078" y="2448786"/>
            <a:ext cx="3251200" cy="32512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1665" y="2448786"/>
            <a:ext cx="3251200" cy="3251200"/>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7252" y="2448786"/>
            <a:ext cx="3251200" cy="3251200"/>
          </a:xfrm>
          <a:prstGeom prst="rect">
            <a:avLst/>
          </a:prstGeom>
        </p:spPr>
      </p:pic>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81824" y="214729"/>
            <a:ext cx="1569660" cy="825419"/>
          </a:xfrm>
          <a:prstGeom prst="rect">
            <a:avLst/>
          </a:prstGeom>
        </p:spPr>
        <p:txBody>
          <a:bodyPr wrap="none">
            <a:spAutoFit/>
          </a:bodyPr>
          <a:lstStyle/>
          <a:p>
            <a:pPr>
              <a:lnSpc>
                <a:spcPct val="150000"/>
              </a:lnSpc>
            </a:pPr>
            <a:r>
              <a:rPr lang="zh-CN" altLang="en-US" sz="3600" b="1" dirty="0">
                <a:solidFill>
                  <a:srgbClr val="064491"/>
                </a:solidFill>
                <a:latin typeface="微软雅黑" panose="020B0503020204020204" pitchFamily="34" charset="-122"/>
                <a:ea typeface="微软雅黑" panose="020B0503020204020204" pitchFamily="34" charset="-122"/>
              </a:rPr>
              <a:t>数据集</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73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a:spLocks noChangeArrowheads="1"/>
          </p:cNvSpPr>
          <p:nvPr/>
        </p:nvSpPr>
        <p:spPr bwMode="auto">
          <a:xfrm>
            <a:off x="696034" y="1577983"/>
            <a:ext cx="10882463" cy="390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r>
              <a:rPr lang="en-US" altLang="zh-CN" sz="3000" b="1" dirty="0" err="1" smtClean="0">
                <a:solidFill>
                  <a:srgbClr val="064491"/>
                </a:solidFill>
                <a:latin typeface="微软雅黑" panose="020B0503020204020204" pitchFamily="34" charset="-122"/>
                <a:ea typeface="微软雅黑" panose="020B0503020204020204" pitchFamily="34" charset="-122"/>
              </a:rPr>
              <a:t>Caffe</a:t>
            </a:r>
            <a:r>
              <a:rPr lang="en-US" altLang="zh-CN" sz="3000" b="1" dirty="0" smtClean="0">
                <a:solidFill>
                  <a:srgbClr val="064491"/>
                </a:solidFill>
                <a:latin typeface="微软雅黑" panose="020B0503020204020204" pitchFamily="34" charset="-122"/>
                <a:ea typeface="微软雅黑" panose="020B0503020204020204" pitchFamily="34" charset="-122"/>
              </a:rPr>
              <a:t> </a:t>
            </a:r>
            <a:r>
              <a:rPr lang="en-US" altLang="zh-CN" sz="3000" b="1" dirty="0" err="1" smtClean="0">
                <a:solidFill>
                  <a:srgbClr val="064491"/>
                </a:solidFill>
                <a:latin typeface="微软雅黑" panose="020B0503020204020204" pitchFamily="34" charset="-122"/>
                <a:ea typeface="微软雅黑" panose="020B0503020204020204" pitchFamily="34" charset="-122"/>
              </a:rPr>
              <a:t>finetune</a:t>
            </a:r>
            <a:r>
              <a:rPr lang="zh-CN" altLang="en-US" sz="3000" b="1" dirty="0" smtClean="0">
                <a:solidFill>
                  <a:srgbClr val="064491"/>
                </a:solidFill>
                <a:latin typeface="微软雅黑" panose="020B0503020204020204" pitchFamily="34" charset="-122"/>
                <a:ea typeface="微软雅黑" panose="020B0503020204020204" pitchFamily="34" charset="-122"/>
              </a:rPr>
              <a:t>：</a:t>
            </a:r>
            <a:endParaRPr lang="en-US" altLang="zh-CN" sz="3000" b="1" dirty="0" smtClean="0">
              <a:solidFill>
                <a:srgbClr val="064491"/>
              </a:solidFill>
              <a:latin typeface="微软雅黑" panose="020B0503020204020204" pitchFamily="34" charset="-122"/>
              <a:ea typeface="微软雅黑" panose="020B0503020204020204" pitchFamily="34" charset="-122"/>
            </a:endParaRPr>
          </a:p>
          <a:p>
            <a:pPr>
              <a:lnSpc>
                <a:spcPct val="120000"/>
              </a:lnSpc>
              <a:spcBef>
                <a:spcPts val="1200"/>
              </a:spcBef>
            </a:pPr>
            <a:r>
              <a:rPr lang="zh-CN" altLang="en-US" sz="2800" dirty="0" smtClean="0"/>
              <a:t>         数据集的特点</a:t>
            </a:r>
            <a:r>
              <a:rPr lang="zh-CN" altLang="en-US" sz="2800" dirty="0"/>
              <a:t>都是不利于图片的分类的，尤其是数据量太</a:t>
            </a:r>
            <a:r>
              <a:rPr lang="zh-CN" altLang="en-US" sz="2800" dirty="0" smtClean="0"/>
              <a:t>小，即使是进行了</a:t>
            </a:r>
            <a:r>
              <a:rPr lang="en-US" altLang="zh-CN" sz="2800" dirty="0" smtClean="0"/>
              <a:t>data augmentation</a:t>
            </a:r>
            <a:r>
              <a:rPr lang="zh-CN" altLang="en-US" sz="2800" dirty="0" smtClean="0"/>
              <a:t>，</a:t>
            </a:r>
            <a:r>
              <a:rPr lang="zh-CN" altLang="en-US" sz="2800" dirty="0"/>
              <a:t>如果从头开始用数据集来训练网络肯定会造成严重的过拟合。考虑到这种情况，一个解决方法就是使用训练好的网络进行微调以适应我们自己的数据集，这种方法不仅能解决数据集小的问题，也能大大加快训练的速度</a:t>
            </a:r>
            <a:r>
              <a:rPr lang="zh-CN" altLang="en-US" sz="2800" dirty="0" smtClean="0"/>
              <a:t>。以下将使用</a:t>
            </a:r>
            <a:r>
              <a:rPr lang="en-US" altLang="zh-CN" sz="2800" dirty="0" err="1" smtClean="0"/>
              <a:t>Caffe</a:t>
            </a:r>
            <a:r>
              <a:rPr lang="zh-CN" altLang="en-US" sz="2800" dirty="0" smtClean="0"/>
              <a:t>深度学习框架，将数据在</a:t>
            </a:r>
            <a:r>
              <a:rPr lang="en-US" altLang="zh-CN" sz="2800" dirty="0" err="1" smtClean="0"/>
              <a:t>Caffenet</a:t>
            </a:r>
            <a:r>
              <a:rPr lang="zh-CN" altLang="en-US" sz="2800" dirty="0"/>
              <a:t>模型</a:t>
            </a:r>
            <a:r>
              <a:rPr lang="zh-CN" altLang="en-US" sz="2800" dirty="0" smtClean="0"/>
              <a:t>上进行微调。</a:t>
            </a:r>
            <a:endParaRPr lang="en-US" altLang="zh-CN" sz="2800" b="1" dirty="0" smtClean="0">
              <a:solidFill>
                <a:srgbClr val="064491"/>
              </a:solidFill>
              <a:latin typeface="微软雅黑" panose="020B0503020204020204" pitchFamily="34" charset="-122"/>
              <a:ea typeface="微软雅黑" panose="020B0503020204020204" pitchFamily="34" charset="-122"/>
            </a:endParaRPr>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grpSp>
        <p:nvGrpSpPr>
          <p:cNvPr id="22" name="组合 21"/>
          <p:cNvGrpSpPr/>
          <p:nvPr/>
        </p:nvGrpSpPr>
        <p:grpSpPr>
          <a:xfrm>
            <a:off x="0" y="214729"/>
            <a:ext cx="941696" cy="917547"/>
            <a:chOff x="0" y="284389"/>
            <a:chExt cx="1497014" cy="529772"/>
          </a:xfrm>
          <a:solidFill>
            <a:srgbClr val="064491"/>
          </a:solidFill>
        </p:grpSpPr>
        <p:sp>
          <p:nvSpPr>
            <p:cNvPr id="23" name="矩形 22"/>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24" name="矩形 23"/>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5" name="直接连接符 24"/>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226650" y="208946"/>
            <a:ext cx="2031325" cy="923330"/>
          </a:xfrm>
          <a:prstGeom prst="rect">
            <a:avLst/>
          </a:prstGeom>
        </p:spPr>
        <p:txBody>
          <a:bodyPr wrap="none">
            <a:spAutoFit/>
          </a:bodyPr>
          <a:lstStyle/>
          <a:p>
            <a:pPr>
              <a:lnSpc>
                <a:spcPct val="150000"/>
              </a:lnSpc>
            </a:pPr>
            <a:r>
              <a:rPr lang="zh-CN" altLang="en-US" sz="3600" b="1" dirty="0" smtClean="0">
                <a:solidFill>
                  <a:srgbClr val="064491"/>
                </a:solidFill>
                <a:latin typeface="微软雅黑" panose="020B0503020204020204" pitchFamily="34" charset="-122"/>
                <a:ea typeface="微软雅黑" panose="020B0503020204020204" pitchFamily="34" charset="-122"/>
              </a:rPr>
              <a:t>训练模型</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61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a:spLocks noChangeArrowheads="1"/>
          </p:cNvSpPr>
          <p:nvPr/>
        </p:nvSpPr>
        <p:spPr bwMode="auto">
          <a:xfrm>
            <a:off x="696034" y="1577983"/>
            <a:ext cx="10882463" cy="4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实验步骤：</a:t>
            </a:r>
            <a:endParaRPr lang="en-US" altLang="zh-CN" sz="3000" b="1" dirty="0" smtClean="0">
              <a:solidFill>
                <a:srgbClr val="064491"/>
              </a:solidFill>
              <a:latin typeface="微软雅黑" panose="020B0503020204020204" pitchFamily="34" charset="-122"/>
              <a:ea typeface="微软雅黑" panose="020B0503020204020204" pitchFamily="34" charset="-122"/>
            </a:endParaRPr>
          </a:p>
          <a:p>
            <a:pPr marL="457200" indent="-457200">
              <a:lnSpc>
                <a:spcPct val="120000"/>
              </a:lnSpc>
              <a:spcBef>
                <a:spcPts val="1200"/>
              </a:spcBef>
              <a:buFont typeface="Wingdings" panose="05000000000000000000" pitchFamily="2" charset="2"/>
              <a:buChar char="Ø"/>
            </a:pPr>
            <a:r>
              <a:rPr lang="zh-CN" altLang="en-US" sz="2800" dirty="0" smtClean="0"/>
              <a:t>数据划分，将数据集划分</a:t>
            </a:r>
            <a:r>
              <a:rPr lang="zh-CN" altLang="en-US" sz="2800" dirty="0" smtClean="0"/>
              <a:t>为</a:t>
            </a:r>
            <a:r>
              <a:rPr lang="en-US" altLang="zh-CN" sz="2800" dirty="0" smtClean="0"/>
              <a:t>8:2</a:t>
            </a:r>
            <a:r>
              <a:rPr lang="zh-CN" altLang="en-US" sz="2800" dirty="0" smtClean="0"/>
              <a:t>；</a:t>
            </a:r>
            <a:endParaRPr lang="en-US" altLang="zh-CN" sz="2800" dirty="0" smtClean="0"/>
          </a:p>
          <a:p>
            <a:pPr marL="457200" indent="-457200">
              <a:lnSpc>
                <a:spcPct val="120000"/>
              </a:lnSpc>
              <a:spcBef>
                <a:spcPts val="1200"/>
              </a:spcBef>
              <a:buFont typeface="Wingdings" panose="05000000000000000000" pitchFamily="2" charset="2"/>
              <a:buChar char="Ø"/>
            </a:pPr>
            <a:r>
              <a:rPr lang="en-US" altLang="zh-CN" sz="2800" dirty="0"/>
              <a:t>Data augmentation</a:t>
            </a:r>
            <a:r>
              <a:rPr lang="zh-CN" altLang="en-US" sz="2800" dirty="0"/>
              <a:t>，</a:t>
            </a:r>
            <a:r>
              <a:rPr lang="zh-CN" altLang="en-US" sz="2800" dirty="0" smtClean="0"/>
              <a:t>将训练数据通过剪切、镜像等扩大八倍；</a:t>
            </a:r>
            <a:endParaRPr lang="en-US" altLang="zh-CN" sz="2800" dirty="0" smtClean="0"/>
          </a:p>
          <a:p>
            <a:pPr marL="457200" indent="-457200">
              <a:lnSpc>
                <a:spcPct val="120000"/>
              </a:lnSpc>
              <a:spcBef>
                <a:spcPts val="1200"/>
              </a:spcBef>
              <a:buFont typeface="Wingdings" panose="05000000000000000000" pitchFamily="2" charset="2"/>
              <a:buChar char="Ø"/>
            </a:pPr>
            <a:r>
              <a:rPr lang="zh-CN" altLang="en-US" sz="2800" dirty="0" smtClean="0"/>
              <a:t>制作</a:t>
            </a:r>
            <a:r>
              <a:rPr lang="en-US" altLang="zh-CN" sz="2800" dirty="0" err="1" smtClean="0"/>
              <a:t>caffe</a:t>
            </a:r>
            <a:r>
              <a:rPr lang="zh-CN" altLang="en-US" sz="2800" dirty="0" smtClean="0"/>
              <a:t>要用的数据格式</a:t>
            </a:r>
            <a:r>
              <a:rPr lang="en-US" altLang="zh-CN" sz="2800" dirty="0" smtClean="0"/>
              <a:t>LMDB</a:t>
            </a:r>
            <a:r>
              <a:rPr lang="zh-CN" altLang="en-US" sz="2800" dirty="0" smtClean="0"/>
              <a:t>；</a:t>
            </a:r>
            <a:endParaRPr lang="en-US" altLang="zh-CN" sz="2800" dirty="0" smtClean="0"/>
          </a:p>
          <a:p>
            <a:pPr marL="457200" indent="-457200">
              <a:lnSpc>
                <a:spcPct val="120000"/>
              </a:lnSpc>
              <a:spcBef>
                <a:spcPts val="1200"/>
              </a:spcBef>
              <a:buFont typeface="Wingdings" panose="05000000000000000000" pitchFamily="2" charset="2"/>
              <a:buChar char="Ø"/>
            </a:pPr>
            <a:r>
              <a:rPr lang="zh-CN" altLang="en-US" sz="2800" dirty="0" smtClean="0"/>
              <a:t>修改</a:t>
            </a:r>
            <a:r>
              <a:rPr lang="en-US" altLang="zh-CN" sz="2800" dirty="0" err="1" smtClean="0"/>
              <a:t>caffenet</a:t>
            </a:r>
            <a:r>
              <a:rPr lang="zh-CN" altLang="en-US" sz="2800" dirty="0" smtClean="0"/>
              <a:t>配置文件的参数（注意：微调时要修改网络名称，调大最后一层的学习率和步长，迭代次数较少）；</a:t>
            </a:r>
            <a:endParaRPr lang="en-US" altLang="zh-CN" sz="2800" dirty="0" smtClean="0"/>
          </a:p>
          <a:p>
            <a:pPr marL="457200" indent="-457200">
              <a:lnSpc>
                <a:spcPct val="120000"/>
              </a:lnSpc>
              <a:spcBef>
                <a:spcPts val="1200"/>
              </a:spcBef>
              <a:buFont typeface="Wingdings" panose="05000000000000000000" pitchFamily="2" charset="2"/>
              <a:buChar char="Ø"/>
            </a:pPr>
            <a:r>
              <a:rPr lang="zh-CN" altLang="en-US" sz="2800" dirty="0" smtClean="0"/>
              <a:t>训练模型，对结果可视化分析。</a:t>
            </a:r>
            <a:endParaRPr lang="en-US" altLang="zh-CN" sz="2800" dirty="0"/>
          </a:p>
        </p:txBody>
      </p:sp>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grpSp>
        <p:nvGrpSpPr>
          <p:cNvPr id="27" name="组合 26"/>
          <p:cNvGrpSpPr/>
          <p:nvPr/>
        </p:nvGrpSpPr>
        <p:grpSpPr>
          <a:xfrm>
            <a:off x="0" y="214729"/>
            <a:ext cx="941696" cy="917547"/>
            <a:chOff x="0" y="284389"/>
            <a:chExt cx="1497014" cy="529772"/>
          </a:xfrm>
          <a:solidFill>
            <a:srgbClr val="064491"/>
          </a:solidFill>
        </p:grpSpPr>
        <p:sp>
          <p:nvSpPr>
            <p:cNvPr id="28" name="矩形 27"/>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29" name="矩形 28"/>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0" name="直接连接符 29"/>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226650" y="208946"/>
            <a:ext cx="2031325" cy="923330"/>
          </a:xfrm>
          <a:prstGeom prst="rect">
            <a:avLst/>
          </a:prstGeom>
        </p:spPr>
        <p:txBody>
          <a:bodyPr wrap="none">
            <a:spAutoFit/>
          </a:bodyPr>
          <a:lstStyle/>
          <a:p>
            <a:pPr>
              <a:lnSpc>
                <a:spcPct val="150000"/>
              </a:lnSpc>
            </a:pPr>
            <a:r>
              <a:rPr lang="zh-CN" altLang="en-US" sz="3600" b="1" dirty="0" smtClean="0">
                <a:solidFill>
                  <a:srgbClr val="064491"/>
                </a:solidFill>
                <a:latin typeface="微软雅黑" panose="020B0503020204020204" pitchFamily="34" charset="-122"/>
                <a:ea typeface="微软雅黑" panose="020B0503020204020204" pitchFamily="34" charset="-122"/>
              </a:rPr>
              <a:t>训练模型</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555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3912004" y="1781285"/>
            <a:ext cx="4181117" cy="4128195"/>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2" name="文本框 3"/>
          <p:cNvSpPr txBox="1">
            <a:spLocks noChangeArrowheads="1"/>
          </p:cNvSpPr>
          <p:nvPr/>
        </p:nvSpPr>
        <p:spPr bwMode="auto">
          <a:xfrm>
            <a:off x="715123" y="2358725"/>
            <a:ext cx="10734830" cy="130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endParaRPr lang="en-US" altLang="zh-CN" sz="3000" dirty="0" smtClean="0">
              <a:solidFill>
                <a:srgbClr val="064491"/>
              </a:solidFill>
              <a:latin typeface="微软雅黑" panose="020B0503020204020204" pitchFamily="34" charset="-122"/>
              <a:ea typeface="微软雅黑" panose="020B0503020204020204" pitchFamily="34" charset="-122"/>
            </a:endParaRPr>
          </a:p>
          <a:p>
            <a:pPr>
              <a:lnSpc>
                <a:spcPct val="120000"/>
              </a:lnSpc>
              <a:spcBef>
                <a:spcPts val="1200"/>
              </a:spcBef>
            </a:pPr>
            <a:endParaRPr lang="zh-CN" altLang="en-US" sz="3000" dirty="0">
              <a:solidFill>
                <a:srgbClr val="06449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07816" y="2265522"/>
            <a:ext cx="2067041" cy="369332"/>
          </a:xfrm>
          <a:prstGeom prst="rect">
            <a:avLst/>
          </a:prstGeom>
          <a:noFill/>
        </p:spPr>
        <p:txBody>
          <a:bodyPr wrap="none" rtlCol="0">
            <a:spAutoFit/>
          </a:bodyPr>
          <a:lstStyle/>
          <a:p>
            <a:r>
              <a:rPr lang="en-US" altLang="zh-CN" dirty="0" smtClean="0"/>
              <a:t>create_imagenet.sh</a:t>
            </a:r>
            <a:endParaRPr lang="zh-CN" altLang="en-US" dirty="0"/>
          </a:p>
        </p:txBody>
      </p:sp>
      <p:sp>
        <p:nvSpPr>
          <p:cNvPr id="9" name="矩形 8"/>
          <p:cNvSpPr/>
          <p:nvPr/>
        </p:nvSpPr>
        <p:spPr>
          <a:xfrm>
            <a:off x="707816" y="1620265"/>
            <a:ext cx="3647152" cy="646331"/>
          </a:xfrm>
          <a:prstGeom prst="rect">
            <a:avLst/>
          </a:prstGeom>
        </p:spPr>
        <p:txBody>
          <a:bodyPr wrap="none">
            <a:spAutoFit/>
          </a:bodyPr>
          <a:lstStyle/>
          <a:p>
            <a:pPr>
              <a:lnSpc>
                <a:spcPct val="120000"/>
              </a:lnSpc>
              <a:spcBef>
                <a:spcPts val="1200"/>
              </a:spcBef>
            </a:pPr>
            <a:r>
              <a:rPr lang="zh-CN" altLang="en-US" sz="3000" b="1" dirty="0">
                <a:solidFill>
                  <a:srgbClr val="064491"/>
                </a:solidFill>
                <a:latin typeface="微软雅黑" panose="020B0503020204020204" pitchFamily="34" charset="-122"/>
                <a:ea typeface="微软雅黑" panose="020B0503020204020204" pitchFamily="34" charset="-122"/>
              </a:rPr>
              <a:t>主要配置</a:t>
            </a:r>
            <a:r>
              <a:rPr lang="zh-CN" altLang="en-US" sz="3000" b="1" dirty="0" smtClean="0">
                <a:solidFill>
                  <a:srgbClr val="064491"/>
                </a:solidFill>
                <a:latin typeface="微软雅黑" panose="020B0503020204020204" pitchFamily="34" charset="-122"/>
                <a:ea typeface="微软雅黑" panose="020B0503020204020204" pitchFamily="34" charset="-122"/>
              </a:rPr>
              <a:t>参数修改：</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a:stretch>
            <a:fillRect/>
          </a:stretch>
        </p:blipFill>
        <p:spPr>
          <a:xfrm>
            <a:off x="715123" y="2754584"/>
            <a:ext cx="6753225" cy="1990725"/>
          </a:xfrm>
          <a:prstGeom prst="rect">
            <a:avLst/>
          </a:prstGeom>
        </p:spPr>
      </p:pic>
      <p:pic>
        <p:nvPicPr>
          <p:cNvPr id="21" name="图片 20"/>
          <p:cNvPicPr>
            <a:picLocks noChangeAspect="1"/>
          </p:cNvPicPr>
          <p:nvPr/>
        </p:nvPicPr>
        <p:blipFill>
          <a:blip r:embed="rId6"/>
          <a:stretch>
            <a:fillRect/>
          </a:stretch>
        </p:blipFill>
        <p:spPr>
          <a:xfrm>
            <a:off x="707816" y="5347080"/>
            <a:ext cx="4895850" cy="1295400"/>
          </a:xfrm>
          <a:prstGeom prst="rect">
            <a:avLst/>
          </a:prstGeom>
        </p:spPr>
      </p:pic>
      <p:sp>
        <p:nvSpPr>
          <p:cNvPr id="22" name="文本框 21"/>
          <p:cNvSpPr txBox="1"/>
          <p:nvPr/>
        </p:nvSpPr>
        <p:spPr>
          <a:xfrm>
            <a:off x="707815" y="4845152"/>
            <a:ext cx="2620269" cy="369332"/>
          </a:xfrm>
          <a:prstGeom prst="rect">
            <a:avLst/>
          </a:prstGeom>
          <a:noFill/>
        </p:spPr>
        <p:txBody>
          <a:bodyPr wrap="none" rtlCol="0">
            <a:spAutoFit/>
          </a:bodyPr>
          <a:lstStyle/>
          <a:p>
            <a:r>
              <a:rPr lang="en-US" altLang="zh-CN" dirty="0" smtClean="0"/>
              <a:t>Make_imagenet_mean.sh</a:t>
            </a:r>
            <a:endParaRPr lang="zh-CN" altLang="en-US" dirty="0"/>
          </a:p>
        </p:txBody>
      </p:sp>
      <p:grpSp>
        <p:nvGrpSpPr>
          <p:cNvPr id="33" name="组合 32"/>
          <p:cNvGrpSpPr/>
          <p:nvPr/>
        </p:nvGrpSpPr>
        <p:grpSpPr>
          <a:xfrm>
            <a:off x="0" y="214729"/>
            <a:ext cx="941696" cy="917547"/>
            <a:chOff x="0" y="284389"/>
            <a:chExt cx="1497014" cy="529772"/>
          </a:xfrm>
          <a:solidFill>
            <a:srgbClr val="064491"/>
          </a:solidFill>
        </p:grpSpPr>
        <p:sp>
          <p:nvSpPr>
            <p:cNvPr id="34" name="矩形 33"/>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35" name="矩形 34"/>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6" name="直接连接符 35"/>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226650" y="208946"/>
            <a:ext cx="2031325" cy="923330"/>
          </a:xfrm>
          <a:prstGeom prst="rect">
            <a:avLst/>
          </a:prstGeom>
        </p:spPr>
        <p:txBody>
          <a:bodyPr wrap="none">
            <a:spAutoFit/>
          </a:bodyPr>
          <a:lstStyle/>
          <a:p>
            <a:pPr>
              <a:lnSpc>
                <a:spcPct val="150000"/>
              </a:lnSpc>
            </a:pPr>
            <a:r>
              <a:rPr lang="zh-CN" altLang="en-US" sz="3600" b="1" dirty="0" smtClean="0">
                <a:solidFill>
                  <a:srgbClr val="064491"/>
                </a:solidFill>
                <a:latin typeface="微软雅黑" panose="020B0503020204020204" pitchFamily="34" charset="-122"/>
                <a:ea typeface="微软雅黑" panose="020B0503020204020204" pitchFamily="34" charset="-122"/>
              </a:rPr>
              <a:t>训练模型</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732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914919" y="1787699"/>
            <a:ext cx="4492101" cy="4321721"/>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2" name="文本框 3"/>
          <p:cNvSpPr txBox="1">
            <a:spLocks noChangeArrowheads="1"/>
          </p:cNvSpPr>
          <p:nvPr/>
        </p:nvSpPr>
        <p:spPr bwMode="auto">
          <a:xfrm>
            <a:off x="715123" y="2358725"/>
            <a:ext cx="10734830" cy="130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spcBef>
                <a:spcPts val="1200"/>
              </a:spcBef>
            </a:pPr>
            <a:endParaRPr lang="en-US" altLang="zh-CN" sz="3000" dirty="0" smtClean="0">
              <a:solidFill>
                <a:srgbClr val="064491"/>
              </a:solidFill>
              <a:latin typeface="微软雅黑" panose="020B0503020204020204" pitchFamily="34" charset="-122"/>
              <a:ea typeface="微软雅黑" panose="020B0503020204020204" pitchFamily="34" charset="-122"/>
            </a:endParaRPr>
          </a:p>
          <a:p>
            <a:pPr>
              <a:lnSpc>
                <a:spcPct val="120000"/>
              </a:lnSpc>
              <a:spcBef>
                <a:spcPts val="1200"/>
              </a:spcBef>
            </a:pPr>
            <a:endParaRPr lang="zh-CN" altLang="en-US" sz="3000" dirty="0">
              <a:solidFill>
                <a:srgbClr val="06449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791570" y="4955508"/>
            <a:ext cx="2095500" cy="1552575"/>
          </a:xfrm>
          <a:prstGeom prst="rect">
            <a:avLst/>
          </a:prstGeom>
        </p:spPr>
      </p:pic>
      <p:pic>
        <p:nvPicPr>
          <p:cNvPr id="5" name="图片 4"/>
          <p:cNvPicPr>
            <a:picLocks noChangeAspect="1"/>
          </p:cNvPicPr>
          <p:nvPr/>
        </p:nvPicPr>
        <p:blipFill>
          <a:blip r:embed="rId6"/>
          <a:stretch>
            <a:fillRect/>
          </a:stretch>
        </p:blipFill>
        <p:spPr>
          <a:xfrm>
            <a:off x="791570" y="2953292"/>
            <a:ext cx="2333625" cy="1200150"/>
          </a:xfrm>
          <a:prstGeom prst="rect">
            <a:avLst/>
          </a:prstGeom>
        </p:spPr>
      </p:pic>
      <p:sp>
        <p:nvSpPr>
          <p:cNvPr id="6" name="文本框 5"/>
          <p:cNvSpPr txBox="1"/>
          <p:nvPr/>
        </p:nvSpPr>
        <p:spPr>
          <a:xfrm>
            <a:off x="707816" y="2265522"/>
            <a:ext cx="1634550" cy="369332"/>
          </a:xfrm>
          <a:prstGeom prst="rect">
            <a:avLst/>
          </a:prstGeom>
          <a:noFill/>
        </p:spPr>
        <p:txBody>
          <a:bodyPr wrap="none" rtlCol="0">
            <a:spAutoFit/>
          </a:bodyPr>
          <a:lstStyle/>
          <a:p>
            <a:r>
              <a:rPr lang="en-US" altLang="zh-CN" dirty="0" err="1"/>
              <a:t>d</a:t>
            </a:r>
            <a:r>
              <a:rPr lang="en-US" altLang="zh-CN" dirty="0" err="1" smtClean="0"/>
              <a:t>eploy.prototxt</a:t>
            </a:r>
            <a:endParaRPr lang="zh-CN" altLang="en-US" dirty="0"/>
          </a:p>
        </p:txBody>
      </p:sp>
      <p:sp>
        <p:nvSpPr>
          <p:cNvPr id="7" name="矩形 6"/>
          <p:cNvSpPr/>
          <p:nvPr/>
        </p:nvSpPr>
        <p:spPr>
          <a:xfrm>
            <a:off x="791570" y="4260509"/>
            <a:ext cx="502061" cy="369332"/>
          </a:xfrm>
          <a:prstGeom prst="rect">
            <a:avLst/>
          </a:prstGeom>
        </p:spPr>
        <p:txBody>
          <a:bodyPr wrap="none">
            <a:spAutoFit/>
          </a:bodyPr>
          <a:lstStyle/>
          <a:p>
            <a:r>
              <a:rPr lang="en-US" altLang="zh-CN" dirty="0" smtClean="0"/>
              <a:t>……</a:t>
            </a:r>
            <a:endParaRPr lang="zh-CN" altLang="en-US" dirty="0"/>
          </a:p>
        </p:txBody>
      </p:sp>
      <p:pic>
        <p:nvPicPr>
          <p:cNvPr id="8" name="图片 7"/>
          <p:cNvPicPr>
            <a:picLocks noChangeAspect="1"/>
          </p:cNvPicPr>
          <p:nvPr/>
        </p:nvPicPr>
        <p:blipFill>
          <a:blip r:embed="rId7"/>
          <a:stretch>
            <a:fillRect/>
          </a:stretch>
        </p:blipFill>
        <p:spPr>
          <a:xfrm>
            <a:off x="4496749" y="3235500"/>
            <a:ext cx="5581650" cy="2419350"/>
          </a:xfrm>
          <a:prstGeom prst="rect">
            <a:avLst/>
          </a:prstGeom>
        </p:spPr>
      </p:pic>
      <p:sp>
        <p:nvSpPr>
          <p:cNvPr id="20" name="文本框 19"/>
          <p:cNvSpPr txBox="1"/>
          <p:nvPr/>
        </p:nvSpPr>
        <p:spPr>
          <a:xfrm>
            <a:off x="4496749" y="2272637"/>
            <a:ext cx="1551771" cy="369332"/>
          </a:xfrm>
          <a:prstGeom prst="rect">
            <a:avLst/>
          </a:prstGeom>
          <a:noFill/>
        </p:spPr>
        <p:txBody>
          <a:bodyPr wrap="none" rtlCol="0">
            <a:spAutoFit/>
          </a:bodyPr>
          <a:lstStyle/>
          <a:p>
            <a:r>
              <a:rPr lang="en-US" altLang="zh-CN" dirty="0" err="1" smtClean="0"/>
              <a:t>solver.prototxt</a:t>
            </a:r>
            <a:endParaRPr lang="zh-CN" altLang="en-US" dirty="0"/>
          </a:p>
        </p:txBody>
      </p:sp>
      <p:sp>
        <p:nvSpPr>
          <p:cNvPr id="9" name="矩形 8"/>
          <p:cNvSpPr/>
          <p:nvPr/>
        </p:nvSpPr>
        <p:spPr>
          <a:xfrm>
            <a:off x="707816" y="1620265"/>
            <a:ext cx="3647152" cy="646331"/>
          </a:xfrm>
          <a:prstGeom prst="rect">
            <a:avLst/>
          </a:prstGeom>
        </p:spPr>
        <p:txBody>
          <a:bodyPr wrap="none">
            <a:spAutoFit/>
          </a:bodyPr>
          <a:lstStyle/>
          <a:p>
            <a:pPr>
              <a:lnSpc>
                <a:spcPct val="120000"/>
              </a:lnSpc>
              <a:spcBef>
                <a:spcPts val="1200"/>
              </a:spcBef>
            </a:pPr>
            <a:r>
              <a:rPr lang="zh-CN" altLang="en-US" sz="3000" b="1" dirty="0">
                <a:solidFill>
                  <a:srgbClr val="064491"/>
                </a:solidFill>
                <a:latin typeface="微软雅黑" panose="020B0503020204020204" pitchFamily="34" charset="-122"/>
                <a:ea typeface="微软雅黑" panose="020B0503020204020204" pitchFamily="34" charset="-122"/>
              </a:rPr>
              <a:t>主要配置</a:t>
            </a:r>
            <a:r>
              <a:rPr lang="zh-CN" altLang="en-US" sz="3000" b="1" dirty="0" smtClean="0">
                <a:solidFill>
                  <a:srgbClr val="064491"/>
                </a:solidFill>
                <a:latin typeface="微软雅黑" panose="020B0503020204020204" pitchFamily="34" charset="-122"/>
                <a:ea typeface="微软雅黑" panose="020B0503020204020204" pitchFamily="34" charset="-122"/>
              </a:rPr>
              <a:t>参数修改：</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0" y="214729"/>
            <a:ext cx="941696" cy="917547"/>
            <a:chOff x="0" y="284389"/>
            <a:chExt cx="1497014" cy="529772"/>
          </a:xfrm>
          <a:solidFill>
            <a:srgbClr val="064491"/>
          </a:solidFill>
        </p:grpSpPr>
        <p:sp>
          <p:nvSpPr>
            <p:cNvPr id="22" name="矩形 21"/>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23" name="矩形 22"/>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26650" y="208946"/>
            <a:ext cx="2031325" cy="923330"/>
          </a:xfrm>
          <a:prstGeom prst="rect">
            <a:avLst/>
          </a:prstGeom>
        </p:spPr>
        <p:txBody>
          <a:bodyPr wrap="none">
            <a:spAutoFit/>
          </a:bodyPr>
          <a:lstStyle/>
          <a:p>
            <a:pPr>
              <a:lnSpc>
                <a:spcPct val="150000"/>
              </a:lnSpc>
            </a:pPr>
            <a:r>
              <a:rPr lang="zh-CN" altLang="en-US" sz="3600" b="1" dirty="0" smtClean="0">
                <a:solidFill>
                  <a:srgbClr val="064491"/>
                </a:solidFill>
                <a:latin typeface="微软雅黑" panose="020B0503020204020204" pitchFamily="34" charset="-122"/>
                <a:ea typeface="微软雅黑" panose="020B0503020204020204" pitchFamily="34" charset="-122"/>
              </a:rPr>
              <a:t>训练模型</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466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3600308" y="1448937"/>
            <a:ext cx="5530044" cy="2895600"/>
          </a:xfrm>
          <a:prstGeom prst="rect">
            <a:avLst/>
          </a:prstGeom>
        </p:spPr>
      </p:pic>
      <p:sp>
        <p:nvSpPr>
          <p:cNvPr id="19" name="矩形 18"/>
          <p:cNvSpPr/>
          <p:nvPr/>
        </p:nvSpPr>
        <p:spPr>
          <a:xfrm>
            <a:off x="11601463" y="6109421"/>
            <a:ext cx="605051" cy="654175"/>
          </a:xfrm>
          <a:prstGeom prst="rect">
            <a:avLst/>
          </a:prstGeom>
          <a:solidFill>
            <a:srgbClr val="06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207" y="230448"/>
            <a:ext cx="3968826" cy="949067"/>
          </a:xfrm>
          <a:prstGeom prst="rect">
            <a:avLst/>
          </a:prstGeom>
        </p:spPr>
      </p:pic>
      <p:sp>
        <p:nvSpPr>
          <p:cNvPr id="10" name="矩形 9"/>
          <p:cNvSpPr/>
          <p:nvPr/>
        </p:nvSpPr>
        <p:spPr>
          <a:xfrm>
            <a:off x="707816" y="1620265"/>
            <a:ext cx="2108269" cy="646331"/>
          </a:xfrm>
          <a:prstGeom prst="rect">
            <a:avLst/>
          </a:prstGeom>
        </p:spPr>
        <p:txBody>
          <a:bodyPr wrap="none">
            <a:spAutoFit/>
          </a:bodyPr>
          <a:lstStyle/>
          <a:p>
            <a:pPr>
              <a:lnSpc>
                <a:spcPct val="120000"/>
              </a:lnSpc>
              <a:spcBef>
                <a:spcPts val="1200"/>
              </a:spcBef>
            </a:pPr>
            <a:r>
              <a:rPr lang="zh-CN" altLang="en-US" sz="3000" b="1" dirty="0" smtClean="0">
                <a:solidFill>
                  <a:srgbClr val="064491"/>
                </a:solidFill>
                <a:latin typeface="微软雅黑" panose="020B0503020204020204" pitchFamily="34" charset="-122"/>
                <a:ea typeface="微软雅黑" panose="020B0503020204020204" pitchFamily="34" charset="-122"/>
              </a:rPr>
              <a:t>训练网络：</a:t>
            </a:r>
            <a:endParaRPr lang="en-US" altLang="zh-CN" sz="3000" b="1" dirty="0">
              <a:solidFill>
                <a:srgbClr val="06449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866633" y="3578619"/>
            <a:ext cx="9734550" cy="2933700"/>
          </a:xfrm>
          <a:prstGeom prst="rect">
            <a:avLst/>
          </a:prstGeom>
        </p:spPr>
      </p:pic>
      <p:pic>
        <p:nvPicPr>
          <p:cNvPr id="6" name="图片 5"/>
          <p:cNvPicPr>
            <a:picLocks noChangeAspect="1"/>
          </p:cNvPicPr>
          <p:nvPr/>
        </p:nvPicPr>
        <p:blipFill>
          <a:blip r:embed="rId6"/>
          <a:stretch>
            <a:fillRect/>
          </a:stretch>
        </p:blipFill>
        <p:spPr>
          <a:xfrm>
            <a:off x="866633" y="2444300"/>
            <a:ext cx="6848475" cy="904875"/>
          </a:xfrm>
          <a:prstGeom prst="rect">
            <a:avLst/>
          </a:prstGeom>
        </p:spPr>
      </p:pic>
      <p:grpSp>
        <p:nvGrpSpPr>
          <p:cNvPr id="20" name="组合 19"/>
          <p:cNvGrpSpPr/>
          <p:nvPr/>
        </p:nvGrpSpPr>
        <p:grpSpPr>
          <a:xfrm>
            <a:off x="0" y="214729"/>
            <a:ext cx="941696" cy="917547"/>
            <a:chOff x="0" y="284389"/>
            <a:chExt cx="1497014" cy="529772"/>
          </a:xfrm>
          <a:solidFill>
            <a:srgbClr val="064491"/>
          </a:solidFill>
        </p:grpSpPr>
        <p:sp>
          <p:nvSpPr>
            <p:cNvPr id="21" name="矩形 20"/>
            <p:cNvSpPr/>
            <p:nvPr/>
          </p:nvSpPr>
          <p:spPr>
            <a:xfrm>
              <a:off x="0" y="284389"/>
              <a:ext cx="1136831"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22" name="矩形 21"/>
            <p:cNvSpPr/>
            <p:nvPr/>
          </p:nvSpPr>
          <p:spPr>
            <a:xfrm>
              <a:off x="1258359" y="284389"/>
              <a:ext cx="238655"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3" name="直接连接符 22"/>
          <p:cNvCxnSpPr/>
          <p:nvPr/>
        </p:nvCxnSpPr>
        <p:spPr>
          <a:xfrm>
            <a:off x="0" y="1132276"/>
            <a:ext cx="3511133" cy="0"/>
          </a:xfrm>
          <a:prstGeom prst="line">
            <a:avLst/>
          </a:prstGeom>
          <a:ln w="25400">
            <a:solidFill>
              <a:srgbClr val="06449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226650" y="208946"/>
            <a:ext cx="2031325" cy="923330"/>
          </a:xfrm>
          <a:prstGeom prst="rect">
            <a:avLst/>
          </a:prstGeom>
        </p:spPr>
        <p:txBody>
          <a:bodyPr wrap="none">
            <a:spAutoFit/>
          </a:bodyPr>
          <a:lstStyle/>
          <a:p>
            <a:pPr>
              <a:lnSpc>
                <a:spcPct val="150000"/>
              </a:lnSpc>
            </a:pPr>
            <a:r>
              <a:rPr lang="zh-CN" altLang="en-US" sz="3600" b="1" dirty="0" smtClean="0">
                <a:solidFill>
                  <a:srgbClr val="064491"/>
                </a:solidFill>
                <a:latin typeface="微软雅黑" panose="020B0503020204020204" pitchFamily="34" charset="-122"/>
                <a:ea typeface="微软雅黑" panose="020B0503020204020204" pitchFamily="34" charset="-122"/>
              </a:rPr>
              <a:t>训练模型</a:t>
            </a:r>
            <a:endParaRPr lang="zh-CN" altLang="en-US" sz="3600" b="1" dirty="0">
              <a:solidFill>
                <a:srgbClr val="0644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5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3409</Words>
  <Application>Microsoft Office PowerPoint</Application>
  <PresentationFormat>宽屏</PresentationFormat>
  <Paragraphs>183</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孙俊</dc:creator>
  <cp:lastModifiedBy>Windows 用户</cp:lastModifiedBy>
  <cp:revision>111</cp:revision>
  <dcterms:created xsi:type="dcterms:W3CDTF">2017-04-12T14:09:04Z</dcterms:created>
  <dcterms:modified xsi:type="dcterms:W3CDTF">2017-06-07T16:25:58Z</dcterms:modified>
</cp:coreProperties>
</file>