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257" r:id="rId4"/>
    <p:sldId id="258" r:id="rId5"/>
    <p:sldId id="259" r:id="rId6"/>
    <p:sldId id="263" r:id="rId8"/>
    <p:sldId id="264" r:id="rId9"/>
    <p:sldId id="265" r:id="rId10"/>
    <p:sldId id="277" r:id="rId11"/>
    <p:sldId id="280" r:id="rId12"/>
    <p:sldId id="281" r:id="rId13"/>
    <p:sldId id="267" r:id="rId14"/>
    <p:sldId id="268" r:id="rId15"/>
    <p:sldId id="275" r:id="rId16"/>
  </p:sldIdLst>
  <p:sldSz cx="18288000" cy="10287000"/>
  <p:notesSz cx="6858000" cy="9144000"/>
  <p:embeddedFontLs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5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Describes the source of the dataset and its contents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age difference of the characters in most movies is concentrated between 0 and 10 years, which can indicate that the couples in the movies are similar in age, but there are still large age differences in actors playing couples</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Early films (1940-1960) accepted actors with a large age difference as lovers.The age difference between actors in modern movies (after 2000) tends to be stable, and it may be more acceptable for actors with a smaller age difference to play lovers.</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film industry is more accepting of couple films in which men play as older characters, and less accepting of films in which women play as older characters.</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Films with an age difference of more than 40 years are in the minority.</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film industry is more accepting of actors from 0 to 10 years old playing couples, and actors with an age difference of more than 20 years old playing couples are more likely to appear in works of specific themes.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More ways can be used to display only statistics to help analyze the overall data.Use git more effectively through video learning.</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4" Type="http://schemas.openxmlformats.org/officeDocument/2006/relationships/notesSlide" Target="../notesSlides/notesSlide7.xml"/><Relationship Id="rId13" Type="http://schemas.openxmlformats.org/officeDocument/2006/relationships/slideLayout" Target="../slideLayouts/slideLayout7.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7.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8" name="Group 8"/>
          <p:cNvGrpSpPr/>
          <p:nvPr/>
        </p:nvGrpSpPr>
        <p:grpSpPr>
          <a:xfrm rot="0">
            <a:off x="0" y="7982624"/>
            <a:ext cx="18288000" cy="622550"/>
            <a:chOff x="0" y="0"/>
            <a:chExt cx="16612545" cy="565515"/>
          </a:xfrm>
        </p:grpSpPr>
        <p:sp>
          <p:nvSpPr>
            <p:cNvPr id="9" name="Freeform 9"/>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10" name="TextBox 10"/>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1" name="TextBox 11"/>
          <p:cNvSpPr txBox="1"/>
          <p:nvPr/>
        </p:nvSpPr>
        <p:spPr>
          <a:xfrm>
            <a:off x="2117988" y="1028516"/>
            <a:ext cx="14052024" cy="3689350"/>
          </a:xfrm>
          <a:prstGeom prst="rect">
            <a:avLst/>
          </a:prstGeom>
        </p:spPr>
        <p:txBody>
          <a:bodyPr lIns="0" tIns="0" rIns="0" bIns="0" rtlCol="0" anchor="t">
            <a:spAutoFit/>
          </a:bodyPr>
          <a:lstStyle/>
          <a:p>
            <a:pPr algn="ctr">
              <a:lnSpc>
                <a:spcPts val="14385"/>
              </a:lnSpc>
            </a:pPr>
            <a:r>
              <a:rPr lang="en-US" altLang="zh-CN" sz="8000" b="1" spc="174">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Data analysis of Hollywood Age Gaps</a:t>
            </a:r>
            <a:endParaRPr lang="en-US" altLang="zh-CN" sz="8000" b="1" spc="174">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18" name="文本框 17"/>
          <p:cNvSpPr txBox="1"/>
          <p:nvPr/>
        </p:nvSpPr>
        <p:spPr>
          <a:xfrm>
            <a:off x="5840730" y="5829300"/>
            <a:ext cx="6808470" cy="1198880"/>
          </a:xfrm>
          <a:prstGeom prst="rect">
            <a:avLst/>
          </a:prstGeom>
          <a:noFill/>
        </p:spPr>
        <p:txBody>
          <a:bodyPr wrap="square" rtlCol="0">
            <a:spAutoFit/>
          </a:bodyPr>
          <a:p>
            <a:r>
              <a:rPr lang="en-US" altLang="zh-CN" sz="3600"/>
              <a:t>Date</a:t>
            </a:r>
            <a:r>
              <a:rPr lang="zh-CN" altLang="en-US" sz="3600"/>
              <a:t>：</a:t>
            </a:r>
            <a:endParaRPr lang="zh-CN" altLang="en-US" sz="3600"/>
          </a:p>
          <a:p>
            <a:r>
              <a:rPr lang="en-US" altLang="zh-CN" sz="3600"/>
              <a:t>Presenter</a:t>
            </a:r>
            <a:r>
              <a:rPr lang="zh-CN" altLang="en-US" sz="3600"/>
              <a:t>：</a:t>
            </a:r>
            <a:endParaRPr lang="zh-CN" alt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9328150"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sp>
        <p:nvSpPr>
          <p:cNvPr id="6" name="文本框 5"/>
          <p:cNvSpPr txBox="1"/>
          <p:nvPr/>
        </p:nvSpPr>
        <p:spPr>
          <a:xfrm>
            <a:off x="10134600" y="2705100"/>
            <a:ext cx="7286625" cy="4523105"/>
          </a:xfrm>
          <a:prstGeom prst="rect">
            <a:avLst/>
          </a:prstGeom>
          <a:noFill/>
        </p:spPr>
        <p:txBody>
          <a:bodyPr wrap="square" rtlCol="0">
            <a:spAutoFit/>
          </a:bodyPr>
          <a:p>
            <a:r>
              <a:rPr lang="en-US" altLang="zh-CN" sz="3200"/>
              <a:t>Through the analysis of the Number of Movies by Age Difference.</a:t>
            </a:r>
            <a:endParaRPr lang="en-US" altLang="zh-CN" sz="3200"/>
          </a:p>
          <a:p>
            <a:endParaRPr lang="en-US" altLang="zh-CN" sz="3200"/>
          </a:p>
          <a:p>
            <a:r>
              <a:rPr lang="en-US" altLang="zh-CN" sz="3200"/>
              <a:t>The number of films with an age difference of 0-10 years is the largest, the number of films with an age difference of 10-20 years is significantly reduced, and the number of films with an age difference of more than 20 years is very few.</a:t>
            </a:r>
            <a:endParaRPr lang="en-US" altLang="zh-CN" sz="3200"/>
          </a:p>
        </p:txBody>
      </p:sp>
      <p:pic>
        <p:nvPicPr>
          <p:cNvPr id="7" name="图片 6"/>
          <p:cNvPicPr/>
          <p:nvPr/>
        </p:nvPicPr>
        <p:blipFill>
          <a:blip r:embed="rId1"/>
          <a:stretch>
            <a:fillRect/>
          </a:stretch>
        </p:blipFill>
        <p:spPr>
          <a:xfrm>
            <a:off x="1219200" y="2199005"/>
            <a:ext cx="8372475" cy="58400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6" name="Group 6"/>
          <p:cNvGrpSpPr/>
          <p:nvPr/>
        </p:nvGrpSpPr>
        <p:grpSpPr>
          <a:xfrm rot="0">
            <a:off x="0" y="7982624"/>
            <a:ext cx="18288000" cy="622550"/>
            <a:chOff x="0" y="0"/>
            <a:chExt cx="16612545" cy="565515"/>
          </a:xfrm>
        </p:grpSpPr>
        <p:sp>
          <p:nvSpPr>
            <p:cNvPr id="7" name="Freeform 7"/>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8" name="TextBox 8"/>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0" name="TextBox 10"/>
          <p:cNvSpPr txBox="1"/>
          <p:nvPr/>
        </p:nvSpPr>
        <p:spPr>
          <a:xfrm>
            <a:off x="2286000" y="4229100"/>
            <a:ext cx="13894435" cy="676910"/>
          </a:xfrm>
          <a:prstGeom prst="rect">
            <a:avLst/>
          </a:prstGeom>
        </p:spPr>
        <p:txBody>
          <a:bodyPr wrap="square" lIns="0" tIns="0" rIns="0" bIns="0" rtlCol="0" anchor="t">
            <a:spAutoFit/>
          </a:bodyPr>
          <a:lstStyle/>
          <a:p>
            <a:pPr algn="l">
              <a:lnSpc>
                <a:spcPts val="5280"/>
              </a:lnSpc>
            </a:pPr>
            <a:r>
              <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Key challenges and Shortcomings</a:t>
            </a:r>
            <a:endPar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12" name="Group 12"/>
          <p:cNvGrpSpPr/>
          <p:nvPr/>
        </p:nvGrpSpPr>
        <p:grpSpPr>
          <a:xfrm rot="0">
            <a:off x="8351449" y="1963547"/>
            <a:ext cx="1585102" cy="15851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262A"/>
            </a:solidFill>
          </p:spPr>
        </p:sp>
        <p:sp>
          <p:nvSpPr>
            <p:cNvPr id="14" name="TextBox 14"/>
            <p:cNvSpPr txBox="1"/>
            <p:nvPr/>
          </p:nvSpPr>
          <p:spPr>
            <a:xfrm>
              <a:off x="76200" y="76200"/>
              <a:ext cx="660400" cy="660400"/>
            </a:xfrm>
            <a:prstGeom prst="rect">
              <a:avLst/>
            </a:prstGeom>
          </p:spPr>
          <p:txBody>
            <a:bodyPr lIns="50800" tIns="50800" rIns="50800" bIns="50800" rtlCol="0" anchor="ctr"/>
            <a:lstStyle/>
            <a:p>
              <a:pPr algn="ctr">
                <a:lnSpc>
                  <a:spcPts val="2400"/>
                </a:lnSpc>
              </a:pPr>
            </a:p>
          </p:txBody>
        </p:sp>
      </p:grpSp>
      <p:sp>
        <p:nvSpPr>
          <p:cNvPr id="15" name="TextBox 15"/>
          <p:cNvSpPr txBox="1"/>
          <p:nvPr/>
        </p:nvSpPr>
        <p:spPr>
          <a:xfrm>
            <a:off x="8167583" y="2131814"/>
            <a:ext cx="1952835" cy="1280156"/>
          </a:xfrm>
          <a:prstGeom prst="rect">
            <a:avLst/>
          </a:prstGeom>
        </p:spPr>
        <p:txBody>
          <a:bodyPr lIns="0" tIns="0" rIns="0" bIns="0" rtlCol="0" anchor="t">
            <a:spAutoFit/>
          </a:bodyPr>
          <a:lstStyle/>
          <a:p>
            <a:pPr marL="0" lvl="0" indent="0" algn="ctr">
              <a:lnSpc>
                <a:spcPts val="8955"/>
              </a:lnSpc>
              <a:spcBef>
                <a:spcPct val="0"/>
              </a:spcBef>
            </a:pPr>
            <a:r>
              <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rPr>
              <a:t>03</a:t>
            </a:r>
            <a:endPar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grpSp>
        <p:nvGrpSpPr>
          <p:cNvPr id="11" name="Group 11"/>
          <p:cNvGrpSpPr/>
          <p:nvPr>
            <p:custDataLst>
              <p:tags r:id="rId1"/>
            </p:custDataLst>
          </p:nvPr>
        </p:nvGrpSpPr>
        <p:grpSpPr>
          <a:xfrm rot="0">
            <a:off x="3276463" y="3013971"/>
            <a:ext cx="4534819" cy="5170513"/>
            <a:chOff x="0" y="0"/>
            <a:chExt cx="1380730" cy="1574282"/>
          </a:xfrm>
        </p:grpSpPr>
        <p:sp>
          <p:nvSpPr>
            <p:cNvPr id="12" name="Freeform 12"/>
            <p:cNvSpPr/>
            <p:nvPr>
              <p:custDataLst>
                <p:tags r:id="rId2"/>
              </p:custDataLst>
            </p:nvPr>
          </p:nvSpPr>
          <p:spPr>
            <a:xfrm>
              <a:off x="0" y="0"/>
              <a:ext cx="1380730" cy="1574282"/>
            </a:xfrm>
            <a:custGeom>
              <a:avLst/>
              <a:gdLst/>
              <a:ahLst/>
              <a:cxnLst/>
              <a:rect l="l" t="t" r="r" b="b"/>
              <a:pathLst>
                <a:path w="1380730" h="1574282">
                  <a:moveTo>
                    <a:pt x="0" y="0"/>
                  </a:moveTo>
                  <a:lnTo>
                    <a:pt x="1380730" y="0"/>
                  </a:lnTo>
                  <a:lnTo>
                    <a:pt x="1380730" y="1574282"/>
                  </a:lnTo>
                  <a:lnTo>
                    <a:pt x="0" y="1574282"/>
                  </a:lnTo>
                  <a:close/>
                </a:path>
              </a:pathLst>
            </a:custGeom>
            <a:solidFill>
              <a:srgbClr val="E4E4E2">
                <a:alpha val="87843"/>
              </a:srgbClr>
            </a:solidFill>
            <a:ln cap="sq">
              <a:noFill/>
              <a:prstDash val="solid"/>
              <a:miter/>
            </a:ln>
          </p:spPr>
        </p:sp>
        <p:sp>
          <p:nvSpPr>
            <p:cNvPr id="13" name="TextBox 13"/>
            <p:cNvSpPr txBox="1"/>
            <p:nvPr/>
          </p:nvSpPr>
          <p:spPr>
            <a:xfrm>
              <a:off x="0" y="-47625"/>
              <a:ext cx="1380730" cy="1621907"/>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TextBox 14"/>
          <p:cNvSpPr txBox="1"/>
          <p:nvPr>
            <p:custDataLst>
              <p:tags r:id="rId3"/>
            </p:custDataLst>
          </p:nvPr>
        </p:nvSpPr>
        <p:spPr>
          <a:xfrm>
            <a:off x="3505325" y="4741216"/>
            <a:ext cx="3793885" cy="2196465"/>
          </a:xfrm>
          <a:prstGeom prst="rect">
            <a:avLst/>
          </a:prstGeom>
        </p:spPr>
        <p:txBody>
          <a:bodyPr lIns="0" tIns="0" rIns="0" bIns="0" rtlCol="0" anchor="t">
            <a:spAutoFit/>
          </a:bodyPr>
          <a:lstStyle/>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Use of git:</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Using git effectively.</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Ensure code efficiency.</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Data set analysis</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15" name="TextBox 15"/>
          <p:cNvSpPr txBox="1"/>
          <p:nvPr>
            <p:custDataLst>
              <p:tags r:id="rId4"/>
            </p:custDataLst>
          </p:nvPr>
        </p:nvSpPr>
        <p:spPr>
          <a:xfrm>
            <a:off x="3992028" y="3590318"/>
            <a:ext cx="2889059" cy="560070"/>
          </a:xfrm>
          <a:prstGeom prst="rect">
            <a:avLst/>
          </a:prstGeom>
        </p:spPr>
        <p:txBody>
          <a:bodyPr lIns="0" tIns="0" rIns="0" bIns="0" rtlCol="0" anchor="t">
            <a:spAutoFit/>
          </a:bodyPr>
          <a:lstStyle/>
          <a:p>
            <a:pPr marL="0" lvl="0" indent="0" algn="ctr">
              <a:lnSpc>
                <a:spcPts val="4370"/>
              </a:lnSpc>
              <a:spcBef>
                <a:spcPct val="0"/>
              </a:spcBef>
            </a:pPr>
            <a:r>
              <a:rPr lang="en-US" altLang="zh-CN"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Challenges</a:t>
            </a:r>
            <a:endParaRPr lang="en-US" altLang="zh-CN"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21" name="Group 21"/>
          <p:cNvGrpSpPr/>
          <p:nvPr>
            <p:custDataLst>
              <p:tags r:id="rId5"/>
            </p:custDataLst>
          </p:nvPr>
        </p:nvGrpSpPr>
        <p:grpSpPr>
          <a:xfrm rot="0">
            <a:off x="9982053" y="3013971"/>
            <a:ext cx="4534819" cy="5170513"/>
            <a:chOff x="0" y="0"/>
            <a:chExt cx="1380730" cy="1574282"/>
          </a:xfrm>
        </p:grpSpPr>
        <p:sp>
          <p:nvSpPr>
            <p:cNvPr id="22" name="Freeform 22"/>
            <p:cNvSpPr/>
            <p:nvPr>
              <p:custDataLst>
                <p:tags r:id="rId6"/>
              </p:custDataLst>
            </p:nvPr>
          </p:nvSpPr>
          <p:spPr>
            <a:xfrm>
              <a:off x="0" y="0"/>
              <a:ext cx="1380730" cy="1574282"/>
            </a:xfrm>
            <a:custGeom>
              <a:avLst/>
              <a:gdLst/>
              <a:ahLst/>
              <a:cxnLst/>
              <a:rect l="l" t="t" r="r" b="b"/>
              <a:pathLst>
                <a:path w="1380730" h="1574282">
                  <a:moveTo>
                    <a:pt x="0" y="0"/>
                  </a:moveTo>
                  <a:lnTo>
                    <a:pt x="1380730" y="0"/>
                  </a:lnTo>
                  <a:lnTo>
                    <a:pt x="1380730" y="1574282"/>
                  </a:lnTo>
                  <a:lnTo>
                    <a:pt x="0" y="1574282"/>
                  </a:lnTo>
                  <a:close/>
                </a:path>
              </a:pathLst>
            </a:custGeom>
            <a:solidFill>
              <a:srgbClr val="E4E4E2">
                <a:alpha val="87843"/>
              </a:srgbClr>
            </a:solidFill>
            <a:ln cap="sq">
              <a:noFill/>
              <a:prstDash val="solid"/>
              <a:miter/>
            </a:ln>
          </p:spPr>
        </p:sp>
        <p:sp>
          <p:nvSpPr>
            <p:cNvPr id="23" name="TextBox 23"/>
            <p:cNvSpPr txBox="1"/>
            <p:nvPr/>
          </p:nvSpPr>
          <p:spPr>
            <a:xfrm>
              <a:off x="0" y="-47625"/>
              <a:ext cx="1380730" cy="1621907"/>
            </a:xfrm>
            <a:prstGeom prst="rect">
              <a:avLst/>
            </a:prstGeom>
          </p:spPr>
          <p:txBody>
            <a:bodyPr lIns="50800" tIns="50800" rIns="50800" bIns="50800" rtlCol="0" anchor="ctr"/>
            <a:lstStyle/>
            <a:p>
              <a:pPr marL="0" lvl="0" indent="0" algn="ctr">
                <a:lnSpc>
                  <a:spcPts val="2660"/>
                </a:lnSpc>
                <a:spcBef>
                  <a:spcPct val="0"/>
                </a:spcBef>
              </a:pPr>
            </a:p>
          </p:txBody>
        </p:sp>
      </p:grpSp>
      <p:sp>
        <p:nvSpPr>
          <p:cNvPr id="24" name="TextBox 24"/>
          <p:cNvSpPr txBox="1"/>
          <p:nvPr>
            <p:custDataLst>
              <p:tags r:id="rId7"/>
            </p:custDataLst>
          </p:nvPr>
        </p:nvSpPr>
        <p:spPr>
          <a:xfrm>
            <a:off x="10352405" y="4740910"/>
            <a:ext cx="3901440" cy="1830070"/>
          </a:xfrm>
          <a:prstGeom prst="rect">
            <a:avLst/>
          </a:prstGeom>
        </p:spPr>
        <p:txBody>
          <a:bodyPr wrap="square" lIns="0" tIns="0" rIns="0" bIns="0" rtlCol="0" anchor="t">
            <a:spAutoFit/>
          </a:bodyPr>
          <a:lstStyle/>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Show statistics in more ways.</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Categorize datasets more accurately.</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25" name="TextBox 25"/>
          <p:cNvSpPr txBox="1"/>
          <p:nvPr>
            <p:custDataLst>
              <p:tags r:id="rId8"/>
            </p:custDataLst>
          </p:nvPr>
        </p:nvSpPr>
        <p:spPr>
          <a:xfrm>
            <a:off x="10804933" y="3590318"/>
            <a:ext cx="2889059" cy="560070"/>
          </a:xfrm>
          <a:prstGeom prst="rect">
            <a:avLst/>
          </a:prstGeom>
        </p:spPr>
        <p:txBody>
          <a:bodyPr lIns="0" tIns="0" rIns="0" bIns="0" rtlCol="0" anchor="t">
            <a:spAutoFit/>
          </a:bodyPr>
          <a:lstStyle/>
          <a:p>
            <a:pPr marL="0" lvl="0" indent="0" algn="ctr">
              <a:lnSpc>
                <a:spcPts val="4370"/>
              </a:lnSpc>
              <a:spcBef>
                <a:spcPct val="0"/>
              </a:spcBef>
            </a:pPr>
            <a:r>
              <a:rPr lang="en-US" altLang="zh-CN"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Shortcomings</a:t>
            </a:r>
            <a:endParaRPr lang="en-US"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26" name="Group 26"/>
          <p:cNvGrpSpPr/>
          <p:nvPr>
            <p:custDataLst>
              <p:tags r:id="rId9"/>
            </p:custDataLst>
          </p:nvPr>
        </p:nvGrpSpPr>
        <p:grpSpPr>
          <a:xfrm rot="0">
            <a:off x="3276492" y="8112864"/>
            <a:ext cx="4534819" cy="215764"/>
            <a:chOff x="0" y="0"/>
            <a:chExt cx="1380730" cy="65694"/>
          </a:xfrm>
        </p:grpSpPr>
        <p:sp>
          <p:nvSpPr>
            <p:cNvPr id="27" name="Freeform 27"/>
            <p:cNvSpPr/>
            <p:nvPr>
              <p:custDataLst>
                <p:tags r:id="rId10"/>
              </p:custDataLst>
            </p:nvPr>
          </p:nvSpPr>
          <p:spPr>
            <a:xfrm>
              <a:off x="0" y="0"/>
              <a:ext cx="1380730" cy="65694"/>
            </a:xfrm>
            <a:custGeom>
              <a:avLst/>
              <a:gdLst/>
              <a:ahLst/>
              <a:cxnLst/>
              <a:rect l="l" t="t" r="r" b="b"/>
              <a:pathLst>
                <a:path w="1380730" h="65694">
                  <a:moveTo>
                    <a:pt x="0" y="0"/>
                  </a:moveTo>
                  <a:lnTo>
                    <a:pt x="1380730" y="0"/>
                  </a:lnTo>
                  <a:lnTo>
                    <a:pt x="1380730" y="65694"/>
                  </a:lnTo>
                  <a:lnTo>
                    <a:pt x="0" y="65694"/>
                  </a:lnTo>
                  <a:close/>
                </a:path>
              </a:pathLst>
            </a:custGeom>
            <a:solidFill>
              <a:srgbClr val="94262A"/>
            </a:solidFill>
            <a:ln cap="sq">
              <a:noFill/>
              <a:prstDash val="solid"/>
              <a:miter/>
            </a:ln>
          </p:spPr>
        </p:sp>
        <p:sp>
          <p:nvSpPr>
            <p:cNvPr id="28" name="TextBox 28"/>
            <p:cNvSpPr txBox="1"/>
            <p:nvPr/>
          </p:nvSpPr>
          <p:spPr>
            <a:xfrm>
              <a:off x="0" y="-47625"/>
              <a:ext cx="1380730" cy="11331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9" name="Group 29"/>
          <p:cNvGrpSpPr/>
          <p:nvPr>
            <p:custDataLst>
              <p:tags r:id="rId11"/>
            </p:custDataLst>
          </p:nvPr>
        </p:nvGrpSpPr>
        <p:grpSpPr>
          <a:xfrm rot="0">
            <a:off x="9982053" y="8112864"/>
            <a:ext cx="4534819" cy="215764"/>
            <a:chOff x="0" y="0"/>
            <a:chExt cx="1380730" cy="65694"/>
          </a:xfrm>
        </p:grpSpPr>
        <p:sp>
          <p:nvSpPr>
            <p:cNvPr id="30" name="Freeform 30"/>
            <p:cNvSpPr/>
            <p:nvPr>
              <p:custDataLst>
                <p:tags r:id="rId12"/>
              </p:custDataLst>
            </p:nvPr>
          </p:nvSpPr>
          <p:spPr>
            <a:xfrm>
              <a:off x="0" y="0"/>
              <a:ext cx="1380730" cy="65694"/>
            </a:xfrm>
            <a:custGeom>
              <a:avLst/>
              <a:gdLst/>
              <a:ahLst/>
              <a:cxnLst/>
              <a:rect l="l" t="t" r="r" b="b"/>
              <a:pathLst>
                <a:path w="1380730" h="65694">
                  <a:moveTo>
                    <a:pt x="0" y="0"/>
                  </a:moveTo>
                  <a:lnTo>
                    <a:pt x="1380730" y="0"/>
                  </a:lnTo>
                  <a:lnTo>
                    <a:pt x="1380730" y="65694"/>
                  </a:lnTo>
                  <a:lnTo>
                    <a:pt x="0" y="65694"/>
                  </a:lnTo>
                  <a:close/>
                </a:path>
              </a:pathLst>
            </a:custGeom>
            <a:solidFill>
              <a:srgbClr val="94262A"/>
            </a:solidFill>
            <a:ln cap="sq">
              <a:noFill/>
              <a:prstDash val="solid"/>
              <a:miter/>
            </a:ln>
          </p:spPr>
        </p:sp>
        <p:sp>
          <p:nvSpPr>
            <p:cNvPr id="31" name="TextBox 31"/>
            <p:cNvSpPr txBox="1"/>
            <p:nvPr/>
          </p:nvSpPr>
          <p:spPr>
            <a:xfrm>
              <a:off x="0" y="-47625"/>
              <a:ext cx="1380730" cy="113319"/>
            </a:xfrm>
            <a:prstGeom prst="rect">
              <a:avLst/>
            </a:prstGeom>
          </p:spPr>
          <p:txBody>
            <a:bodyPr lIns="50800" tIns="50800" rIns="50800" bIns="50800" rtlCol="0" anchor="ctr"/>
            <a:lstStyle/>
            <a:p>
              <a:pPr marL="0" lvl="0" indent="0" algn="ctr">
                <a:lnSpc>
                  <a:spcPts val="2660"/>
                </a:lnSpc>
                <a:spcBef>
                  <a:spcPct val="0"/>
                </a:spcBef>
              </a:pPr>
            </a:p>
          </p:txBody>
        </p:sp>
      </p:grpSp>
      <p:sp>
        <p:nvSpPr>
          <p:cNvPr id="35" name="TextBox 5"/>
          <p:cNvSpPr txBox="1"/>
          <p:nvPr/>
        </p:nvSpPr>
        <p:spPr>
          <a:xfrm>
            <a:off x="4753610" y="1028700"/>
            <a:ext cx="8780780"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Key challenges and Shortcomings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8" name="Group 8"/>
          <p:cNvGrpSpPr/>
          <p:nvPr/>
        </p:nvGrpSpPr>
        <p:grpSpPr>
          <a:xfrm rot="0">
            <a:off x="0" y="7982624"/>
            <a:ext cx="18288000" cy="622550"/>
            <a:chOff x="0" y="0"/>
            <a:chExt cx="16612545" cy="565515"/>
          </a:xfrm>
        </p:grpSpPr>
        <p:sp>
          <p:nvSpPr>
            <p:cNvPr id="9" name="Freeform 9"/>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10" name="TextBox 10"/>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1" name="TextBox 11"/>
          <p:cNvSpPr txBox="1"/>
          <p:nvPr/>
        </p:nvSpPr>
        <p:spPr>
          <a:xfrm>
            <a:off x="1247766" y="3259906"/>
            <a:ext cx="15792469" cy="1811020"/>
          </a:xfrm>
          <a:prstGeom prst="rect">
            <a:avLst/>
          </a:prstGeom>
        </p:spPr>
        <p:txBody>
          <a:bodyPr lIns="0" tIns="0" rIns="0" bIns="0" rtlCol="0" anchor="t">
            <a:spAutoFit/>
          </a:bodyPr>
          <a:lstStyle/>
          <a:p>
            <a:pPr algn="ctr">
              <a:lnSpc>
                <a:spcPts val="14125"/>
              </a:lnSpc>
            </a:pPr>
            <a:r>
              <a:rPr lang="en-US" altLang="zh-CN" sz="8900" b="1" spc="171">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Thank you for listening!</a:t>
            </a:r>
            <a:endParaRPr lang="en-US" altLang="zh-CN" sz="8900" b="1" spc="171">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18" name="文本框 17"/>
          <p:cNvSpPr txBox="1"/>
          <p:nvPr/>
        </p:nvSpPr>
        <p:spPr>
          <a:xfrm>
            <a:off x="5840730" y="5829300"/>
            <a:ext cx="6808470" cy="1198880"/>
          </a:xfrm>
          <a:prstGeom prst="rect">
            <a:avLst/>
          </a:prstGeom>
          <a:noFill/>
        </p:spPr>
        <p:txBody>
          <a:bodyPr wrap="square" rtlCol="0">
            <a:spAutoFit/>
          </a:bodyPr>
          <a:p>
            <a:r>
              <a:rPr lang="en-US" altLang="zh-CN" sz="3600"/>
              <a:t>Date</a:t>
            </a:r>
            <a:r>
              <a:rPr lang="zh-CN" altLang="en-US" sz="3600"/>
              <a:t>：</a:t>
            </a:r>
            <a:endParaRPr lang="zh-CN" altLang="en-US" sz="3600"/>
          </a:p>
          <a:p>
            <a:r>
              <a:rPr lang="en-US" altLang="zh-CN" sz="3600"/>
              <a:t>Presenter</a:t>
            </a:r>
            <a:r>
              <a:rPr lang="zh-CN" altLang="en-US" sz="3600"/>
              <a:t>：</a:t>
            </a:r>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3251117" y="0"/>
            <a:ext cx="300736" cy="10287000"/>
            <a:chOff x="0" y="0"/>
            <a:chExt cx="273184" cy="9344557"/>
          </a:xfrm>
        </p:grpSpPr>
        <p:sp>
          <p:nvSpPr>
            <p:cNvPr id="3" name="Freeform 3"/>
            <p:cNvSpPr/>
            <p:nvPr/>
          </p:nvSpPr>
          <p:spPr>
            <a:xfrm>
              <a:off x="0" y="0"/>
              <a:ext cx="273184" cy="9344557"/>
            </a:xfrm>
            <a:custGeom>
              <a:avLst/>
              <a:gdLst/>
              <a:ahLst/>
              <a:cxnLst/>
              <a:rect l="l" t="t" r="r" b="b"/>
              <a:pathLst>
                <a:path w="273184" h="9344557">
                  <a:moveTo>
                    <a:pt x="0" y="0"/>
                  </a:moveTo>
                  <a:lnTo>
                    <a:pt x="273184" y="0"/>
                  </a:lnTo>
                  <a:lnTo>
                    <a:pt x="273184" y="9344557"/>
                  </a:lnTo>
                  <a:lnTo>
                    <a:pt x="0" y="9344557"/>
                  </a:lnTo>
                  <a:close/>
                </a:path>
              </a:pathLst>
            </a:custGeom>
            <a:solidFill>
              <a:srgbClr val="E4E4E2"/>
            </a:solidFill>
            <a:ln cap="sq">
              <a:noFill/>
              <a:prstDash val="solid"/>
              <a:miter/>
            </a:ln>
          </p:spPr>
        </p:sp>
        <p:sp>
          <p:nvSpPr>
            <p:cNvPr id="4" name="TextBox 4"/>
            <p:cNvSpPr txBox="1"/>
            <p:nvPr/>
          </p:nvSpPr>
          <p:spPr>
            <a:xfrm>
              <a:off x="0" y="0"/>
              <a:ext cx="273184" cy="9344557"/>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5" name="Group 5"/>
          <p:cNvGrpSpPr/>
          <p:nvPr/>
        </p:nvGrpSpPr>
        <p:grpSpPr>
          <a:xfrm rot="0">
            <a:off x="0" y="0"/>
            <a:ext cx="3291024" cy="10287000"/>
            <a:chOff x="0" y="0"/>
            <a:chExt cx="2989517" cy="9344557"/>
          </a:xfrm>
        </p:grpSpPr>
        <p:sp>
          <p:nvSpPr>
            <p:cNvPr id="6" name="Freeform 6"/>
            <p:cNvSpPr/>
            <p:nvPr/>
          </p:nvSpPr>
          <p:spPr>
            <a:xfrm>
              <a:off x="0" y="0"/>
              <a:ext cx="2989517" cy="9344557"/>
            </a:xfrm>
            <a:custGeom>
              <a:avLst/>
              <a:gdLst/>
              <a:ahLst/>
              <a:cxnLst/>
              <a:rect l="l" t="t" r="r" b="b"/>
              <a:pathLst>
                <a:path w="2989517" h="9344557">
                  <a:moveTo>
                    <a:pt x="0" y="0"/>
                  </a:moveTo>
                  <a:lnTo>
                    <a:pt x="2989517" y="0"/>
                  </a:lnTo>
                  <a:lnTo>
                    <a:pt x="2989517" y="9344557"/>
                  </a:lnTo>
                  <a:lnTo>
                    <a:pt x="0" y="9344557"/>
                  </a:lnTo>
                  <a:close/>
                </a:path>
              </a:pathLst>
            </a:custGeom>
            <a:solidFill>
              <a:srgbClr val="94262A"/>
            </a:solidFill>
            <a:ln cap="sq">
              <a:noFill/>
              <a:prstDash val="solid"/>
              <a:miter/>
            </a:ln>
          </p:spPr>
        </p:sp>
        <p:sp>
          <p:nvSpPr>
            <p:cNvPr id="7" name="TextBox 7"/>
            <p:cNvSpPr txBox="1"/>
            <p:nvPr/>
          </p:nvSpPr>
          <p:spPr>
            <a:xfrm>
              <a:off x="0" y="0"/>
              <a:ext cx="2989517" cy="9344557"/>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8" name="Group 8"/>
          <p:cNvGrpSpPr/>
          <p:nvPr>
            <p:custDataLst>
              <p:tags r:id="rId1"/>
            </p:custDataLst>
          </p:nvPr>
        </p:nvGrpSpPr>
        <p:grpSpPr>
          <a:xfrm rot="0">
            <a:off x="4838689" y="4279263"/>
            <a:ext cx="5752390" cy="1647062"/>
            <a:chOff x="0" y="0"/>
            <a:chExt cx="1515033" cy="433794"/>
          </a:xfrm>
        </p:grpSpPr>
        <p:sp>
          <p:nvSpPr>
            <p:cNvPr id="9" name="Freeform 9"/>
            <p:cNvSpPr/>
            <p:nvPr>
              <p:custDataLst>
                <p:tags r:id="rId2"/>
              </p:custDataLst>
            </p:nvPr>
          </p:nvSpPr>
          <p:spPr>
            <a:xfrm>
              <a:off x="0" y="0"/>
              <a:ext cx="1515033" cy="433794"/>
            </a:xfrm>
            <a:custGeom>
              <a:avLst/>
              <a:gdLst/>
              <a:ahLst/>
              <a:cxnLst/>
              <a:rect l="l" t="t" r="r" b="b"/>
              <a:pathLst>
                <a:path w="1515033" h="433794">
                  <a:moveTo>
                    <a:pt x="0" y="0"/>
                  </a:moveTo>
                  <a:lnTo>
                    <a:pt x="1515033" y="0"/>
                  </a:lnTo>
                  <a:lnTo>
                    <a:pt x="1515033" y="433794"/>
                  </a:lnTo>
                  <a:lnTo>
                    <a:pt x="0" y="433794"/>
                  </a:lnTo>
                  <a:close/>
                </a:path>
              </a:pathLst>
            </a:custGeom>
            <a:solidFill>
              <a:srgbClr val="000000">
                <a:alpha val="0"/>
              </a:srgbClr>
            </a:solidFill>
            <a:ln w="9525" cap="sq">
              <a:solidFill>
                <a:srgbClr val="94262A"/>
              </a:solidFill>
              <a:prstDash val="solid"/>
              <a:miter/>
            </a:ln>
          </p:spPr>
        </p:sp>
        <p:sp>
          <p:nvSpPr>
            <p:cNvPr id="10" name="TextBox 10"/>
            <p:cNvSpPr txBox="1"/>
            <p:nvPr/>
          </p:nvSpPr>
          <p:spPr>
            <a:xfrm>
              <a:off x="0" y="-47625"/>
              <a:ext cx="1515033" cy="481419"/>
            </a:xfrm>
            <a:prstGeom prst="rect">
              <a:avLst/>
            </a:prstGeom>
          </p:spPr>
          <p:txBody>
            <a:bodyPr lIns="50800" tIns="50800" rIns="50800" bIns="50800" rtlCol="0" anchor="ctr"/>
            <a:lstStyle/>
            <a:p>
              <a:pPr marL="0" lvl="0" indent="0" algn="ctr">
                <a:lnSpc>
                  <a:spcPts val="2660"/>
                </a:lnSpc>
                <a:spcBef>
                  <a:spcPct val="0"/>
                </a:spcBef>
              </a:pPr>
            </a:p>
          </p:txBody>
        </p:sp>
      </p:grpSp>
      <p:sp>
        <p:nvSpPr>
          <p:cNvPr id="11" name="TextBox 11"/>
          <p:cNvSpPr txBox="1"/>
          <p:nvPr>
            <p:custDataLst>
              <p:tags r:id="rId3"/>
            </p:custDataLst>
          </p:nvPr>
        </p:nvSpPr>
        <p:spPr>
          <a:xfrm>
            <a:off x="6177546" y="4610256"/>
            <a:ext cx="4016490" cy="676910"/>
          </a:xfrm>
          <a:prstGeom prst="rect">
            <a:avLst/>
          </a:prstGeom>
        </p:spPr>
        <p:txBody>
          <a:bodyPr lIns="0" tIns="0" rIns="0" bIns="0" rtlCol="0" anchor="t">
            <a:spAutoFit/>
          </a:bodyPr>
          <a:lstStyle/>
          <a:p>
            <a:pPr algn="l">
              <a:lnSpc>
                <a:spcPts val="5280"/>
              </a:lnSpc>
            </a:pPr>
            <a:r>
              <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Summary of the dataset </a:t>
            </a:r>
            <a:endPar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13" name="TextBox 13"/>
          <p:cNvSpPr txBox="1"/>
          <p:nvPr>
            <p:custDataLst>
              <p:tags r:id="rId4"/>
            </p:custDataLst>
          </p:nvPr>
        </p:nvSpPr>
        <p:spPr>
          <a:xfrm>
            <a:off x="5191714" y="4657379"/>
            <a:ext cx="842957" cy="838200"/>
          </a:xfrm>
          <a:prstGeom prst="rect">
            <a:avLst/>
          </a:prstGeom>
        </p:spPr>
        <p:txBody>
          <a:bodyPr lIns="0" tIns="0" rIns="0" bIns="0" rtlCol="0" anchor="t">
            <a:spAutoFit/>
          </a:bodyPr>
          <a:lstStyle/>
          <a:p>
            <a:pPr algn="l">
              <a:lnSpc>
                <a:spcPts val="5880"/>
              </a:lnSpc>
            </a:pPr>
            <a:r>
              <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rPr>
              <a:t>01</a:t>
            </a:r>
            <a:endPar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grpSp>
        <p:nvGrpSpPr>
          <p:cNvPr id="14" name="Group 14"/>
          <p:cNvGrpSpPr/>
          <p:nvPr>
            <p:custDataLst>
              <p:tags r:id="rId5"/>
            </p:custDataLst>
          </p:nvPr>
        </p:nvGrpSpPr>
        <p:grpSpPr>
          <a:xfrm rot="0">
            <a:off x="11205430" y="4279263"/>
            <a:ext cx="5752390" cy="1647062"/>
            <a:chOff x="0" y="0"/>
            <a:chExt cx="1515033" cy="433794"/>
          </a:xfrm>
        </p:grpSpPr>
        <p:sp>
          <p:nvSpPr>
            <p:cNvPr id="15" name="Freeform 15"/>
            <p:cNvSpPr/>
            <p:nvPr>
              <p:custDataLst>
                <p:tags r:id="rId6"/>
              </p:custDataLst>
            </p:nvPr>
          </p:nvSpPr>
          <p:spPr>
            <a:xfrm>
              <a:off x="0" y="0"/>
              <a:ext cx="1515033" cy="433794"/>
            </a:xfrm>
            <a:custGeom>
              <a:avLst/>
              <a:gdLst/>
              <a:ahLst/>
              <a:cxnLst/>
              <a:rect l="l" t="t" r="r" b="b"/>
              <a:pathLst>
                <a:path w="1515033" h="433794">
                  <a:moveTo>
                    <a:pt x="0" y="0"/>
                  </a:moveTo>
                  <a:lnTo>
                    <a:pt x="1515033" y="0"/>
                  </a:lnTo>
                  <a:lnTo>
                    <a:pt x="1515033" y="433794"/>
                  </a:lnTo>
                  <a:lnTo>
                    <a:pt x="0" y="433794"/>
                  </a:lnTo>
                  <a:close/>
                </a:path>
              </a:pathLst>
            </a:custGeom>
            <a:solidFill>
              <a:srgbClr val="000000">
                <a:alpha val="0"/>
              </a:srgbClr>
            </a:solidFill>
            <a:ln w="9525" cap="sq">
              <a:solidFill>
                <a:srgbClr val="94262A"/>
              </a:solidFill>
              <a:prstDash val="solid"/>
              <a:miter/>
            </a:ln>
          </p:spPr>
        </p:sp>
        <p:sp>
          <p:nvSpPr>
            <p:cNvPr id="16" name="TextBox 16"/>
            <p:cNvSpPr txBox="1"/>
            <p:nvPr/>
          </p:nvSpPr>
          <p:spPr>
            <a:xfrm>
              <a:off x="0" y="-47625"/>
              <a:ext cx="1515033" cy="481419"/>
            </a:xfrm>
            <a:prstGeom prst="rect">
              <a:avLst/>
            </a:prstGeom>
          </p:spPr>
          <p:txBody>
            <a:bodyPr lIns="50800" tIns="50800" rIns="50800" bIns="50800" rtlCol="0" anchor="ctr"/>
            <a:lstStyle/>
            <a:p>
              <a:pPr marL="0" lvl="0" indent="0" algn="ctr">
                <a:lnSpc>
                  <a:spcPts val="2660"/>
                </a:lnSpc>
                <a:spcBef>
                  <a:spcPct val="0"/>
                </a:spcBef>
              </a:pPr>
            </a:p>
          </p:txBody>
        </p:sp>
      </p:grpSp>
      <p:sp>
        <p:nvSpPr>
          <p:cNvPr id="17" name="TextBox 17"/>
          <p:cNvSpPr txBox="1"/>
          <p:nvPr>
            <p:custDataLst>
              <p:tags r:id="rId7"/>
            </p:custDataLst>
          </p:nvPr>
        </p:nvSpPr>
        <p:spPr>
          <a:xfrm>
            <a:off x="12544425" y="4457700"/>
            <a:ext cx="4266565" cy="1353820"/>
          </a:xfrm>
          <a:prstGeom prst="rect">
            <a:avLst/>
          </a:prstGeom>
        </p:spPr>
        <p:txBody>
          <a:bodyPr wrap="square" lIns="0" tIns="0" rIns="0" bIns="0" rtlCol="0" anchor="t">
            <a:spAutoFit/>
          </a:bodyPr>
          <a:lstStyle/>
          <a:p>
            <a:pPr algn="l">
              <a:lnSpc>
                <a:spcPts val="5280"/>
              </a:lnSpc>
            </a:pPr>
            <a:r>
              <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19" name="TextBox 19"/>
          <p:cNvSpPr txBox="1"/>
          <p:nvPr>
            <p:custDataLst>
              <p:tags r:id="rId8"/>
            </p:custDataLst>
          </p:nvPr>
        </p:nvSpPr>
        <p:spPr>
          <a:xfrm>
            <a:off x="11558454" y="4688456"/>
            <a:ext cx="842957" cy="838200"/>
          </a:xfrm>
          <a:prstGeom prst="rect">
            <a:avLst/>
          </a:prstGeom>
        </p:spPr>
        <p:txBody>
          <a:bodyPr lIns="0" tIns="0" rIns="0" bIns="0" rtlCol="0" anchor="t">
            <a:spAutoFit/>
          </a:bodyPr>
          <a:lstStyle/>
          <a:p>
            <a:pPr algn="l">
              <a:lnSpc>
                <a:spcPts val="5880"/>
              </a:lnSpc>
            </a:pPr>
            <a:r>
              <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rPr>
              <a:t>02</a:t>
            </a:r>
            <a:endPar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grpSp>
        <p:nvGrpSpPr>
          <p:cNvPr id="20" name="Group 20"/>
          <p:cNvGrpSpPr/>
          <p:nvPr>
            <p:custDataLst>
              <p:tags r:id="rId9"/>
            </p:custDataLst>
          </p:nvPr>
        </p:nvGrpSpPr>
        <p:grpSpPr>
          <a:xfrm rot="0">
            <a:off x="4838689" y="6416512"/>
            <a:ext cx="5752390" cy="1647062"/>
            <a:chOff x="0" y="0"/>
            <a:chExt cx="1515033" cy="433794"/>
          </a:xfrm>
        </p:grpSpPr>
        <p:sp>
          <p:nvSpPr>
            <p:cNvPr id="21" name="Freeform 21"/>
            <p:cNvSpPr/>
            <p:nvPr>
              <p:custDataLst>
                <p:tags r:id="rId10"/>
              </p:custDataLst>
            </p:nvPr>
          </p:nvSpPr>
          <p:spPr>
            <a:xfrm>
              <a:off x="0" y="0"/>
              <a:ext cx="1515033" cy="433794"/>
            </a:xfrm>
            <a:custGeom>
              <a:avLst/>
              <a:gdLst/>
              <a:ahLst/>
              <a:cxnLst/>
              <a:rect l="l" t="t" r="r" b="b"/>
              <a:pathLst>
                <a:path w="1515033" h="433794">
                  <a:moveTo>
                    <a:pt x="0" y="0"/>
                  </a:moveTo>
                  <a:lnTo>
                    <a:pt x="1515033" y="0"/>
                  </a:lnTo>
                  <a:lnTo>
                    <a:pt x="1515033" y="433794"/>
                  </a:lnTo>
                  <a:lnTo>
                    <a:pt x="0" y="433794"/>
                  </a:lnTo>
                  <a:close/>
                </a:path>
              </a:pathLst>
            </a:custGeom>
            <a:solidFill>
              <a:srgbClr val="000000">
                <a:alpha val="0"/>
              </a:srgbClr>
            </a:solidFill>
            <a:ln w="9525" cap="sq">
              <a:solidFill>
                <a:srgbClr val="94262A"/>
              </a:solidFill>
              <a:prstDash val="solid"/>
              <a:miter/>
            </a:ln>
          </p:spPr>
        </p:sp>
        <p:sp>
          <p:nvSpPr>
            <p:cNvPr id="22" name="TextBox 22"/>
            <p:cNvSpPr txBox="1"/>
            <p:nvPr/>
          </p:nvSpPr>
          <p:spPr>
            <a:xfrm>
              <a:off x="0" y="-47625"/>
              <a:ext cx="1515033" cy="481419"/>
            </a:xfrm>
            <a:prstGeom prst="rect">
              <a:avLst/>
            </a:prstGeom>
          </p:spPr>
          <p:txBody>
            <a:bodyPr lIns="50800" tIns="50800" rIns="50800" bIns="50800" rtlCol="0" anchor="ctr"/>
            <a:lstStyle/>
            <a:p>
              <a:pPr marL="0" lvl="0" indent="0" algn="ctr">
                <a:lnSpc>
                  <a:spcPts val="2660"/>
                </a:lnSpc>
                <a:spcBef>
                  <a:spcPct val="0"/>
                </a:spcBef>
              </a:pPr>
            </a:p>
          </p:txBody>
        </p:sp>
      </p:grpSp>
      <p:sp>
        <p:nvSpPr>
          <p:cNvPr id="23" name="TextBox 23"/>
          <p:cNvSpPr txBox="1"/>
          <p:nvPr>
            <p:custDataLst>
              <p:tags r:id="rId11"/>
            </p:custDataLst>
          </p:nvPr>
        </p:nvSpPr>
        <p:spPr>
          <a:xfrm>
            <a:off x="6178181" y="6655431"/>
            <a:ext cx="4016490" cy="1353820"/>
          </a:xfrm>
          <a:prstGeom prst="rect">
            <a:avLst/>
          </a:prstGeom>
        </p:spPr>
        <p:txBody>
          <a:bodyPr lIns="0" tIns="0" rIns="0" bIns="0" rtlCol="0" anchor="t">
            <a:spAutoFit/>
          </a:bodyPr>
          <a:lstStyle/>
          <a:p>
            <a:pPr algn="l">
              <a:lnSpc>
                <a:spcPts val="5280"/>
              </a:lnSpc>
            </a:pPr>
            <a:r>
              <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Key challenges and shortcomings</a:t>
            </a:r>
            <a:endPar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25" name="TextBox 25"/>
          <p:cNvSpPr txBox="1"/>
          <p:nvPr>
            <p:custDataLst>
              <p:tags r:id="rId12"/>
            </p:custDataLst>
          </p:nvPr>
        </p:nvSpPr>
        <p:spPr>
          <a:xfrm>
            <a:off x="5191714" y="6794627"/>
            <a:ext cx="842957" cy="838200"/>
          </a:xfrm>
          <a:prstGeom prst="rect">
            <a:avLst/>
          </a:prstGeom>
        </p:spPr>
        <p:txBody>
          <a:bodyPr lIns="0" tIns="0" rIns="0" bIns="0" rtlCol="0" anchor="t">
            <a:spAutoFit/>
          </a:bodyPr>
          <a:lstStyle/>
          <a:p>
            <a:pPr marL="0" lvl="0" indent="0" algn="l">
              <a:lnSpc>
                <a:spcPts val="5880"/>
              </a:lnSpc>
              <a:spcBef>
                <a:spcPct val="0"/>
              </a:spcBef>
            </a:pPr>
            <a:r>
              <a:rPr lang="en-US" sz="4900" b="1" u="none" strike="noStrike">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rPr>
              <a:t>03</a:t>
            </a:r>
            <a:endParaRPr lang="en-US" sz="4900" b="1" u="none" strike="noStrike">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
        <p:nvSpPr>
          <p:cNvPr id="32" name="TextBox 32"/>
          <p:cNvSpPr txBox="1"/>
          <p:nvPr/>
        </p:nvSpPr>
        <p:spPr>
          <a:xfrm>
            <a:off x="7467600" y="1485900"/>
            <a:ext cx="6609080" cy="1989455"/>
          </a:xfrm>
          <a:prstGeom prst="rect">
            <a:avLst/>
          </a:prstGeom>
        </p:spPr>
        <p:txBody>
          <a:bodyPr wrap="square" lIns="0" tIns="0" rIns="0" bIns="0" rtlCol="0" anchor="t">
            <a:spAutoFit/>
          </a:bodyPr>
          <a:lstStyle/>
          <a:p>
            <a:pPr algn="ctr">
              <a:lnSpc>
                <a:spcPts val="15515"/>
              </a:lnSpc>
            </a:pPr>
            <a:r>
              <a:rPr lang="en-US" altLang="zh-CN" sz="8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Content</a:t>
            </a:r>
            <a:endParaRPr lang="en-US" altLang="zh-CN" sz="8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6" name="Group 6"/>
          <p:cNvGrpSpPr/>
          <p:nvPr/>
        </p:nvGrpSpPr>
        <p:grpSpPr>
          <a:xfrm rot="0">
            <a:off x="0" y="7982624"/>
            <a:ext cx="18288000" cy="622550"/>
            <a:chOff x="0" y="0"/>
            <a:chExt cx="16612545" cy="565515"/>
          </a:xfrm>
        </p:grpSpPr>
        <p:sp>
          <p:nvSpPr>
            <p:cNvPr id="7" name="Freeform 7"/>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8" name="TextBox 8"/>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0" name="TextBox 10"/>
          <p:cNvSpPr txBox="1"/>
          <p:nvPr/>
        </p:nvSpPr>
        <p:spPr>
          <a:xfrm>
            <a:off x="3851691" y="3639233"/>
            <a:ext cx="10584617" cy="1456055"/>
          </a:xfrm>
          <a:prstGeom prst="rect">
            <a:avLst/>
          </a:prstGeom>
        </p:spPr>
        <p:txBody>
          <a:bodyPr lIns="0" tIns="0" rIns="0" bIns="0" rtlCol="0" anchor="t">
            <a:spAutoFit/>
          </a:bodyPr>
          <a:lstStyle/>
          <a:p>
            <a:pPr algn="ctr">
              <a:lnSpc>
                <a:spcPts val="11355"/>
              </a:lnSpc>
            </a:pPr>
            <a:r>
              <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Summary of the dataset</a:t>
            </a:r>
            <a:endPar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12" name="Group 12"/>
          <p:cNvGrpSpPr/>
          <p:nvPr/>
        </p:nvGrpSpPr>
        <p:grpSpPr>
          <a:xfrm rot="0">
            <a:off x="8351449" y="1963547"/>
            <a:ext cx="1585102" cy="15851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262A"/>
            </a:solidFill>
          </p:spPr>
        </p:sp>
        <p:sp>
          <p:nvSpPr>
            <p:cNvPr id="14" name="TextBox 14"/>
            <p:cNvSpPr txBox="1"/>
            <p:nvPr/>
          </p:nvSpPr>
          <p:spPr>
            <a:xfrm>
              <a:off x="76200" y="76200"/>
              <a:ext cx="660400" cy="660400"/>
            </a:xfrm>
            <a:prstGeom prst="rect">
              <a:avLst/>
            </a:prstGeom>
          </p:spPr>
          <p:txBody>
            <a:bodyPr lIns="50800" tIns="50800" rIns="50800" bIns="50800" rtlCol="0" anchor="ctr"/>
            <a:lstStyle/>
            <a:p>
              <a:pPr algn="ctr">
                <a:lnSpc>
                  <a:spcPts val="2400"/>
                </a:lnSpc>
              </a:pPr>
            </a:p>
          </p:txBody>
        </p:sp>
      </p:grpSp>
      <p:sp>
        <p:nvSpPr>
          <p:cNvPr id="15" name="TextBox 15"/>
          <p:cNvSpPr txBox="1"/>
          <p:nvPr/>
        </p:nvSpPr>
        <p:spPr>
          <a:xfrm>
            <a:off x="8167583" y="2131814"/>
            <a:ext cx="1952835" cy="1280156"/>
          </a:xfrm>
          <a:prstGeom prst="rect">
            <a:avLst/>
          </a:prstGeom>
        </p:spPr>
        <p:txBody>
          <a:bodyPr lIns="0" tIns="0" rIns="0" bIns="0" rtlCol="0" anchor="t">
            <a:spAutoFit/>
          </a:bodyPr>
          <a:lstStyle/>
          <a:p>
            <a:pPr marL="0" lvl="0" indent="0" algn="ctr">
              <a:lnSpc>
                <a:spcPts val="8955"/>
              </a:lnSpc>
              <a:spcBef>
                <a:spcPct val="0"/>
              </a:spcBef>
            </a:pPr>
            <a:r>
              <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rPr>
              <a:t>01</a:t>
            </a:r>
            <a:endPar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sp>
        <p:nvSpPr>
          <p:cNvPr id="5" name="TextBox 5"/>
          <p:cNvSpPr txBox="1"/>
          <p:nvPr/>
        </p:nvSpPr>
        <p:spPr>
          <a:xfrm>
            <a:off x="5486611" y="876038"/>
            <a:ext cx="6122248" cy="1456055"/>
          </a:xfrm>
          <a:prstGeom prst="rect">
            <a:avLst/>
          </a:prstGeom>
        </p:spPr>
        <p:txBody>
          <a:bodyPr lIns="0" tIns="0" rIns="0" bIns="0" rtlCol="0" anchor="t">
            <a:spAutoFit/>
          </a:bodyPr>
          <a:lstStyle/>
          <a:p>
            <a:pPr algn="ctr">
              <a:lnSpc>
                <a:spcPts val="11355"/>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Summary of the dataset</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13" name="Group 13"/>
          <p:cNvGrpSpPr/>
          <p:nvPr/>
        </p:nvGrpSpPr>
        <p:grpSpPr>
          <a:xfrm rot="0">
            <a:off x="1682812" y="3337781"/>
            <a:ext cx="7156388" cy="4856244"/>
            <a:chOff x="0" y="0"/>
            <a:chExt cx="1884810" cy="1279011"/>
          </a:xfrm>
        </p:grpSpPr>
        <p:sp>
          <p:nvSpPr>
            <p:cNvPr id="14" name="Freeform 14"/>
            <p:cNvSpPr/>
            <p:nvPr/>
          </p:nvSpPr>
          <p:spPr>
            <a:xfrm>
              <a:off x="0" y="0"/>
              <a:ext cx="1884810" cy="1279011"/>
            </a:xfrm>
            <a:custGeom>
              <a:avLst/>
              <a:gdLst/>
              <a:ahLst/>
              <a:cxnLst/>
              <a:rect l="l" t="t" r="r" b="b"/>
              <a:pathLst>
                <a:path w="1884810" h="1279011">
                  <a:moveTo>
                    <a:pt x="0" y="0"/>
                  </a:moveTo>
                  <a:lnTo>
                    <a:pt x="1884810" y="0"/>
                  </a:lnTo>
                  <a:lnTo>
                    <a:pt x="1884810" y="1279011"/>
                  </a:lnTo>
                  <a:lnTo>
                    <a:pt x="0" y="1279011"/>
                  </a:lnTo>
                  <a:close/>
                </a:path>
              </a:pathLst>
            </a:custGeom>
            <a:solidFill>
              <a:srgbClr val="94262A"/>
            </a:solidFill>
          </p:spPr>
        </p:sp>
        <p:sp>
          <p:nvSpPr>
            <p:cNvPr id="15" name="TextBox 15"/>
            <p:cNvSpPr txBox="1"/>
            <p:nvPr/>
          </p:nvSpPr>
          <p:spPr>
            <a:xfrm>
              <a:off x="0" y="-19050"/>
              <a:ext cx="1884810" cy="1298061"/>
            </a:xfrm>
            <a:prstGeom prst="rect">
              <a:avLst/>
            </a:prstGeom>
          </p:spPr>
          <p:txBody>
            <a:bodyPr lIns="50800" tIns="50800" rIns="50800" bIns="50800" rtlCol="0" anchor="ctr"/>
            <a:lstStyle/>
            <a:p>
              <a:pPr algn="ctr">
                <a:lnSpc>
                  <a:spcPts val="2160"/>
                </a:lnSpc>
              </a:pPr>
            </a:p>
          </p:txBody>
        </p:sp>
      </p:grpSp>
      <p:sp>
        <p:nvSpPr>
          <p:cNvPr id="16" name="TextBox 16"/>
          <p:cNvSpPr txBox="1"/>
          <p:nvPr/>
        </p:nvSpPr>
        <p:spPr>
          <a:xfrm>
            <a:off x="2514832" y="4534037"/>
            <a:ext cx="5449168" cy="2562860"/>
          </a:xfrm>
          <a:prstGeom prst="rect">
            <a:avLst/>
          </a:prstGeom>
        </p:spPr>
        <p:txBody>
          <a:bodyPr lIns="0" tIns="0" rIns="0" bIns="0" rtlCol="0" anchor="t">
            <a:spAutoFit/>
          </a:bodyPr>
          <a:lstStyle/>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The data set included biological data on actors in Hollywood films that featured two or more actors playing true love interests and the youngest non-animated character over 17 years old.</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The dataset comes from:</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https://hollywoodagegap.com/ via https://www.data-is-plural.com/archive/2018-02-07-edition/</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17" name="TextBox 17"/>
          <p:cNvSpPr txBox="1"/>
          <p:nvPr/>
        </p:nvSpPr>
        <p:spPr>
          <a:xfrm>
            <a:off x="2536422" y="3941642"/>
            <a:ext cx="3771726" cy="560070"/>
          </a:xfrm>
          <a:prstGeom prst="rect">
            <a:avLst/>
          </a:prstGeom>
        </p:spPr>
        <p:txBody>
          <a:bodyPr lIns="0" tIns="0" rIns="0" bIns="0" rtlCol="0" anchor="t">
            <a:spAutoFit/>
          </a:bodyPr>
          <a:lstStyle/>
          <a:p>
            <a:pPr algn="l">
              <a:lnSpc>
                <a:spcPts val="4370"/>
              </a:lnSpc>
            </a:pPr>
            <a:r>
              <a:rPr lang="en-US" altLang="zh-CN" sz="2800" b="1">
                <a:solidFill>
                  <a:srgbClr val="FFFFFF"/>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olympics.csv</a:t>
            </a:r>
            <a:endParaRPr lang="en-US" altLang="zh-CN" sz="2800" b="1">
              <a:solidFill>
                <a:srgbClr val="FFFFFF"/>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20" name="文本框 19"/>
          <p:cNvSpPr txBox="1"/>
          <p:nvPr/>
        </p:nvSpPr>
        <p:spPr>
          <a:xfrm>
            <a:off x="10542270" y="8040370"/>
            <a:ext cx="4121150" cy="337185"/>
          </a:xfrm>
          <a:prstGeom prst="rect">
            <a:avLst/>
          </a:prstGeom>
          <a:noFill/>
        </p:spPr>
        <p:txBody>
          <a:bodyPr wrap="square" rtlCol="0">
            <a:noAutofit/>
          </a:bodyPr>
          <a:p>
            <a:r>
              <a:rPr lang="en-US" altLang="zh-CN" sz="1400"/>
              <a:t>https://www.vcg.com/creative/1327147689.html</a:t>
            </a:r>
            <a:endParaRPr lang="en-US" altLang="zh-CN" sz="1400"/>
          </a:p>
        </p:txBody>
      </p:sp>
      <p:pic>
        <p:nvPicPr>
          <p:cNvPr id="6" name="图片 5" descr="VCG211327147689"/>
          <p:cNvPicPr>
            <a:picLocks noChangeAspect="1"/>
          </p:cNvPicPr>
          <p:nvPr/>
        </p:nvPicPr>
        <p:blipFill>
          <a:blip r:embed="rId1"/>
          <a:stretch>
            <a:fillRect/>
          </a:stretch>
        </p:blipFill>
        <p:spPr>
          <a:xfrm>
            <a:off x="8839200" y="3337560"/>
            <a:ext cx="7040245" cy="47028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6" name="Group 6"/>
          <p:cNvGrpSpPr/>
          <p:nvPr/>
        </p:nvGrpSpPr>
        <p:grpSpPr>
          <a:xfrm rot="0">
            <a:off x="0" y="7982624"/>
            <a:ext cx="18288000" cy="622550"/>
            <a:chOff x="0" y="0"/>
            <a:chExt cx="16612545" cy="565515"/>
          </a:xfrm>
        </p:grpSpPr>
        <p:sp>
          <p:nvSpPr>
            <p:cNvPr id="7" name="Freeform 7"/>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8" name="TextBox 8"/>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0" name="TextBox 10"/>
          <p:cNvSpPr txBox="1"/>
          <p:nvPr/>
        </p:nvSpPr>
        <p:spPr>
          <a:xfrm>
            <a:off x="3124200" y="4305300"/>
            <a:ext cx="13280390" cy="676910"/>
          </a:xfrm>
          <a:prstGeom prst="rect">
            <a:avLst/>
          </a:prstGeom>
        </p:spPr>
        <p:txBody>
          <a:bodyPr wrap="square" lIns="0" tIns="0" rIns="0" bIns="0" rtlCol="0" anchor="t">
            <a:spAutoFit/>
          </a:bodyPr>
          <a:lstStyle/>
          <a:p>
            <a:pPr algn="l">
              <a:lnSpc>
                <a:spcPts val="5280"/>
              </a:lnSpc>
            </a:pPr>
            <a:r>
              <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12" name="Group 12"/>
          <p:cNvGrpSpPr/>
          <p:nvPr/>
        </p:nvGrpSpPr>
        <p:grpSpPr>
          <a:xfrm rot="0">
            <a:off x="8351449" y="1963547"/>
            <a:ext cx="1585102" cy="15851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262A"/>
            </a:solidFill>
          </p:spPr>
        </p:sp>
        <p:sp>
          <p:nvSpPr>
            <p:cNvPr id="14" name="TextBox 14"/>
            <p:cNvSpPr txBox="1"/>
            <p:nvPr/>
          </p:nvSpPr>
          <p:spPr>
            <a:xfrm>
              <a:off x="76200" y="76200"/>
              <a:ext cx="660400" cy="660400"/>
            </a:xfrm>
            <a:prstGeom prst="rect">
              <a:avLst/>
            </a:prstGeom>
          </p:spPr>
          <p:txBody>
            <a:bodyPr lIns="50800" tIns="50800" rIns="50800" bIns="50800" rtlCol="0" anchor="ctr"/>
            <a:lstStyle/>
            <a:p>
              <a:pPr algn="ctr">
                <a:lnSpc>
                  <a:spcPts val="2400"/>
                </a:lnSpc>
              </a:pPr>
            </a:p>
          </p:txBody>
        </p:sp>
      </p:grpSp>
      <p:sp>
        <p:nvSpPr>
          <p:cNvPr id="15" name="TextBox 15"/>
          <p:cNvSpPr txBox="1"/>
          <p:nvPr/>
        </p:nvSpPr>
        <p:spPr>
          <a:xfrm>
            <a:off x="8167583" y="2248019"/>
            <a:ext cx="1952835" cy="1280156"/>
          </a:xfrm>
          <a:prstGeom prst="rect">
            <a:avLst/>
          </a:prstGeom>
        </p:spPr>
        <p:txBody>
          <a:bodyPr lIns="0" tIns="0" rIns="0" bIns="0" rtlCol="0" anchor="t">
            <a:spAutoFit/>
          </a:bodyPr>
          <a:lstStyle/>
          <a:p>
            <a:pPr marL="0" lvl="0" indent="0" algn="ctr">
              <a:lnSpc>
                <a:spcPts val="8955"/>
              </a:lnSpc>
              <a:spcBef>
                <a:spcPct val="0"/>
              </a:spcBef>
            </a:pPr>
            <a:r>
              <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rPr>
              <a:t>02</a:t>
            </a:r>
            <a:endPar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sp>
        <p:nvSpPr>
          <p:cNvPr id="5" name="TextBox 5"/>
          <p:cNvSpPr txBox="1"/>
          <p:nvPr/>
        </p:nvSpPr>
        <p:spPr>
          <a:xfrm>
            <a:off x="5638800" y="840105"/>
            <a:ext cx="9006205" cy="676910"/>
          </a:xfrm>
          <a:prstGeom prst="rect">
            <a:avLst/>
          </a:prstGeom>
        </p:spPr>
        <p:txBody>
          <a:bodyPr wrap="square" lIns="0" tIns="0" rIns="0" bIns="0" rtlCol="0" anchor="t">
            <a:spAutoFit/>
          </a:bodyPr>
          <a:lstStyle/>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33" name="文本框 32"/>
          <p:cNvSpPr txBox="1"/>
          <p:nvPr/>
        </p:nvSpPr>
        <p:spPr>
          <a:xfrm>
            <a:off x="10024110" y="3314700"/>
            <a:ext cx="7023735" cy="3538220"/>
          </a:xfrm>
          <a:prstGeom prst="rect">
            <a:avLst/>
          </a:prstGeom>
          <a:noFill/>
        </p:spPr>
        <p:txBody>
          <a:bodyPr wrap="square" rtlCol="0">
            <a:spAutoFit/>
          </a:bodyPr>
          <a:p>
            <a:r>
              <a:rPr lang="en-US" altLang="zh-CN" sz="3200"/>
              <a:t>Shows the distribution of age differences in movies.</a:t>
            </a:r>
            <a:endParaRPr lang="en-US" altLang="zh-CN" sz="3200"/>
          </a:p>
          <a:p>
            <a:endParaRPr lang="en-US" altLang="zh-CN" sz="3200"/>
          </a:p>
          <a:p>
            <a:r>
              <a:rPr lang="en-US" altLang="zh-CN" sz="3200"/>
              <a:t>The data mainly focuses on 0-10 years old, which can prove that the couples in most movies are close in age</a:t>
            </a:r>
            <a:endParaRPr lang="en-US" altLang="zh-CN" sz="3200"/>
          </a:p>
          <a:p>
            <a:endParaRPr lang="en-US" altLang="zh-CN" sz="3200"/>
          </a:p>
        </p:txBody>
      </p:sp>
      <p:pic>
        <p:nvPicPr>
          <p:cNvPr id="6" name="图片 5"/>
          <p:cNvPicPr/>
          <p:nvPr/>
        </p:nvPicPr>
        <p:blipFill>
          <a:blip r:embed="rId1"/>
          <a:stretch>
            <a:fillRect/>
          </a:stretch>
        </p:blipFill>
        <p:spPr>
          <a:xfrm>
            <a:off x="1828800" y="2476500"/>
            <a:ext cx="7327900" cy="55035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sp>
        <p:nvSpPr>
          <p:cNvPr id="21" name="TextBox 5"/>
          <p:cNvSpPr txBox="1"/>
          <p:nvPr/>
        </p:nvSpPr>
        <p:spPr>
          <a:xfrm>
            <a:off x="5638800" y="840105"/>
            <a:ext cx="876236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23" name="文本框 22"/>
          <p:cNvSpPr txBox="1"/>
          <p:nvPr/>
        </p:nvSpPr>
        <p:spPr>
          <a:xfrm>
            <a:off x="9677400" y="2475230"/>
            <a:ext cx="6634480" cy="5507990"/>
          </a:xfrm>
          <a:prstGeom prst="rect">
            <a:avLst/>
          </a:prstGeom>
          <a:noFill/>
        </p:spPr>
        <p:txBody>
          <a:bodyPr wrap="square" rtlCol="0">
            <a:spAutoFit/>
          </a:bodyPr>
          <a:p>
            <a:r>
              <a:rPr lang="en-US" altLang="zh-CN" sz="3200"/>
              <a:t>Before 1940, when it might have been easier to accept a larger age difference.</a:t>
            </a:r>
            <a:endParaRPr lang="en-US" altLang="zh-CN" sz="3200"/>
          </a:p>
          <a:p>
            <a:endParaRPr lang="en-US" altLang="zh-CN" sz="3200"/>
          </a:p>
          <a:p>
            <a:r>
              <a:rPr lang="en-US" altLang="zh-CN" sz="3200"/>
              <a:t>From 1950 to 1970, the age difference showed a downward trend and reached its maximum in 1960.</a:t>
            </a:r>
            <a:endParaRPr lang="en-US" altLang="zh-CN" sz="3200"/>
          </a:p>
          <a:p>
            <a:endParaRPr lang="en-US" altLang="zh-CN" sz="3200"/>
          </a:p>
          <a:p>
            <a:r>
              <a:rPr lang="en-US" altLang="zh-CN" sz="3200"/>
              <a:t>After 1980, the overall age gap leveled off, with most films maintaining a character age gap between 5 and 15 years.</a:t>
            </a:r>
            <a:endParaRPr lang="en-US" altLang="zh-CN" sz="3200"/>
          </a:p>
        </p:txBody>
      </p:sp>
      <p:pic>
        <p:nvPicPr>
          <p:cNvPr id="5" name="图片 4"/>
          <p:cNvPicPr/>
          <p:nvPr/>
        </p:nvPicPr>
        <p:blipFill>
          <a:blip r:embed="rId1"/>
          <a:stretch>
            <a:fillRect/>
          </a:stretch>
        </p:blipFill>
        <p:spPr>
          <a:xfrm>
            <a:off x="1752600" y="2303145"/>
            <a:ext cx="7603490" cy="5680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9542780"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sp>
        <p:nvSpPr>
          <p:cNvPr id="6" name="文本框 5"/>
          <p:cNvSpPr txBox="1"/>
          <p:nvPr/>
        </p:nvSpPr>
        <p:spPr>
          <a:xfrm>
            <a:off x="10134600" y="2635885"/>
            <a:ext cx="7262495" cy="5015865"/>
          </a:xfrm>
          <a:prstGeom prst="rect">
            <a:avLst/>
          </a:prstGeom>
          <a:noFill/>
        </p:spPr>
        <p:txBody>
          <a:bodyPr wrap="square" rtlCol="0">
            <a:spAutoFit/>
          </a:bodyPr>
          <a:p>
            <a:r>
              <a:rPr lang="en-US" altLang="zh-CN" sz="3200"/>
              <a:t>Analysis of Age Difference by Gender of Character 1</a:t>
            </a:r>
            <a:endParaRPr lang="en-US" altLang="zh-CN" sz="3200"/>
          </a:p>
          <a:p>
            <a:endParaRPr lang="en-US" altLang="zh-CN" sz="3200"/>
          </a:p>
          <a:p>
            <a:r>
              <a:rPr lang="en-US" altLang="zh-CN" sz="3200"/>
              <a:t>The difference in the age of men as older characters is much larger than that of women.</a:t>
            </a:r>
            <a:endParaRPr lang="en-US" altLang="zh-CN" sz="3200"/>
          </a:p>
          <a:p>
            <a:endParaRPr lang="en-US" altLang="zh-CN" sz="3200"/>
          </a:p>
          <a:p>
            <a:r>
              <a:rPr lang="en-US" altLang="zh-CN" sz="3200"/>
              <a:t>There are fewer films with women as older characters and the age difference is smaller.</a:t>
            </a:r>
            <a:endParaRPr lang="en-US" altLang="zh-CN" sz="3200"/>
          </a:p>
        </p:txBody>
      </p:sp>
      <p:pic>
        <p:nvPicPr>
          <p:cNvPr id="7" name="图片 6"/>
          <p:cNvPicPr/>
          <p:nvPr/>
        </p:nvPicPr>
        <p:blipFill>
          <a:blip r:embed="rId1"/>
          <a:stretch>
            <a:fillRect/>
          </a:stretch>
        </p:blipFill>
        <p:spPr>
          <a:xfrm>
            <a:off x="2057400" y="2484120"/>
            <a:ext cx="7022465" cy="55384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9372600"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sp>
        <p:nvSpPr>
          <p:cNvPr id="6" name="文本框 5"/>
          <p:cNvSpPr txBox="1"/>
          <p:nvPr/>
        </p:nvSpPr>
        <p:spPr>
          <a:xfrm>
            <a:off x="9766935" y="2872105"/>
            <a:ext cx="7491095" cy="4030980"/>
          </a:xfrm>
          <a:prstGeom prst="rect">
            <a:avLst/>
          </a:prstGeom>
          <a:noFill/>
        </p:spPr>
        <p:txBody>
          <a:bodyPr wrap="square" rtlCol="0">
            <a:spAutoFit/>
          </a:bodyPr>
          <a:p>
            <a:r>
              <a:rPr lang="en-US" altLang="zh-CN" sz="3200"/>
              <a:t>Analysis of Top 10 Movies with Largest Age Differences.</a:t>
            </a:r>
            <a:endParaRPr lang="en-US" altLang="zh-CN" sz="3200"/>
          </a:p>
          <a:p>
            <a:endParaRPr lang="en-US" altLang="zh-CN" sz="3200"/>
          </a:p>
          <a:p>
            <a:r>
              <a:rPr lang="en-US" altLang="zh-CN" sz="3200"/>
              <a:t>The films with the largest age gap all have an age gap of more than 50 years, but the trend of the 10 films with the largest age gap shows that the age gap of more than 40 years is very rare.</a:t>
            </a:r>
            <a:endParaRPr lang="en-US" altLang="zh-CN" sz="3200"/>
          </a:p>
        </p:txBody>
      </p:sp>
      <p:pic>
        <p:nvPicPr>
          <p:cNvPr id="7" name="图片 6"/>
          <p:cNvPicPr/>
          <p:nvPr/>
        </p:nvPicPr>
        <p:blipFill>
          <a:blip r:embed="rId1"/>
          <a:stretch>
            <a:fillRect/>
          </a:stretch>
        </p:blipFill>
        <p:spPr>
          <a:xfrm>
            <a:off x="1447800" y="2247900"/>
            <a:ext cx="7705090" cy="528193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0.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1.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2.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3.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4.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5.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6.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7.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8.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9.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20.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1.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2.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3.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4.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3.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4.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5.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6.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7.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8.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9.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2220</Words>
  <Application>WPS 演示</Application>
  <PresentationFormat>On-screen Show (4:3)</PresentationFormat>
  <Paragraphs>98</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思源黑体 1 Heavy</vt:lpstr>
      <vt:lpstr>黑体</vt:lpstr>
      <vt:lpstr>思源黑体 1 Bold</vt:lpstr>
      <vt:lpstr>Akzidenz-Grotesk Bold</vt:lpstr>
      <vt:lpstr>思源黑体 1</vt:lpstr>
      <vt:lpstr>Calibri</vt:lpstr>
      <vt:lpstr>微软雅黑</vt:lpstr>
      <vt:lpstr>Arial Unicode MS</vt:lpstr>
      <vt:lpstr>Yu Gothic UI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红灰白色理科类专业开题报告毕业论文答辩ppt演示文稿</dc:title>
  <dc:creator/>
  <cp:lastModifiedBy>琦</cp:lastModifiedBy>
  <cp:revision>6</cp:revision>
  <dcterms:created xsi:type="dcterms:W3CDTF">2006-08-16T00:00:00Z</dcterms:created>
  <dcterms:modified xsi:type="dcterms:W3CDTF">2025-01-16T23:21:34Z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4937819D35BA4EEDA0A5A914B4322263_13</vt:lpwstr>
  </property>
  <property fmtid="{D5CDD505-2E9C-101B-9397-08002B2CF9AE}" pid="3" name="KSOProductBuildVer">
    <vt:lpwstr>2052-12.1.0.19302</vt:lpwstr>
  </property>
</Properties>
</file>