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3"/>
    <p:sldId id="257" r:id="rId4"/>
    <p:sldId id="258" r:id="rId5"/>
    <p:sldId id="259" r:id="rId6"/>
    <p:sldId id="263" r:id="rId8"/>
    <p:sldId id="264" r:id="rId9"/>
    <p:sldId id="265" r:id="rId10"/>
    <p:sldId id="277" r:id="rId11"/>
    <p:sldId id="278" r:id="rId12"/>
    <p:sldId id="279" r:id="rId13"/>
    <p:sldId id="280" r:id="rId14"/>
    <p:sldId id="281" r:id="rId15"/>
    <p:sldId id="267" r:id="rId16"/>
    <p:sldId id="268" r:id="rId17"/>
    <p:sldId id="275" r:id="rId18"/>
  </p:sldIdLst>
  <p:sldSz cx="18288000" cy="10287000"/>
  <p:notesSz cx="6858000" cy="9144000"/>
  <p:embeddedFontLs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5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Describes the source of the dataset and its contents</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By analyzing the number of men and women participating in the Olympic Games, it is clear that there have been differences in the balance of men and women participating in the Olympic Games throughout history.</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By analyzing the number of participants in different years, we can see an overall upward trend. We can also see the impact of major world events on the number of participants. We can also see that the large fluctuations in the figure are due to the separation of the Winter Olympics from the Summer Olympics in 1992, which reflects the increasing importance that various countries attach to the Olympics.</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Track and field, swimming and other traditional events have the largest number of participants. It can be concluded that these events are highly popular and enjoyable to watch, and are also the core of the Olympic Games.</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age analysis of the participating athletes revealed the golden age group of the athletes.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By analyzing the medal distribution by gender and event grouping, it can be concluded that there are differences in medal distribution between men and women, which may be caused by the difference in physical fitness between different events.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An athlete’s career is short, either because of intense competition or a short career, and countries should focus on providing for the well-being of these athletes after they retire.</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distribution of medals in individual events can be analyzed to reflect the country's resource inclination or athlete base towards specific events.</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 was very hesitant in choosing the data to analyze due to the huge amount of data in the dataset. And learn how to use git through videos.</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4" Type="http://schemas.openxmlformats.org/officeDocument/2006/relationships/notesSlide" Target="../notesSlides/notesSlide9.xml"/><Relationship Id="rId13" Type="http://schemas.openxmlformats.org/officeDocument/2006/relationships/slideLayout" Target="../slideLayouts/slideLayout7.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3" Type="http://schemas.openxmlformats.org/officeDocument/2006/relationships/slideLayout" Target="../slideLayouts/slideLayout7.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8" name="Group 8"/>
          <p:cNvGrpSpPr/>
          <p:nvPr/>
        </p:nvGrpSpPr>
        <p:grpSpPr>
          <a:xfrm rot="0">
            <a:off x="0" y="7982624"/>
            <a:ext cx="18288000" cy="622550"/>
            <a:chOff x="0" y="0"/>
            <a:chExt cx="16612545" cy="565515"/>
          </a:xfrm>
        </p:grpSpPr>
        <p:sp>
          <p:nvSpPr>
            <p:cNvPr id="9" name="Freeform 9"/>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10" name="TextBox 10"/>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1" name="TextBox 11"/>
          <p:cNvSpPr txBox="1"/>
          <p:nvPr/>
        </p:nvSpPr>
        <p:spPr>
          <a:xfrm>
            <a:off x="2117988" y="1028516"/>
            <a:ext cx="14052024" cy="3689350"/>
          </a:xfrm>
          <a:prstGeom prst="rect">
            <a:avLst/>
          </a:prstGeom>
        </p:spPr>
        <p:txBody>
          <a:bodyPr lIns="0" tIns="0" rIns="0" bIns="0" rtlCol="0" anchor="t">
            <a:spAutoFit/>
          </a:bodyPr>
          <a:lstStyle/>
          <a:p>
            <a:pPr algn="ctr">
              <a:lnSpc>
                <a:spcPts val="14385"/>
              </a:lnSpc>
            </a:pPr>
            <a:r>
              <a:rPr lang="en-US" altLang="zh-CN" sz="8000" b="1" spc="174">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Data analysis of Olympic athletes and medals</a:t>
            </a:r>
            <a:endParaRPr lang="en-US" altLang="zh-CN" sz="8000" b="1" spc="174">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18" name="文本框 17"/>
          <p:cNvSpPr txBox="1"/>
          <p:nvPr/>
        </p:nvSpPr>
        <p:spPr>
          <a:xfrm>
            <a:off x="5840730" y="5829300"/>
            <a:ext cx="6808470" cy="1198880"/>
          </a:xfrm>
          <a:prstGeom prst="rect">
            <a:avLst/>
          </a:prstGeom>
          <a:noFill/>
        </p:spPr>
        <p:txBody>
          <a:bodyPr wrap="square" rtlCol="0">
            <a:spAutoFit/>
          </a:bodyPr>
          <a:p>
            <a:r>
              <a:rPr lang="en-US" altLang="zh-CN" sz="3600"/>
              <a:t>Date</a:t>
            </a:r>
            <a:r>
              <a:rPr lang="zh-CN" altLang="en-US" sz="3600"/>
              <a:t>：</a:t>
            </a:r>
            <a:endParaRPr lang="zh-CN" altLang="en-US" sz="3600"/>
          </a:p>
          <a:p>
            <a:r>
              <a:rPr lang="en-US" altLang="zh-CN" sz="3600"/>
              <a:t>Presenter</a:t>
            </a:r>
            <a:r>
              <a:rPr lang="zh-CN" altLang="en-US" sz="3600"/>
              <a:t>：</a:t>
            </a:r>
            <a:endParaRPr lang="zh-CN" alt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762000" y="2095500"/>
            <a:ext cx="9797415" cy="6038850"/>
          </a:xfrm>
          <a:prstGeom prst="rect">
            <a:avLst/>
          </a:prstGeom>
        </p:spPr>
      </p:pic>
      <p:sp>
        <p:nvSpPr>
          <p:cNvPr id="6" name="文本框 5"/>
          <p:cNvSpPr txBox="1"/>
          <p:nvPr/>
        </p:nvSpPr>
        <p:spPr>
          <a:xfrm>
            <a:off x="10591800" y="3695700"/>
            <a:ext cx="7125970" cy="2553335"/>
          </a:xfrm>
          <a:prstGeom prst="rect">
            <a:avLst/>
          </a:prstGeom>
          <a:noFill/>
        </p:spPr>
        <p:txBody>
          <a:bodyPr wrap="square" rtlCol="0">
            <a:spAutoFit/>
          </a:bodyPr>
          <a:p>
            <a:r>
              <a:rPr lang="en-US" altLang="zh-CN" sz="3200"/>
              <a:t>Medal distribution by Sport and Gender</a:t>
            </a:r>
            <a:endParaRPr lang="en-US" altLang="zh-CN" sz="3200"/>
          </a:p>
          <a:p>
            <a:endParaRPr lang="en-US" altLang="zh-CN" sz="3200"/>
          </a:p>
          <a:p>
            <a:r>
              <a:rPr lang="en-US" altLang="zh-CN" sz="3200"/>
              <a:t>Gender medal distribution varies across events.</a:t>
            </a:r>
            <a:endParaRPr lang="en-US" altLang="zh-CN" sz="3200"/>
          </a:p>
          <a:p>
            <a:endParaRPr lang="en-US" altLang="zh-CN"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1676083" y="2752725"/>
            <a:ext cx="8201025" cy="4781550"/>
          </a:xfrm>
          <a:prstGeom prst="rect">
            <a:avLst/>
          </a:prstGeom>
        </p:spPr>
      </p:pic>
      <p:sp>
        <p:nvSpPr>
          <p:cNvPr id="6" name="文本框 5"/>
          <p:cNvSpPr txBox="1"/>
          <p:nvPr/>
        </p:nvSpPr>
        <p:spPr>
          <a:xfrm>
            <a:off x="9766935" y="2872105"/>
            <a:ext cx="7491095" cy="4030980"/>
          </a:xfrm>
          <a:prstGeom prst="rect">
            <a:avLst/>
          </a:prstGeom>
          <a:noFill/>
        </p:spPr>
        <p:txBody>
          <a:bodyPr wrap="square" rtlCol="0">
            <a:spAutoFit/>
          </a:bodyPr>
          <a:p>
            <a:r>
              <a:rPr lang="en-US" altLang="zh-CN" sz="3200"/>
              <a:t>The number of times an athlete participates in competitions reflects the athlete's career lifespan.</a:t>
            </a:r>
            <a:endParaRPr lang="en-US" altLang="zh-CN" sz="3200"/>
          </a:p>
          <a:p>
            <a:endParaRPr lang="en-US" altLang="zh-CN" sz="3200"/>
          </a:p>
          <a:p>
            <a:r>
              <a:rPr lang="en-US" altLang="zh-CN" sz="3200"/>
              <a:t>Most athletes compete in only one Olympics, perhaps because of a highly competitive or short career. A very small number compete in multiple Olympics.</a:t>
            </a:r>
            <a:endParaRPr lang="en-US" altLang="zh-CN"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914400" y="2363470"/>
            <a:ext cx="8621395" cy="5560060"/>
          </a:xfrm>
          <a:prstGeom prst="rect">
            <a:avLst/>
          </a:prstGeom>
        </p:spPr>
      </p:pic>
      <p:sp>
        <p:nvSpPr>
          <p:cNvPr id="6" name="文本框 5"/>
          <p:cNvSpPr txBox="1"/>
          <p:nvPr/>
        </p:nvSpPr>
        <p:spPr>
          <a:xfrm>
            <a:off x="10134600" y="2857500"/>
            <a:ext cx="7286625" cy="4523105"/>
          </a:xfrm>
          <a:prstGeom prst="rect">
            <a:avLst/>
          </a:prstGeom>
          <a:noFill/>
        </p:spPr>
        <p:txBody>
          <a:bodyPr wrap="square" rtlCol="0">
            <a:spAutoFit/>
          </a:bodyPr>
          <a:p>
            <a:r>
              <a:rPr lang="en-US" altLang="zh-CN" sz="3200"/>
              <a:t>Analyze the awards for individual events, taking track and field events as an example.</a:t>
            </a:r>
            <a:endParaRPr lang="en-US" altLang="zh-CN" sz="3200"/>
          </a:p>
          <a:p>
            <a:endParaRPr lang="en-US" altLang="zh-CN" sz="3200"/>
          </a:p>
          <a:p>
            <a:r>
              <a:rPr lang="en-US" altLang="zh-CN" sz="3200"/>
              <a:t>The United States has significant dominance in track and field. It reflects the United States' tilt towards a strong athlete base and resources. Some countries may have advantages in specific athletics events.</a:t>
            </a:r>
            <a:endParaRPr lang="en-US" altLang="zh-CN"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6" name="Group 6"/>
          <p:cNvGrpSpPr/>
          <p:nvPr/>
        </p:nvGrpSpPr>
        <p:grpSpPr>
          <a:xfrm rot="0">
            <a:off x="0" y="7982624"/>
            <a:ext cx="18288000" cy="622550"/>
            <a:chOff x="0" y="0"/>
            <a:chExt cx="16612545" cy="565515"/>
          </a:xfrm>
        </p:grpSpPr>
        <p:sp>
          <p:nvSpPr>
            <p:cNvPr id="7" name="Freeform 7"/>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8" name="TextBox 8"/>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0" name="TextBox 10"/>
          <p:cNvSpPr txBox="1"/>
          <p:nvPr/>
        </p:nvSpPr>
        <p:spPr>
          <a:xfrm>
            <a:off x="2286000" y="4229100"/>
            <a:ext cx="13894435" cy="676910"/>
          </a:xfrm>
          <a:prstGeom prst="rect">
            <a:avLst/>
          </a:prstGeom>
        </p:spPr>
        <p:txBody>
          <a:bodyPr wrap="square" lIns="0" tIns="0" rIns="0" bIns="0" rtlCol="0" anchor="t">
            <a:spAutoFit/>
          </a:bodyPr>
          <a:lstStyle/>
          <a:p>
            <a:pPr algn="l">
              <a:lnSpc>
                <a:spcPts val="5280"/>
              </a:lnSpc>
            </a:pPr>
            <a:r>
              <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Key challenges and Shortcomings</a:t>
            </a:r>
            <a:endPar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12" name="Group 12"/>
          <p:cNvGrpSpPr/>
          <p:nvPr/>
        </p:nvGrpSpPr>
        <p:grpSpPr>
          <a:xfrm rot="0">
            <a:off x="8351449" y="1963547"/>
            <a:ext cx="1585102" cy="15851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262A"/>
            </a:solidFill>
          </p:spPr>
        </p:sp>
        <p:sp>
          <p:nvSpPr>
            <p:cNvPr id="14" name="TextBox 14"/>
            <p:cNvSpPr txBox="1"/>
            <p:nvPr/>
          </p:nvSpPr>
          <p:spPr>
            <a:xfrm>
              <a:off x="76200" y="76200"/>
              <a:ext cx="660400" cy="660400"/>
            </a:xfrm>
            <a:prstGeom prst="rect">
              <a:avLst/>
            </a:prstGeom>
          </p:spPr>
          <p:txBody>
            <a:bodyPr lIns="50800" tIns="50800" rIns="50800" bIns="50800" rtlCol="0" anchor="ctr"/>
            <a:lstStyle/>
            <a:p>
              <a:pPr algn="ctr">
                <a:lnSpc>
                  <a:spcPts val="2400"/>
                </a:lnSpc>
              </a:pPr>
            </a:p>
          </p:txBody>
        </p:sp>
      </p:grpSp>
      <p:sp>
        <p:nvSpPr>
          <p:cNvPr id="15" name="TextBox 15"/>
          <p:cNvSpPr txBox="1"/>
          <p:nvPr/>
        </p:nvSpPr>
        <p:spPr>
          <a:xfrm>
            <a:off x="8167583" y="2131814"/>
            <a:ext cx="1952835" cy="1280156"/>
          </a:xfrm>
          <a:prstGeom prst="rect">
            <a:avLst/>
          </a:prstGeom>
        </p:spPr>
        <p:txBody>
          <a:bodyPr lIns="0" tIns="0" rIns="0" bIns="0" rtlCol="0" anchor="t">
            <a:spAutoFit/>
          </a:bodyPr>
          <a:lstStyle/>
          <a:p>
            <a:pPr marL="0" lvl="0" indent="0" algn="ctr">
              <a:lnSpc>
                <a:spcPts val="8955"/>
              </a:lnSpc>
              <a:spcBef>
                <a:spcPct val="0"/>
              </a:spcBef>
            </a:pPr>
            <a:r>
              <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rPr>
              <a:t>03</a:t>
            </a:r>
            <a:endPar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grpSp>
        <p:nvGrpSpPr>
          <p:cNvPr id="11" name="Group 11"/>
          <p:cNvGrpSpPr/>
          <p:nvPr>
            <p:custDataLst>
              <p:tags r:id="rId1"/>
            </p:custDataLst>
          </p:nvPr>
        </p:nvGrpSpPr>
        <p:grpSpPr>
          <a:xfrm rot="0">
            <a:off x="3276463" y="3013971"/>
            <a:ext cx="4534819" cy="5170513"/>
            <a:chOff x="0" y="0"/>
            <a:chExt cx="1380730" cy="1574282"/>
          </a:xfrm>
        </p:grpSpPr>
        <p:sp>
          <p:nvSpPr>
            <p:cNvPr id="12" name="Freeform 12"/>
            <p:cNvSpPr/>
            <p:nvPr>
              <p:custDataLst>
                <p:tags r:id="rId2"/>
              </p:custDataLst>
            </p:nvPr>
          </p:nvSpPr>
          <p:spPr>
            <a:xfrm>
              <a:off x="0" y="0"/>
              <a:ext cx="1380730" cy="1574282"/>
            </a:xfrm>
            <a:custGeom>
              <a:avLst/>
              <a:gdLst/>
              <a:ahLst/>
              <a:cxnLst/>
              <a:rect l="l" t="t" r="r" b="b"/>
              <a:pathLst>
                <a:path w="1380730" h="1574282">
                  <a:moveTo>
                    <a:pt x="0" y="0"/>
                  </a:moveTo>
                  <a:lnTo>
                    <a:pt x="1380730" y="0"/>
                  </a:lnTo>
                  <a:lnTo>
                    <a:pt x="1380730" y="1574282"/>
                  </a:lnTo>
                  <a:lnTo>
                    <a:pt x="0" y="1574282"/>
                  </a:lnTo>
                  <a:close/>
                </a:path>
              </a:pathLst>
            </a:custGeom>
            <a:solidFill>
              <a:srgbClr val="E4E4E2">
                <a:alpha val="87843"/>
              </a:srgbClr>
            </a:solidFill>
            <a:ln cap="sq">
              <a:noFill/>
              <a:prstDash val="solid"/>
              <a:miter/>
            </a:ln>
          </p:spPr>
        </p:sp>
        <p:sp>
          <p:nvSpPr>
            <p:cNvPr id="13" name="TextBox 13"/>
            <p:cNvSpPr txBox="1"/>
            <p:nvPr/>
          </p:nvSpPr>
          <p:spPr>
            <a:xfrm>
              <a:off x="0" y="-47625"/>
              <a:ext cx="1380730" cy="1621907"/>
            </a:xfrm>
            <a:prstGeom prst="rect">
              <a:avLst/>
            </a:prstGeom>
          </p:spPr>
          <p:txBody>
            <a:bodyPr lIns="50800" tIns="50800" rIns="50800" bIns="50800" rtlCol="0" anchor="ctr"/>
            <a:lstStyle/>
            <a:p>
              <a:pPr marL="0" lvl="0" indent="0" algn="ctr">
                <a:lnSpc>
                  <a:spcPts val="2660"/>
                </a:lnSpc>
                <a:spcBef>
                  <a:spcPct val="0"/>
                </a:spcBef>
              </a:pPr>
            </a:p>
          </p:txBody>
        </p:sp>
      </p:grpSp>
      <p:sp>
        <p:nvSpPr>
          <p:cNvPr id="14" name="TextBox 14"/>
          <p:cNvSpPr txBox="1"/>
          <p:nvPr>
            <p:custDataLst>
              <p:tags r:id="rId3"/>
            </p:custDataLst>
          </p:nvPr>
        </p:nvSpPr>
        <p:spPr>
          <a:xfrm>
            <a:off x="3505325" y="4741216"/>
            <a:ext cx="3793885" cy="2562860"/>
          </a:xfrm>
          <a:prstGeom prst="rect">
            <a:avLst/>
          </a:prstGeom>
        </p:spPr>
        <p:txBody>
          <a:bodyPr lIns="0" tIns="0" rIns="0" bIns="0" rtlCol="0" anchor="t">
            <a:spAutoFit/>
          </a:bodyPr>
          <a:lstStyle/>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Analysis of the dataset:</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Rich data set</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Use of git:</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Using git effectively</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Ensure code efficiency</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15" name="TextBox 15"/>
          <p:cNvSpPr txBox="1"/>
          <p:nvPr>
            <p:custDataLst>
              <p:tags r:id="rId4"/>
            </p:custDataLst>
          </p:nvPr>
        </p:nvSpPr>
        <p:spPr>
          <a:xfrm>
            <a:off x="3992028" y="3590318"/>
            <a:ext cx="2889059" cy="560070"/>
          </a:xfrm>
          <a:prstGeom prst="rect">
            <a:avLst/>
          </a:prstGeom>
        </p:spPr>
        <p:txBody>
          <a:bodyPr lIns="0" tIns="0" rIns="0" bIns="0" rtlCol="0" anchor="t">
            <a:spAutoFit/>
          </a:bodyPr>
          <a:lstStyle/>
          <a:p>
            <a:pPr marL="0" lvl="0" indent="0" algn="ctr">
              <a:lnSpc>
                <a:spcPts val="4370"/>
              </a:lnSpc>
              <a:spcBef>
                <a:spcPct val="0"/>
              </a:spcBef>
            </a:pPr>
            <a:r>
              <a:rPr lang="en-US" altLang="zh-CN"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Challenges</a:t>
            </a:r>
            <a:endParaRPr lang="en-US" altLang="zh-CN"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21" name="Group 21"/>
          <p:cNvGrpSpPr/>
          <p:nvPr>
            <p:custDataLst>
              <p:tags r:id="rId5"/>
            </p:custDataLst>
          </p:nvPr>
        </p:nvGrpSpPr>
        <p:grpSpPr>
          <a:xfrm rot="0">
            <a:off x="9982053" y="3013971"/>
            <a:ext cx="4534819" cy="5170513"/>
            <a:chOff x="0" y="0"/>
            <a:chExt cx="1380730" cy="1574282"/>
          </a:xfrm>
        </p:grpSpPr>
        <p:sp>
          <p:nvSpPr>
            <p:cNvPr id="22" name="Freeform 22"/>
            <p:cNvSpPr/>
            <p:nvPr>
              <p:custDataLst>
                <p:tags r:id="rId6"/>
              </p:custDataLst>
            </p:nvPr>
          </p:nvSpPr>
          <p:spPr>
            <a:xfrm>
              <a:off x="0" y="0"/>
              <a:ext cx="1380730" cy="1574282"/>
            </a:xfrm>
            <a:custGeom>
              <a:avLst/>
              <a:gdLst/>
              <a:ahLst/>
              <a:cxnLst/>
              <a:rect l="l" t="t" r="r" b="b"/>
              <a:pathLst>
                <a:path w="1380730" h="1574282">
                  <a:moveTo>
                    <a:pt x="0" y="0"/>
                  </a:moveTo>
                  <a:lnTo>
                    <a:pt x="1380730" y="0"/>
                  </a:lnTo>
                  <a:lnTo>
                    <a:pt x="1380730" y="1574282"/>
                  </a:lnTo>
                  <a:lnTo>
                    <a:pt x="0" y="1574282"/>
                  </a:lnTo>
                  <a:close/>
                </a:path>
              </a:pathLst>
            </a:custGeom>
            <a:solidFill>
              <a:srgbClr val="E4E4E2">
                <a:alpha val="87843"/>
              </a:srgbClr>
            </a:solidFill>
            <a:ln cap="sq">
              <a:noFill/>
              <a:prstDash val="solid"/>
              <a:miter/>
            </a:ln>
          </p:spPr>
        </p:sp>
        <p:sp>
          <p:nvSpPr>
            <p:cNvPr id="23" name="TextBox 23"/>
            <p:cNvSpPr txBox="1"/>
            <p:nvPr/>
          </p:nvSpPr>
          <p:spPr>
            <a:xfrm>
              <a:off x="0" y="-47625"/>
              <a:ext cx="1380730" cy="1621907"/>
            </a:xfrm>
            <a:prstGeom prst="rect">
              <a:avLst/>
            </a:prstGeom>
          </p:spPr>
          <p:txBody>
            <a:bodyPr lIns="50800" tIns="50800" rIns="50800" bIns="50800" rtlCol="0" anchor="ctr"/>
            <a:lstStyle/>
            <a:p>
              <a:pPr marL="0" lvl="0" indent="0" algn="ctr">
                <a:lnSpc>
                  <a:spcPts val="2660"/>
                </a:lnSpc>
                <a:spcBef>
                  <a:spcPct val="0"/>
                </a:spcBef>
              </a:pPr>
            </a:p>
          </p:txBody>
        </p:sp>
      </p:grpSp>
      <p:sp>
        <p:nvSpPr>
          <p:cNvPr id="24" name="TextBox 24"/>
          <p:cNvSpPr txBox="1"/>
          <p:nvPr>
            <p:custDataLst>
              <p:tags r:id="rId7"/>
            </p:custDataLst>
          </p:nvPr>
        </p:nvSpPr>
        <p:spPr>
          <a:xfrm>
            <a:off x="10352405" y="4740910"/>
            <a:ext cx="3901440" cy="2928620"/>
          </a:xfrm>
          <a:prstGeom prst="rect">
            <a:avLst/>
          </a:prstGeom>
        </p:spPr>
        <p:txBody>
          <a:bodyPr wrap="square" lIns="0" tIns="0" rIns="0" bIns="0" rtlCol="0" anchor="t">
            <a:spAutoFit/>
          </a:bodyPr>
          <a:lstStyle/>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Show statistics in more ways</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Become more proficient with git.</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marL="0" lvl="0" indent="0" algn="just">
              <a:lnSpc>
                <a:spcPts val="2855"/>
              </a:lnSpc>
              <a:spcBef>
                <a:spcPct val="0"/>
              </a:spcBef>
            </a:pPr>
            <a:r>
              <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Categorize datasets more accurately.</a:t>
            </a:r>
            <a:endParaRPr lang="en-US" altLang="zh-CN" sz="2400">
              <a:solidFill>
                <a:srgbClr val="1E1E1E"/>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25" name="TextBox 25"/>
          <p:cNvSpPr txBox="1"/>
          <p:nvPr>
            <p:custDataLst>
              <p:tags r:id="rId8"/>
            </p:custDataLst>
          </p:nvPr>
        </p:nvSpPr>
        <p:spPr>
          <a:xfrm>
            <a:off x="10804933" y="3590318"/>
            <a:ext cx="2889059" cy="560070"/>
          </a:xfrm>
          <a:prstGeom prst="rect">
            <a:avLst/>
          </a:prstGeom>
        </p:spPr>
        <p:txBody>
          <a:bodyPr lIns="0" tIns="0" rIns="0" bIns="0" rtlCol="0" anchor="t">
            <a:spAutoFit/>
          </a:bodyPr>
          <a:lstStyle/>
          <a:p>
            <a:pPr marL="0" lvl="0" indent="0" algn="ctr">
              <a:lnSpc>
                <a:spcPts val="4370"/>
              </a:lnSpc>
              <a:spcBef>
                <a:spcPct val="0"/>
              </a:spcBef>
            </a:pPr>
            <a:r>
              <a:rPr lang="en-US" altLang="zh-CN"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Shortcomings</a:t>
            </a:r>
            <a:endParaRPr lang="en-US" sz="28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26" name="Group 26"/>
          <p:cNvGrpSpPr/>
          <p:nvPr>
            <p:custDataLst>
              <p:tags r:id="rId9"/>
            </p:custDataLst>
          </p:nvPr>
        </p:nvGrpSpPr>
        <p:grpSpPr>
          <a:xfrm rot="0">
            <a:off x="3276492" y="8112864"/>
            <a:ext cx="4534819" cy="215764"/>
            <a:chOff x="0" y="0"/>
            <a:chExt cx="1380730" cy="65694"/>
          </a:xfrm>
        </p:grpSpPr>
        <p:sp>
          <p:nvSpPr>
            <p:cNvPr id="27" name="Freeform 27"/>
            <p:cNvSpPr/>
            <p:nvPr>
              <p:custDataLst>
                <p:tags r:id="rId10"/>
              </p:custDataLst>
            </p:nvPr>
          </p:nvSpPr>
          <p:spPr>
            <a:xfrm>
              <a:off x="0" y="0"/>
              <a:ext cx="1380730" cy="65694"/>
            </a:xfrm>
            <a:custGeom>
              <a:avLst/>
              <a:gdLst/>
              <a:ahLst/>
              <a:cxnLst/>
              <a:rect l="l" t="t" r="r" b="b"/>
              <a:pathLst>
                <a:path w="1380730" h="65694">
                  <a:moveTo>
                    <a:pt x="0" y="0"/>
                  </a:moveTo>
                  <a:lnTo>
                    <a:pt x="1380730" y="0"/>
                  </a:lnTo>
                  <a:lnTo>
                    <a:pt x="1380730" y="65694"/>
                  </a:lnTo>
                  <a:lnTo>
                    <a:pt x="0" y="65694"/>
                  </a:lnTo>
                  <a:close/>
                </a:path>
              </a:pathLst>
            </a:custGeom>
            <a:solidFill>
              <a:srgbClr val="94262A"/>
            </a:solidFill>
            <a:ln cap="sq">
              <a:noFill/>
              <a:prstDash val="solid"/>
              <a:miter/>
            </a:ln>
          </p:spPr>
        </p:sp>
        <p:sp>
          <p:nvSpPr>
            <p:cNvPr id="28" name="TextBox 28"/>
            <p:cNvSpPr txBox="1"/>
            <p:nvPr/>
          </p:nvSpPr>
          <p:spPr>
            <a:xfrm>
              <a:off x="0" y="-47625"/>
              <a:ext cx="1380730" cy="113319"/>
            </a:xfrm>
            <a:prstGeom prst="rect">
              <a:avLst/>
            </a:prstGeom>
          </p:spPr>
          <p:txBody>
            <a:bodyPr lIns="50800" tIns="50800" rIns="50800" bIns="50800" rtlCol="0" anchor="ctr"/>
            <a:lstStyle/>
            <a:p>
              <a:pPr marL="0" lvl="0" indent="0" algn="ctr">
                <a:lnSpc>
                  <a:spcPts val="2660"/>
                </a:lnSpc>
                <a:spcBef>
                  <a:spcPct val="0"/>
                </a:spcBef>
              </a:pPr>
            </a:p>
          </p:txBody>
        </p:sp>
      </p:grpSp>
      <p:grpSp>
        <p:nvGrpSpPr>
          <p:cNvPr id="29" name="Group 29"/>
          <p:cNvGrpSpPr/>
          <p:nvPr>
            <p:custDataLst>
              <p:tags r:id="rId11"/>
            </p:custDataLst>
          </p:nvPr>
        </p:nvGrpSpPr>
        <p:grpSpPr>
          <a:xfrm rot="0">
            <a:off x="9982053" y="8112864"/>
            <a:ext cx="4534819" cy="215764"/>
            <a:chOff x="0" y="0"/>
            <a:chExt cx="1380730" cy="65694"/>
          </a:xfrm>
        </p:grpSpPr>
        <p:sp>
          <p:nvSpPr>
            <p:cNvPr id="30" name="Freeform 30"/>
            <p:cNvSpPr/>
            <p:nvPr>
              <p:custDataLst>
                <p:tags r:id="rId12"/>
              </p:custDataLst>
            </p:nvPr>
          </p:nvSpPr>
          <p:spPr>
            <a:xfrm>
              <a:off x="0" y="0"/>
              <a:ext cx="1380730" cy="65694"/>
            </a:xfrm>
            <a:custGeom>
              <a:avLst/>
              <a:gdLst/>
              <a:ahLst/>
              <a:cxnLst/>
              <a:rect l="l" t="t" r="r" b="b"/>
              <a:pathLst>
                <a:path w="1380730" h="65694">
                  <a:moveTo>
                    <a:pt x="0" y="0"/>
                  </a:moveTo>
                  <a:lnTo>
                    <a:pt x="1380730" y="0"/>
                  </a:lnTo>
                  <a:lnTo>
                    <a:pt x="1380730" y="65694"/>
                  </a:lnTo>
                  <a:lnTo>
                    <a:pt x="0" y="65694"/>
                  </a:lnTo>
                  <a:close/>
                </a:path>
              </a:pathLst>
            </a:custGeom>
            <a:solidFill>
              <a:srgbClr val="94262A"/>
            </a:solidFill>
            <a:ln cap="sq">
              <a:noFill/>
              <a:prstDash val="solid"/>
              <a:miter/>
            </a:ln>
          </p:spPr>
        </p:sp>
        <p:sp>
          <p:nvSpPr>
            <p:cNvPr id="31" name="TextBox 31"/>
            <p:cNvSpPr txBox="1"/>
            <p:nvPr/>
          </p:nvSpPr>
          <p:spPr>
            <a:xfrm>
              <a:off x="0" y="-47625"/>
              <a:ext cx="1380730" cy="113319"/>
            </a:xfrm>
            <a:prstGeom prst="rect">
              <a:avLst/>
            </a:prstGeom>
          </p:spPr>
          <p:txBody>
            <a:bodyPr lIns="50800" tIns="50800" rIns="50800" bIns="50800" rtlCol="0" anchor="ctr"/>
            <a:lstStyle/>
            <a:p>
              <a:pPr marL="0" lvl="0" indent="0" algn="ctr">
                <a:lnSpc>
                  <a:spcPts val="2660"/>
                </a:lnSpc>
                <a:spcBef>
                  <a:spcPct val="0"/>
                </a:spcBef>
              </a:pPr>
            </a:p>
          </p:txBody>
        </p:sp>
      </p:grpSp>
      <p:sp>
        <p:nvSpPr>
          <p:cNvPr id="35" name="TextBox 5"/>
          <p:cNvSpPr txBox="1"/>
          <p:nvPr/>
        </p:nvSpPr>
        <p:spPr>
          <a:xfrm>
            <a:off x="4753610" y="1028700"/>
            <a:ext cx="8780780"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Key challenges and Shortcomings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8" name="Group 8"/>
          <p:cNvGrpSpPr/>
          <p:nvPr/>
        </p:nvGrpSpPr>
        <p:grpSpPr>
          <a:xfrm rot="0">
            <a:off x="0" y="7982624"/>
            <a:ext cx="18288000" cy="622550"/>
            <a:chOff x="0" y="0"/>
            <a:chExt cx="16612545" cy="565515"/>
          </a:xfrm>
        </p:grpSpPr>
        <p:sp>
          <p:nvSpPr>
            <p:cNvPr id="9" name="Freeform 9"/>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10" name="TextBox 10"/>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1" name="TextBox 11"/>
          <p:cNvSpPr txBox="1"/>
          <p:nvPr/>
        </p:nvSpPr>
        <p:spPr>
          <a:xfrm>
            <a:off x="1247766" y="3259906"/>
            <a:ext cx="15792469" cy="1811020"/>
          </a:xfrm>
          <a:prstGeom prst="rect">
            <a:avLst/>
          </a:prstGeom>
        </p:spPr>
        <p:txBody>
          <a:bodyPr lIns="0" tIns="0" rIns="0" bIns="0" rtlCol="0" anchor="t">
            <a:spAutoFit/>
          </a:bodyPr>
          <a:lstStyle/>
          <a:p>
            <a:pPr algn="ctr">
              <a:lnSpc>
                <a:spcPts val="14125"/>
              </a:lnSpc>
            </a:pPr>
            <a:r>
              <a:rPr lang="en-US" altLang="zh-CN" sz="8900" b="1" spc="171">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rPr>
              <a:t>Thank you for listening!</a:t>
            </a:r>
            <a:endParaRPr lang="en-US" altLang="zh-CN" sz="8900" b="1" spc="171">
              <a:solidFill>
                <a:srgbClr val="1E1E1E"/>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sp>
        <p:nvSpPr>
          <p:cNvPr id="18" name="文本框 17"/>
          <p:cNvSpPr txBox="1"/>
          <p:nvPr/>
        </p:nvSpPr>
        <p:spPr>
          <a:xfrm>
            <a:off x="5840730" y="5829300"/>
            <a:ext cx="6808470" cy="1198880"/>
          </a:xfrm>
          <a:prstGeom prst="rect">
            <a:avLst/>
          </a:prstGeom>
          <a:noFill/>
        </p:spPr>
        <p:txBody>
          <a:bodyPr wrap="square" rtlCol="0">
            <a:spAutoFit/>
          </a:bodyPr>
          <a:p>
            <a:r>
              <a:rPr lang="en-US" altLang="zh-CN" sz="3600"/>
              <a:t>Date</a:t>
            </a:r>
            <a:r>
              <a:rPr lang="zh-CN" altLang="en-US" sz="3600"/>
              <a:t>：</a:t>
            </a:r>
            <a:endParaRPr lang="zh-CN" altLang="en-US" sz="3600"/>
          </a:p>
          <a:p>
            <a:r>
              <a:rPr lang="en-US" altLang="zh-CN" sz="3600"/>
              <a:t>Presenter</a:t>
            </a:r>
            <a:r>
              <a:rPr lang="zh-CN" altLang="en-US" sz="3600"/>
              <a:t>：</a:t>
            </a:r>
            <a:endParaRPr lang="zh-CN" altLang="en-US"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3251117" y="0"/>
            <a:ext cx="300736" cy="10287000"/>
            <a:chOff x="0" y="0"/>
            <a:chExt cx="273184" cy="9344557"/>
          </a:xfrm>
        </p:grpSpPr>
        <p:sp>
          <p:nvSpPr>
            <p:cNvPr id="3" name="Freeform 3"/>
            <p:cNvSpPr/>
            <p:nvPr/>
          </p:nvSpPr>
          <p:spPr>
            <a:xfrm>
              <a:off x="0" y="0"/>
              <a:ext cx="273184" cy="9344557"/>
            </a:xfrm>
            <a:custGeom>
              <a:avLst/>
              <a:gdLst/>
              <a:ahLst/>
              <a:cxnLst/>
              <a:rect l="l" t="t" r="r" b="b"/>
              <a:pathLst>
                <a:path w="273184" h="9344557">
                  <a:moveTo>
                    <a:pt x="0" y="0"/>
                  </a:moveTo>
                  <a:lnTo>
                    <a:pt x="273184" y="0"/>
                  </a:lnTo>
                  <a:lnTo>
                    <a:pt x="273184" y="9344557"/>
                  </a:lnTo>
                  <a:lnTo>
                    <a:pt x="0" y="9344557"/>
                  </a:lnTo>
                  <a:close/>
                </a:path>
              </a:pathLst>
            </a:custGeom>
            <a:solidFill>
              <a:srgbClr val="E4E4E2"/>
            </a:solidFill>
            <a:ln cap="sq">
              <a:noFill/>
              <a:prstDash val="solid"/>
              <a:miter/>
            </a:ln>
          </p:spPr>
        </p:sp>
        <p:sp>
          <p:nvSpPr>
            <p:cNvPr id="4" name="TextBox 4"/>
            <p:cNvSpPr txBox="1"/>
            <p:nvPr/>
          </p:nvSpPr>
          <p:spPr>
            <a:xfrm>
              <a:off x="0" y="0"/>
              <a:ext cx="273184" cy="9344557"/>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5" name="Group 5"/>
          <p:cNvGrpSpPr/>
          <p:nvPr/>
        </p:nvGrpSpPr>
        <p:grpSpPr>
          <a:xfrm rot="0">
            <a:off x="0" y="0"/>
            <a:ext cx="3291024" cy="10287000"/>
            <a:chOff x="0" y="0"/>
            <a:chExt cx="2989517" cy="9344557"/>
          </a:xfrm>
        </p:grpSpPr>
        <p:sp>
          <p:nvSpPr>
            <p:cNvPr id="6" name="Freeform 6"/>
            <p:cNvSpPr/>
            <p:nvPr/>
          </p:nvSpPr>
          <p:spPr>
            <a:xfrm>
              <a:off x="0" y="0"/>
              <a:ext cx="2989517" cy="9344557"/>
            </a:xfrm>
            <a:custGeom>
              <a:avLst/>
              <a:gdLst/>
              <a:ahLst/>
              <a:cxnLst/>
              <a:rect l="l" t="t" r="r" b="b"/>
              <a:pathLst>
                <a:path w="2989517" h="9344557">
                  <a:moveTo>
                    <a:pt x="0" y="0"/>
                  </a:moveTo>
                  <a:lnTo>
                    <a:pt x="2989517" y="0"/>
                  </a:lnTo>
                  <a:lnTo>
                    <a:pt x="2989517" y="9344557"/>
                  </a:lnTo>
                  <a:lnTo>
                    <a:pt x="0" y="9344557"/>
                  </a:lnTo>
                  <a:close/>
                </a:path>
              </a:pathLst>
            </a:custGeom>
            <a:solidFill>
              <a:srgbClr val="94262A"/>
            </a:solidFill>
            <a:ln cap="sq">
              <a:noFill/>
              <a:prstDash val="solid"/>
              <a:miter/>
            </a:ln>
          </p:spPr>
        </p:sp>
        <p:sp>
          <p:nvSpPr>
            <p:cNvPr id="7" name="TextBox 7"/>
            <p:cNvSpPr txBox="1"/>
            <p:nvPr/>
          </p:nvSpPr>
          <p:spPr>
            <a:xfrm>
              <a:off x="0" y="0"/>
              <a:ext cx="2989517" cy="9344557"/>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8" name="Group 8"/>
          <p:cNvGrpSpPr/>
          <p:nvPr>
            <p:custDataLst>
              <p:tags r:id="rId1"/>
            </p:custDataLst>
          </p:nvPr>
        </p:nvGrpSpPr>
        <p:grpSpPr>
          <a:xfrm rot="0">
            <a:off x="4838689" y="4279263"/>
            <a:ext cx="5752390" cy="1647062"/>
            <a:chOff x="0" y="0"/>
            <a:chExt cx="1515033" cy="433794"/>
          </a:xfrm>
        </p:grpSpPr>
        <p:sp>
          <p:nvSpPr>
            <p:cNvPr id="9" name="Freeform 9"/>
            <p:cNvSpPr/>
            <p:nvPr>
              <p:custDataLst>
                <p:tags r:id="rId2"/>
              </p:custDataLst>
            </p:nvPr>
          </p:nvSpPr>
          <p:spPr>
            <a:xfrm>
              <a:off x="0" y="0"/>
              <a:ext cx="1515033" cy="433794"/>
            </a:xfrm>
            <a:custGeom>
              <a:avLst/>
              <a:gdLst/>
              <a:ahLst/>
              <a:cxnLst/>
              <a:rect l="l" t="t" r="r" b="b"/>
              <a:pathLst>
                <a:path w="1515033" h="433794">
                  <a:moveTo>
                    <a:pt x="0" y="0"/>
                  </a:moveTo>
                  <a:lnTo>
                    <a:pt x="1515033" y="0"/>
                  </a:lnTo>
                  <a:lnTo>
                    <a:pt x="1515033" y="433794"/>
                  </a:lnTo>
                  <a:lnTo>
                    <a:pt x="0" y="433794"/>
                  </a:lnTo>
                  <a:close/>
                </a:path>
              </a:pathLst>
            </a:custGeom>
            <a:solidFill>
              <a:srgbClr val="000000">
                <a:alpha val="0"/>
              </a:srgbClr>
            </a:solidFill>
            <a:ln w="9525" cap="sq">
              <a:solidFill>
                <a:srgbClr val="94262A"/>
              </a:solidFill>
              <a:prstDash val="solid"/>
              <a:miter/>
            </a:ln>
          </p:spPr>
        </p:sp>
        <p:sp>
          <p:nvSpPr>
            <p:cNvPr id="10" name="TextBox 10"/>
            <p:cNvSpPr txBox="1"/>
            <p:nvPr/>
          </p:nvSpPr>
          <p:spPr>
            <a:xfrm>
              <a:off x="0" y="-47625"/>
              <a:ext cx="1515033" cy="481419"/>
            </a:xfrm>
            <a:prstGeom prst="rect">
              <a:avLst/>
            </a:prstGeom>
          </p:spPr>
          <p:txBody>
            <a:bodyPr lIns="50800" tIns="50800" rIns="50800" bIns="50800" rtlCol="0" anchor="ctr"/>
            <a:lstStyle/>
            <a:p>
              <a:pPr marL="0" lvl="0" indent="0" algn="ctr">
                <a:lnSpc>
                  <a:spcPts val="2660"/>
                </a:lnSpc>
                <a:spcBef>
                  <a:spcPct val="0"/>
                </a:spcBef>
              </a:pPr>
            </a:p>
          </p:txBody>
        </p:sp>
      </p:grpSp>
      <p:sp>
        <p:nvSpPr>
          <p:cNvPr id="11" name="TextBox 11"/>
          <p:cNvSpPr txBox="1"/>
          <p:nvPr>
            <p:custDataLst>
              <p:tags r:id="rId3"/>
            </p:custDataLst>
          </p:nvPr>
        </p:nvSpPr>
        <p:spPr>
          <a:xfrm>
            <a:off x="6177546" y="4610256"/>
            <a:ext cx="4016490" cy="676910"/>
          </a:xfrm>
          <a:prstGeom prst="rect">
            <a:avLst/>
          </a:prstGeom>
        </p:spPr>
        <p:txBody>
          <a:bodyPr lIns="0" tIns="0" rIns="0" bIns="0" rtlCol="0" anchor="t">
            <a:spAutoFit/>
          </a:bodyPr>
          <a:lstStyle/>
          <a:p>
            <a:pPr algn="l">
              <a:lnSpc>
                <a:spcPts val="5280"/>
              </a:lnSpc>
            </a:pPr>
            <a:r>
              <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Summary of the dataset </a:t>
            </a:r>
            <a:endPar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13" name="TextBox 13"/>
          <p:cNvSpPr txBox="1"/>
          <p:nvPr>
            <p:custDataLst>
              <p:tags r:id="rId4"/>
            </p:custDataLst>
          </p:nvPr>
        </p:nvSpPr>
        <p:spPr>
          <a:xfrm>
            <a:off x="5191714" y="4657379"/>
            <a:ext cx="842957" cy="838200"/>
          </a:xfrm>
          <a:prstGeom prst="rect">
            <a:avLst/>
          </a:prstGeom>
        </p:spPr>
        <p:txBody>
          <a:bodyPr lIns="0" tIns="0" rIns="0" bIns="0" rtlCol="0" anchor="t">
            <a:spAutoFit/>
          </a:bodyPr>
          <a:lstStyle/>
          <a:p>
            <a:pPr algn="l">
              <a:lnSpc>
                <a:spcPts val="5880"/>
              </a:lnSpc>
            </a:pPr>
            <a:r>
              <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rPr>
              <a:t>01</a:t>
            </a:r>
            <a:endPar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grpSp>
        <p:nvGrpSpPr>
          <p:cNvPr id="14" name="Group 14"/>
          <p:cNvGrpSpPr/>
          <p:nvPr>
            <p:custDataLst>
              <p:tags r:id="rId5"/>
            </p:custDataLst>
          </p:nvPr>
        </p:nvGrpSpPr>
        <p:grpSpPr>
          <a:xfrm rot="0">
            <a:off x="11205430" y="4279263"/>
            <a:ext cx="5752390" cy="1647062"/>
            <a:chOff x="0" y="0"/>
            <a:chExt cx="1515033" cy="433794"/>
          </a:xfrm>
        </p:grpSpPr>
        <p:sp>
          <p:nvSpPr>
            <p:cNvPr id="15" name="Freeform 15"/>
            <p:cNvSpPr/>
            <p:nvPr>
              <p:custDataLst>
                <p:tags r:id="rId6"/>
              </p:custDataLst>
            </p:nvPr>
          </p:nvSpPr>
          <p:spPr>
            <a:xfrm>
              <a:off x="0" y="0"/>
              <a:ext cx="1515033" cy="433794"/>
            </a:xfrm>
            <a:custGeom>
              <a:avLst/>
              <a:gdLst/>
              <a:ahLst/>
              <a:cxnLst/>
              <a:rect l="l" t="t" r="r" b="b"/>
              <a:pathLst>
                <a:path w="1515033" h="433794">
                  <a:moveTo>
                    <a:pt x="0" y="0"/>
                  </a:moveTo>
                  <a:lnTo>
                    <a:pt x="1515033" y="0"/>
                  </a:lnTo>
                  <a:lnTo>
                    <a:pt x="1515033" y="433794"/>
                  </a:lnTo>
                  <a:lnTo>
                    <a:pt x="0" y="433794"/>
                  </a:lnTo>
                  <a:close/>
                </a:path>
              </a:pathLst>
            </a:custGeom>
            <a:solidFill>
              <a:srgbClr val="000000">
                <a:alpha val="0"/>
              </a:srgbClr>
            </a:solidFill>
            <a:ln w="9525" cap="sq">
              <a:solidFill>
                <a:srgbClr val="94262A"/>
              </a:solidFill>
              <a:prstDash val="solid"/>
              <a:miter/>
            </a:ln>
          </p:spPr>
        </p:sp>
        <p:sp>
          <p:nvSpPr>
            <p:cNvPr id="16" name="TextBox 16"/>
            <p:cNvSpPr txBox="1"/>
            <p:nvPr/>
          </p:nvSpPr>
          <p:spPr>
            <a:xfrm>
              <a:off x="0" y="-47625"/>
              <a:ext cx="1515033" cy="481419"/>
            </a:xfrm>
            <a:prstGeom prst="rect">
              <a:avLst/>
            </a:prstGeom>
          </p:spPr>
          <p:txBody>
            <a:bodyPr lIns="50800" tIns="50800" rIns="50800" bIns="50800" rtlCol="0" anchor="ctr"/>
            <a:lstStyle/>
            <a:p>
              <a:pPr marL="0" lvl="0" indent="0" algn="ctr">
                <a:lnSpc>
                  <a:spcPts val="2660"/>
                </a:lnSpc>
                <a:spcBef>
                  <a:spcPct val="0"/>
                </a:spcBef>
              </a:pPr>
            </a:p>
          </p:txBody>
        </p:sp>
      </p:grpSp>
      <p:sp>
        <p:nvSpPr>
          <p:cNvPr id="17" name="TextBox 17"/>
          <p:cNvSpPr txBox="1"/>
          <p:nvPr>
            <p:custDataLst>
              <p:tags r:id="rId7"/>
            </p:custDataLst>
          </p:nvPr>
        </p:nvSpPr>
        <p:spPr>
          <a:xfrm>
            <a:off x="12544425" y="4457700"/>
            <a:ext cx="4266565" cy="1353820"/>
          </a:xfrm>
          <a:prstGeom prst="rect">
            <a:avLst/>
          </a:prstGeom>
        </p:spPr>
        <p:txBody>
          <a:bodyPr wrap="square" lIns="0" tIns="0" rIns="0" bIns="0" rtlCol="0" anchor="t">
            <a:spAutoFit/>
          </a:bodyPr>
          <a:lstStyle/>
          <a:p>
            <a:pPr algn="l">
              <a:lnSpc>
                <a:spcPts val="5280"/>
              </a:lnSpc>
            </a:pPr>
            <a:r>
              <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19" name="TextBox 19"/>
          <p:cNvSpPr txBox="1"/>
          <p:nvPr>
            <p:custDataLst>
              <p:tags r:id="rId8"/>
            </p:custDataLst>
          </p:nvPr>
        </p:nvSpPr>
        <p:spPr>
          <a:xfrm>
            <a:off x="11558454" y="4688456"/>
            <a:ext cx="842957" cy="838200"/>
          </a:xfrm>
          <a:prstGeom prst="rect">
            <a:avLst/>
          </a:prstGeom>
        </p:spPr>
        <p:txBody>
          <a:bodyPr lIns="0" tIns="0" rIns="0" bIns="0" rtlCol="0" anchor="t">
            <a:spAutoFit/>
          </a:bodyPr>
          <a:lstStyle/>
          <a:p>
            <a:pPr algn="l">
              <a:lnSpc>
                <a:spcPts val="5880"/>
              </a:lnSpc>
            </a:pPr>
            <a:r>
              <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rPr>
              <a:t>02</a:t>
            </a:r>
            <a:endParaRPr lang="en-US" sz="4900" b="1">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grpSp>
        <p:nvGrpSpPr>
          <p:cNvPr id="20" name="Group 20"/>
          <p:cNvGrpSpPr/>
          <p:nvPr>
            <p:custDataLst>
              <p:tags r:id="rId9"/>
            </p:custDataLst>
          </p:nvPr>
        </p:nvGrpSpPr>
        <p:grpSpPr>
          <a:xfrm rot="0">
            <a:off x="4838689" y="6416512"/>
            <a:ext cx="5752390" cy="1647062"/>
            <a:chOff x="0" y="0"/>
            <a:chExt cx="1515033" cy="433794"/>
          </a:xfrm>
        </p:grpSpPr>
        <p:sp>
          <p:nvSpPr>
            <p:cNvPr id="21" name="Freeform 21"/>
            <p:cNvSpPr/>
            <p:nvPr>
              <p:custDataLst>
                <p:tags r:id="rId10"/>
              </p:custDataLst>
            </p:nvPr>
          </p:nvSpPr>
          <p:spPr>
            <a:xfrm>
              <a:off x="0" y="0"/>
              <a:ext cx="1515033" cy="433794"/>
            </a:xfrm>
            <a:custGeom>
              <a:avLst/>
              <a:gdLst/>
              <a:ahLst/>
              <a:cxnLst/>
              <a:rect l="l" t="t" r="r" b="b"/>
              <a:pathLst>
                <a:path w="1515033" h="433794">
                  <a:moveTo>
                    <a:pt x="0" y="0"/>
                  </a:moveTo>
                  <a:lnTo>
                    <a:pt x="1515033" y="0"/>
                  </a:lnTo>
                  <a:lnTo>
                    <a:pt x="1515033" y="433794"/>
                  </a:lnTo>
                  <a:lnTo>
                    <a:pt x="0" y="433794"/>
                  </a:lnTo>
                  <a:close/>
                </a:path>
              </a:pathLst>
            </a:custGeom>
            <a:solidFill>
              <a:srgbClr val="000000">
                <a:alpha val="0"/>
              </a:srgbClr>
            </a:solidFill>
            <a:ln w="9525" cap="sq">
              <a:solidFill>
                <a:srgbClr val="94262A"/>
              </a:solidFill>
              <a:prstDash val="solid"/>
              <a:miter/>
            </a:ln>
          </p:spPr>
        </p:sp>
        <p:sp>
          <p:nvSpPr>
            <p:cNvPr id="22" name="TextBox 22"/>
            <p:cNvSpPr txBox="1"/>
            <p:nvPr/>
          </p:nvSpPr>
          <p:spPr>
            <a:xfrm>
              <a:off x="0" y="-47625"/>
              <a:ext cx="1515033" cy="481419"/>
            </a:xfrm>
            <a:prstGeom prst="rect">
              <a:avLst/>
            </a:prstGeom>
          </p:spPr>
          <p:txBody>
            <a:bodyPr lIns="50800" tIns="50800" rIns="50800" bIns="50800" rtlCol="0" anchor="ctr"/>
            <a:lstStyle/>
            <a:p>
              <a:pPr marL="0" lvl="0" indent="0" algn="ctr">
                <a:lnSpc>
                  <a:spcPts val="2660"/>
                </a:lnSpc>
                <a:spcBef>
                  <a:spcPct val="0"/>
                </a:spcBef>
              </a:pPr>
            </a:p>
          </p:txBody>
        </p:sp>
      </p:grpSp>
      <p:sp>
        <p:nvSpPr>
          <p:cNvPr id="23" name="TextBox 23"/>
          <p:cNvSpPr txBox="1"/>
          <p:nvPr>
            <p:custDataLst>
              <p:tags r:id="rId11"/>
            </p:custDataLst>
          </p:nvPr>
        </p:nvSpPr>
        <p:spPr>
          <a:xfrm>
            <a:off x="6178181" y="6655431"/>
            <a:ext cx="4016490" cy="1353820"/>
          </a:xfrm>
          <a:prstGeom prst="rect">
            <a:avLst/>
          </a:prstGeom>
        </p:spPr>
        <p:txBody>
          <a:bodyPr lIns="0" tIns="0" rIns="0" bIns="0" rtlCol="0" anchor="t">
            <a:spAutoFit/>
          </a:bodyPr>
          <a:lstStyle/>
          <a:p>
            <a:pPr algn="l">
              <a:lnSpc>
                <a:spcPts val="5280"/>
              </a:lnSpc>
            </a:pPr>
            <a:r>
              <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Key challenges and shortcomings</a:t>
            </a:r>
            <a:endParaRPr lang="en-US" altLang="zh-CN" sz="24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
        <p:nvSpPr>
          <p:cNvPr id="25" name="TextBox 25"/>
          <p:cNvSpPr txBox="1"/>
          <p:nvPr>
            <p:custDataLst>
              <p:tags r:id="rId12"/>
            </p:custDataLst>
          </p:nvPr>
        </p:nvSpPr>
        <p:spPr>
          <a:xfrm>
            <a:off x="5191714" y="6794627"/>
            <a:ext cx="842957" cy="838200"/>
          </a:xfrm>
          <a:prstGeom prst="rect">
            <a:avLst/>
          </a:prstGeom>
        </p:spPr>
        <p:txBody>
          <a:bodyPr lIns="0" tIns="0" rIns="0" bIns="0" rtlCol="0" anchor="t">
            <a:spAutoFit/>
          </a:bodyPr>
          <a:lstStyle/>
          <a:p>
            <a:pPr marL="0" lvl="0" indent="0" algn="l">
              <a:lnSpc>
                <a:spcPts val="5880"/>
              </a:lnSpc>
              <a:spcBef>
                <a:spcPct val="0"/>
              </a:spcBef>
            </a:pPr>
            <a:r>
              <a:rPr lang="en-US" sz="4900" b="1" u="none" strike="noStrike">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rPr>
              <a:t>03</a:t>
            </a:r>
            <a:endParaRPr lang="en-US" sz="4900" b="1" u="none" strike="noStrike">
              <a:solidFill>
                <a:srgbClr val="94262A"/>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
        <p:nvSpPr>
          <p:cNvPr id="32" name="TextBox 32"/>
          <p:cNvSpPr txBox="1"/>
          <p:nvPr/>
        </p:nvSpPr>
        <p:spPr>
          <a:xfrm>
            <a:off x="7467600" y="1485900"/>
            <a:ext cx="6609080" cy="1989455"/>
          </a:xfrm>
          <a:prstGeom prst="rect">
            <a:avLst/>
          </a:prstGeom>
        </p:spPr>
        <p:txBody>
          <a:bodyPr wrap="square" lIns="0" tIns="0" rIns="0" bIns="0" rtlCol="0" anchor="t">
            <a:spAutoFit/>
          </a:bodyPr>
          <a:lstStyle/>
          <a:p>
            <a:pPr algn="ctr">
              <a:lnSpc>
                <a:spcPts val="15515"/>
              </a:lnSpc>
            </a:pPr>
            <a:r>
              <a:rPr lang="en-US" altLang="zh-CN" sz="8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Content</a:t>
            </a:r>
            <a:endParaRPr lang="en-US" altLang="zh-CN" sz="8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6" name="Group 6"/>
          <p:cNvGrpSpPr/>
          <p:nvPr/>
        </p:nvGrpSpPr>
        <p:grpSpPr>
          <a:xfrm rot="0">
            <a:off x="0" y="7982624"/>
            <a:ext cx="18288000" cy="622550"/>
            <a:chOff x="0" y="0"/>
            <a:chExt cx="16612545" cy="565515"/>
          </a:xfrm>
        </p:grpSpPr>
        <p:sp>
          <p:nvSpPr>
            <p:cNvPr id="7" name="Freeform 7"/>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8" name="TextBox 8"/>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0" name="TextBox 10"/>
          <p:cNvSpPr txBox="1"/>
          <p:nvPr/>
        </p:nvSpPr>
        <p:spPr>
          <a:xfrm>
            <a:off x="3851691" y="3639233"/>
            <a:ext cx="10584617" cy="1456055"/>
          </a:xfrm>
          <a:prstGeom prst="rect">
            <a:avLst/>
          </a:prstGeom>
        </p:spPr>
        <p:txBody>
          <a:bodyPr lIns="0" tIns="0" rIns="0" bIns="0" rtlCol="0" anchor="t">
            <a:spAutoFit/>
          </a:bodyPr>
          <a:lstStyle/>
          <a:p>
            <a:pPr algn="ctr">
              <a:lnSpc>
                <a:spcPts val="11355"/>
              </a:lnSpc>
            </a:pPr>
            <a:r>
              <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Summary of the dataset</a:t>
            </a:r>
            <a:endPar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12" name="Group 12"/>
          <p:cNvGrpSpPr/>
          <p:nvPr/>
        </p:nvGrpSpPr>
        <p:grpSpPr>
          <a:xfrm rot="0">
            <a:off x="8351449" y="1963547"/>
            <a:ext cx="1585102" cy="15851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262A"/>
            </a:solidFill>
          </p:spPr>
        </p:sp>
        <p:sp>
          <p:nvSpPr>
            <p:cNvPr id="14" name="TextBox 14"/>
            <p:cNvSpPr txBox="1"/>
            <p:nvPr/>
          </p:nvSpPr>
          <p:spPr>
            <a:xfrm>
              <a:off x="76200" y="76200"/>
              <a:ext cx="660400" cy="660400"/>
            </a:xfrm>
            <a:prstGeom prst="rect">
              <a:avLst/>
            </a:prstGeom>
          </p:spPr>
          <p:txBody>
            <a:bodyPr lIns="50800" tIns="50800" rIns="50800" bIns="50800" rtlCol="0" anchor="ctr"/>
            <a:lstStyle/>
            <a:p>
              <a:pPr algn="ctr">
                <a:lnSpc>
                  <a:spcPts val="2400"/>
                </a:lnSpc>
              </a:pPr>
            </a:p>
          </p:txBody>
        </p:sp>
      </p:grpSp>
      <p:sp>
        <p:nvSpPr>
          <p:cNvPr id="15" name="TextBox 15"/>
          <p:cNvSpPr txBox="1"/>
          <p:nvPr/>
        </p:nvSpPr>
        <p:spPr>
          <a:xfrm>
            <a:off x="8167583" y="2131814"/>
            <a:ext cx="1952835" cy="1280156"/>
          </a:xfrm>
          <a:prstGeom prst="rect">
            <a:avLst/>
          </a:prstGeom>
        </p:spPr>
        <p:txBody>
          <a:bodyPr lIns="0" tIns="0" rIns="0" bIns="0" rtlCol="0" anchor="t">
            <a:spAutoFit/>
          </a:bodyPr>
          <a:lstStyle/>
          <a:p>
            <a:pPr marL="0" lvl="0" indent="0" algn="ctr">
              <a:lnSpc>
                <a:spcPts val="8955"/>
              </a:lnSpc>
              <a:spcBef>
                <a:spcPct val="0"/>
              </a:spcBef>
            </a:pPr>
            <a:r>
              <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rPr>
              <a:t>01</a:t>
            </a:r>
            <a:endPar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sp>
        <p:nvSpPr>
          <p:cNvPr id="5" name="TextBox 5"/>
          <p:cNvSpPr txBox="1"/>
          <p:nvPr/>
        </p:nvSpPr>
        <p:spPr>
          <a:xfrm>
            <a:off x="5486611" y="876038"/>
            <a:ext cx="6122248" cy="1456055"/>
          </a:xfrm>
          <a:prstGeom prst="rect">
            <a:avLst/>
          </a:prstGeom>
        </p:spPr>
        <p:txBody>
          <a:bodyPr lIns="0" tIns="0" rIns="0" bIns="0" rtlCol="0" anchor="t">
            <a:spAutoFit/>
          </a:bodyPr>
          <a:lstStyle/>
          <a:p>
            <a:pPr algn="ctr">
              <a:lnSpc>
                <a:spcPts val="11355"/>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Summary of the dataset</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13" name="Group 13"/>
          <p:cNvGrpSpPr/>
          <p:nvPr/>
        </p:nvGrpSpPr>
        <p:grpSpPr>
          <a:xfrm rot="0">
            <a:off x="1378012" y="3337781"/>
            <a:ext cx="7156388" cy="4856244"/>
            <a:chOff x="0" y="0"/>
            <a:chExt cx="1884810" cy="1279011"/>
          </a:xfrm>
        </p:grpSpPr>
        <p:sp>
          <p:nvSpPr>
            <p:cNvPr id="14" name="Freeform 14"/>
            <p:cNvSpPr/>
            <p:nvPr/>
          </p:nvSpPr>
          <p:spPr>
            <a:xfrm>
              <a:off x="0" y="0"/>
              <a:ext cx="1884810" cy="1279011"/>
            </a:xfrm>
            <a:custGeom>
              <a:avLst/>
              <a:gdLst/>
              <a:ahLst/>
              <a:cxnLst/>
              <a:rect l="l" t="t" r="r" b="b"/>
              <a:pathLst>
                <a:path w="1884810" h="1279011">
                  <a:moveTo>
                    <a:pt x="0" y="0"/>
                  </a:moveTo>
                  <a:lnTo>
                    <a:pt x="1884810" y="0"/>
                  </a:lnTo>
                  <a:lnTo>
                    <a:pt x="1884810" y="1279011"/>
                  </a:lnTo>
                  <a:lnTo>
                    <a:pt x="0" y="1279011"/>
                  </a:lnTo>
                  <a:close/>
                </a:path>
              </a:pathLst>
            </a:custGeom>
            <a:solidFill>
              <a:srgbClr val="94262A"/>
            </a:solidFill>
          </p:spPr>
        </p:sp>
        <p:sp>
          <p:nvSpPr>
            <p:cNvPr id="15" name="TextBox 15"/>
            <p:cNvSpPr txBox="1"/>
            <p:nvPr/>
          </p:nvSpPr>
          <p:spPr>
            <a:xfrm>
              <a:off x="0" y="-19050"/>
              <a:ext cx="1884810" cy="1298061"/>
            </a:xfrm>
            <a:prstGeom prst="rect">
              <a:avLst/>
            </a:prstGeom>
          </p:spPr>
          <p:txBody>
            <a:bodyPr lIns="50800" tIns="50800" rIns="50800" bIns="50800" rtlCol="0" anchor="ctr"/>
            <a:lstStyle/>
            <a:p>
              <a:pPr algn="ctr">
                <a:lnSpc>
                  <a:spcPts val="2160"/>
                </a:lnSpc>
              </a:pPr>
            </a:p>
          </p:txBody>
        </p:sp>
      </p:grpSp>
      <p:sp>
        <p:nvSpPr>
          <p:cNvPr id="16" name="TextBox 16"/>
          <p:cNvSpPr txBox="1"/>
          <p:nvPr/>
        </p:nvSpPr>
        <p:spPr>
          <a:xfrm>
            <a:off x="2231622" y="4560072"/>
            <a:ext cx="5449168" cy="2928620"/>
          </a:xfrm>
          <a:prstGeom prst="rect">
            <a:avLst/>
          </a:prstGeom>
        </p:spPr>
        <p:txBody>
          <a:bodyPr lIns="0" tIns="0" rIns="0" bIns="0" rtlCol="0" anchor="t">
            <a:spAutoFit/>
          </a:bodyPr>
          <a:lstStyle/>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Basic athlete biographies and medal performances from the Athens 1896 Olympics to the Rio 2016 Olympics.</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The dataset comes from </a:t>
            </a:r>
            <a:r>
              <a:rPr lang="zh-CN" altLang="en-US"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 https://www.kaggle.com/datasets/heesoo37/120-years-of-olympic-history-athletes-and-results/</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a:p>
            <a:pPr algn="just">
              <a:lnSpc>
                <a:spcPts val="2855"/>
              </a:lnSpc>
            </a:pPr>
            <a:r>
              <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rPr>
              <a:t>This file contains a total of 271116 rows and 15 columns.</a:t>
            </a:r>
            <a:endParaRPr lang="en-US" altLang="zh-CN" sz="1700">
              <a:solidFill>
                <a:srgbClr val="FFFFFF"/>
              </a:solidFill>
              <a:latin typeface="思源黑体 1" panose="020B0500000000000000" charset="-122"/>
              <a:ea typeface="思源黑体 1" panose="020B0500000000000000" charset="-122"/>
              <a:cs typeface="思源黑体 1" panose="020B0500000000000000" charset="-122"/>
              <a:sym typeface="思源黑体 1" panose="020B0500000000000000" charset="-122"/>
            </a:endParaRPr>
          </a:p>
        </p:txBody>
      </p:sp>
      <p:sp>
        <p:nvSpPr>
          <p:cNvPr id="17" name="TextBox 17"/>
          <p:cNvSpPr txBox="1"/>
          <p:nvPr/>
        </p:nvSpPr>
        <p:spPr>
          <a:xfrm>
            <a:off x="2231622" y="3941642"/>
            <a:ext cx="3771726" cy="560070"/>
          </a:xfrm>
          <a:prstGeom prst="rect">
            <a:avLst/>
          </a:prstGeom>
        </p:spPr>
        <p:txBody>
          <a:bodyPr lIns="0" tIns="0" rIns="0" bIns="0" rtlCol="0" anchor="t">
            <a:spAutoFit/>
          </a:bodyPr>
          <a:lstStyle/>
          <a:p>
            <a:pPr algn="l">
              <a:lnSpc>
                <a:spcPts val="4370"/>
              </a:lnSpc>
            </a:pPr>
            <a:r>
              <a:rPr lang="en-US" altLang="zh-CN" sz="2800" b="1">
                <a:solidFill>
                  <a:srgbClr val="FFFFFF"/>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olympics.csv</a:t>
            </a:r>
            <a:endParaRPr lang="en-US" altLang="zh-CN" sz="2800" b="1">
              <a:solidFill>
                <a:srgbClr val="FFFFFF"/>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pic>
        <p:nvPicPr>
          <p:cNvPr id="19" name="图片 18" descr="pexels-pixabay-236937"/>
          <p:cNvPicPr>
            <a:picLocks noChangeAspect="1"/>
          </p:cNvPicPr>
          <p:nvPr/>
        </p:nvPicPr>
        <p:blipFill>
          <a:blip r:embed="rId1"/>
          <a:stretch>
            <a:fillRect/>
          </a:stretch>
        </p:blipFill>
        <p:spPr>
          <a:xfrm>
            <a:off x="8534400" y="3337560"/>
            <a:ext cx="7638415" cy="4701540"/>
          </a:xfrm>
          <a:prstGeom prst="rect">
            <a:avLst/>
          </a:prstGeom>
        </p:spPr>
      </p:pic>
      <p:sp>
        <p:nvSpPr>
          <p:cNvPr id="20" name="文本框 19"/>
          <p:cNvSpPr txBox="1"/>
          <p:nvPr/>
        </p:nvSpPr>
        <p:spPr>
          <a:xfrm>
            <a:off x="10237470" y="8040370"/>
            <a:ext cx="3646170" cy="337185"/>
          </a:xfrm>
          <a:prstGeom prst="rect">
            <a:avLst/>
          </a:prstGeom>
          <a:noFill/>
        </p:spPr>
        <p:txBody>
          <a:bodyPr wrap="square" rtlCol="0">
            <a:noAutofit/>
          </a:bodyPr>
          <a:p>
            <a:r>
              <a:rPr lang="en-US" altLang="zh-CN" sz="1400"/>
              <a:t>https://www.pexels.com/zh-cn/photo/236937/</a:t>
            </a:r>
            <a:endParaRPr lang="en-US" altLang="zh-CN"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8595649"/>
            <a:ext cx="18288000" cy="1691351"/>
            <a:chOff x="0" y="0"/>
            <a:chExt cx="16612545" cy="1536398"/>
          </a:xfrm>
        </p:grpSpPr>
        <p:sp>
          <p:nvSpPr>
            <p:cNvPr id="3" name="Freeform 3"/>
            <p:cNvSpPr/>
            <p:nvPr/>
          </p:nvSpPr>
          <p:spPr>
            <a:xfrm>
              <a:off x="0" y="0"/>
              <a:ext cx="16612546" cy="1536398"/>
            </a:xfrm>
            <a:custGeom>
              <a:avLst/>
              <a:gdLst/>
              <a:ahLst/>
              <a:cxnLst/>
              <a:rect l="l" t="t" r="r" b="b"/>
              <a:pathLst>
                <a:path w="16612546" h="1536398">
                  <a:moveTo>
                    <a:pt x="0" y="0"/>
                  </a:moveTo>
                  <a:lnTo>
                    <a:pt x="16612546" y="0"/>
                  </a:lnTo>
                  <a:lnTo>
                    <a:pt x="16612546" y="1536398"/>
                  </a:lnTo>
                  <a:lnTo>
                    <a:pt x="0" y="1536398"/>
                  </a:lnTo>
                  <a:close/>
                </a:path>
              </a:pathLst>
            </a:custGeom>
            <a:solidFill>
              <a:srgbClr val="94262A"/>
            </a:solidFill>
            <a:ln cap="sq">
              <a:noFill/>
              <a:prstDash val="solid"/>
              <a:miter/>
            </a:ln>
          </p:spPr>
        </p:sp>
        <p:sp>
          <p:nvSpPr>
            <p:cNvPr id="4" name="TextBox 4"/>
            <p:cNvSpPr txBox="1"/>
            <p:nvPr/>
          </p:nvSpPr>
          <p:spPr>
            <a:xfrm>
              <a:off x="0" y="0"/>
              <a:ext cx="16612545" cy="1536398"/>
            </a:xfrm>
            <a:prstGeom prst="rect">
              <a:avLst/>
            </a:prstGeom>
          </p:spPr>
          <p:txBody>
            <a:bodyPr lIns="50800" tIns="50800" rIns="50800" bIns="50800" rtlCol="0" anchor="ctr"/>
            <a:lstStyle/>
            <a:p>
              <a:pPr marL="0" lvl="0" indent="0" algn="ctr">
                <a:lnSpc>
                  <a:spcPts val="2985"/>
                </a:lnSpc>
                <a:spcBef>
                  <a:spcPct val="0"/>
                </a:spcBef>
              </a:pPr>
            </a:p>
          </p:txBody>
        </p:sp>
      </p:grpSp>
      <p:grpSp>
        <p:nvGrpSpPr>
          <p:cNvPr id="6" name="Group 6"/>
          <p:cNvGrpSpPr/>
          <p:nvPr/>
        </p:nvGrpSpPr>
        <p:grpSpPr>
          <a:xfrm rot="0">
            <a:off x="0" y="7982624"/>
            <a:ext cx="18288000" cy="622550"/>
            <a:chOff x="0" y="0"/>
            <a:chExt cx="16612545" cy="565515"/>
          </a:xfrm>
        </p:grpSpPr>
        <p:sp>
          <p:nvSpPr>
            <p:cNvPr id="7" name="Freeform 7"/>
            <p:cNvSpPr/>
            <p:nvPr/>
          </p:nvSpPr>
          <p:spPr>
            <a:xfrm>
              <a:off x="0" y="0"/>
              <a:ext cx="16612546" cy="565515"/>
            </a:xfrm>
            <a:custGeom>
              <a:avLst/>
              <a:gdLst/>
              <a:ahLst/>
              <a:cxnLst/>
              <a:rect l="l" t="t" r="r" b="b"/>
              <a:pathLst>
                <a:path w="16612546" h="565515">
                  <a:moveTo>
                    <a:pt x="0" y="0"/>
                  </a:moveTo>
                  <a:lnTo>
                    <a:pt x="16612546" y="0"/>
                  </a:lnTo>
                  <a:lnTo>
                    <a:pt x="16612546" y="565515"/>
                  </a:lnTo>
                  <a:lnTo>
                    <a:pt x="0" y="565515"/>
                  </a:lnTo>
                  <a:close/>
                </a:path>
              </a:pathLst>
            </a:custGeom>
            <a:solidFill>
              <a:srgbClr val="E4E4E2"/>
            </a:solidFill>
            <a:ln cap="sq">
              <a:noFill/>
              <a:prstDash val="solid"/>
              <a:miter/>
            </a:ln>
          </p:spPr>
        </p:sp>
        <p:sp>
          <p:nvSpPr>
            <p:cNvPr id="8" name="TextBox 8"/>
            <p:cNvSpPr txBox="1"/>
            <p:nvPr/>
          </p:nvSpPr>
          <p:spPr>
            <a:xfrm>
              <a:off x="0" y="0"/>
              <a:ext cx="16612545" cy="565515"/>
            </a:xfrm>
            <a:prstGeom prst="rect">
              <a:avLst/>
            </a:prstGeom>
          </p:spPr>
          <p:txBody>
            <a:bodyPr lIns="50800" tIns="50800" rIns="50800" bIns="50800" rtlCol="0" anchor="ctr"/>
            <a:lstStyle/>
            <a:p>
              <a:pPr marL="0" lvl="0" indent="0" algn="ctr">
                <a:lnSpc>
                  <a:spcPts val="2985"/>
                </a:lnSpc>
                <a:spcBef>
                  <a:spcPct val="0"/>
                </a:spcBef>
              </a:pPr>
            </a:p>
          </p:txBody>
        </p:sp>
      </p:grpSp>
      <p:sp>
        <p:nvSpPr>
          <p:cNvPr id="10" name="TextBox 10"/>
          <p:cNvSpPr txBox="1"/>
          <p:nvPr/>
        </p:nvSpPr>
        <p:spPr>
          <a:xfrm>
            <a:off x="3124200" y="4305300"/>
            <a:ext cx="13280390" cy="676910"/>
          </a:xfrm>
          <a:prstGeom prst="rect">
            <a:avLst/>
          </a:prstGeom>
        </p:spPr>
        <p:txBody>
          <a:bodyPr wrap="square" lIns="0" tIns="0" rIns="0" bIns="0" rtlCol="0" anchor="t">
            <a:spAutoFit/>
          </a:bodyPr>
          <a:lstStyle/>
          <a:p>
            <a:pPr algn="l">
              <a:lnSpc>
                <a:spcPts val="5280"/>
              </a:lnSpc>
            </a:pPr>
            <a:r>
              <a:rPr lang="en-US" altLang="zh-CN"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66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endParaRPr>
          </a:p>
        </p:txBody>
      </p:sp>
      <p:grpSp>
        <p:nvGrpSpPr>
          <p:cNvPr id="12" name="Group 12"/>
          <p:cNvGrpSpPr/>
          <p:nvPr/>
        </p:nvGrpSpPr>
        <p:grpSpPr>
          <a:xfrm rot="0">
            <a:off x="8351449" y="1963547"/>
            <a:ext cx="1585102" cy="158510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262A"/>
            </a:solidFill>
          </p:spPr>
        </p:sp>
        <p:sp>
          <p:nvSpPr>
            <p:cNvPr id="14" name="TextBox 14"/>
            <p:cNvSpPr txBox="1"/>
            <p:nvPr/>
          </p:nvSpPr>
          <p:spPr>
            <a:xfrm>
              <a:off x="76200" y="76200"/>
              <a:ext cx="660400" cy="660400"/>
            </a:xfrm>
            <a:prstGeom prst="rect">
              <a:avLst/>
            </a:prstGeom>
          </p:spPr>
          <p:txBody>
            <a:bodyPr lIns="50800" tIns="50800" rIns="50800" bIns="50800" rtlCol="0" anchor="ctr"/>
            <a:lstStyle/>
            <a:p>
              <a:pPr algn="ctr">
                <a:lnSpc>
                  <a:spcPts val="2400"/>
                </a:lnSpc>
              </a:pPr>
            </a:p>
          </p:txBody>
        </p:sp>
      </p:grpSp>
      <p:sp>
        <p:nvSpPr>
          <p:cNvPr id="15" name="TextBox 15"/>
          <p:cNvSpPr txBox="1"/>
          <p:nvPr/>
        </p:nvSpPr>
        <p:spPr>
          <a:xfrm>
            <a:off x="8167583" y="2248019"/>
            <a:ext cx="1952835" cy="1280156"/>
          </a:xfrm>
          <a:prstGeom prst="rect">
            <a:avLst/>
          </a:prstGeom>
        </p:spPr>
        <p:txBody>
          <a:bodyPr lIns="0" tIns="0" rIns="0" bIns="0" rtlCol="0" anchor="t">
            <a:spAutoFit/>
          </a:bodyPr>
          <a:lstStyle/>
          <a:p>
            <a:pPr marL="0" lvl="0" indent="0" algn="ctr">
              <a:lnSpc>
                <a:spcPts val="8955"/>
              </a:lnSpc>
              <a:spcBef>
                <a:spcPct val="0"/>
              </a:spcBef>
            </a:pPr>
            <a:r>
              <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rPr>
              <a:t>02</a:t>
            </a:r>
            <a:endParaRPr lang="en-US" sz="7465" b="1">
              <a:solidFill>
                <a:srgbClr val="FFFFFF"/>
              </a:solidFill>
              <a:latin typeface="Akzidenz-Grotesk Bold" panose="02000803050000020004"/>
              <a:ea typeface="Akzidenz-Grotesk Bold" panose="02000803050000020004"/>
              <a:cs typeface="Akzidenz-Grotesk Bold" panose="02000803050000020004"/>
              <a:sym typeface="Akzidenz-Grotesk Bold" panose="020008030500000200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sp>
        <p:nvSpPr>
          <p:cNvPr id="5" name="TextBox 5"/>
          <p:cNvSpPr txBox="1"/>
          <p:nvPr/>
        </p:nvSpPr>
        <p:spPr>
          <a:xfrm>
            <a:off x="5638800" y="840105"/>
            <a:ext cx="7705725" cy="676910"/>
          </a:xfrm>
          <a:prstGeom prst="rect">
            <a:avLst/>
          </a:prstGeom>
        </p:spPr>
        <p:txBody>
          <a:bodyPr wrap="square" lIns="0" tIns="0" rIns="0" bIns="0" rtlCol="0" anchor="t">
            <a:spAutoFit/>
          </a:bodyPr>
          <a:lstStyle/>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pic>
        <p:nvPicPr>
          <p:cNvPr id="32" name="图片 31"/>
          <p:cNvPicPr/>
          <p:nvPr/>
        </p:nvPicPr>
        <p:blipFill>
          <a:blip r:embed="rId1"/>
          <a:stretch>
            <a:fillRect/>
          </a:stretch>
        </p:blipFill>
        <p:spPr>
          <a:xfrm>
            <a:off x="1524000" y="2324100"/>
            <a:ext cx="8738235" cy="6177280"/>
          </a:xfrm>
          <a:prstGeom prst="rect">
            <a:avLst/>
          </a:prstGeom>
        </p:spPr>
      </p:pic>
      <p:sp>
        <p:nvSpPr>
          <p:cNvPr id="33" name="文本框 32"/>
          <p:cNvSpPr txBox="1"/>
          <p:nvPr/>
        </p:nvSpPr>
        <p:spPr>
          <a:xfrm>
            <a:off x="10024110" y="3128010"/>
            <a:ext cx="7023735" cy="4030980"/>
          </a:xfrm>
          <a:prstGeom prst="rect">
            <a:avLst/>
          </a:prstGeom>
          <a:noFill/>
        </p:spPr>
        <p:txBody>
          <a:bodyPr wrap="square" rtlCol="0">
            <a:spAutoFit/>
          </a:bodyPr>
          <a:p>
            <a:r>
              <a:rPr lang="en-US" altLang="zh-CN" sz="3200"/>
              <a:t>Analyzing the ratio of men to women participating in the Olympic Games</a:t>
            </a:r>
            <a:endParaRPr lang="en-US" altLang="zh-CN" sz="3200"/>
          </a:p>
          <a:p>
            <a:endParaRPr lang="en-US" altLang="zh-CN" sz="3200"/>
          </a:p>
          <a:p>
            <a:r>
              <a:rPr lang="en-US" altLang="zh-CN" sz="3200"/>
              <a:t>Men far outnumber women at the Olympics. </a:t>
            </a:r>
            <a:endParaRPr lang="en-US" altLang="zh-CN" sz="3200"/>
          </a:p>
          <a:p>
            <a:endParaRPr lang="en-US" altLang="zh-CN" sz="3200"/>
          </a:p>
          <a:p>
            <a:r>
              <a:rPr lang="en-US" altLang="zh-CN" sz="3200"/>
              <a:t>Gender balance at the Olympics has historically varied.</a:t>
            </a:r>
            <a:endParaRPr lang="en-US" altLang="zh-CN" sz="32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lstStyle/>
            <a:p>
              <a:pPr algn="ctr">
                <a:lnSpc>
                  <a:spcPts val="2160"/>
                </a:lnSpc>
              </a:pPr>
            </a:p>
          </p:txBody>
        </p:sp>
      </p:grpSp>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pic>
        <p:nvPicPr>
          <p:cNvPr id="22" name="图片 21"/>
          <p:cNvPicPr/>
          <p:nvPr/>
        </p:nvPicPr>
        <p:blipFill>
          <a:blip r:embed="rId1"/>
          <a:stretch>
            <a:fillRect/>
          </a:stretch>
        </p:blipFill>
        <p:spPr>
          <a:xfrm>
            <a:off x="762000" y="2247900"/>
            <a:ext cx="10305415" cy="5440045"/>
          </a:xfrm>
          <a:prstGeom prst="rect">
            <a:avLst/>
          </a:prstGeom>
        </p:spPr>
      </p:pic>
      <p:sp>
        <p:nvSpPr>
          <p:cNvPr id="23" name="文本框 22"/>
          <p:cNvSpPr txBox="1"/>
          <p:nvPr/>
        </p:nvSpPr>
        <p:spPr>
          <a:xfrm>
            <a:off x="10744200" y="2143125"/>
            <a:ext cx="6634480" cy="6000750"/>
          </a:xfrm>
          <a:prstGeom prst="rect">
            <a:avLst/>
          </a:prstGeom>
          <a:noFill/>
        </p:spPr>
        <p:txBody>
          <a:bodyPr wrap="square" rtlCol="0">
            <a:spAutoFit/>
          </a:bodyPr>
          <a:p>
            <a:r>
              <a:rPr lang="en-US" altLang="zh-CN" sz="3200"/>
              <a:t>Analysis of the number of participants in different years.</a:t>
            </a:r>
            <a:endParaRPr lang="en-US" altLang="zh-CN" sz="3200"/>
          </a:p>
          <a:p>
            <a:endParaRPr lang="en-US" altLang="zh-CN" sz="3200"/>
          </a:p>
          <a:p>
            <a:r>
              <a:rPr lang="en-US" altLang="zh-CN" sz="3200"/>
              <a:t>The number of participants has generally increased, with fluctuations after 1992 due to the separation of the Winter Olympics from the Summer Olympics.</a:t>
            </a:r>
            <a:endParaRPr lang="en-US" altLang="zh-CN" sz="3200"/>
          </a:p>
          <a:p>
            <a:endParaRPr lang="en-US" altLang="zh-CN" sz="3200"/>
          </a:p>
          <a:p>
            <a:r>
              <a:rPr lang="en-US" altLang="zh-CN" sz="3200"/>
              <a:t>The expansion of the scale and importance of hosting the Olympic Games in various countries</a:t>
            </a:r>
            <a:endParaRPr lang="en-US" altLang="zh-CN"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1295400" y="2400300"/>
            <a:ext cx="8968105" cy="5928995"/>
          </a:xfrm>
          <a:prstGeom prst="rect">
            <a:avLst/>
          </a:prstGeom>
        </p:spPr>
      </p:pic>
      <p:sp>
        <p:nvSpPr>
          <p:cNvPr id="6" name="文本框 5"/>
          <p:cNvSpPr txBox="1"/>
          <p:nvPr/>
        </p:nvSpPr>
        <p:spPr>
          <a:xfrm>
            <a:off x="10210800" y="3374390"/>
            <a:ext cx="7262495" cy="3538220"/>
          </a:xfrm>
          <a:prstGeom prst="rect">
            <a:avLst/>
          </a:prstGeom>
          <a:noFill/>
        </p:spPr>
        <p:txBody>
          <a:bodyPr wrap="square" rtlCol="0">
            <a:spAutoFit/>
          </a:bodyPr>
          <a:p>
            <a:r>
              <a:rPr lang="en-US" altLang="zh-CN" sz="3200"/>
              <a:t>Number of participants in different sports.</a:t>
            </a:r>
            <a:endParaRPr lang="en-US" altLang="zh-CN" sz="3200"/>
          </a:p>
          <a:p>
            <a:endParaRPr lang="en-US" altLang="zh-CN" sz="3200"/>
          </a:p>
          <a:p>
            <a:r>
              <a:rPr lang="en-US" altLang="zh-CN" sz="3200"/>
              <a:t>Track and field and swimming are the sports with the most participants. </a:t>
            </a:r>
            <a:endParaRPr lang="en-US" altLang="zh-CN" sz="3200"/>
          </a:p>
          <a:p>
            <a:endParaRPr lang="en-US" altLang="zh-CN" sz="3200"/>
          </a:p>
          <a:p>
            <a:r>
              <a:rPr lang="en-US" altLang="zh-CN" sz="3200"/>
              <a:t>These sports are more popular and more entertaining.</a:t>
            </a:r>
            <a:endParaRPr lang="en-US" altLang="zh-CN"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TextBox 5"/>
          <p:cNvSpPr txBox="1"/>
          <p:nvPr/>
        </p:nvSpPr>
        <p:spPr>
          <a:xfrm>
            <a:off x="5638800" y="840105"/>
            <a:ext cx="7705725" cy="676910"/>
          </a:xfrm>
          <a:prstGeom prst="rect">
            <a:avLst/>
          </a:prstGeom>
        </p:spPr>
        <p:txBody>
          <a:bodyPr wrap="square" lIns="0" tIns="0" rIns="0" bIns="0" rtlCol="0" anchor="t">
            <a:spAutoFit/>
          </a:bodyPr>
          <a:p>
            <a:pPr algn="l">
              <a:lnSpc>
                <a:spcPts val="5280"/>
              </a:lnSpc>
            </a:pPr>
            <a:r>
              <a:rPr lang="en-US" altLang="zh-CN" sz="4000" b="1">
                <a:solidFill>
                  <a:srgbClr val="1E1E1E"/>
                </a:solidFill>
                <a:latin typeface="思源黑体 1 Bold" panose="020B0800000000000000" charset="-122"/>
                <a:ea typeface="思源黑体 1 Bold" panose="020B0800000000000000" charset="-122"/>
                <a:cs typeface="思源黑体 1 Bold" panose="020B0800000000000000" charset="-122"/>
                <a:sym typeface="思源黑体 1 Bold" panose="020B0800000000000000" charset="-122"/>
              </a:rPr>
              <a:t>Data visualization and analysis</a:t>
            </a:r>
            <a:endParaRPr lang="en-US" sz="4000" b="1">
              <a:solidFill>
                <a:srgbClr val="100F0D"/>
              </a:solidFill>
              <a:latin typeface="思源黑体 1 Heavy" panose="020B0A00000000000000" charset="-122"/>
              <a:ea typeface="思源黑体 1 Heavy" panose="020B0A00000000000000" charset="-122"/>
              <a:cs typeface="思源黑体 1 Heavy" panose="020B0A00000000000000" charset="-122"/>
              <a:sym typeface="思源黑体 1 Heavy" panose="020B0A00000000000000" charset="-122"/>
            </a:endParaRPr>
          </a:p>
        </p:txBody>
      </p:sp>
      <p:grpSp>
        <p:nvGrpSpPr>
          <p:cNvPr id="2" name="Group 2"/>
          <p:cNvGrpSpPr/>
          <p:nvPr/>
        </p:nvGrpSpPr>
        <p:grpSpPr>
          <a:xfrm rot="0">
            <a:off x="0" y="9714064"/>
            <a:ext cx="18288000" cy="572936"/>
            <a:chOff x="0" y="0"/>
            <a:chExt cx="4816593" cy="150897"/>
          </a:xfrm>
        </p:grpSpPr>
        <p:sp>
          <p:nvSpPr>
            <p:cNvPr id="3" name="Freeform 3"/>
            <p:cNvSpPr/>
            <p:nvPr/>
          </p:nvSpPr>
          <p:spPr>
            <a:xfrm>
              <a:off x="0" y="0"/>
              <a:ext cx="4816592" cy="150897"/>
            </a:xfrm>
            <a:custGeom>
              <a:avLst/>
              <a:gdLst/>
              <a:ahLst/>
              <a:cxnLst/>
              <a:rect l="l" t="t" r="r" b="b"/>
              <a:pathLst>
                <a:path w="4816592" h="150897">
                  <a:moveTo>
                    <a:pt x="0" y="0"/>
                  </a:moveTo>
                  <a:lnTo>
                    <a:pt x="4816592" y="0"/>
                  </a:lnTo>
                  <a:lnTo>
                    <a:pt x="4816592" y="150897"/>
                  </a:lnTo>
                  <a:lnTo>
                    <a:pt x="0" y="150897"/>
                  </a:lnTo>
                  <a:close/>
                </a:path>
              </a:pathLst>
            </a:custGeom>
            <a:solidFill>
              <a:srgbClr val="94262A"/>
            </a:solidFill>
          </p:spPr>
        </p:sp>
        <p:sp>
          <p:nvSpPr>
            <p:cNvPr id="4" name="TextBox 4"/>
            <p:cNvSpPr txBox="1"/>
            <p:nvPr/>
          </p:nvSpPr>
          <p:spPr>
            <a:xfrm>
              <a:off x="0" y="-19050"/>
              <a:ext cx="4816593" cy="169947"/>
            </a:xfrm>
            <a:prstGeom prst="rect">
              <a:avLst/>
            </a:prstGeom>
          </p:spPr>
          <p:txBody>
            <a:bodyPr lIns="50800" tIns="50800" rIns="50800" bIns="50800" rtlCol="0" anchor="ctr"/>
            <a:p>
              <a:pPr algn="ctr">
                <a:lnSpc>
                  <a:spcPts val="2160"/>
                </a:lnSpc>
              </a:pPr>
            </a:p>
          </p:txBody>
        </p:sp>
      </p:grpSp>
      <p:pic>
        <p:nvPicPr>
          <p:cNvPr id="5" name="图片 4"/>
          <p:cNvPicPr/>
          <p:nvPr/>
        </p:nvPicPr>
        <p:blipFill>
          <a:blip r:embed="rId1"/>
          <a:stretch>
            <a:fillRect/>
          </a:stretch>
        </p:blipFill>
        <p:spPr>
          <a:xfrm>
            <a:off x="1295400" y="2552700"/>
            <a:ext cx="8319135" cy="4973320"/>
          </a:xfrm>
          <a:prstGeom prst="rect">
            <a:avLst/>
          </a:prstGeom>
        </p:spPr>
      </p:pic>
      <p:sp>
        <p:nvSpPr>
          <p:cNvPr id="6" name="文本框 5"/>
          <p:cNvSpPr txBox="1"/>
          <p:nvPr/>
        </p:nvSpPr>
        <p:spPr>
          <a:xfrm>
            <a:off x="9507220" y="3004820"/>
            <a:ext cx="7399655" cy="4523105"/>
          </a:xfrm>
          <a:prstGeom prst="rect">
            <a:avLst/>
          </a:prstGeom>
          <a:noFill/>
        </p:spPr>
        <p:txBody>
          <a:bodyPr wrap="square" rtlCol="0">
            <a:spAutoFit/>
          </a:bodyPr>
          <a:p>
            <a:r>
              <a:rPr lang="en-US" altLang="zh-CN" sz="3200"/>
              <a:t>Analysis of the Age of Athletes Participating in the Olympic Games</a:t>
            </a:r>
            <a:endParaRPr lang="en-US" altLang="zh-CN" sz="3200"/>
          </a:p>
          <a:p>
            <a:endParaRPr lang="en-US" altLang="zh-CN" sz="3200"/>
          </a:p>
          <a:p>
            <a:r>
              <a:rPr lang="en-US" altLang="zh-CN" sz="3200"/>
              <a:t>The age of athletes is concentrated between 20 and 30 years old.</a:t>
            </a:r>
            <a:endParaRPr lang="en-US" altLang="zh-CN" sz="3200"/>
          </a:p>
          <a:p>
            <a:endParaRPr lang="en-US" altLang="zh-CN" sz="3200"/>
          </a:p>
          <a:p>
            <a:r>
              <a:rPr lang="en-US" altLang="zh-CN" sz="3200"/>
              <a:t>This reflects the physical advantages of this age group and highlights that this is the golden age group for athletes.</a:t>
            </a:r>
            <a:endParaRPr lang="en-US" altLang="zh-CN" sz="3200"/>
          </a:p>
        </p:txBody>
      </p:sp>
    </p:spTree>
  </p:cSld>
  <p:clrMapOvr>
    <a:masterClrMapping/>
  </p:clrMapOvr>
</p:sld>
</file>

<file path=ppt/tags/tag1.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0.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1.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2.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13.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4.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5.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6.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7.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8.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19.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20.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1.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2.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3.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24.xml><?xml version="1.0" encoding="utf-8"?>
<p:tagLst xmlns:p="http://schemas.openxmlformats.org/presentationml/2006/main">
  <p:tag name="KSO_WM_DIAGRAM_VIRTUALLY_FRAME" val="{&quot;height&quot;:418.47700787401584,&quot;left&quot;:147.5392125984252,&quot;top&quot;:237.3205511811023,&quot;width&quot;:1144.9215748031497}"/>
</p:tagLst>
</file>

<file path=ppt/tags/tag3.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4.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5.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6.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7.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8.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ags/tag9.xml><?xml version="1.0" encoding="utf-8"?>
<p:tagLst xmlns:p="http://schemas.openxmlformats.org/presentationml/2006/main">
  <p:tag name="KSO_WM_DIAGRAM_VIRTUALLY_FRAME" val="{&quot;height&quot;:402.44984251968503,&quot;left&quot;:380.9991338582677,&quot;top&quot;:336.94984251968503,&quot;width&quot;:974.60086614173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2606</Words>
  <Application>WPS 演示</Application>
  <PresentationFormat>On-screen Show (4:3)</PresentationFormat>
  <Paragraphs>118</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宋体</vt:lpstr>
      <vt:lpstr>Wingdings</vt:lpstr>
      <vt:lpstr>思源黑体 1 Heavy</vt:lpstr>
      <vt:lpstr>黑体</vt:lpstr>
      <vt:lpstr>思源黑体 1 Bold</vt:lpstr>
      <vt:lpstr>Akzidenz-Grotesk Bold</vt:lpstr>
      <vt:lpstr>思源黑体 1</vt:lpstr>
      <vt:lpstr>Calibri</vt:lpstr>
      <vt:lpstr>微软雅黑</vt:lpstr>
      <vt:lpstr>Arial Unicode MS</vt:lpstr>
      <vt:lpstr>Yu Gothic UI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红灰白色理科类专业开题报告毕业论文答辩ppt演示文稿</dc:title>
  <dc:creator/>
  <cp:lastModifiedBy>琦</cp:lastModifiedBy>
  <cp:revision>4</cp:revision>
  <dcterms:created xsi:type="dcterms:W3CDTF">2006-08-16T00:00:00Z</dcterms:created>
  <dcterms:modified xsi:type="dcterms:W3CDTF">2025-01-16T19:56:00Z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4937819D35BA4EEDA0A5A914B4322263_13</vt:lpwstr>
  </property>
  <property fmtid="{D5CDD505-2E9C-101B-9397-08002B2CF9AE}" pid="3" name="KSOProductBuildVer">
    <vt:lpwstr>2052-12.1.0.19302</vt:lpwstr>
  </property>
</Properties>
</file>