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9"/>
  </p:notesMasterIdLst>
  <p:sldIdLst>
    <p:sldId id="431" r:id="rId2"/>
    <p:sldId id="432" r:id="rId3"/>
    <p:sldId id="450" r:id="rId4"/>
    <p:sldId id="488" r:id="rId5"/>
    <p:sldId id="493" r:id="rId6"/>
    <p:sldId id="444" r:id="rId7"/>
    <p:sldId id="492" r:id="rId8"/>
    <p:sldId id="452" r:id="rId9"/>
    <p:sldId id="448" r:id="rId10"/>
    <p:sldId id="480" r:id="rId11"/>
    <p:sldId id="490" r:id="rId12"/>
    <p:sldId id="495" r:id="rId13"/>
    <p:sldId id="496" r:id="rId14"/>
    <p:sldId id="497" r:id="rId15"/>
    <p:sldId id="498" r:id="rId16"/>
    <p:sldId id="499" r:id="rId17"/>
    <p:sldId id="494" r:id="rId18"/>
  </p:sldIdLst>
  <p:sldSz cx="12192000" cy="6858000"/>
  <p:notesSz cx="6858000" cy="9144000"/>
  <p:custDataLst>
    <p:tags r:id="rId20"/>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F89"/>
    <a:srgbClr val="1C9494"/>
    <a:srgbClr val="156F6D"/>
    <a:srgbClr val="E1B20E"/>
    <a:srgbClr val="01769C"/>
    <a:srgbClr val="64CCCC"/>
    <a:srgbClr val="F7616E"/>
    <a:srgbClr val="539463"/>
    <a:srgbClr val="006D46"/>
    <a:srgbClr val="7C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4700" autoAdjust="0"/>
  </p:normalViewPr>
  <p:slideViewPr>
    <p:cSldViewPr snapToGrid="0">
      <p:cViewPr varScale="1">
        <p:scale>
          <a:sx n="86" d="100"/>
          <a:sy n="86" d="100"/>
        </p:scale>
        <p:origin x="444" y="45"/>
      </p:cViewPr>
      <p:guideLst>
        <p:guide orient="horz" pos="2160"/>
        <p:guide pos="3840"/>
      </p:guideLst>
    </p:cSldViewPr>
  </p:slideViewPr>
  <p:notesTextViewPr>
    <p:cViewPr>
      <p:scale>
        <a:sx n="3" d="2"/>
        <a:sy n="3" d="2"/>
      </p:scale>
      <p:origin x="0" y="0"/>
    </p:cViewPr>
  </p:notesTextViewPr>
  <p:sorterViewPr>
    <p:cViewPr>
      <p:scale>
        <a:sx n="125" d="100"/>
        <a:sy n="125" d="100"/>
      </p:scale>
      <p:origin x="0" y="-94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D111-D2ED-4D1A-A308-D984A0D9EC14}"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E6F1F-924D-4DA8-A19F-377E61A1DA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12</a:t>
            </a:fld>
            <a:endParaRPr lang="zh-CN" altLang="en-US"/>
          </a:p>
        </p:txBody>
      </p:sp>
    </p:spTree>
    <p:extLst>
      <p:ext uri="{BB962C8B-B14F-4D97-AF65-F5344CB8AC3E}">
        <p14:creationId xmlns:p14="http://schemas.microsoft.com/office/powerpoint/2010/main" val="422397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13</a:t>
            </a:fld>
            <a:endParaRPr lang="zh-CN" altLang="en-US"/>
          </a:p>
        </p:txBody>
      </p:sp>
    </p:spTree>
    <p:extLst>
      <p:ext uri="{BB962C8B-B14F-4D97-AF65-F5344CB8AC3E}">
        <p14:creationId xmlns:p14="http://schemas.microsoft.com/office/powerpoint/2010/main" val="319947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14</a:t>
            </a:fld>
            <a:endParaRPr lang="zh-CN" altLang="en-US"/>
          </a:p>
        </p:txBody>
      </p:sp>
    </p:spTree>
    <p:extLst>
      <p:ext uri="{BB962C8B-B14F-4D97-AF65-F5344CB8AC3E}">
        <p14:creationId xmlns:p14="http://schemas.microsoft.com/office/powerpoint/2010/main" val="379789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15</a:t>
            </a:fld>
            <a:endParaRPr lang="zh-CN" altLang="en-US"/>
          </a:p>
        </p:txBody>
      </p:sp>
    </p:spTree>
    <p:extLst>
      <p:ext uri="{BB962C8B-B14F-4D97-AF65-F5344CB8AC3E}">
        <p14:creationId xmlns:p14="http://schemas.microsoft.com/office/powerpoint/2010/main" val="821686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16</a:t>
            </a:fld>
            <a:endParaRPr lang="zh-CN" altLang="en-US"/>
          </a:p>
        </p:txBody>
      </p:sp>
    </p:spTree>
    <p:extLst>
      <p:ext uri="{BB962C8B-B14F-4D97-AF65-F5344CB8AC3E}">
        <p14:creationId xmlns:p14="http://schemas.microsoft.com/office/powerpoint/2010/main" val="140932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1801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7</a:t>
            </a:fld>
            <a:endParaRPr lang="zh-CN" altLang="en-US"/>
          </a:p>
        </p:txBody>
      </p:sp>
    </p:spTree>
    <p:extLst>
      <p:ext uri="{BB962C8B-B14F-4D97-AF65-F5344CB8AC3E}">
        <p14:creationId xmlns:p14="http://schemas.microsoft.com/office/powerpoint/2010/main" val="385743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11</a:t>
            </a:fld>
            <a:endParaRPr lang="zh-CN" altLang="en-US"/>
          </a:p>
        </p:txBody>
      </p:sp>
    </p:spTree>
    <p:extLst>
      <p:ext uri="{BB962C8B-B14F-4D97-AF65-F5344CB8AC3E}">
        <p14:creationId xmlns:p14="http://schemas.microsoft.com/office/powerpoint/2010/main" val="174185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dirty="0"/>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269" name="图片 2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2786" cy="6864067"/>
          </a:xfrm>
          <a:prstGeom prst="rect">
            <a:avLst/>
          </a:prstGeom>
        </p:spPr>
      </p:pic>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04/11/2022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
        <p:nvSpPr>
          <p:cNvPr id="5" name="Rectangle 5"/>
          <p:cNvSpPr/>
          <p:nvPr userDrawn="1"/>
        </p:nvSpPr>
        <p:spPr>
          <a:xfrm>
            <a:off x="0" y="0"/>
            <a:ext cx="12192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图文框 1"/>
          <p:cNvSpPr/>
          <p:nvPr userDrawn="1"/>
        </p:nvSpPr>
        <p:spPr>
          <a:xfrm>
            <a:off x="0" y="0"/>
            <a:ext cx="12192000" cy="6858000"/>
          </a:xfrm>
          <a:prstGeom prst="frame">
            <a:avLst>
              <a:gd name="adj1" fmla="val 2149"/>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42"/>
          <p:cNvSpPr txBox="1"/>
          <p:nvPr/>
        </p:nvSpPr>
        <p:spPr>
          <a:xfrm>
            <a:off x="4305669" y="1503444"/>
            <a:ext cx="7812350" cy="2308324"/>
          </a:xfrm>
          <a:prstGeom prst="rect">
            <a:avLst/>
          </a:prstGeom>
          <a:noFill/>
        </p:spPr>
        <p:txBody>
          <a:bodyPr wrap="square" rtlCol="0">
            <a:spAutoFit/>
          </a:bodyPr>
          <a:lstStyle/>
          <a:p>
            <a:pPr algn="r"/>
            <a:r>
              <a:rPr lang="en-US" altLang="zh-CN" sz="4800" b="1" dirty="0">
                <a:solidFill>
                  <a:srgbClr val="1C9494"/>
                </a:solidFill>
                <a:latin typeface="微软雅黑" panose="020B0503020204020204" pitchFamily="34" charset="-122"/>
                <a:ea typeface="微软雅黑" panose="020B0503020204020204" pitchFamily="34" charset="-122"/>
              </a:rPr>
              <a:t>Analysis of E-Commerce Shipping Data</a:t>
            </a:r>
          </a:p>
          <a:p>
            <a:pPr algn="r"/>
            <a:endParaRPr lang="en-US" altLang="zh-CN" sz="2400" b="1" dirty="0">
              <a:solidFill>
                <a:srgbClr val="1C9494"/>
              </a:solidFill>
              <a:latin typeface="微软雅黑" panose="020B0503020204020204" pitchFamily="34" charset="-122"/>
              <a:ea typeface="微软雅黑" panose="020B0503020204020204" pitchFamily="34" charset="-122"/>
            </a:endParaRPr>
          </a:p>
          <a:p>
            <a:pPr algn="r"/>
            <a:r>
              <a:rPr lang="en-US" altLang="zh-CN" sz="2400" b="1" dirty="0">
                <a:solidFill>
                  <a:srgbClr val="627F89"/>
                </a:solidFill>
                <a:latin typeface="微软雅黑" panose="020B0503020204020204" pitchFamily="34" charset="-122"/>
                <a:ea typeface="微软雅黑" panose="020B0503020204020204" pitchFamily="34" charset="-122"/>
              </a:rPr>
              <a:t>——MISY225 - Fall 2022</a:t>
            </a:r>
            <a:endParaRPr lang="zh-CN" altLang="en-US" sz="2400" b="1" dirty="0">
              <a:solidFill>
                <a:srgbClr val="627F89"/>
              </a:solidFill>
              <a:latin typeface="微软雅黑" panose="020B0503020204020204" pitchFamily="34" charset="-122"/>
              <a:ea typeface="微软雅黑" panose="020B0503020204020204" pitchFamily="34" charset="-122"/>
            </a:endParaRPr>
          </a:p>
        </p:txBody>
      </p:sp>
      <p:sp>
        <p:nvSpPr>
          <p:cNvPr id="18" name="文本框 27"/>
          <p:cNvSpPr txBox="1"/>
          <p:nvPr/>
        </p:nvSpPr>
        <p:spPr>
          <a:xfrm>
            <a:off x="6743850" y="4550896"/>
            <a:ext cx="4998983" cy="707886"/>
          </a:xfrm>
          <a:prstGeom prst="rect">
            <a:avLst/>
          </a:prstGeom>
          <a:noFill/>
        </p:spPr>
        <p:txBody>
          <a:bodyPr wrap="square" rtlCol="0">
            <a:spAutoFit/>
          </a:bodyPr>
          <a:lstStyle/>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Team 4:    </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Zhiyuan</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Liu , Qiukai Cheng</a:t>
            </a:r>
          </a:p>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2022.11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65" y="764316"/>
            <a:ext cx="5734498" cy="58732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250" fill="hold"/>
                                        <p:tgtEl>
                                          <p:spTgt spid="23"/>
                                        </p:tgtEl>
                                        <p:attrNameLst>
                                          <p:attrName>ppt_w</p:attrName>
                                        </p:attrNameLst>
                                      </p:cBhvr>
                                      <p:tavLst>
                                        <p:tav tm="0">
                                          <p:val>
                                            <p:fltVal val="0"/>
                                          </p:val>
                                        </p:tav>
                                        <p:tav tm="100000">
                                          <p:val>
                                            <p:strVal val="#ppt_w"/>
                                          </p:val>
                                        </p:tav>
                                      </p:tavLst>
                                    </p:anim>
                                    <p:anim calcmode="lin" valueType="num">
                                      <p:cBhvr>
                                        <p:cTn id="8" dur="1250" fill="hold"/>
                                        <p:tgtEl>
                                          <p:spTgt spid="23"/>
                                        </p:tgtEl>
                                        <p:attrNameLst>
                                          <p:attrName>ppt_h</p:attrName>
                                        </p:attrNameLst>
                                      </p:cBhvr>
                                      <p:tavLst>
                                        <p:tav tm="0">
                                          <p:val>
                                            <p:fltVal val="0"/>
                                          </p:val>
                                        </p:tav>
                                        <p:tav tm="100000">
                                          <p:val>
                                            <p:strVal val="#ppt_h"/>
                                          </p:val>
                                        </p:tav>
                                      </p:tavLst>
                                    </p:anim>
                                    <p:animEffect transition="in" filter="fade">
                                      <p:cBhvr>
                                        <p:cTn id="9" dur="1250"/>
                                        <p:tgtEl>
                                          <p:spTgt spid="23"/>
                                        </p:tgtEl>
                                      </p:cBhvr>
                                    </p:animEffect>
                                  </p:childTnLst>
                                </p:cTn>
                              </p:par>
                            </p:childTnLst>
                          </p:cTn>
                        </p:par>
                        <p:par>
                          <p:cTn id="10" fill="hold">
                            <p:stCondLst>
                              <p:cond delay="125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750"/>
                            </p:stCondLst>
                            <p:childTnLst>
                              <p:par>
                                <p:cTn id="15" presetID="41" presetClass="entr" presetSubtype="0" fill="hold" grpId="0" nodeType="afterEffect">
                                  <p:stCondLst>
                                    <p:cond delay="0"/>
                                  </p:stCondLst>
                                  <p:iterate type="lt">
                                    <p:tmPct val="3529"/>
                                  </p:iterate>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74014" y="1273883"/>
            <a:ext cx="6982692" cy="662349"/>
            <a:chOff x="-555542" y="2540910"/>
            <a:chExt cx="3894890" cy="662349"/>
          </a:xfrm>
        </p:grpSpPr>
        <p:sp>
          <p:nvSpPr>
            <p:cNvPr id="32" name="文本框 83"/>
            <p:cNvSpPr txBox="1">
              <a:spLocks noChangeArrowheads="1"/>
            </p:cNvSpPr>
            <p:nvPr/>
          </p:nvSpPr>
          <p:spPr bwMode="auto">
            <a:xfrm>
              <a:off x="-555542" y="2540910"/>
              <a:ext cx="981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A</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cxnSp>
          <p:nvCxnSpPr>
            <p:cNvPr id="33" name="直接连接符 120"/>
            <p:cNvCxnSpPr>
              <a:cxnSpLocks noChangeShapeType="1"/>
            </p:cNvCxnSpPr>
            <p:nvPr/>
          </p:nvCxnSpPr>
          <p:spPr bwMode="auto">
            <a:xfrm>
              <a:off x="3339348" y="3033115"/>
              <a:ext cx="0" cy="170144"/>
            </a:xfrm>
            <a:prstGeom prst="line">
              <a:avLst/>
            </a:prstGeom>
            <a:noFill/>
            <a:ln w="9525">
              <a:solidFill>
                <a:srgbClr val="007BC6"/>
              </a:solidFill>
              <a:round/>
            </a:ln>
            <a:extLst>
              <a:ext uri="{909E8E84-426E-40DD-AFC4-6F175D3DCCD1}">
                <a14:hiddenFill xmlns:a14="http://schemas.microsoft.com/office/drawing/2010/main">
                  <a:noFill/>
                </a14:hiddenFill>
              </a:ext>
            </a:extLst>
          </p:spPr>
        </p:cxnSp>
      </p:grpSp>
      <p:sp>
        <p:nvSpPr>
          <p:cNvPr id="56" name="矩形 55"/>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7" name="直接连接符 56"/>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TextBox 28"/>
          <p:cNvSpPr txBox="1"/>
          <p:nvPr/>
        </p:nvSpPr>
        <p:spPr>
          <a:xfrm>
            <a:off x="1435687" y="515168"/>
            <a:ext cx="720509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impact</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of</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warehouse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block</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the product reach time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8" name="文本框 83">
            <a:extLst>
              <a:ext uri="{FF2B5EF4-FFF2-40B4-BE49-F238E27FC236}">
                <a16:creationId xmlns:a16="http://schemas.microsoft.com/office/drawing/2014/main" id="{CAABB4E1-9C6C-8FA6-F140-1D47F8B1F021}"/>
              </a:ext>
            </a:extLst>
          </p:cNvPr>
          <p:cNvSpPr txBox="1">
            <a:spLocks noChangeArrowheads="1"/>
          </p:cNvSpPr>
          <p:nvPr/>
        </p:nvSpPr>
        <p:spPr bwMode="auto">
          <a:xfrm>
            <a:off x="4406217" y="1218612"/>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B</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35" name="图片 34">
            <a:extLst>
              <a:ext uri="{FF2B5EF4-FFF2-40B4-BE49-F238E27FC236}">
                <a16:creationId xmlns:a16="http://schemas.microsoft.com/office/drawing/2014/main" id="{0E449B68-5F6D-BF80-45C9-029EE16723F0}"/>
              </a:ext>
            </a:extLst>
          </p:cNvPr>
          <p:cNvPicPr>
            <a:picLocks noChangeAspect="1"/>
          </p:cNvPicPr>
          <p:nvPr/>
        </p:nvPicPr>
        <p:blipFill>
          <a:blip r:embed="rId3"/>
          <a:stretch>
            <a:fillRect/>
          </a:stretch>
        </p:blipFill>
        <p:spPr>
          <a:xfrm>
            <a:off x="263385" y="1842926"/>
            <a:ext cx="3271431" cy="1871331"/>
          </a:xfrm>
          <a:prstGeom prst="rect">
            <a:avLst/>
          </a:prstGeom>
        </p:spPr>
      </p:pic>
      <p:pic>
        <p:nvPicPr>
          <p:cNvPr id="37" name="图片 36">
            <a:extLst>
              <a:ext uri="{FF2B5EF4-FFF2-40B4-BE49-F238E27FC236}">
                <a16:creationId xmlns:a16="http://schemas.microsoft.com/office/drawing/2014/main" id="{C67D8834-6265-A035-9EB4-B32FC6FBAD93}"/>
              </a:ext>
            </a:extLst>
          </p:cNvPr>
          <p:cNvPicPr>
            <a:picLocks noChangeAspect="1"/>
          </p:cNvPicPr>
          <p:nvPr/>
        </p:nvPicPr>
        <p:blipFill>
          <a:blip r:embed="rId4"/>
          <a:stretch>
            <a:fillRect/>
          </a:stretch>
        </p:blipFill>
        <p:spPr>
          <a:xfrm>
            <a:off x="3534816" y="1701338"/>
            <a:ext cx="3271431" cy="2012919"/>
          </a:xfrm>
          <a:prstGeom prst="rect">
            <a:avLst/>
          </a:prstGeom>
        </p:spPr>
      </p:pic>
      <p:pic>
        <p:nvPicPr>
          <p:cNvPr id="39" name="图片 38">
            <a:extLst>
              <a:ext uri="{FF2B5EF4-FFF2-40B4-BE49-F238E27FC236}">
                <a16:creationId xmlns:a16="http://schemas.microsoft.com/office/drawing/2014/main" id="{69C36D29-A54E-768E-5E1D-A2128B748CAC}"/>
              </a:ext>
            </a:extLst>
          </p:cNvPr>
          <p:cNvPicPr>
            <a:picLocks noChangeAspect="1"/>
          </p:cNvPicPr>
          <p:nvPr/>
        </p:nvPicPr>
        <p:blipFill>
          <a:blip r:embed="rId5"/>
          <a:stretch>
            <a:fillRect/>
          </a:stretch>
        </p:blipFill>
        <p:spPr>
          <a:xfrm>
            <a:off x="7098646" y="1766087"/>
            <a:ext cx="3421668" cy="1948169"/>
          </a:xfrm>
          <a:prstGeom prst="rect">
            <a:avLst/>
          </a:prstGeom>
        </p:spPr>
      </p:pic>
      <p:pic>
        <p:nvPicPr>
          <p:cNvPr id="41" name="图片 40">
            <a:extLst>
              <a:ext uri="{FF2B5EF4-FFF2-40B4-BE49-F238E27FC236}">
                <a16:creationId xmlns:a16="http://schemas.microsoft.com/office/drawing/2014/main" id="{6DA28BFD-02DF-8D8D-8FB9-1696DD92CA05}"/>
              </a:ext>
            </a:extLst>
          </p:cNvPr>
          <p:cNvPicPr>
            <a:picLocks noChangeAspect="1"/>
          </p:cNvPicPr>
          <p:nvPr/>
        </p:nvPicPr>
        <p:blipFill>
          <a:blip r:embed="rId6"/>
          <a:stretch>
            <a:fillRect/>
          </a:stretch>
        </p:blipFill>
        <p:spPr>
          <a:xfrm>
            <a:off x="445411" y="4876800"/>
            <a:ext cx="3227787" cy="1454436"/>
          </a:xfrm>
          <a:prstGeom prst="rect">
            <a:avLst/>
          </a:prstGeom>
        </p:spPr>
      </p:pic>
      <p:pic>
        <p:nvPicPr>
          <p:cNvPr id="43" name="图片 42">
            <a:extLst>
              <a:ext uri="{FF2B5EF4-FFF2-40B4-BE49-F238E27FC236}">
                <a16:creationId xmlns:a16="http://schemas.microsoft.com/office/drawing/2014/main" id="{B0AF62F4-6333-4491-EFBD-D9B3A11E3A0C}"/>
              </a:ext>
            </a:extLst>
          </p:cNvPr>
          <p:cNvPicPr>
            <a:picLocks noChangeAspect="1"/>
          </p:cNvPicPr>
          <p:nvPr/>
        </p:nvPicPr>
        <p:blipFill>
          <a:blip r:embed="rId7"/>
          <a:stretch>
            <a:fillRect/>
          </a:stretch>
        </p:blipFill>
        <p:spPr>
          <a:xfrm>
            <a:off x="4278282" y="3797552"/>
            <a:ext cx="3934023" cy="2589668"/>
          </a:xfrm>
          <a:prstGeom prst="rect">
            <a:avLst/>
          </a:prstGeom>
        </p:spPr>
      </p:pic>
      <p:cxnSp>
        <p:nvCxnSpPr>
          <p:cNvPr id="47" name="直接连接符 46">
            <a:extLst>
              <a:ext uri="{FF2B5EF4-FFF2-40B4-BE49-F238E27FC236}">
                <a16:creationId xmlns:a16="http://schemas.microsoft.com/office/drawing/2014/main" id="{F0DE2669-F1C4-16BC-7BA6-840A33C6394F}"/>
              </a:ext>
            </a:extLst>
          </p:cNvPr>
          <p:cNvCxnSpPr/>
          <p:nvPr/>
        </p:nvCxnSpPr>
        <p:spPr>
          <a:xfrm>
            <a:off x="474014" y="1936232"/>
            <a:ext cx="100463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A36A1ED4-2D3D-070E-6DEA-78DE9B27C8B2}"/>
              </a:ext>
            </a:extLst>
          </p:cNvPr>
          <p:cNvCxnSpPr>
            <a:cxnSpLocks/>
          </p:cNvCxnSpPr>
          <p:nvPr/>
        </p:nvCxnSpPr>
        <p:spPr>
          <a:xfrm>
            <a:off x="474014" y="2471650"/>
            <a:ext cx="10005564" cy="1"/>
          </a:xfrm>
          <a:prstGeom prst="line">
            <a:avLst/>
          </a:prstGeom>
          <a:ln w="19050"/>
        </p:spPr>
        <p:style>
          <a:lnRef idx="1">
            <a:schemeClr val="dk1"/>
          </a:lnRef>
          <a:fillRef idx="0">
            <a:schemeClr val="dk1"/>
          </a:fillRef>
          <a:effectRef idx="0">
            <a:schemeClr val="dk1"/>
          </a:effectRef>
          <a:fontRef idx="minor">
            <a:schemeClr val="tx1"/>
          </a:fontRef>
        </p:style>
      </p:cxnSp>
      <p:sp>
        <p:nvSpPr>
          <p:cNvPr id="61" name="文本框 83">
            <a:extLst>
              <a:ext uri="{FF2B5EF4-FFF2-40B4-BE49-F238E27FC236}">
                <a16:creationId xmlns:a16="http://schemas.microsoft.com/office/drawing/2014/main" id="{8D7897B5-A2EB-9956-B117-7B2F1D744D77}"/>
              </a:ext>
            </a:extLst>
          </p:cNvPr>
          <p:cNvSpPr txBox="1">
            <a:spLocks noChangeArrowheads="1"/>
          </p:cNvSpPr>
          <p:nvPr/>
        </p:nvSpPr>
        <p:spPr bwMode="auto">
          <a:xfrm>
            <a:off x="7456706" y="116957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C</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2" name="文本框 83">
            <a:extLst>
              <a:ext uri="{FF2B5EF4-FFF2-40B4-BE49-F238E27FC236}">
                <a16:creationId xmlns:a16="http://schemas.microsoft.com/office/drawing/2014/main" id="{618C6E47-CD69-0BE3-C558-7DE6113C1F25}"/>
              </a:ext>
            </a:extLst>
          </p:cNvPr>
          <p:cNvSpPr txBox="1">
            <a:spLocks noChangeArrowheads="1"/>
          </p:cNvSpPr>
          <p:nvPr/>
        </p:nvSpPr>
        <p:spPr bwMode="auto">
          <a:xfrm>
            <a:off x="798212" y="4058560"/>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D</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3" name="文本框 83">
            <a:extLst>
              <a:ext uri="{FF2B5EF4-FFF2-40B4-BE49-F238E27FC236}">
                <a16:creationId xmlns:a16="http://schemas.microsoft.com/office/drawing/2014/main" id="{59217F98-C9CE-2567-BD55-F3A1BDED6CC8}"/>
              </a:ext>
            </a:extLst>
          </p:cNvPr>
          <p:cNvSpPr txBox="1">
            <a:spLocks noChangeArrowheads="1"/>
          </p:cNvSpPr>
          <p:nvPr/>
        </p:nvSpPr>
        <p:spPr bwMode="auto">
          <a:xfrm>
            <a:off x="6218434" y="384065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5" name="文本框 64">
            <a:extLst>
              <a:ext uri="{FF2B5EF4-FFF2-40B4-BE49-F238E27FC236}">
                <a16:creationId xmlns:a16="http://schemas.microsoft.com/office/drawing/2014/main" id="{0951D16F-53D4-D68E-C541-5B014C6349B8}"/>
              </a:ext>
            </a:extLst>
          </p:cNvPr>
          <p:cNvSpPr txBox="1"/>
          <p:nvPr/>
        </p:nvSpPr>
        <p:spPr>
          <a:xfrm>
            <a:off x="9016538" y="4648479"/>
            <a:ext cx="2660073" cy="1477328"/>
          </a:xfrm>
          <a:prstGeom prst="rect">
            <a:avLst/>
          </a:prstGeom>
          <a:noFill/>
        </p:spPr>
        <p:txBody>
          <a:bodyPr wrap="square">
            <a:spAutoFit/>
          </a:bodyPr>
          <a:lstStyle/>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1 Indicates that the product has NOT reached on time and 0 indicates it has reached on time.</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6736523" y="1084350"/>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Road</a:t>
            </a:r>
            <a:endParaRPr lang="zh-CN" altLang="en-US" sz="1600" dirty="0">
              <a:solidFill>
                <a:schemeClr val="tx1">
                  <a:lumMod val="75000"/>
                  <a:lumOff val="25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D9E5CC61-A214-0B10-A072-678FF97549A2}"/>
              </a:ext>
            </a:extLst>
          </p:cNvPr>
          <p:cNvPicPr>
            <a:picLocks noChangeAspect="1"/>
          </p:cNvPicPr>
          <p:nvPr/>
        </p:nvPicPr>
        <p:blipFill>
          <a:blip r:embed="rId3"/>
          <a:stretch>
            <a:fillRect/>
          </a:stretch>
        </p:blipFill>
        <p:spPr>
          <a:xfrm>
            <a:off x="5285916" y="1645013"/>
            <a:ext cx="6829475" cy="2895621"/>
          </a:xfrm>
          <a:prstGeom prst="rect">
            <a:avLst/>
          </a:prstGeom>
        </p:spPr>
      </p:pic>
      <p:pic>
        <p:nvPicPr>
          <p:cNvPr id="6" name="图片 5">
            <a:extLst>
              <a:ext uri="{FF2B5EF4-FFF2-40B4-BE49-F238E27FC236}">
                <a16:creationId xmlns:a16="http://schemas.microsoft.com/office/drawing/2014/main" id="{1091472C-107E-DF11-28BE-4D8A6B14B0C3}"/>
              </a:ext>
            </a:extLst>
          </p:cNvPr>
          <p:cNvPicPr>
            <a:picLocks noChangeAspect="1"/>
          </p:cNvPicPr>
          <p:nvPr/>
        </p:nvPicPr>
        <p:blipFill>
          <a:blip r:embed="rId4"/>
          <a:stretch>
            <a:fillRect/>
          </a:stretch>
        </p:blipFill>
        <p:spPr>
          <a:xfrm>
            <a:off x="27450" y="1785918"/>
            <a:ext cx="5279992" cy="2273330"/>
          </a:xfrm>
          <a:prstGeom prst="rect">
            <a:avLst/>
          </a:prstGeom>
        </p:spPr>
      </p:pic>
      <p:sp>
        <p:nvSpPr>
          <p:cNvPr id="8" name="文本框 17">
            <a:extLst>
              <a:ext uri="{FF2B5EF4-FFF2-40B4-BE49-F238E27FC236}">
                <a16:creationId xmlns:a16="http://schemas.microsoft.com/office/drawing/2014/main" id="{176CC57D-81CB-C56C-7801-517AFD0327F2}"/>
              </a:ext>
            </a:extLst>
          </p:cNvPr>
          <p:cNvSpPr txBox="1">
            <a:spLocks noChangeArrowheads="1"/>
          </p:cNvSpPr>
          <p:nvPr/>
        </p:nvSpPr>
        <p:spPr bwMode="auto">
          <a:xfrm>
            <a:off x="841636" y="137111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Flight</a:t>
            </a:r>
            <a:endParaRPr lang="zh-CN" altLang="en-US" sz="1600" dirty="0">
              <a:solidFill>
                <a:schemeClr val="tx1">
                  <a:lumMod val="75000"/>
                  <a:lumOff val="25000"/>
                </a:schemeClr>
              </a:solidFill>
              <a:latin typeface="+mn-lt"/>
              <a:ea typeface="+mn-ea"/>
              <a:cs typeface="+mn-ea"/>
              <a:sym typeface="+mn-lt"/>
            </a:endParaRPr>
          </a:p>
        </p:txBody>
      </p:sp>
      <p:pic>
        <p:nvPicPr>
          <p:cNvPr id="10" name="图片 9">
            <a:extLst>
              <a:ext uri="{FF2B5EF4-FFF2-40B4-BE49-F238E27FC236}">
                <a16:creationId xmlns:a16="http://schemas.microsoft.com/office/drawing/2014/main" id="{383A5791-0BBE-BE86-6E16-CB50038385DA}"/>
              </a:ext>
            </a:extLst>
          </p:cNvPr>
          <p:cNvPicPr>
            <a:picLocks noChangeAspect="1"/>
          </p:cNvPicPr>
          <p:nvPr/>
        </p:nvPicPr>
        <p:blipFill>
          <a:blip r:embed="rId5"/>
          <a:stretch>
            <a:fillRect/>
          </a:stretch>
        </p:blipFill>
        <p:spPr>
          <a:xfrm>
            <a:off x="337074" y="4700021"/>
            <a:ext cx="5035286" cy="2157979"/>
          </a:xfrm>
          <a:prstGeom prst="rect">
            <a:avLst/>
          </a:prstGeom>
        </p:spPr>
      </p:pic>
      <p:sp>
        <p:nvSpPr>
          <p:cNvPr id="12" name="文本框 17">
            <a:extLst>
              <a:ext uri="{FF2B5EF4-FFF2-40B4-BE49-F238E27FC236}">
                <a16:creationId xmlns:a16="http://schemas.microsoft.com/office/drawing/2014/main" id="{2F43D462-CBF8-8A42-DC04-452F0D19B780}"/>
              </a:ext>
            </a:extLst>
          </p:cNvPr>
          <p:cNvSpPr txBox="1">
            <a:spLocks noChangeArrowheads="1"/>
          </p:cNvSpPr>
          <p:nvPr/>
        </p:nvSpPr>
        <p:spPr bwMode="auto">
          <a:xfrm>
            <a:off x="1243418" y="4371357"/>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Ship</a:t>
            </a:r>
            <a:endParaRPr lang="zh-CN" altLang="en-US" sz="1600" dirty="0">
              <a:solidFill>
                <a:schemeClr val="tx1">
                  <a:lumMod val="75000"/>
                  <a:lumOff val="25000"/>
                </a:schemeClr>
              </a:solidFill>
              <a:latin typeface="+mn-lt"/>
              <a:ea typeface="+mn-ea"/>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270336" y="464092"/>
            <a:ext cx="8208575"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shipment and the product weight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26527235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830060" y="468640"/>
            <a:ext cx="9904442"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Whether the warehouse area is related to whether the goods arrive or not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5" name="图片 4">
            <a:extLst>
              <a:ext uri="{FF2B5EF4-FFF2-40B4-BE49-F238E27FC236}">
                <a16:creationId xmlns:a16="http://schemas.microsoft.com/office/drawing/2014/main" id="{BA24BA86-49A5-914E-AB07-46B8FC0FEE9C}"/>
              </a:ext>
            </a:extLst>
          </p:cNvPr>
          <p:cNvPicPr>
            <a:picLocks noChangeAspect="1"/>
          </p:cNvPicPr>
          <p:nvPr/>
        </p:nvPicPr>
        <p:blipFill>
          <a:blip r:embed="rId3"/>
          <a:stretch>
            <a:fillRect/>
          </a:stretch>
        </p:blipFill>
        <p:spPr>
          <a:xfrm>
            <a:off x="201819" y="1580008"/>
            <a:ext cx="6734224" cy="4562508"/>
          </a:xfrm>
          <a:prstGeom prst="rect">
            <a:avLst/>
          </a:prstGeom>
        </p:spPr>
      </p:pic>
      <p:sp>
        <p:nvSpPr>
          <p:cNvPr id="9" name="文本框 8">
            <a:extLst>
              <a:ext uri="{FF2B5EF4-FFF2-40B4-BE49-F238E27FC236}">
                <a16:creationId xmlns:a16="http://schemas.microsoft.com/office/drawing/2014/main" id="{09E40F03-2D56-AABB-69CD-5648D0251A81}"/>
              </a:ext>
            </a:extLst>
          </p:cNvPr>
          <p:cNvSpPr txBox="1"/>
          <p:nvPr/>
        </p:nvSpPr>
        <p:spPr>
          <a:xfrm>
            <a:off x="7362763" y="4862729"/>
            <a:ext cx="4178460" cy="646331"/>
          </a:xfrm>
          <a:prstGeom prst="rect">
            <a:avLst/>
          </a:prstGeom>
          <a:noFill/>
        </p:spPr>
        <p:txBody>
          <a:bodyPr wrap="square">
            <a:spAutoFit/>
          </a:bodyPr>
          <a:lstStyle/>
          <a:p>
            <a:r>
              <a:rPr lang="en-US" altLang="zh-CN" b="0" dirty="0">
                <a:effectLst/>
                <a:latin typeface="Consolas" panose="020B0609020204030204" pitchFamily="49" charset="0"/>
              </a:rPr>
              <a:t>The warehouse area has little influence on the delivery</a:t>
            </a:r>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213656017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1317740" y="430480"/>
            <a:ext cx="9904442" cy="1815882"/>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Relationship between  different shipping methods, importance and arrival rate</a:t>
            </a: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9" name="文本框 8">
            <a:extLst>
              <a:ext uri="{FF2B5EF4-FFF2-40B4-BE49-F238E27FC236}">
                <a16:creationId xmlns:a16="http://schemas.microsoft.com/office/drawing/2014/main" id="{09E40F03-2D56-AABB-69CD-5648D0251A81}"/>
              </a:ext>
            </a:extLst>
          </p:cNvPr>
          <p:cNvSpPr txBox="1"/>
          <p:nvPr/>
        </p:nvSpPr>
        <p:spPr>
          <a:xfrm>
            <a:off x="7150725" y="4340756"/>
            <a:ext cx="4178460" cy="1477328"/>
          </a:xfrm>
          <a:prstGeom prst="rect">
            <a:avLst/>
          </a:prstGeom>
          <a:noFill/>
        </p:spPr>
        <p:txBody>
          <a:bodyPr wrap="square">
            <a:spAutoFit/>
          </a:bodyPr>
          <a:lstStyle/>
          <a:p>
            <a:r>
              <a:rPr lang="en-US" altLang="zh-CN" dirty="0">
                <a:latin typeface="Consolas" panose="020B0609020204030204" pitchFamily="49" charset="0"/>
              </a:rPr>
              <a:t>The arrival rate of different shipping methods is basically the same, but the arrival rate of products with higher importance is relatively higher</a:t>
            </a:r>
            <a:endParaRPr lang="en-US" altLang="zh-CN" b="0" dirty="0">
              <a:effectLst/>
              <a:latin typeface="Consolas" panose="020B0609020204030204" pitchFamily="49" charset="0"/>
            </a:endParaRPr>
          </a:p>
        </p:txBody>
      </p:sp>
      <p:pic>
        <p:nvPicPr>
          <p:cNvPr id="3" name="图片 2">
            <a:extLst>
              <a:ext uri="{FF2B5EF4-FFF2-40B4-BE49-F238E27FC236}">
                <a16:creationId xmlns:a16="http://schemas.microsoft.com/office/drawing/2014/main" id="{C731C504-047E-B022-8F4E-0765133E90B7}"/>
              </a:ext>
            </a:extLst>
          </p:cNvPr>
          <p:cNvPicPr>
            <a:picLocks noChangeAspect="1"/>
          </p:cNvPicPr>
          <p:nvPr/>
        </p:nvPicPr>
        <p:blipFill>
          <a:blip r:embed="rId3"/>
          <a:stretch>
            <a:fillRect/>
          </a:stretch>
        </p:blipFill>
        <p:spPr>
          <a:xfrm>
            <a:off x="104404" y="1598775"/>
            <a:ext cx="6762799" cy="4638709"/>
          </a:xfrm>
          <a:prstGeom prst="rect">
            <a:avLst/>
          </a:prstGeom>
        </p:spPr>
      </p:pic>
    </p:spTree>
    <p:extLst>
      <p:ext uri="{BB962C8B-B14F-4D97-AF65-F5344CB8AC3E}">
        <p14:creationId xmlns:p14="http://schemas.microsoft.com/office/powerpoint/2010/main" val="26404423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555394" y="468640"/>
            <a:ext cx="9904442" cy="2246769"/>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Use a heatmap to see if there are correlations between features</a:t>
            </a: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9" name="文本框 8">
            <a:extLst>
              <a:ext uri="{FF2B5EF4-FFF2-40B4-BE49-F238E27FC236}">
                <a16:creationId xmlns:a16="http://schemas.microsoft.com/office/drawing/2014/main" id="{09E40F03-2D56-AABB-69CD-5648D0251A81}"/>
              </a:ext>
            </a:extLst>
          </p:cNvPr>
          <p:cNvSpPr txBox="1"/>
          <p:nvPr/>
        </p:nvSpPr>
        <p:spPr>
          <a:xfrm>
            <a:off x="7259818" y="3250039"/>
            <a:ext cx="4178460" cy="3139321"/>
          </a:xfrm>
          <a:prstGeom prst="rect">
            <a:avLst/>
          </a:prstGeom>
          <a:noFill/>
        </p:spPr>
        <p:txBody>
          <a:bodyPr wrap="square">
            <a:spAutoFit/>
          </a:bodyPr>
          <a:lstStyle/>
          <a:p>
            <a:r>
              <a:rPr lang="en-US" altLang="zh-CN" dirty="0">
                <a:latin typeface="Consolas" panose="020B0609020204030204" pitchFamily="49" charset="0"/>
              </a:rPr>
              <a:t>The correlation corresponding to the color is displayed in the bar on the right. The positive and negative values represent positive and negative correlations respectively. The closer the value is to 1 and -1, the greater the correlation. It can be seen that there is no absolute relationship between commodity price and weight.</a:t>
            </a:r>
            <a:endParaRPr lang="en-US" altLang="zh-CN" b="0" dirty="0">
              <a:effectLst/>
              <a:latin typeface="Consolas" panose="020B0609020204030204" pitchFamily="49" charset="0"/>
            </a:endParaRPr>
          </a:p>
        </p:txBody>
      </p:sp>
      <p:pic>
        <p:nvPicPr>
          <p:cNvPr id="4" name="图片 3">
            <a:extLst>
              <a:ext uri="{FF2B5EF4-FFF2-40B4-BE49-F238E27FC236}">
                <a16:creationId xmlns:a16="http://schemas.microsoft.com/office/drawing/2014/main" id="{D56F8B3A-9428-D30A-679A-EB57B9ACDE5B}"/>
              </a:ext>
            </a:extLst>
          </p:cNvPr>
          <p:cNvPicPr>
            <a:picLocks noChangeAspect="1"/>
          </p:cNvPicPr>
          <p:nvPr/>
        </p:nvPicPr>
        <p:blipFill>
          <a:blip r:embed="rId3"/>
          <a:stretch>
            <a:fillRect/>
          </a:stretch>
        </p:blipFill>
        <p:spPr>
          <a:xfrm>
            <a:off x="121895" y="1267931"/>
            <a:ext cx="6705649" cy="5286414"/>
          </a:xfrm>
          <a:prstGeom prst="rect">
            <a:avLst/>
          </a:prstGeom>
        </p:spPr>
      </p:pic>
      <p:sp>
        <p:nvSpPr>
          <p:cNvPr id="5" name="矩形 4">
            <a:extLst>
              <a:ext uri="{FF2B5EF4-FFF2-40B4-BE49-F238E27FC236}">
                <a16:creationId xmlns:a16="http://schemas.microsoft.com/office/drawing/2014/main" id="{038F40CD-8C17-EB55-0785-9CA722043178}"/>
              </a:ext>
            </a:extLst>
          </p:cNvPr>
          <p:cNvSpPr/>
          <p:nvPr/>
        </p:nvSpPr>
        <p:spPr>
          <a:xfrm>
            <a:off x="7504833" y="3142275"/>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5354431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 grpId="0" bldLvl="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803599" y="468640"/>
            <a:ext cx="6456219" cy="2677656"/>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Transportation mode, product cost and quantity</a:t>
            </a: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9" name="文本框 8">
            <a:extLst>
              <a:ext uri="{FF2B5EF4-FFF2-40B4-BE49-F238E27FC236}">
                <a16:creationId xmlns:a16="http://schemas.microsoft.com/office/drawing/2014/main" id="{09E40F03-2D56-AABB-69CD-5648D0251A81}"/>
              </a:ext>
            </a:extLst>
          </p:cNvPr>
          <p:cNvSpPr txBox="1"/>
          <p:nvPr/>
        </p:nvSpPr>
        <p:spPr>
          <a:xfrm>
            <a:off x="7259817" y="3250039"/>
            <a:ext cx="4355833" cy="3139321"/>
          </a:xfrm>
          <a:prstGeom prst="rect">
            <a:avLst/>
          </a:prstGeom>
          <a:noFill/>
        </p:spPr>
        <p:txBody>
          <a:bodyPr wrap="square">
            <a:spAutoFit/>
          </a:bodyPr>
          <a:lstStyle/>
          <a:p>
            <a:r>
              <a:rPr lang="en-US" altLang="zh-CN" dirty="0">
                <a:latin typeface="Consolas" panose="020B0609020204030204" pitchFamily="49" charset="0"/>
              </a:rPr>
              <a:t>Each color represents a different mode of transportation, the horizontal axis represents the cost of the product, and the vertical axis represents the quantity. It can be seen that regardless of the cost of the product, most of them choose to ship by ship, and the proportions of the other two modes of transportation are similar.</a:t>
            </a:r>
            <a:endParaRPr lang="en-US" altLang="zh-CN" b="0" dirty="0">
              <a:effectLst/>
              <a:latin typeface="Consolas" panose="020B0609020204030204" pitchFamily="49" charset="0"/>
            </a:endParaRPr>
          </a:p>
        </p:txBody>
      </p:sp>
      <p:pic>
        <p:nvPicPr>
          <p:cNvPr id="3" name="图片 2">
            <a:extLst>
              <a:ext uri="{FF2B5EF4-FFF2-40B4-BE49-F238E27FC236}">
                <a16:creationId xmlns:a16="http://schemas.microsoft.com/office/drawing/2014/main" id="{51AAB75D-2B56-B8A7-F46A-9B872949BF71}"/>
              </a:ext>
            </a:extLst>
          </p:cNvPr>
          <p:cNvPicPr>
            <a:picLocks noChangeAspect="1"/>
          </p:cNvPicPr>
          <p:nvPr/>
        </p:nvPicPr>
        <p:blipFill>
          <a:blip r:embed="rId3"/>
          <a:stretch>
            <a:fillRect/>
          </a:stretch>
        </p:blipFill>
        <p:spPr>
          <a:xfrm>
            <a:off x="156618" y="2015820"/>
            <a:ext cx="6791375" cy="4267231"/>
          </a:xfrm>
          <a:prstGeom prst="rect">
            <a:avLst/>
          </a:prstGeom>
        </p:spPr>
      </p:pic>
      <p:sp>
        <p:nvSpPr>
          <p:cNvPr id="5" name="矩形 4">
            <a:extLst>
              <a:ext uri="{FF2B5EF4-FFF2-40B4-BE49-F238E27FC236}">
                <a16:creationId xmlns:a16="http://schemas.microsoft.com/office/drawing/2014/main" id="{7C17C9D5-2ADF-EEA2-0511-3584755F322B}"/>
              </a:ext>
            </a:extLst>
          </p:cNvPr>
          <p:cNvSpPr/>
          <p:nvPr/>
        </p:nvSpPr>
        <p:spPr>
          <a:xfrm>
            <a:off x="7405407" y="3142121"/>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6421552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 grpId="0" bldLvl="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803599" y="468640"/>
            <a:ext cx="7998850" cy="2677656"/>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Warehouse block, Customer rating, reach on time line graph</a:t>
            </a: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algn="r">
              <a:defRPr/>
            </a:pPr>
            <a:endParaRPr lang="en-US" altLang="zh-CN" sz="2800" b="1" dirty="0">
              <a:solidFill>
                <a:srgbClr val="000000">
                  <a:lumMod val="65000"/>
                  <a:lumOff val="35000"/>
                </a:srgbClr>
              </a:solidFill>
              <a:latin typeface="Agency FB" panose="020B0503020202020204" pitchFamily="34" charset="0"/>
              <a:ea typeface="微软雅黑"/>
              <a:cs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9" name="文本框 8">
            <a:extLst>
              <a:ext uri="{FF2B5EF4-FFF2-40B4-BE49-F238E27FC236}">
                <a16:creationId xmlns:a16="http://schemas.microsoft.com/office/drawing/2014/main" id="{09E40F03-2D56-AABB-69CD-5648D0251A81}"/>
              </a:ext>
            </a:extLst>
          </p:cNvPr>
          <p:cNvSpPr txBox="1"/>
          <p:nvPr/>
        </p:nvSpPr>
        <p:spPr>
          <a:xfrm>
            <a:off x="7254275" y="3338709"/>
            <a:ext cx="4355833" cy="1754326"/>
          </a:xfrm>
          <a:prstGeom prst="rect">
            <a:avLst/>
          </a:prstGeom>
          <a:noFill/>
        </p:spPr>
        <p:txBody>
          <a:bodyPr wrap="square">
            <a:spAutoFit/>
          </a:bodyPr>
          <a:lstStyle/>
          <a:p>
            <a:r>
              <a:rPr lang="en-US" altLang="zh-CN" dirty="0">
                <a:latin typeface="Consolas" panose="020B0609020204030204" pitchFamily="49" charset="0"/>
              </a:rPr>
              <a:t>Use a line chart to show the Warehouse block, and the relationship between the customer's evaluation level and whether the goods arrive</a:t>
            </a:r>
          </a:p>
          <a:p>
            <a:endParaRPr lang="en-US" altLang="zh-CN" b="0" dirty="0">
              <a:effectLst/>
              <a:latin typeface="Consolas" panose="020B0609020204030204" pitchFamily="49" charset="0"/>
            </a:endParaRPr>
          </a:p>
        </p:txBody>
      </p:sp>
      <p:sp>
        <p:nvSpPr>
          <p:cNvPr id="5" name="矩形 4">
            <a:extLst>
              <a:ext uri="{FF2B5EF4-FFF2-40B4-BE49-F238E27FC236}">
                <a16:creationId xmlns:a16="http://schemas.microsoft.com/office/drawing/2014/main" id="{7C17C9D5-2ADF-EEA2-0511-3584755F322B}"/>
              </a:ext>
            </a:extLst>
          </p:cNvPr>
          <p:cNvSpPr/>
          <p:nvPr/>
        </p:nvSpPr>
        <p:spPr>
          <a:xfrm>
            <a:off x="7405407" y="3142121"/>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id="{4EEC6334-A41A-55FC-921B-F696D7D3858E}"/>
              </a:ext>
            </a:extLst>
          </p:cNvPr>
          <p:cNvPicPr>
            <a:picLocks noChangeAspect="1"/>
          </p:cNvPicPr>
          <p:nvPr/>
        </p:nvPicPr>
        <p:blipFill>
          <a:blip r:embed="rId3"/>
          <a:stretch>
            <a:fillRect/>
          </a:stretch>
        </p:blipFill>
        <p:spPr>
          <a:xfrm>
            <a:off x="150384" y="2196881"/>
            <a:ext cx="6715174" cy="4448208"/>
          </a:xfrm>
          <a:prstGeom prst="rect">
            <a:avLst/>
          </a:prstGeom>
        </p:spPr>
      </p:pic>
    </p:spTree>
    <p:extLst>
      <p:ext uri="{BB962C8B-B14F-4D97-AF65-F5344CB8AC3E}">
        <p14:creationId xmlns:p14="http://schemas.microsoft.com/office/powerpoint/2010/main" val="14490294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 grpId="0" bldLvl="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3C76DC-F1ED-F04A-6048-E1FDDCCAF61F}"/>
              </a:ext>
            </a:extLst>
          </p:cNvPr>
          <p:cNvSpPr txBox="1"/>
          <p:nvPr/>
        </p:nvSpPr>
        <p:spPr>
          <a:xfrm>
            <a:off x="4023361" y="2635010"/>
            <a:ext cx="4882342" cy="1015663"/>
          </a:xfrm>
          <a:prstGeom prst="rect">
            <a:avLst/>
          </a:prstGeom>
          <a:noFill/>
        </p:spPr>
        <p:txBody>
          <a:bodyPr wrap="square" rtlCol="0">
            <a:spAutoFit/>
          </a:bodyPr>
          <a:lstStyle/>
          <a:p>
            <a:r>
              <a:rPr lang="en-US" altLang="zh-CN" sz="6000" dirty="0">
                <a:solidFill>
                  <a:schemeClr val="bg1"/>
                </a:solidFill>
              </a:rPr>
              <a:t>Thank you !</a:t>
            </a:r>
            <a:endParaRPr lang="zh-CN" altLang="en-US" sz="6000" dirty="0">
              <a:solidFill>
                <a:schemeClr val="bg1"/>
              </a:solidFill>
            </a:endParaRPr>
          </a:p>
        </p:txBody>
      </p:sp>
    </p:spTree>
    <p:extLst>
      <p:ext uri="{BB962C8B-B14F-4D97-AF65-F5344CB8AC3E}">
        <p14:creationId xmlns:p14="http://schemas.microsoft.com/office/powerpoint/2010/main" val="239395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32202" y="1774761"/>
            <a:ext cx="3938010" cy="4033285"/>
          </a:xfrm>
          <a:prstGeom prst="rect">
            <a:avLst/>
          </a:prstGeom>
        </p:spPr>
      </p:pic>
      <p:sp>
        <p:nvSpPr>
          <p:cNvPr id="11" name="矩形 10"/>
          <p:cNvSpPr/>
          <p:nvPr/>
        </p:nvSpPr>
        <p:spPr>
          <a:xfrm>
            <a:off x="5610967" y="2674765"/>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3" name="矩形 12"/>
          <p:cNvSpPr/>
          <p:nvPr/>
        </p:nvSpPr>
        <p:spPr>
          <a:xfrm>
            <a:off x="8459257" y="2671408"/>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6" name="TextBox 28"/>
          <p:cNvSpPr txBox="1"/>
          <p:nvPr/>
        </p:nvSpPr>
        <p:spPr>
          <a:xfrm>
            <a:off x="5541850" y="2639843"/>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01</a:t>
            </a:r>
            <a:endParaRPr lang="id-ID" sz="2800" dirty="0">
              <a:solidFill>
                <a:schemeClr val="bg1"/>
              </a:solidFill>
              <a:latin typeface="Agency FB" panose="020B0503020202020204" pitchFamily="34" charset="0"/>
              <a:cs typeface="+mn-ea"/>
              <a:sym typeface="+mn-lt"/>
            </a:endParaRPr>
          </a:p>
        </p:txBody>
      </p:sp>
      <p:sp>
        <p:nvSpPr>
          <p:cNvPr id="18" name="TextBox 28"/>
          <p:cNvSpPr txBox="1"/>
          <p:nvPr/>
        </p:nvSpPr>
        <p:spPr>
          <a:xfrm>
            <a:off x="8423599" y="2620218"/>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03</a:t>
            </a:r>
            <a:endParaRPr lang="id-ID" sz="2800" dirty="0">
              <a:solidFill>
                <a:schemeClr val="bg1"/>
              </a:solidFill>
              <a:latin typeface="Agency FB" panose="020B0503020202020204" pitchFamily="34" charset="0"/>
              <a:cs typeface="+mn-ea"/>
              <a:sym typeface="+mn-lt"/>
            </a:endParaRPr>
          </a:p>
        </p:txBody>
      </p:sp>
      <p:sp>
        <p:nvSpPr>
          <p:cNvPr id="20" name="TextBox 28"/>
          <p:cNvSpPr txBox="1"/>
          <p:nvPr/>
        </p:nvSpPr>
        <p:spPr>
          <a:xfrm>
            <a:off x="6390507" y="2686008"/>
            <a:ext cx="1997433" cy="492443"/>
          </a:xfrm>
          <a:prstGeom prst="rect">
            <a:avLst/>
          </a:prstGeom>
          <a:noFill/>
        </p:spPr>
        <p:txBody>
          <a:bodyPr wrap="square" rtlCol="0">
            <a:spAutoFit/>
          </a:bodyPr>
          <a:lstStyle/>
          <a:p>
            <a:r>
              <a:rPr lang="en-US" altLang="zh-CN" sz="2600" dirty="0">
                <a:solidFill>
                  <a:srgbClr val="1C9494"/>
                </a:solidFill>
                <a:cs typeface="+mn-ea"/>
              </a:rPr>
              <a:t>Dataset</a:t>
            </a:r>
            <a:endParaRPr lang="id-ID" sz="2600" dirty="0">
              <a:solidFill>
                <a:srgbClr val="1C9494"/>
              </a:solidFill>
              <a:cs typeface="+mn-ea"/>
              <a:sym typeface="+mn-lt"/>
            </a:endParaRPr>
          </a:p>
        </p:txBody>
      </p:sp>
      <p:grpSp>
        <p:nvGrpSpPr>
          <p:cNvPr id="2" name="组合 1">
            <a:extLst>
              <a:ext uri="{FF2B5EF4-FFF2-40B4-BE49-F238E27FC236}">
                <a16:creationId xmlns:a16="http://schemas.microsoft.com/office/drawing/2014/main" id="{A4D586A4-0DAD-49E7-B5E1-4EB1696BEFE8}"/>
              </a:ext>
            </a:extLst>
          </p:cNvPr>
          <p:cNvGrpSpPr/>
          <p:nvPr/>
        </p:nvGrpSpPr>
        <p:grpSpPr>
          <a:xfrm>
            <a:off x="5541850" y="4431411"/>
            <a:ext cx="2881749" cy="584775"/>
            <a:chOff x="5541850" y="4431411"/>
            <a:chExt cx="2881749" cy="584775"/>
          </a:xfrm>
        </p:grpSpPr>
        <p:sp>
          <p:nvSpPr>
            <p:cNvPr id="12" name="矩形 11"/>
            <p:cNvSpPr/>
            <p:nvPr/>
          </p:nvSpPr>
          <p:spPr>
            <a:xfrm>
              <a:off x="5610967" y="4472796"/>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7" name="TextBox 28"/>
            <p:cNvSpPr txBox="1"/>
            <p:nvPr/>
          </p:nvSpPr>
          <p:spPr>
            <a:xfrm>
              <a:off x="5541850" y="4431411"/>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02</a:t>
              </a:r>
              <a:endParaRPr lang="id-ID" sz="2800" dirty="0">
                <a:solidFill>
                  <a:schemeClr val="bg1"/>
                </a:solidFill>
                <a:latin typeface="Agency FB" panose="020B0503020202020204" pitchFamily="34" charset="0"/>
                <a:cs typeface="+mn-ea"/>
                <a:sym typeface="+mn-lt"/>
              </a:endParaRPr>
            </a:p>
          </p:txBody>
        </p:sp>
        <p:sp>
          <p:nvSpPr>
            <p:cNvPr id="21" name="TextBox 28"/>
            <p:cNvSpPr txBox="1"/>
            <p:nvPr/>
          </p:nvSpPr>
          <p:spPr>
            <a:xfrm>
              <a:off x="6426166" y="4482357"/>
              <a:ext cx="1997433" cy="492443"/>
            </a:xfrm>
            <a:prstGeom prst="rect">
              <a:avLst/>
            </a:prstGeom>
            <a:noFill/>
          </p:spPr>
          <p:txBody>
            <a:bodyPr wrap="square" rtlCol="0">
              <a:spAutoFit/>
            </a:bodyPr>
            <a:lstStyle/>
            <a:p>
              <a:r>
                <a:rPr lang="en-US" altLang="zh-CN" sz="2600" dirty="0">
                  <a:solidFill>
                    <a:srgbClr val="1C9494"/>
                  </a:solidFill>
                  <a:cs typeface="+mn-ea"/>
                </a:rPr>
                <a:t>Analysis</a:t>
              </a:r>
              <a:endParaRPr lang="zh-CN" altLang="en-US" sz="2600" dirty="0">
                <a:solidFill>
                  <a:srgbClr val="1C9494"/>
                </a:solidFill>
                <a:cs typeface="+mn-ea"/>
                <a:sym typeface="+mn-lt"/>
              </a:endParaRPr>
            </a:p>
          </p:txBody>
        </p:sp>
      </p:grpSp>
      <p:sp>
        <p:nvSpPr>
          <p:cNvPr id="22" name="TextBox 28"/>
          <p:cNvSpPr txBox="1"/>
          <p:nvPr/>
        </p:nvSpPr>
        <p:spPr>
          <a:xfrm>
            <a:off x="9227569" y="2686008"/>
            <a:ext cx="2685075" cy="492443"/>
          </a:xfrm>
          <a:prstGeom prst="rect">
            <a:avLst/>
          </a:prstGeom>
          <a:noFill/>
        </p:spPr>
        <p:txBody>
          <a:bodyPr wrap="square" rtlCol="0">
            <a:spAutoFit/>
          </a:bodyPr>
          <a:lstStyle/>
          <a:p>
            <a:r>
              <a:rPr lang="en-US" altLang="zh-CN" sz="2600" dirty="0">
                <a:solidFill>
                  <a:srgbClr val="1C9494"/>
                </a:solidFill>
                <a:cs typeface="+mn-ea"/>
              </a:rPr>
              <a:t>Data app demo</a:t>
            </a:r>
            <a:endParaRPr lang="zh-CN" altLang="en-US" sz="2600" dirty="0">
              <a:solidFill>
                <a:srgbClr val="1C9494"/>
              </a:solidFill>
              <a:cs typeface="+mn-ea"/>
              <a:sym typeface="+mn-lt"/>
            </a:endParaRPr>
          </a:p>
        </p:txBody>
      </p:sp>
      <p:sp>
        <p:nvSpPr>
          <p:cNvPr id="24" name="TextBox 28"/>
          <p:cNvSpPr txBox="1"/>
          <p:nvPr/>
        </p:nvSpPr>
        <p:spPr>
          <a:xfrm>
            <a:off x="1348940" y="3173412"/>
            <a:ext cx="3621272" cy="769441"/>
          </a:xfrm>
          <a:prstGeom prst="rect">
            <a:avLst/>
          </a:prstGeom>
          <a:noFill/>
        </p:spPr>
        <p:txBody>
          <a:bodyPr wrap="square" rtlCol="0">
            <a:spAutoFit/>
          </a:bodyPr>
          <a:lstStyle/>
          <a:p>
            <a:pPr algn="ctr"/>
            <a:r>
              <a:rPr lang="en-US" sz="4400" b="1" dirty="0">
                <a:solidFill>
                  <a:schemeClr val="bg1"/>
                </a:solidFill>
                <a:latin typeface="Agency FB" panose="020B0503020202020204" pitchFamily="34" charset="0"/>
                <a:cs typeface="+mn-ea"/>
                <a:sym typeface="+mn-lt"/>
              </a:rPr>
              <a:t>CONTENTS</a:t>
            </a:r>
            <a:endParaRPr lang="id-ID" sz="4000" b="1"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p:bldP spid="18" grpId="0"/>
      <p:bldP spid="20" grpId="0"/>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843217" y="3504334"/>
            <a:ext cx="5320715" cy="1885671"/>
            <a:chOff x="1050566" y="2772577"/>
            <a:chExt cx="6123488" cy="2170175"/>
          </a:xfrm>
          <a:effectLst/>
        </p:grpSpPr>
        <p:sp>
          <p:nvSpPr>
            <p:cNvPr id="5" name="Block Arc 49"/>
            <p:cNvSpPr/>
            <p:nvPr/>
          </p:nvSpPr>
          <p:spPr>
            <a:xfrm>
              <a:off x="1050566" y="2786644"/>
              <a:ext cx="2156108" cy="2156108"/>
            </a:xfrm>
            <a:prstGeom prst="blockArc">
              <a:avLst>
                <a:gd name="adj1" fmla="val 10800000"/>
                <a:gd name="adj2" fmla="val 0"/>
                <a:gd name="adj3" fmla="val 8077"/>
              </a:avLst>
            </a:prstGeom>
            <a:solidFill>
              <a:srgbClr val="156F6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Block Arc 50"/>
            <p:cNvSpPr/>
            <p:nvPr/>
          </p:nvSpPr>
          <p:spPr>
            <a:xfrm flipV="1">
              <a:off x="3034257" y="2772577"/>
              <a:ext cx="2156108" cy="2156108"/>
            </a:xfrm>
            <a:prstGeom prst="blockArc">
              <a:avLst>
                <a:gd name="adj1" fmla="val 10800000"/>
                <a:gd name="adj2" fmla="val 0"/>
                <a:gd name="adj3" fmla="val 8077"/>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Block Arc 51"/>
            <p:cNvSpPr/>
            <p:nvPr/>
          </p:nvSpPr>
          <p:spPr>
            <a:xfrm>
              <a:off x="5017946" y="2786644"/>
              <a:ext cx="2156108" cy="2156108"/>
            </a:xfrm>
            <a:prstGeom prst="blockArc">
              <a:avLst>
                <a:gd name="adj1" fmla="val 10800000"/>
                <a:gd name="adj2" fmla="val 0"/>
                <a:gd name="adj3" fmla="val 8077"/>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10" name="Group 7"/>
          <p:cNvGrpSpPr/>
          <p:nvPr/>
        </p:nvGrpSpPr>
        <p:grpSpPr>
          <a:xfrm>
            <a:off x="5829899" y="3982865"/>
            <a:ext cx="1057512" cy="1057512"/>
            <a:chOff x="7471157" y="3242097"/>
            <a:chExt cx="1217066" cy="1217066"/>
          </a:xfrm>
          <a:effectLst/>
        </p:grpSpPr>
        <p:sp>
          <p:nvSpPr>
            <p:cNvPr id="11" name="Oval 58"/>
            <p:cNvSpPr/>
            <p:nvPr/>
          </p:nvSpPr>
          <p:spPr>
            <a:xfrm>
              <a:off x="747115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2"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6" name="Group 5"/>
          <p:cNvGrpSpPr/>
          <p:nvPr/>
        </p:nvGrpSpPr>
        <p:grpSpPr>
          <a:xfrm>
            <a:off x="2349876" y="3934814"/>
            <a:ext cx="1057512" cy="1057512"/>
            <a:chOff x="3503777" y="3242097"/>
            <a:chExt cx="1217066" cy="1217066"/>
          </a:xfrm>
          <a:effectLst/>
        </p:grpSpPr>
        <p:sp>
          <p:nvSpPr>
            <p:cNvPr id="17" name="Oval 56"/>
            <p:cNvSpPr/>
            <p:nvPr/>
          </p:nvSpPr>
          <p:spPr>
            <a:xfrm>
              <a:off x="350377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8"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9" name="Group 6"/>
          <p:cNvGrpSpPr/>
          <p:nvPr/>
        </p:nvGrpSpPr>
        <p:grpSpPr>
          <a:xfrm>
            <a:off x="4188942" y="3934814"/>
            <a:ext cx="1057512" cy="1057512"/>
            <a:chOff x="5487467" y="3242097"/>
            <a:chExt cx="1217066" cy="1217066"/>
          </a:xfrm>
          <a:effectLst/>
        </p:grpSpPr>
        <p:sp>
          <p:nvSpPr>
            <p:cNvPr id="20" name="Oval 57"/>
            <p:cNvSpPr/>
            <p:nvPr/>
          </p:nvSpPr>
          <p:spPr>
            <a:xfrm>
              <a:off x="5487467" y="3242097"/>
              <a:ext cx="1217066" cy="1217066"/>
            </a:xfrm>
            <a:prstGeom prst="ellipse">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21" name="Freeform 63"/>
            <p:cNvSpPr>
              <a:spLocks noEditPoints="1"/>
            </p:cNvSpPr>
            <p:nvPr/>
          </p:nvSpPr>
          <p:spPr bwMode="auto">
            <a:xfrm>
              <a:off x="5849571" y="3587750"/>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rgbClr val="FCFCFC"/>
            </a:solidFill>
            <a:ln>
              <a:noFill/>
            </a:ln>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25" name="Group 68"/>
          <p:cNvGrpSpPr/>
          <p:nvPr/>
        </p:nvGrpSpPr>
        <p:grpSpPr>
          <a:xfrm>
            <a:off x="2858648" y="5083701"/>
            <a:ext cx="129911" cy="456554"/>
            <a:chOff x="8243431" y="1672074"/>
            <a:chExt cx="199000" cy="699358"/>
          </a:xfrm>
          <a:solidFill>
            <a:srgbClr val="3F3F3F">
              <a:lumMod val="60000"/>
              <a:lumOff val="40000"/>
            </a:srgbClr>
          </a:solidFill>
        </p:grpSpPr>
        <p:sp>
          <p:nvSpPr>
            <p:cNvPr id="26"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7"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8"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29" name="Group 69"/>
          <p:cNvGrpSpPr/>
          <p:nvPr/>
        </p:nvGrpSpPr>
        <p:grpSpPr>
          <a:xfrm>
            <a:off x="6311421" y="5083701"/>
            <a:ext cx="129911" cy="456554"/>
            <a:chOff x="8243431" y="1672074"/>
            <a:chExt cx="199000" cy="699358"/>
          </a:xfrm>
          <a:solidFill>
            <a:srgbClr val="3F3F3F">
              <a:lumMod val="60000"/>
              <a:lumOff val="40000"/>
            </a:srgbClr>
          </a:solidFill>
        </p:grpSpPr>
        <p:sp>
          <p:nvSpPr>
            <p:cNvPr id="30"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1"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2"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37" name="Group 77"/>
          <p:cNvGrpSpPr/>
          <p:nvPr/>
        </p:nvGrpSpPr>
        <p:grpSpPr>
          <a:xfrm>
            <a:off x="4587787" y="3354074"/>
            <a:ext cx="129911" cy="456554"/>
            <a:chOff x="8243431" y="1672074"/>
            <a:chExt cx="199000" cy="699358"/>
          </a:xfrm>
          <a:solidFill>
            <a:srgbClr val="3F3F3F">
              <a:lumMod val="60000"/>
              <a:lumOff val="40000"/>
            </a:srgbClr>
          </a:solidFill>
        </p:grpSpPr>
        <p:sp>
          <p:nvSpPr>
            <p:cNvPr id="38"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9"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40"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55" name="Content Placeholder 2"/>
          <p:cNvSpPr txBox="1"/>
          <p:nvPr/>
        </p:nvSpPr>
        <p:spPr bwMode="auto">
          <a:xfrm>
            <a:off x="1674437" y="1848318"/>
            <a:ext cx="5956609" cy="29862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defTabSz="145097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rPr>
              <a:t>An international e-commerce company wants to discover key insights from their customer database. They want to use some of the most advanced machine learning techniques to study their customers. The company sells electronic products.</a:t>
            </a:r>
            <a:endPar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sym typeface="+mn-lt"/>
            </a:endParaRPr>
          </a:p>
        </p:txBody>
      </p:sp>
      <p:sp>
        <p:nvSpPr>
          <p:cNvPr id="62" name="矩形 61"/>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63" name="直接连接符 62"/>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28"/>
          <p:cNvSpPr txBox="1"/>
          <p:nvPr/>
        </p:nvSpPr>
        <p:spPr>
          <a:xfrm>
            <a:off x="1421567" y="559775"/>
            <a:ext cx="1141637" cy="523220"/>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1026" name="Picture 2">
            <a:extLst>
              <a:ext uri="{FF2B5EF4-FFF2-40B4-BE49-F238E27FC236}">
                <a16:creationId xmlns:a16="http://schemas.microsoft.com/office/drawing/2014/main" id="{DB44D3C1-823A-CE07-8EB4-69DB033F4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7926" y="2540469"/>
            <a:ext cx="3448396" cy="1937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50"/>
                                        <p:tgtEl>
                                          <p:spTgt spid="25"/>
                                        </p:tgtEl>
                                      </p:cBhvr>
                                    </p:animEffect>
                                  </p:childTnLst>
                                </p:cTn>
                              </p:par>
                            </p:childTnLst>
                          </p:cTn>
                        </p:par>
                        <p:par>
                          <p:cTn id="20" fill="hold">
                            <p:stCondLst>
                              <p:cond delay="1750"/>
                            </p:stCondLst>
                            <p:childTnLst>
                              <p:par>
                                <p:cTn id="21" presetID="42"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50"/>
                                        <p:tgtEl>
                                          <p:spTgt spid="37"/>
                                        </p:tgtEl>
                                      </p:cBhvr>
                                    </p:animEffect>
                                  </p:childTnLst>
                                </p:cTn>
                              </p:par>
                            </p:childTnLst>
                          </p:cTn>
                        </p:par>
                        <p:par>
                          <p:cTn id="30" fill="hold">
                            <p:stCondLst>
                              <p:cond delay="3000"/>
                            </p:stCondLst>
                            <p:childTnLst>
                              <p:par>
                                <p:cTn id="31" presetID="47"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strVal val="#ppt_x"/>
                                          </p:val>
                                        </p:tav>
                                        <p:tav tm="100000">
                                          <p:val>
                                            <p:strVal val="#ppt_x"/>
                                          </p:val>
                                        </p:tav>
                                      </p:tavLst>
                                    </p:anim>
                                    <p:anim calcmode="lin" valueType="num">
                                      <p:cBhvr>
                                        <p:cTn id="35" dur="5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250"/>
                                        <p:tgtEl>
                                          <p:spTgt spid="29"/>
                                        </p:tgtEl>
                                      </p:cBhvr>
                                    </p:animEffect>
                                  </p:childTnLst>
                                </p:cTn>
                              </p:par>
                            </p:childTnLst>
                          </p:cTn>
                        </p:par>
                        <p:par>
                          <p:cTn id="40" fill="hold">
                            <p:stCondLst>
                              <p:cond delay="375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99185" y="1557655"/>
            <a:ext cx="76200" cy="4662170"/>
            <a:chOff x="4600576" y="1419622"/>
            <a:chExt cx="56353" cy="2736304"/>
          </a:xfrm>
          <a:solidFill>
            <a:srgbClr val="156F6D"/>
          </a:solidFill>
        </p:grpSpPr>
        <p:cxnSp>
          <p:nvCxnSpPr>
            <p:cNvPr id="3" name="直接连接符 2"/>
            <p:cNvCxnSpPr/>
            <p:nvPr/>
          </p:nvCxnSpPr>
          <p:spPr>
            <a:xfrm>
              <a:off x="4628353" y="1419622"/>
              <a:ext cx="0" cy="27363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600576" y="2164032"/>
              <a:ext cx="56353" cy="13018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30" name="组合 29"/>
          <p:cNvGrpSpPr/>
          <p:nvPr/>
        </p:nvGrpSpPr>
        <p:grpSpPr>
          <a:xfrm>
            <a:off x="1549200" y="5034788"/>
            <a:ext cx="517445" cy="517445"/>
            <a:chOff x="6737059" y="4731090"/>
            <a:chExt cx="517445" cy="517445"/>
          </a:xfrm>
        </p:grpSpPr>
        <p:sp>
          <p:nvSpPr>
            <p:cNvPr id="33" name="椭圆 32"/>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4"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5" name="组合 34"/>
          <p:cNvGrpSpPr/>
          <p:nvPr/>
        </p:nvGrpSpPr>
        <p:grpSpPr>
          <a:xfrm>
            <a:off x="1549200" y="1562608"/>
            <a:ext cx="517445" cy="517445"/>
            <a:chOff x="6737059" y="4731090"/>
            <a:chExt cx="517445" cy="517445"/>
          </a:xfrm>
        </p:grpSpPr>
        <p:sp>
          <p:nvSpPr>
            <p:cNvPr id="36" name="椭圆 35"/>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7"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8" name="组合 37"/>
          <p:cNvGrpSpPr/>
          <p:nvPr/>
        </p:nvGrpSpPr>
        <p:grpSpPr>
          <a:xfrm>
            <a:off x="1549200" y="3091198"/>
            <a:ext cx="517445" cy="517445"/>
            <a:chOff x="6737059" y="3386940"/>
            <a:chExt cx="517445" cy="517445"/>
          </a:xfrm>
        </p:grpSpPr>
        <p:sp>
          <p:nvSpPr>
            <p:cNvPr id="39" name="椭圆 38"/>
            <p:cNvSpPr/>
            <p:nvPr/>
          </p:nvSpPr>
          <p:spPr>
            <a:xfrm>
              <a:off x="6737059" y="3386940"/>
              <a:ext cx="517445" cy="517445"/>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40" name="Freeform 41"/>
            <p:cNvSpPr>
              <a:spLocks noEditPoints="1"/>
            </p:cNvSpPr>
            <p:nvPr/>
          </p:nvSpPr>
          <p:spPr bwMode="auto">
            <a:xfrm>
              <a:off x="6818234" y="346684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sp>
        <p:nvSpPr>
          <p:cNvPr id="50" name="矩形 49"/>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1" name="直接连接符 50"/>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28">
            <a:extLst>
              <a:ext uri="{FF2B5EF4-FFF2-40B4-BE49-F238E27FC236}">
                <a16:creationId xmlns:a16="http://schemas.microsoft.com/office/drawing/2014/main" id="{B8E499B3-82EE-C12F-F668-9CFC5CB95079}"/>
              </a:ext>
            </a:extLst>
          </p:cNvPr>
          <p:cNvSpPr txBox="1"/>
          <p:nvPr/>
        </p:nvSpPr>
        <p:spPr>
          <a:xfrm>
            <a:off x="1313029" y="506730"/>
            <a:ext cx="2771366"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 and Content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文本框 4">
            <a:extLst>
              <a:ext uri="{FF2B5EF4-FFF2-40B4-BE49-F238E27FC236}">
                <a16:creationId xmlns:a16="http://schemas.microsoft.com/office/drawing/2014/main" id="{8D253E69-4605-9218-A657-B7D3888B462C}"/>
              </a:ext>
            </a:extLst>
          </p:cNvPr>
          <p:cNvSpPr txBox="1"/>
          <p:nvPr/>
        </p:nvSpPr>
        <p:spPr>
          <a:xfrm>
            <a:off x="2292467" y="1082995"/>
            <a:ext cx="8269156" cy="5909310"/>
          </a:xfrm>
          <a:prstGeom prst="rect">
            <a:avLst/>
          </a:prstGeom>
          <a:noFill/>
        </p:spPr>
        <p:txBody>
          <a:bodyPr wrap="square" rtlCol="0">
            <a:spAutoFit/>
          </a:bodyPr>
          <a:lstStyle/>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Warehouse block: The Company have big Warehouse which is divided in to block such as A,B,C,D,F.</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Mode of shipment: The Company Ships the products in multiple way such as Ship, Flight and Road.</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Customer rating: The company has rated from every customer. 1 is the lowest (Worst), 5 is the highest (Best).</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Cost of the product: Cost of the Product in US Dollars.</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Gender: Male and Female.</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Discount offered: Discount offered on that specific product.</a:t>
            </a: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Weight in </a:t>
            </a:r>
            <a:r>
              <a:rPr lang="en-US" altLang="zh-CN" sz="2000" dirty="0" err="1">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gms</a:t>
            </a: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 It is the weight in grams.</a:t>
            </a:r>
          </a:p>
          <a:p>
            <a:pPr algn="l" fontAlgn="base"/>
            <a:endPar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endParaRPr>
          </a:p>
          <a:p>
            <a:pPr algn="l" fontAlgn="base">
              <a:buFont typeface="Arial" panose="020B0604020202020204" pitchFamily="34" charset="0"/>
              <a:buChar char="•"/>
            </a:pPr>
            <a:r>
              <a:rPr lang="en-US" altLang="zh-CN" sz="2000" dirty="0">
                <a:solidFill>
                  <a:srgbClr val="000000">
                    <a:lumMod val="75000"/>
                    <a:lumOff val="25000"/>
                  </a:srgbClr>
                </a:solidFill>
                <a:latin typeface="Times New Roman" panose="02020603050405020304" pitchFamily="18" charset="0"/>
                <a:ea typeface="等线" panose="02010600030101010101" pitchFamily="2" charset="-122"/>
                <a:cs typeface="Times New Roman" panose="02020603050405020304" pitchFamily="18" charset="0"/>
              </a:rPr>
              <a:t>Reached on time: It is the target variable, where 1 Indicates that the product has NOT reached on time and 0 indicates it has reached on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cs typeface="+mn-ea"/>
            </a:endParaRPr>
          </a:p>
        </p:txBody>
      </p:sp>
    </p:spTree>
    <p:extLst>
      <p:ext uri="{BB962C8B-B14F-4D97-AF65-F5344CB8AC3E}">
        <p14:creationId xmlns:p14="http://schemas.microsoft.com/office/powerpoint/2010/main" val="22692591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par>
                                <p:cTn id="19" presetID="53" presetClass="entr" presetSubtype="16" fill="hold" nodeType="withEffect">
                                  <p:stCondLst>
                                    <p:cond delay="20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par>
                          <p:cTn id="24" fill="hold">
                            <p:stCondLst>
                              <p:cond delay="7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1200"/>
                            </p:stCondLst>
                            <p:childTnLst>
                              <p:par>
                                <p:cTn id="29" presetID="22" presetClass="entr" presetSubtype="8"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0CFBE8-44B5-5799-C48A-2155FDA83DC0}"/>
              </a:ext>
            </a:extLst>
          </p:cNvPr>
          <p:cNvPicPr>
            <a:picLocks noChangeAspect="1"/>
          </p:cNvPicPr>
          <p:nvPr/>
        </p:nvPicPr>
        <p:blipFill>
          <a:blip r:embed="rId2"/>
          <a:stretch>
            <a:fillRect/>
          </a:stretch>
        </p:blipFill>
        <p:spPr>
          <a:xfrm>
            <a:off x="60960" y="1030213"/>
            <a:ext cx="12131040" cy="4797574"/>
          </a:xfrm>
          <a:prstGeom prst="rect">
            <a:avLst/>
          </a:prstGeom>
        </p:spPr>
      </p:pic>
      <p:sp>
        <p:nvSpPr>
          <p:cNvPr id="4" name="TextBox 28">
            <a:extLst>
              <a:ext uri="{FF2B5EF4-FFF2-40B4-BE49-F238E27FC236}">
                <a16:creationId xmlns:a16="http://schemas.microsoft.com/office/drawing/2014/main" id="{7C9DD44F-ADB1-9254-9333-C24BF6284681}"/>
              </a:ext>
            </a:extLst>
          </p:cNvPr>
          <p:cNvSpPr txBox="1"/>
          <p:nvPr/>
        </p:nvSpPr>
        <p:spPr>
          <a:xfrm>
            <a:off x="277091" y="214710"/>
            <a:ext cx="1485136"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Design</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矩形 4">
            <a:extLst>
              <a:ext uri="{FF2B5EF4-FFF2-40B4-BE49-F238E27FC236}">
                <a16:creationId xmlns:a16="http://schemas.microsoft.com/office/drawing/2014/main" id="{767BA643-9923-B461-AA6F-223999DA72AB}"/>
              </a:ext>
            </a:extLst>
          </p:cNvPr>
          <p:cNvSpPr/>
          <p:nvPr/>
        </p:nvSpPr>
        <p:spPr>
          <a:xfrm>
            <a:off x="423601" y="180656"/>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36682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F0E8CBD1-EFEF-6AD9-95BE-BAE2DEC725D7}"/>
              </a:ext>
            </a:extLst>
          </p:cNvPr>
          <p:cNvPicPr>
            <a:picLocks noChangeAspect="1"/>
          </p:cNvPicPr>
          <p:nvPr/>
        </p:nvPicPr>
        <p:blipFill>
          <a:blip r:embed="rId4"/>
          <a:stretch>
            <a:fillRect/>
          </a:stretch>
        </p:blipFill>
        <p:spPr>
          <a:xfrm>
            <a:off x="0" y="1161449"/>
            <a:ext cx="6629448" cy="2914671"/>
          </a:xfrm>
          <a:prstGeom prst="rect">
            <a:avLst/>
          </a:prstGeom>
        </p:spPr>
      </p:pic>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DB1B8987-C701-3514-9106-CDCBE583D48D}"/>
              </a:ext>
            </a:extLst>
          </p:cNvPr>
          <p:cNvPicPr>
            <a:picLocks noChangeAspect="1"/>
          </p:cNvPicPr>
          <p:nvPr/>
        </p:nvPicPr>
        <p:blipFill>
          <a:blip r:embed="rId5"/>
          <a:stretch>
            <a:fillRect/>
          </a:stretch>
        </p:blipFill>
        <p:spPr>
          <a:xfrm>
            <a:off x="5082515" y="3833715"/>
            <a:ext cx="6781850" cy="2914671"/>
          </a:xfrm>
          <a:prstGeom prst="rect">
            <a:avLst/>
          </a:prstGeom>
        </p:spPr>
      </p:pic>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1477337" y="62898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Male</a:t>
            </a:r>
            <a:endParaRPr lang="zh-CN" altLang="en-US" sz="1600" dirty="0">
              <a:solidFill>
                <a:schemeClr val="tx1">
                  <a:lumMod val="75000"/>
                  <a:lumOff val="25000"/>
                </a:schemeClr>
              </a:solidFill>
              <a:latin typeface="+mn-lt"/>
              <a:ea typeface="+mn-ea"/>
              <a:cs typeface="+mn-ea"/>
              <a:sym typeface="+mn-lt"/>
            </a:endParaRPr>
          </a:p>
        </p:txBody>
      </p:sp>
      <p:sp>
        <p:nvSpPr>
          <p:cNvPr id="2" name="矩形 1">
            <a:extLst>
              <a:ext uri="{FF2B5EF4-FFF2-40B4-BE49-F238E27FC236}">
                <a16:creationId xmlns:a16="http://schemas.microsoft.com/office/drawing/2014/main" id="{B64B59CC-38B1-FE22-CF57-9218B7C3703A}"/>
              </a:ext>
            </a:extLst>
          </p:cNvPr>
          <p:cNvSpPr/>
          <p:nvPr/>
        </p:nvSpPr>
        <p:spPr>
          <a:xfrm>
            <a:off x="4158787" y="87029"/>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 name="TextBox 28">
            <a:extLst>
              <a:ext uri="{FF2B5EF4-FFF2-40B4-BE49-F238E27FC236}">
                <a16:creationId xmlns:a16="http://schemas.microsoft.com/office/drawing/2014/main" id="{E7FEC179-78EC-29F0-848C-F00DEBA54D0F}"/>
              </a:ext>
            </a:extLst>
          </p:cNvPr>
          <p:cNvSpPr txBox="1"/>
          <p:nvPr/>
        </p:nvSpPr>
        <p:spPr>
          <a:xfrm>
            <a:off x="4521527" y="87029"/>
            <a:ext cx="734283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 customer</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rating and gender</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grpSp>
        <p:nvGrpSpPr>
          <p:cNvPr id="9" name="组合 8">
            <a:extLst>
              <a:ext uri="{FF2B5EF4-FFF2-40B4-BE49-F238E27FC236}">
                <a16:creationId xmlns:a16="http://schemas.microsoft.com/office/drawing/2014/main" id="{D58FFAAB-C55E-4F23-D7B6-5103F42D29F0}"/>
              </a:ext>
            </a:extLst>
          </p:cNvPr>
          <p:cNvGrpSpPr/>
          <p:nvPr/>
        </p:nvGrpSpPr>
        <p:grpSpPr>
          <a:xfrm flipH="1">
            <a:off x="6878496" y="1285702"/>
            <a:ext cx="4736821" cy="2076600"/>
            <a:chOff x="-37894" y="1668662"/>
            <a:chExt cx="5022641" cy="1119112"/>
          </a:xfrm>
        </p:grpSpPr>
        <p:sp>
          <p:nvSpPr>
            <p:cNvPr id="11" name="矩形 10">
              <a:extLst>
                <a:ext uri="{FF2B5EF4-FFF2-40B4-BE49-F238E27FC236}">
                  <a16:creationId xmlns:a16="http://schemas.microsoft.com/office/drawing/2014/main" id="{A894B3A4-A0FC-34FC-3D20-B89D6A621221}"/>
                </a:ext>
              </a:extLst>
            </p:cNvPr>
            <p:cNvSpPr/>
            <p:nvPr/>
          </p:nvSpPr>
          <p:spPr>
            <a:xfrm>
              <a:off x="-37894" y="2137693"/>
              <a:ext cx="907050" cy="6500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平行四边形 11">
              <a:extLst>
                <a:ext uri="{FF2B5EF4-FFF2-40B4-BE49-F238E27FC236}">
                  <a16:creationId xmlns:a16="http://schemas.microsoft.com/office/drawing/2014/main" id="{776BEC2E-5746-8901-62CD-B56C30FC374F}"/>
                </a:ext>
              </a:extLst>
            </p:cNvPr>
            <p:cNvSpPr/>
            <p:nvPr/>
          </p:nvSpPr>
          <p:spPr>
            <a:xfrm rot="16200000">
              <a:off x="187020" y="2105638"/>
              <a:ext cx="1007087" cy="357185"/>
            </a:xfrm>
            <a:prstGeom prst="parallelogram">
              <a:avLst>
                <a:gd name="adj" fmla="val 77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4">
              <a:extLst>
                <a:ext uri="{FF2B5EF4-FFF2-40B4-BE49-F238E27FC236}">
                  <a16:creationId xmlns:a16="http://schemas.microsoft.com/office/drawing/2014/main" id="{73F59D6C-8936-DC7C-5555-A986965556B2}"/>
                </a:ext>
              </a:extLst>
            </p:cNvPr>
            <p:cNvSpPr/>
            <p:nvPr/>
          </p:nvSpPr>
          <p:spPr>
            <a:xfrm>
              <a:off x="511971" y="1668662"/>
              <a:ext cx="4472776" cy="957574"/>
            </a:xfrm>
            <a:custGeom>
              <a:avLst/>
              <a:gdLst/>
              <a:ahLst/>
              <a:cxnLst/>
              <a:rect l="l" t="t" r="r" b="b"/>
              <a:pathLst>
                <a:path w="4472776" h="957574">
                  <a:moveTo>
                    <a:pt x="3647282" y="0"/>
                  </a:moveTo>
                  <a:lnTo>
                    <a:pt x="4472776" y="478788"/>
                  </a:lnTo>
                  <a:lnTo>
                    <a:pt x="3647282" y="957574"/>
                  </a:lnTo>
                  <a:lnTo>
                    <a:pt x="3647282" y="845549"/>
                  </a:lnTo>
                  <a:lnTo>
                    <a:pt x="0" y="845549"/>
                  </a:lnTo>
                  <a:lnTo>
                    <a:pt x="0" y="112024"/>
                  </a:lnTo>
                  <a:lnTo>
                    <a:pt x="3647282" y="112024"/>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Male customers give less negative comments.</a:t>
              </a: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剪去单角的矩形 1">
            <a:extLst>
              <a:ext uri="{FF2B5EF4-FFF2-40B4-BE49-F238E27FC236}">
                <a16:creationId xmlns:a16="http://schemas.microsoft.com/office/drawing/2014/main" id="{86242D3B-A6DB-61D4-CCBB-0DC8FDEC5AB4}"/>
              </a:ext>
            </a:extLst>
          </p:cNvPr>
          <p:cNvSpPr/>
          <p:nvPr/>
        </p:nvSpPr>
        <p:spPr>
          <a:xfrm>
            <a:off x="825054" y="4392983"/>
            <a:ext cx="10908030" cy="2249131"/>
          </a:xfrm>
          <a:prstGeom prst="snip1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a:extLst>
              <a:ext uri="{FF2B5EF4-FFF2-40B4-BE49-F238E27FC236}">
                <a16:creationId xmlns:a16="http://schemas.microsoft.com/office/drawing/2014/main" id="{295730A8-9F8F-B50E-1FE5-8D463A183EC2}"/>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 name="TextBox 28">
            <a:extLst>
              <a:ext uri="{FF2B5EF4-FFF2-40B4-BE49-F238E27FC236}">
                <a16:creationId xmlns:a16="http://schemas.microsoft.com/office/drawing/2014/main" id="{C6AE3E39-799D-FEB8-B7FF-19C3BB6152FD}"/>
              </a:ext>
            </a:extLst>
          </p:cNvPr>
          <p:cNvSpPr txBox="1"/>
          <p:nvPr/>
        </p:nvSpPr>
        <p:spPr>
          <a:xfrm>
            <a:off x="1183367" y="490622"/>
            <a:ext cx="7528371"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Whether the male or female purchase more on the products</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3" name="文本框 83">
            <a:extLst>
              <a:ext uri="{FF2B5EF4-FFF2-40B4-BE49-F238E27FC236}">
                <a16:creationId xmlns:a16="http://schemas.microsoft.com/office/drawing/2014/main" id="{41DE586C-E458-738F-3B4F-57B991E2F7A9}"/>
              </a:ext>
            </a:extLst>
          </p:cNvPr>
          <p:cNvSpPr txBox="1">
            <a:spLocks noChangeArrowheads="1"/>
          </p:cNvSpPr>
          <p:nvPr/>
        </p:nvSpPr>
        <p:spPr bwMode="auto">
          <a:xfrm>
            <a:off x="1183367" y="119446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Female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22" name="文本框 83">
            <a:extLst>
              <a:ext uri="{FF2B5EF4-FFF2-40B4-BE49-F238E27FC236}">
                <a16:creationId xmlns:a16="http://schemas.microsoft.com/office/drawing/2014/main" id="{E93A162C-0EA0-BC87-BBC7-3DD33325D5E9}"/>
              </a:ext>
            </a:extLst>
          </p:cNvPr>
          <p:cNvSpPr txBox="1">
            <a:spLocks noChangeArrowheads="1"/>
          </p:cNvSpPr>
          <p:nvPr/>
        </p:nvSpPr>
        <p:spPr bwMode="auto">
          <a:xfrm>
            <a:off x="6279069" y="120591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2050" name="Picture 2" descr="0">
            <a:extLst>
              <a:ext uri="{FF2B5EF4-FFF2-40B4-BE49-F238E27FC236}">
                <a16:creationId xmlns:a16="http://schemas.microsoft.com/office/drawing/2014/main" id="{9663AC71-52EF-5A81-70CA-BF2B739A91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249" y="1417702"/>
            <a:ext cx="4904776" cy="2814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
            <a:extLst>
              <a:ext uri="{FF2B5EF4-FFF2-40B4-BE49-F238E27FC236}">
                <a16:creationId xmlns:a16="http://schemas.microsoft.com/office/drawing/2014/main" id="{4FEF7158-120D-EFDF-3882-684E041F7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156" y="1504257"/>
            <a:ext cx="5139638" cy="2814268"/>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B3136CC2-F3EE-5558-DF29-9095A633B245}"/>
              </a:ext>
            </a:extLst>
          </p:cNvPr>
          <p:cNvSpPr txBox="1"/>
          <p:nvPr/>
        </p:nvSpPr>
        <p:spPr>
          <a:xfrm>
            <a:off x="1356548" y="4856516"/>
            <a:ext cx="7182008" cy="1477328"/>
          </a:xfrm>
          <a:prstGeom prst="rect">
            <a:avLst/>
          </a:prstGeom>
          <a:noFill/>
        </p:spPr>
        <p:txBody>
          <a:bodyPr wrap="square">
            <a:spAutoFit/>
          </a:bodyPr>
          <a:lstStyle/>
          <a:p>
            <a:pPr algn="l" fontAlgn="base"/>
            <a:r>
              <a:rPr lang="en-US" altLang="zh-CN" dirty="0">
                <a:solidFill>
                  <a:schemeClr val="bg1"/>
                </a:solidFill>
                <a:latin typeface="等线" panose="02010600030101010101" pitchFamily="2" charset="-122"/>
                <a:ea typeface="等线" panose="02010600030101010101" pitchFamily="2" charset="-122"/>
                <a:cs typeface="+mn-ea"/>
              </a:rPr>
              <a:t>Female spend more money on products</a:t>
            </a: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r>
              <a:rPr lang="en-US" altLang="zh-CN" dirty="0">
                <a:solidFill>
                  <a:schemeClr val="bg1"/>
                </a:solidFill>
                <a:latin typeface="等线" panose="02010600030101010101" pitchFamily="2" charset="-122"/>
                <a:ea typeface="等线" panose="02010600030101010101" pitchFamily="2" charset="-122"/>
                <a:cs typeface="+mn-ea"/>
              </a:rPr>
              <a:t>Male shows great difference when purchasing the electronic products</a:t>
            </a: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r>
              <a:rPr lang="en-US" altLang="zh-CN" dirty="0">
                <a:solidFill>
                  <a:schemeClr val="bg1"/>
                </a:solidFill>
                <a:latin typeface="等线" panose="02010600030101010101" pitchFamily="2" charset="-122"/>
                <a:ea typeface="等线" panose="02010600030101010101" pitchFamily="2" charset="-122"/>
                <a:cs typeface="+mn-ea"/>
              </a:rPr>
              <a:t>And company should pay more attention to female customer</a:t>
            </a:r>
          </a:p>
        </p:txBody>
      </p:sp>
    </p:spTree>
    <p:extLst>
      <p:ext uri="{BB962C8B-B14F-4D97-AF65-F5344CB8AC3E}">
        <p14:creationId xmlns:p14="http://schemas.microsoft.com/office/powerpoint/2010/main" val="24232872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1" name="任意多边形 570"/>
          <p:cNvSpPr/>
          <p:nvPr/>
        </p:nvSpPr>
        <p:spPr>
          <a:xfrm>
            <a:off x="9068422" y="3334068"/>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2" name="组合 571"/>
          <p:cNvGrpSpPr/>
          <p:nvPr/>
        </p:nvGrpSpPr>
        <p:grpSpPr>
          <a:xfrm>
            <a:off x="9476775" y="3742421"/>
            <a:ext cx="886516" cy="886516"/>
            <a:chOff x="9553387" y="2413068"/>
            <a:chExt cx="886516" cy="886516"/>
          </a:xfrm>
        </p:grpSpPr>
        <p:sp>
          <p:nvSpPr>
            <p:cNvPr id="573" name="椭圆 572"/>
            <p:cNvSpPr/>
            <p:nvPr/>
          </p:nvSpPr>
          <p:spPr>
            <a:xfrm>
              <a:off x="9553387" y="2413068"/>
              <a:ext cx="886516" cy="886516"/>
            </a:xfrm>
            <a:prstGeom prst="ellipse">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4" name="Freeform 19"/>
            <p:cNvSpPr>
              <a:spLocks noEditPoints="1"/>
            </p:cNvSpPr>
            <p:nvPr/>
          </p:nvSpPr>
          <p:spPr bwMode="auto">
            <a:xfrm>
              <a:off x="9797605" y="2656303"/>
              <a:ext cx="398086" cy="400044"/>
            </a:xfrm>
            <a:custGeom>
              <a:avLst/>
              <a:gdLst>
                <a:gd name="T0" fmla="*/ 786 w 1019"/>
                <a:gd name="T1" fmla="*/ 437 h 1018"/>
                <a:gd name="T2" fmla="*/ 745 w 1019"/>
                <a:gd name="T3" fmla="*/ 347 h 1018"/>
                <a:gd name="T4" fmla="*/ 826 w 1019"/>
                <a:gd name="T5" fmla="*/ 235 h 1018"/>
                <a:gd name="T6" fmla="*/ 822 w 1019"/>
                <a:gd name="T7" fmla="*/ 206 h 1018"/>
                <a:gd name="T8" fmla="*/ 802 w 1019"/>
                <a:gd name="T9" fmla="*/ 192 h 1018"/>
                <a:gd name="T10" fmla="*/ 773 w 1019"/>
                <a:gd name="T11" fmla="*/ 201 h 1018"/>
                <a:gd name="T12" fmla="*/ 638 w 1019"/>
                <a:gd name="T13" fmla="*/ 254 h 1018"/>
                <a:gd name="T14" fmla="*/ 541 w 1019"/>
                <a:gd name="T15" fmla="*/ 226 h 1018"/>
                <a:gd name="T16" fmla="*/ 536 w 1019"/>
                <a:gd name="T17" fmla="*/ 14 h 1018"/>
                <a:gd name="T18" fmla="*/ 509 w 1019"/>
                <a:gd name="T19" fmla="*/ 0 h 1018"/>
                <a:gd name="T20" fmla="*/ 486 w 1019"/>
                <a:gd name="T21" fmla="*/ 10 h 1018"/>
                <a:gd name="T22" fmla="*/ 478 w 1019"/>
                <a:gd name="T23" fmla="*/ 226 h 1018"/>
                <a:gd name="T24" fmla="*/ 400 w 1019"/>
                <a:gd name="T25" fmla="*/ 246 h 1018"/>
                <a:gd name="T26" fmla="*/ 246 w 1019"/>
                <a:gd name="T27" fmla="*/ 201 h 1018"/>
                <a:gd name="T28" fmla="*/ 224 w 1019"/>
                <a:gd name="T29" fmla="*/ 191 h 1018"/>
                <a:gd name="T30" fmla="*/ 201 w 1019"/>
                <a:gd name="T31" fmla="*/ 201 h 1018"/>
                <a:gd name="T32" fmla="*/ 193 w 1019"/>
                <a:gd name="T33" fmla="*/ 230 h 1018"/>
                <a:gd name="T34" fmla="*/ 286 w 1019"/>
                <a:gd name="T35" fmla="*/ 331 h 1018"/>
                <a:gd name="T36" fmla="*/ 239 w 1019"/>
                <a:gd name="T37" fmla="*/ 418 h 1018"/>
                <a:gd name="T38" fmla="*/ 33 w 1019"/>
                <a:gd name="T39" fmla="*/ 478 h 1018"/>
                <a:gd name="T40" fmla="*/ 6 w 1019"/>
                <a:gd name="T41" fmla="*/ 492 h 1018"/>
                <a:gd name="T42" fmla="*/ 2 w 1019"/>
                <a:gd name="T43" fmla="*/ 516 h 1018"/>
                <a:gd name="T44" fmla="*/ 20 w 1019"/>
                <a:gd name="T45" fmla="*/ 539 h 1018"/>
                <a:gd name="T46" fmla="*/ 228 w 1019"/>
                <a:gd name="T47" fmla="*/ 561 h 1018"/>
                <a:gd name="T48" fmla="*/ 263 w 1019"/>
                <a:gd name="T49" fmla="*/ 656 h 1018"/>
                <a:gd name="T50" fmla="*/ 197 w 1019"/>
                <a:gd name="T51" fmla="*/ 778 h 1018"/>
                <a:gd name="T52" fmla="*/ 194 w 1019"/>
                <a:gd name="T53" fmla="*/ 808 h 1018"/>
                <a:gd name="T54" fmla="*/ 211 w 1019"/>
                <a:gd name="T55" fmla="*/ 825 h 1018"/>
                <a:gd name="T56" fmla="*/ 235 w 1019"/>
                <a:gd name="T57" fmla="*/ 825 h 1018"/>
                <a:gd name="T58" fmla="*/ 347 w 1019"/>
                <a:gd name="T59" fmla="*/ 745 h 1018"/>
                <a:gd name="T60" fmla="*/ 437 w 1019"/>
                <a:gd name="T61" fmla="*/ 787 h 1018"/>
                <a:gd name="T62" fmla="*/ 478 w 1019"/>
                <a:gd name="T63" fmla="*/ 993 h 1018"/>
                <a:gd name="T64" fmla="*/ 497 w 1019"/>
                <a:gd name="T65" fmla="*/ 1016 h 1018"/>
                <a:gd name="T66" fmla="*/ 522 w 1019"/>
                <a:gd name="T67" fmla="*/ 1016 h 1018"/>
                <a:gd name="T68" fmla="*/ 540 w 1019"/>
                <a:gd name="T69" fmla="*/ 993 h 1018"/>
                <a:gd name="T70" fmla="*/ 582 w 1019"/>
                <a:gd name="T71" fmla="*/ 787 h 1018"/>
                <a:gd name="T72" fmla="*/ 672 w 1019"/>
                <a:gd name="T73" fmla="*/ 745 h 1018"/>
                <a:gd name="T74" fmla="*/ 784 w 1019"/>
                <a:gd name="T75" fmla="*/ 825 h 1018"/>
                <a:gd name="T76" fmla="*/ 807 w 1019"/>
                <a:gd name="T77" fmla="*/ 825 h 1018"/>
                <a:gd name="T78" fmla="*/ 826 w 1019"/>
                <a:gd name="T79" fmla="*/ 808 h 1018"/>
                <a:gd name="T80" fmla="*/ 822 w 1019"/>
                <a:gd name="T81" fmla="*/ 778 h 1018"/>
                <a:gd name="T82" fmla="*/ 756 w 1019"/>
                <a:gd name="T83" fmla="*/ 656 h 1018"/>
                <a:gd name="T84" fmla="*/ 791 w 1019"/>
                <a:gd name="T85" fmla="*/ 561 h 1018"/>
                <a:gd name="T86" fmla="*/ 999 w 1019"/>
                <a:gd name="T87" fmla="*/ 539 h 1018"/>
                <a:gd name="T88" fmla="*/ 1018 w 1019"/>
                <a:gd name="T89" fmla="*/ 516 h 1018"/>
                <a:gd name="T90" fmla="*/ 1013 w 1019"/>
                <a:gd name="T91" fmla="*/ 492 h 1018"/>
                <a:gd name="T92" fmla="*/ 986 w 1019"/>
                <a:gd name="T93" fmla="*/ 478 h 1018"/>
                <a:gd name="T94" fmla="*/ 465 w 1019"/>
                <a:gd name="T95" fmla="*/ 728 h 1018"/>
                <a:gd name="T96" fmla="*/ 367 w 1019"/>
                <a:gd name="T97" fmla="*/ 682 h 1018"/>
                <a:gd name="T98" fmla="*/ 304 w 1019"/>
                <a:gd name="T99" fmla="*/ 596 h 1018"/>
                <a:gd name="T100" fmla="*/ 287 w 1019"/>
                <a:gd name="T101" fmla="*/ 510 h 1018"/>
                <a:gd name="T102" fmla="*/ 314 w 1019"/>
                <a:gd name="T103" fmla="*/ 404 h 1018"/>
                <a:gd name="T104" fmla="*/ 385 w 1019"/>
                <a:gd name="T105" fmla="*/ 325 h 1018"/>
                <a:gd name="T106" fmla="*/ 486 w 1019"/>
                <a:gd name="T107" fmla="*/ 288 h 1018"/>
                <a:gd name="T108" fmla="*/ 576 w 1019"/>
                <a:gd name="T109" fmla="*/ 297 h 1018"/>
                <a:gd name="T110" fmla="*/ 667 w 1019"/>
                <a:gd name="T111" fmla="*/ 352 h 1018"/>
                <a:gd name="T112" fmla="*/ 723 w 1019"/>
                <a:gd name="T113" fmla="*/ 443 h 1018"/>
                <a:gd name="T114" fmla="*/ 731 w 1019"/>
                <a:gd name="T115" fmla="*/ 532 h 1018"/>
                <a:gd name="T116" fmla="*/ 694 w 1019"/>
                <a:gd name="T117" fmla="*/ 634 h 1018"/>
                <a:gd name="T118" fmla="*/ 615 w 1019"/>
                <a:gd name="T119" fmla="*/ 705 h 1018"/>
                <a:gd name="T120" fmla="*/ 509 w 1019"/>
                <a:gd name="T121" fmla="*/ 73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1018">
                  <a:moveTo>
                    <a:pt x="986" y="478"/>
                  </a:moveTo>
                  <a:lnTo>
                    <a:pt x="793" y="478"/>
                  </a:lnTo>
                  <a:lnTo>
                    <a:pt x="793" y="478"/>
                  </a:lnTo>
                  <a:lnTo>
                    <a:pt x="791" y="457"/>
                  </a:lnTo>
                  <a:lnTo>
                    <a:pt x="786" y="437"/>
                  </a:lnTo>
                  <a:lnTo>
                    <a:pt x="780" y="418"/>
                  </a:lnTo>
                  <a:lnTo>
                    <a:pt x="773" y="399"/>
                  </a:lnTo>
                  <a:lnTo>
                    <a:pt x="765" y="381"/>
                  </a:lnTo>
                  <a:lnTo>
                    <a:pt x="756" y="364"/>
                  </a:lnTo>
                  <a:lnTo>
                    <a:pt x="745" y="347"/>
                  </a:lnTo>
                  <a:lnTo>
                    <a:pt x="733" y="331"/>
                  </a:lnTo>
                  <a:lnTo>
                    <a:pt x="818" y="246"/>
                  </a:lnTo>
                  <a:lnTo>
                    <a:pt x="818" y="246"/>
                  </a:lnTo>
                  <a:lnTo>
                    <a:pt x="822" y="241"/>
                  </a:lnTo>
                  <a:lnTo>
                    <a:pt x="826" y="235"/>
                  </a:lnTo>
                  <a:lnTo>
                    <a:pt x="827" y="230"/>
                  </a:lnTo>
                  <a:lnTo>
                    <a:pt x="828" y="223"/>
                  </a:lnTo>
                  <a:lnTo>
                    <a:pt x="827" y="217"/>
                  </a:lnTo>
                  <a:lnTo>
                    <a:pt x="826" y="212"/>
                  </a:lnTo>
                  <a:lnTo>
                    <a:pt x="822" y="206"/>
                  </a:lnTo>
                  <a:lnTo>
                    <a:pt x="818" y="201"/>
                  </a:lnTo>
                  <a:lnTo>
                    <a:pt x="818" y="201"/>
                  </a:lnTo>
                  <a:lnTo>
                    <a:pt x="813" y="197"/>
                  </a:lnTo>
                  <a:lnTo>
                    <a:pt x="807" y="193"/>
                  </a:lnTo>
                  <a:lnTo>
                    <a:pt x="802" y="192"/>
                  </a:lnTo>
                  <a:lnTo>
                    <a:pt x="796" y="191"/>
                  </a:lnTo>
                  <a:lnTo>
                    <a:pt x="790" y="192"/>
                  </a:lnTo>
                  <a:lnTo>
                    <a:pt x="784" y="193"/>
                  </a:lnTo>
                  <a:lnTo>
                    <a:pt x="778" y="197"/>
                  </a:lnTo>
                  <a:lnTo>
                    <a:pt x="773" y="201"/>
                  </a:lnTo>
                  <a:lnTo>
                    <a:pt x="688" y="286"/>
                  </a:lnTo>
                  <a:lnTo>
                    <a:pt x="688" y="286"/>
                  </a:lnTo>
                  <a:lnTo>
                    <a:pt x="672" y="274"/>
                  </a:lnTo>
                  <a:lnTo>
                    <a:pt x="655" y="263"/>
                  </a:lnTo>
                  <a:lnTo>
                    <a:pt x="638" y="254"/>
                  </a:lnTo>
                  <a:lnTo>
                    <a:pt x="620" y="246"/>
                  </a:lnTo>
                  <a:lnTo>
                    <a:pt x="601" y="238"/>
                  </a:lnTo>
                  <a:lnTo>
                    <a:pt x="582" y="233"/>
                  </a:lnTo>
                  <a:lnTo>
                    <a:pt x="562" y="228"/>
                  </a:lnTo>
                  <a:lnTo>
                    <a:pt x="541" y="226"/>
                  </a:lnTo>
                  <a:lnTo>
                    <a:pt x="541" y="32"/>
                  </a:lnTo>
                  <a:lnTo>
                    <a:pt x="541" y="32"/>
                  </a:lnTo>
                  <a:lnTo>
                    <a:pt x="540" y="26"/>
                  </a:lnTo>
                  <a:lnTo>
                    <a:pt x="539" y="21"/>
                  </a:lnTo>
                  <a:lnTo>
                    <a:pt x="536" y="14"/>
                  </a:lnTo>
                  <a:lnTo>
                    <a:pt x="532" y="10"/>
                  </a:lnTo>
                  <a:lnTo>
                    <a:pt x="527" y="6"/>
                  </a:lnTo>
                  <a:lnTo>
                    <a:pt x="522" y="3"/>
                  </a:lnTo>
                  <a:lnTo>
                    <a:pt x="515" y="1"/>
                  </a:lnTo>
                  <a:lnTo>
                    <a:pt x="509" y="0"/>
                  </a:lnTo>
                  <a:lnTo>
                    <a:pt x="509" y="0"/>
                  </a:lnTo>
                  <a:lnTo>
                    <a:pt x="503" y="1"/>
                  </a:lnTo>
                  <a:lnTo>
                    <a:pt x="497" y="3"/>
                  </a:lnTo>
                  <a:lnTo>
                    <a:pt x="492" y="6"/>
                  </a:lnTo>
                  <a:lnTo>
                    <a:pt x="486" y="10"/>
                  </a:lnTo>
                  <a:lnTo>
                    <a:pt x="483" y="14"/>
                  </a:lnTo>
                  <a:lnTo>
                    <a:pt x="480" y="21"/>
                  </a:lnTo>
                  <a:lnTo>
                    <a:pt x="478" y="26"/>
                  </a:lnTo>
                  <a:lnTo>
                    <a:pt x="478" y="32"/>
                  </a:lnTo>
                  <a:lnTo>
                    <a:pt x="478" y="226"/>
                  </a:lnTo>
                  <a:lnTo>
                    <a:pt x="478" y="226"/>
                  </a:lnTo>
                  <a:lnTo>
                    <a:pt x="458" y="228"/>
                  </a:lnTo>
                  <a:lnTo>
                    <a:pt x="437" y="233"/>
                  </a:lnTo>
                  <a:lnTo>
                    <a:pt x="418" y="238"/>
                  </a:lnTo>
                  <a:lnTo>
                    <a:pt x="400" y="246"/>
                  </a:lnTo>
                  <a:lnTo>
                    <a:pt x="381" y="254"/>
                  </a:lnTo>
                  <a:lnTo>
                    <a:pt x="363" y="263"/>
                  </a:lnTo>
                  <a:lnTo>
                    <a:pt x="347" y="274"/>
                  </a:lnTo>
                  <a:lnTo>
                    <a:pt x="331" y="286"/>
                  </a:lnTo>
                  <a:lnTo>
                    <a:pt x="246" y="201"/>
                  </a:lnTo>
                  <a:lnTo>
                    <a:pt x="246" y="201"/>
                  </a:lnTo>
                  <a:lnTo>
                    <a:pt x="241" y="197"/>
                  </a:lnTo>
                  <a:lnTo>
                    <a:pt x="235" y="193"/>
                  </a:lnTo>
                  <a:lnTo>
                    <a:pt x="229" y="192"/>
                  </a:lnTo>
                  <a:lnTo>
                    <a:pt x="224" y="191"/>
                  </a:lnTo>
                  <a:lnTo>
                    <a:pt x="217" y="192"/>
                  </a:lnTo>
                  <a:lnTo>
                    <a:pt x="211" y="193"/>
                  </a:lnTo>
                  <a:lnTo>
                    <a:pt x="205" y="197"/>
                  </a:lnTo>
                  <a:lnTo>
                    <a:pt x="201" y="201"/>
                  </a:lnTo>
                  <a:lnTo>
                    <a:pt x="201" y="201"/>
                  </a:lnTo>
                  <a:lnTo>
                    <a:pt x="197" y="206"/>
                  </a:lnTo>
                  <a:lnTo>
                    <a:pt x="194" y="212"/>
                  </a:lnTo>
                  <a:lnTo>
                    <a:pt x="193" y="217"/>
                  </a:lnTo>
                  <a:lnTo>
                    <a:pt x="191" y="223"/>
                  </a:lnTo>
                  <a:lnTo>
                    <a:pt x="193" y="230"/>
                  </a:lnTo>
                  <a:lnTo>
                    <a:pt x="194" y="235"/>
                  </a:lnTo>
                  <a:lnTo>
                    <a:pt x="197" y="241"/>
                  </a:lnTo>
                  <a:lnTo>
                    <a:pt x="201" y="246"/>
                  </a:lnTo>
                  <a:lnTo>
                    <a:pt x="286" y="331"/>
                  </a:lnTo>
                  <a:lnTo>
                    <a:pt x="286" y="331"/>
                  </a:lnTo>
                  <a:lnTo>
                    <a:pt x="274" y="347"/>
                  </a:lnTo>
                  <a:lnTo>
                    <a:pt x="263" y="364"/>
                  </a:lnTo>
                  <a:lnTo>
                    <a:pt x="254" y="381"/>
                  </a:lnTo>
                  <a:lnTo>
                    <a:pt x="245" y="399"/>
                  </a:lnTo>
                  <a:lnTo>
                    <a:pt x="239" y="418"/>
                  </a:lnTo>
                  <a:lnTo>
                    <a:pt x="232" y="437"/>
                  </a:lnTo>
                  <a:lnTo>
                    <a:pt x="228" y="457"/>
                  </a:lnTo>
                  <a:lnTo>
                    <a:pt x="225" y="478"/>
                  </a:lnTo>
                  <a:lnTo>
                    <a:pt x="33" y="478"/>
                  </a:lnTo>
                  <a:lnTo>
                    <a:pt x="33" y="478"/>
                  </a:lnTo>
                  <a:lnTo>
                    <a:pt x="26" y="479"/>
                  </a:lnTo>
                  <a:lnTo>
                    <a:pt x="20" y="480"/>
                  </a:lnTo>
                  <a:lnTo>
                    <a:pt x="14" y="483"/>
                  </a:lnTo>
                  <a:lnTo>
                    <a:pt x="10" y="487"/>
                  </a:lnTo>
                  <a:lnTo>
                    <a:pt x="6" y="492"/>
                  </a:lnTo>
                  <a:lnTo>
                    <a:pt x="3" y="497"/>
                  </a:lnTo>
                  <a:lnTo>
                    <a:pt x="2" y="503"/>
                  </a:lnTo>
                  <a:lnTo>
                    <a:pt x="0" y="510"/>
                  </a:lnTo>
                  <a:lnTo>
                    <a:pt x="0" y="510"/>
                  </a:lnTo>
                  <a:lnTo>
                    <a:pt x="2" y="516"/>
                  </a:lnTo>
                  <a:lnTo>
                    <a:pt x="3" y="522"/>
                  </a:lnTo>
                  <a:lnTo>
                    <a:pt x="6" y="527"/>
                  </a:lnTo>
                  <a:lnTo>
                    <a:pt x="10" y="532"/>
                  </a:lnTo>
                  <a:lnTo>
                    <a:pt x="14" y="536"/>
                  </a:lnTo>
                  <a:lnTo>
                    <a:pt x="20" y="539"/>
                  </a:lnTo>
                  <a:lnTo>
                    <a:pt x="26" y="541"/>
                  </a:lnTo>
                  <a:lnTo>
                    <a:pt x="33" y="541"/>
                  </a:lnTo>
                  <a:lnTo>
                    <a:pt x="225" y="541"/>
                  </a:lnTo>
                  <a:lnTo>
                    <a:pt x="225" y="541"/>
                  </a:lnTo>
                  <a:lnTo>
                    <a:pt x="228" y="561"/>
                  </a:lnTo>
                  <a:lnTo>
                    <a:pt x="232" y="582"/>
                  </a:lnTo>
                  <a:lnTo>
                    <a:pt x="239" y="601"/>
                  </a:lnTo>
                  <a:lnTo>
                    <a:pt x="245" y="620"/>
                  </a:lnTo>
                  <a:lnTo>
                    <a:pt x="254" y="638"/>
                  </a:lnTo>
                  <a:lnTo>
                    <a:pt x="263" y="656"/>
                  </a:lnTo>
                  <a:lnTo>
                    <a:pt x="274" y="672"/>
                  </a:lnTo>
                  <a:lnTo>
                    <a:pt x="286" y="688"/>
                  </a:lnTo>
                  <a:lnTo>
                    <a:pt x="201" y="774"/>
                  </a:lnTo>
                  <a:lnTo>
                    <a:pt x="201" y="774"/>
                  </a:lnTo>
                  <a:lnTo>
                    <a:pt x="197" y="778"/>
                  </a:lnTo>
                  <a:lnTo>
                    <a:pt x="194" y="783"/>
                  </a:lnTo>
                  <a:lnTo>
                    <a:pt x="193" y="790"/>
                  </a:lnTo>
                  <a:lnTo>
                    <a:pt x="191" y="795"/>
                  </a:lnTo>
                  <a:lnTo>
                    <a:pt x="193" y="802"/>
                  </a:lnTo>
                  <a:lnTo>
                    <a:pt x="194" y="808"/>
                  </a:lnTo>
                  <a:lnTo>
                    <a:pt x="197" y="813"/>
                  </a:lnTo>
                  <a:lnTo>
                    <a:pt x="201" y="818"/>
                  </a:lnTo>
                  <a:lnTo>
                    <a:pt x="201" y="818"/>
                  </a:lnTo>
                  <a:lnTo>
                    <a:pt x="205" y="822"/>
                  </a:lnTo>
                  <a:lnTo>
                    <a:pt x="211" y="825"/>
                  </a:lnTo>
                  <a:lnTo>
                    <a:pt x="217" y="827"/>
                  </a:lnTo>
                  <a:lnTo>
                    <a:pt x="224" y="827"/>
                  </a:lnTo>
                  <a:lnTo>
                    <a:pt x="224" y="827"/>
                  </a:lnTo>
                  <a:lnTo>
                    <a:pt x="229" y="827"/>
                  </a:lnTo>
                  <a:lnTo>
                    <a:pt x="235" y="825"/>
                  </a:lnTo>
                  <a:lnTo>
                    <a:pt x="241" y="822"/>
                  </a:lnTo>
                  <a:lnTo>
                    <a:pt x="246" y="818"/>
                  </a:lnTo>
                  <a:lnTo>
                    <a:pt x="331" y="733"/>
                  </a:lnTo>
                  <a:lnTo>
                    <a:pt x="331" y="733"/>
                  </a:lnTo>
                  <a:lnTo>
                    <a:pt x="347" y="745"/>
                  </a:lnTo>
                  <a:lnTo>
                    <a:pt x="363" y="756"/>
                  </a:lnTo>
                  <a:lnTo>
                    <a:pt x="381" y="765"/>
                  </a:lnTo>
                  <a:lnTo>
                    <a:pt x="400" y="774"/>
                  </a:lnTo>
                  <a:lnTo>
                    <a:pt x="418" y="780"/>
                  </a:lnTo>
                  <a:lnTo>
                    <a:pt x="437" y="787"/>
                  </a:lnTo>
                  <a:lnTo>
                    <a:pt x="458" y="791"/>
                  </a:lnTo>
                  <a:lnTo>
                    <a:pt x="478" y="794"/>
                  </a:lnTo>
                  <a:lnTo>
                    <a:pt x="478" y="986"/>
                  </a:lnTo>
                  <a:lnTo>
                    <a:pt x="478" y="986"/>
                  </a:lnTo>
                  <a:lnTo>
                    <a:pt x="478" y="993"/>
                  </a:lnTo>
                  <a:lnTo>
                    <a:pt x="480" y="999"/>
                  </a:lnTo>
                  <a:lnTo>
                    <a:pt x="483" y="1004"/>
                  </a:lnTo>
                  <a:lnTo>
                    <a:pt x="486" y="1009"/>
                  </a:lnTo>
                  <a:lnTo>
                    <a:pt x="492" y="1013"/>
                  </a:lnTo>
                  <a:lnTo>
                    <a:pt x="497" y="1016"/>
                  </a:lnTo>
                  <a:lnTo>
                    <a:pt x="503" y="1017"/>
                  </a:lnTo>
                  <a:lnTo>
                    <a:pt x="509" y="1018"/>
                  </a:lnTo>
                  <a:lnTo>
                    <a:pt x="509" y="1018"/>
                  </a:lnTo>
                  <a:lnTo>
                    <a:pt x="515" y="1017"/>
                  </a:lnTo>
                  <a:lnTo>
                    <a:pt x="522" y="1016"/>
                  </a:lnTo>
                  <a:lnTo>
                    <a:pt x="527" y="1013"/>
                  </a:lnTo>
                  <a:lnTo>
                    <a:pt x="532" y="1009"/>
                  </a:lnTo>
                  <a:lnTo>
                    <a:pt x="536" y="1004"/>
                  </a:lnTo>
                  <a:lnTo>
                    <a:pt x="539" y="999"/>
                  </a:lnTo>
                  <a:lnTo>
                    <a:pt x="540" y="993"/>
                  </a:lnTo>
                  <a:lnTo>
                    <a:pt x="541" y="986"/>
                  </a:lnTo>
                  <a:lnTo>
                    <a:pt x="541" y="794"/>
                  </a:lnTo>
                  <a:lnTo>
                    <a:pt x="541" y="794"/>
                  </a:lnTo>
                  <a:lnTo>
                    <a:pt x="562" y="791"/>
                  </a:lnTo>
                  <a:lnTo>
                    <a:pt x="582" y="787"/>
                  </a:lnTo>
                  <a:lnTo>
                    <a:pt x="601" y="780"/>
                  </a:lnTo>
                  <a:lnTo>
                    <a:pt x="620" y="774"/>
                  </a:lnTo>
                  <a:lnTo>
                    <a:pt x="638" y="765"/>
                  </a:lnTo>
                  <a:lnTo>
                    <a:pt x="655" y="756"/>
                  </a:lnTo>
                  <a:lnTo>
                    <a:pt x="672" y="745"/>
                  </a:lnTo>
                  <a:lnTo>
                    <a:pt x="688" y="733"/>
                  </a:lnTo>
                  <a:lnTo>
                    <a:pt x="773" y="818"/>
                  </a:lnTo>
                  <a:lnTo>
                    <a:pt x="773" y="818"/>
                  </a:lnTo>
                  <a:lnTo>
                    <a:pt x="778" y="822"/>
                  </a:lnTo>
                  <a:lnTo>
                    <a:pt x="784" y="825"/>
                  </a:lnTo>
                  <a:lnTo>
                    <a:pt x="790" y="827"/>
                  </a:lnTo>
                  <a:lnTo>
                    <a:pt x="796" y="827"/>
                  </a:lnTo>
                  <a:lnTo>
                    <a:pt x="796" y="827"/>
                  </a:lnTo>
                  <a:lnTo>
                    <a:pt x="802" y="827"/>
                  </a:lnTo>
                  <a:lnTo>
                    <a:pt x="807" y="825"/>
                  </a:lnTo>
                  <a:lnTo>
                    <a:pt x="813" y="822"/>
                  </a:lnTo>
                  <a:lnTo>
                    <a:pt x="818" y="818"/>
                  </a:lnTo>
                  <a:lnTo>
                    <a:pt x="818" y="818"/>
                  </a:lnTo>
                  <a:lnTo>
                    <a:pt x="822" y="813"/>
                  </a:lnTo>
                  <a:lnTo>
                    <a:pt x="826" y="808"/>
                  </a:lnTo>
                  <a:lnTo>
                    <a:pt x="827" y="802"/>
                  </a:lnTo>
                  <a:lnTo>
                    <a:pt x="828" y="795"/>
                  </a:lnTo>
                  <a:lnTo>
                    <a:pt x="827" y="790"/>
                  </a:lnTo>
                  <a:lnTo>
                    <a:pt x="826" y="783"/>
                  </a:lnTo>
                  <a:lnTo>
                    <a:pt x="822" y="778"/>
                  </a:lnTo>
                  <a:lnTo>
                    <a:pt x="818" y="774"/>
                  </a:lnTo>
                  <a:lnTo>
                    <a:pt x="733" y="688"/>
                  </a:lnTo>
                  <a:lnTo>
                    <a:pt x="733" y="688"/>
                  </a:lnTo>
                  <a:lnTo>
                    <a:pt x="745" y="672"/>
                  </a:lnTo>
                  <a:lnTo>
                    <a:pt x="756" y="656"/>
                  </a:lnTo>
                  <a:lnTo>
                    <a:pt x="765" y="638"/>
                  </a:lnTo>
                  <a:lnTo>
                    <a:pt x="773" y="620"/>
                  </a:lnTo>
                  <a:lnTo>
                    <a:pt x="780" y="601"/>
                  </a:lnTo>
                  <a:lnTo>
                    <a:pt x="786" y="582"/>
                  </a:lnTo>
                  <a:lnTo>
                    <a:pt x="791" y="561"/>
                  </a:lnTo>
                  <a:lnTo>
                    <a:pt x="793" y="541"/>
                  </a:lnTo>
                  <a:lnTo>
                    <a:pt x="986" y="541"/>
                  </a:lnTo>
                  <a:lnTo>
                    <a:pt x="986" y="541"/>
                  </a:lnTo>
                  <a:lnTo>
                    <a:pt x="993" y="541"/>
                  </a:lnTo>
                  <a:lnTo>
                    <a:pt x="999" y="539"/>
                  </a:lnTo>
                  <a:lnTo>
                    <a:pt x="1005" y="536"/>
                  </a:lnTo>
                  <a:lnTo>
                    <a:pt x="1009" y="532"/>
                  </a:lnTo>
                  <a:lnTo>
                    <a:pt x="1013" y="527"/>
                  </a:lnTo>
                  <a:lnTo>
                    <a:pt x="1015" y="522"/>
                  </a:lnTo>
                  <a:lnTo>
                    <a:pt x="1018" y="516"/>
                  </a:lnTo>
                  <a:lnTo>
                    <a:pt x="1019" y="510"/>
                  </a:lnTo>
                  <a:lnTo>
                    <a:pt x="1019" y="510"/>
                  </a:lnTo>
                  <a:lnTo>
                    <a:pt x="1018" y="503"/>
                  </a:lnTo>
                  <a:lnTo>
                    <a:pt x="1015" y="497"/>
                  </a:lnTo>
                  <a:lnTo>
                    <a:pt x="1013" y="492"/>
                  </a:lnTo>
                  <a:lnTo>
                    <a:pt x="1009" y="487"/>
                  </a:lnTo>
                  <a:lnTo>
                    <a:pt x="1005" y="483"/>
                  </a:lnTo>
                  <a:lnTo>
                    <a:pt x="999" y="480"/>
                  </a:lnTo>
                  <a:lnTo>
                    <a:pt x="993" y="479"/>
                  </a:lnTo>
                  <a:lnTo>
                    <a:pt x="986" y="478"/>
                  </a:lnTo>
                  <a:lnTo>
                    <a:pt x="986" y="478"/>
                  </a:lnTo>
                  <a:close/>
                  <a:moveTo>
                    <a:pt x="509" y="732"/>
                  </a:moveTo>
                  <a:lnTo>
                    <a:pt x="509" y="732"/>
                  </a:lnTo>
                  <a:lnTo>
                    <a:pt x="486" y="731"/>
                  </a:lnTo>
                  <a:lnTo>
                    <a:pt x="465" y="728"/>
                  </a:lnTo>
                  <a:lnTo>
                    <a:pt x="444" y="722"/>
                  </a:lnTo>
                  <a:lnTo>
                    <a:pt x="423" y="715"/>
                  </a:lnTo>
                  <a:lnTo>
                    <a:pt x="404" y="705"/>
                  </a:lnTo>
                  <a:lnTo>
                    <a:pt x="385" y="694"/>
                  </a:lnTo>
                  <a:lnTo>
                    <a:pt x="367" y="682"/>
                  </a:lnTo>
                  <a:lnTo>
                    <a:pt x="352" y="666"/>
                  </a:lnTo>
                  <a:lnTo>
                    <a:pt x="337" y="651"/>
                  </a:lnTo>
                  <a:lnTo>
                    <a:pt x="324" y="634"/>
                  </a:lnTo>
                  <a:lnTo>
                    <a:pt x="314" y="616"/>
                  </a:lnTo>
                  <a:lnTo>
                    <a:pt x="304" y="596"/>
                  </a:lnTo>
                  <a:lnTo>
                    <a:pt x="297" y="575"/>
                  </a:lnTo>
                  <a:lnTo>
                    <a:pt x="291" y="554"/>
                  </a:lnTo>
                  <a:lnTo>
                    <a:pt x="288" y="532"/>
                  </a:lnTo>
                  <a:lnTo>
                    <a:pt x="287" y="510"/>
                  </a:lnTo>
                  <a:lnTo>
                    <a:pt x="287" y="510"/>
                  </a:lnTo>
                  <a:lnTo>
                    <a:pt x="288" y="487"/>
                  </a:lnTo>
                  <a:lnTo>
                    <a:pt x="291" y="465"/>
                  </a:lnTo>
                  <a:lnTo>
                    <a:pt x="297" y="443"/>
                  </a:lnTo>
                  <a:lnTo>
                    <a:pt x="304" y="423"/>
                  </a:lnTo>
                  <a:lnTo>
                    <a:pt x="314" y="404"/>
                  </a:lnTo>
                  <a:lnTo>
                    <a:pt x="324" y="385"/>
                  </a:lnTo>
                  <a:lnTo>
                    <a:pt x="337" y="368"/>
                  </a:lnTo>
                  <a:lnTo>
                    <a:pt x="352" y="352"/>
                  </a:lnTo>
                  <a:lnTo>
                    <a:pt x="367" y="338"/>
                  </a:lnTo>
                  <a:lnTo>
                    <a:pt x="385" y="325"/>
                  </a:lnTo>
                  <a:lnTo>
                    <a:pt x="404" y="313"/>
                  </a:lnTo>
                  <a:lnTo>
                    <a:pt x="423" y="305"/>
                  </a:lnTo>
                  <a:lnTo>
                    <a:pt x="444" y="297"/>
                  </a:lnTo>
                  <a:lnTo>
                    <a:pt x="465" y="291"/>
                  </a:lnTo>
                  <a:lnTo>
                    <a:pt x="486" y="288"/>
                  </a:lnTo>
                  <a:lnTo>
                    <a:pt x="509" y="287"/>
                  </a:lnTo>
                  <a:lnTo>
                    <a:pt x="509" y="287"/>
                  </a:lnTo>
                  <a:lnTo>
                    <a:pt x="533" y="288"/>
                  </a:lnTo>
                  <a:lnTo>
                    <a:pt x="554" y="291"/>
                  </a:lnTo>
                  <a:lnTo>
                    <a:pt x="576" y="297"/>
                  </a:lnTo>
                  <a:lnTo>
                    <a:pt x="596" y="305"/>
                  </a:lnTo>
                  <a:lnTo>
                    <a:pt x="615" y="313"/>
                  </a:lnTo>
                  <a:lnTo>
                    <a:pt x="633" y="325"/>
                  </a:lnTo>
                  <a:lnTo>
                    <a:pt x="651" y="338"/>
                  </a:lnTo>
                  <a:lnTo>
                    <a:pt x="667" y="352"/>
                  </a:lnTo>
                  <a:lnTo>
                    <a:pt x="681" y="368"/>
                  </a:lnTo>
                  <a:lnTo>
                    <a:pt x="694" y="385"/>
                  </a:lnTo>
                  <a:lnTo>
                    <a:pt x="705" y="404"/>
                  </a:lnTo>
                  <a:lnTo>
                    <a:pt x="715" y="423"/>
                  </a:lnTo>
                  <a:lnTo>
                    <a:pt x="723" y="443"/>
                  </a:lnTo>
                  <a:lnTo>
                    <a:pt x="728" y="465"/>
                  </a:lnTo>
                  <a:lnTo>
                    <a:pt x="731" y="487"/>
                  </a:lnTo>
                  <a:lnTo>
                    <a:pt x="732" y="510"/>
                  </a:lnTo>
                  <a:lnTo>
                    <a:pt x="732" y="510"/>
                  </a:lnTo>
                  <a:lnTo>
                    <a:pt x="731" y="532"/>
                  </a:lnTo>
                  <a:lnTo>
                    <a:pt x="728" y="554"/>
                  </a:lnTo>
                  <a:lnTo>
                    <a:pt x="723" y="575"/>
                  </a:lnTo>
                  <a:lnTo>
                    <a:pt x="715" y="596"/>
                  </a:lnTo>
                  <a:lnTo>
                    <a:pt x="705" y="616"/>
                  </a:lnTo>
                  <a:lnTo>
                    <a:pt x="694" y="634"/>
                  </a:lnTo>
                  <a:lnTo>
                    <a:pt x="681" y="651"/>
                  </a:lnTo>
                  <a:lnTo>
                    <a:pt x="667" y="666"/>
                  </a:lnTo>
                  <a:lnTo>
                    <a:pt x="651" y="682"/>
                  </a:lnTo>
                  <a:lnTo>
                    <a:pt x="633" y="694"/>
                  </a:lnTo>
                  <a:lnTo>
                    <a:pt x="615" y="705"/>
                  </a:lnTo>
                  <a:lnTo>
                    <a:pt x="596" y="715"/>
                  </a:lnTo>
                  <a:lnTo>
                    <a:pt x="576" y="722"/>
                  </a:lnTo>
                  <a:lnTo>
                    <a:pt x="554" y="728"/>
                  </a:lnTo>
                  <a:lnTo>
                    <a:pt x="533" y="731"/>
                  </a:lnTo>
                  <a:lnTo>
                    <a:pt x="509" y="732"/>
                  </a:lnTo>
                  <a:lnTo>
                    <a:pt x="509" y="732"/>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76" name="任意多边形 575"/>
          <p:cNvSpPr/>
          <p:nvPr/>
        </p:nvSpPr>
        <p:spPr>
          <a:xfrm>
            <a:off x="1103444" y="1475257"/>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7" name="组合 576"/>
          <p:cNvGrpSpPr/>
          <p:nvPr/>
        </p:nvGrpSpPr>
        <p:grpSpPr>
          <a:xfrm>
            <a:off x="1495141" y="1883611"/>
            <a:ext cx="886516" cy="886516"/>
            <a:chOff x="1570402" y="2413068"/>
            <a:chExt cx="886516" cy="886516"/>
          </a:xfrm>
        </p:grpSpPr>
        <p:sp>
          <p:nvSpPr>
            <p:cNvPr id="578" name="椭圆 577"/>
            <p:cNvSpPr/>
            <p:nvPr/>
          </p:nvSpPr>
          <p:spPr>
            <a:xfrm>
              <a:off x="1570402" y="2413068"/>
              <a:ext cx="886516" cy="886516"/>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9" name="Freeform 98"/>
            <p:cNvSpPr>
              <a:spLocks noEditPoints="1"/>
            </p:cNvSpPr>
            <p:nvPr/>
          </p:nvSpPr>
          <p:spPr bwMode="auto">
            <a:xfrm>
              <a:off x="1814618" y="2656303"/>
              <a:ext cx="398086" cy="400044"/>
            </a:xfrm>
            <a:custGeom>
              <a:avLst/>
              <a:gdLst>
                <a:gd name="T0" fmla="*/ 580 w 1017"/>
                <a:gd name="T1" fmla="*/ 688 h 1018"/>
                <a:gd name="T2" fmla="*/ 668 w 1017"/>
                <a:gd name="T3" fmla="*/ 640 h 1018"/>
                <a:gd name="T4" fmla="*/ 738 w 1017"/>
                <a:gd name="T5" fmla="*/ 559 h 1018"/>
                <a:gd name="T6" fmla="*/ 782 w 1017"/>
                <a:gd name="T7" fmla="*/ 453 h 1018"/>
                <a:gd name="T8" fmla="*/ 795 w 1017"/>
                <a:gd name="T9" fmla="*/ 349 h 1018"/>
                <a:gd name="T10" fmla="*/ 778 w 1017"/>
                <a:gd name="T11" fmla="*/ 229 h 1018"/>
                <a:gd name="T12" fmla="*/ 730 w 1017"/>
                <a:gd name="T13" fmla="*/ 127 h 1018"/>
                <a:gd name="T14" fmla="*/ 657 w 1017"/>
                <a:gd name="T15" fmla="*/ 51 h 1018"/>
                <a:gd name="T16" fmla="*/ 567 w 1017"/>
                <a:gd name="T17" fmla="*/ 7 h 1018"/>
                <a:gd name="T18" fmla="*/ 480 w 1017"/>
                <a:gd name="T19" fmla="*/ 2 h 1018"/>
                <a:gd name="T20" fmla="*/ 384 w 1017"/>
                <a:gd name="T21" fmla="*/ 34 h 1018"/>
                <a:gd name="T22" fmla="*/ 304 w 1017"/>
                <a:gd name="T23" fmla="*/ 105 h 1018"/>
                <a:gd name="T24" fmla="*/ 255 w 1017"/>
                <a:gd name="T25" fmla="*/ 187 h 1018"/>
                <a:gd name="T26" fmla="*/ 225 w 1017"/>
                <a:gd name="T27" fmla="*/ 299 h 1018"/>
                <a:gd name="T28" fmla="*/ 225 w 1017"/>
                <a:gd name="T29" fmla="*/ 403 h 1018"/>
                <a:gd name="T30" fmla="*/ 256 w 1017"/>
                <a:gd name="T31" fmla="*/ 517 h 1018"/>
                <a:gd name="T32" fmla="*/ 317 w 1017"/>
                <a:gd name="T33" fmla="*/ 609 h 1018"/>
                <a:gd name="T34" fmla="*/ 397 w 1017"/>
                <a:gd name="T35" fmla="*/ 672 h 1018"/>
                <a:gd name="T36" fmla="*/ 494 w 1017"/>
                <a:gd name="T37" fmla="*/ 699 h 1018"/>
                <a:gd name="T38" fmla="*/ 543 w 1017"/>
                <a:gd name="T39" fmla="*/ 67 h 1018"/>
                <a:gd name="T40" fmla="*/ 633 w 1017"/>
                <a:gd name="T41" fmla="*/ 112 h 1018"/>
                <a:gd name="T42" fmla="*/ 721 w 1017"/>
                <a:gd name="T43" fmla="*/ 265 h 1018"/>
                <a:gd name="T44" fmla="*/ 721 w 1017"/>
                <a:gd name="T45" fmla="*/ 435 h 1018"/>
                <a:gd name="T46" fmla="*/ 633 w 1017"/>
                <a:gd name="T47" fmla="*/ 588 h 1018"/>
                <a:gd name="T48" fmla="*/ 543 w 1017"/>
                <a:gd name="T49" fmla="*/ 633 h 1018"/>
                <a:gd name="T50" fmla="*/ 474 w 1017"/>
                <a:gd name="T51" fmla="*/ 633 h 1018"/>
                <a:gd name="T52" fmla="*/ 384 w 1017"/>
                <a:gd name="T53" fmla="*/ 588 h 1018"/>
                <a:gd name="T54" fmla="*/ 296 w 1017"/>
                <a:gd name="T55" fmla="*/ 435 h 1018"/>
                <a:gd name="T56" fmla="*/ 296 w 1017"/>
                <a:gd name="T57" fmla="*/ 265 h 1018"/>
                <a:gd name="T58" fmla="*/ 384 w 1017"/>
                <a:gd name="T59" fmla="*/ 112 h 1018"/>
                <a:gd name="T60" fmla="*/ 474 w 1017"/>
                <a:gd name="T61" fmla="*/ 67 h 1018"/>
                <a:gd name="T62" fmla="*/ 725 w 1017"/>
                <a:gd name="T63" fmla="*/ 637 h 1018"/>
                <a:gd name="T64" fmla="*/ 700 w 1017"/>
                <a:gd name="T65" fmla="*/ 668 h 1018"/>
                <a:gd name="T66" fmla="*/ 719 w 1017"/>
                <a:gd name="T67" fmla="*/ 697 h 1018"/>
                <a:gd name="T68" fmla="*/ 818 w 1017"/>
                <a:gd name="T69" fmla="*/ 717 h 1018"/>
                <a:gd name="T70" fmla="*/ 927 w 1017"/>
                <a:gd name="T71" fmla="*/ 816 h 1018"/>
                <a:gd name="T72" fmla="*/ 953 w 1017"/>
                <a:gd name="T73" fmla="*/ 929 h 1018"/>
                <a:gd name="T74" fmla="*/ 922 w 1017"/>
                <a:gd name="T75" fmla="*/ 954 h 1018"/>
                <a:gd name="T76" fmla="*/ 69 w 1017"/>
                <a:gd name="T77" fmla="*/ 941 h 1018"/>
                <a:gd name="T78" fmla="*/ 73 w 1017"/>
                <a:gd name="T79" fmla="*/ 856 h 1018"/>
                <a:gd name="T80" fmla="*/ 162 w 1017"/>
                <a:gd name="T81" fmla="*/ 738 h 1018"/>
                <a:gd name="T82" fmla="*/ 285 w 1017"/>
                <a:gd name="T83" fmla="*/ 700 h 1018"/>
                <a:gd name="T84" fmla="*/ 318 w 1017"/>
                <a:gd name="T85" fmla="*/ 674 h 1018"/>
                <a:gd name="T86" fmla="*/ 304 w 1017"/>
                <a:gd name="T87" fmla="*/ 641 h 1018"/>
                <a:gd name="T88" fmla="*/ 243 w 1017"/>
                <a:gd name="T89" fmla="*/ 639 h 1018"/>
                <a:gd name="T90" fmla="*/ 149 w 1017"/>
                <a:gd name="T91" fmla="*/ 670 h 1018"/>
                <a:gd name="T92" fmla="*/ 74 w 1017"/>
                <a:gd name="T93" fmla="*/ 730 h 1018"/>
                <a:gd name="T94" fmla="*/ 23 w 1017"/>
                <a:gd name="T95" fmla="*/ 811 h 1018"/>
                <a:gd name="T96" fmla="*/ 0 w 1017"/>
                <a:gd name="T97" fmla="*/ 907 h 1018"/>
                <a:gd name="T98" fmla="*/ 11 w 1017"/>
                <a:gd name="T99" fmla="*/ 967 h 1018"/>
                <a:gd name="T100" fmla="*/ 58 w 1017"/>
                <a:gd name="T101" fmla="*/ 1010 h 1018"/>
                <a:gd name="T102" fmla="*/ 931 w 1017"/>
                <a:gd name="T103" fmla="*/ 1017 h 1018"/>
                <a:gd name="T104" fmla="*/ 989 w 1017"/>
                <a:gd name="T105" fmla="*/ 990 h 1018"/>
                <a:gd name="T106" fmla="*/ 1017 w 1017"/>
                <a:gd name="T107" fmla="*/ 932 h 1018"/>
                <a:gd name="T108" fmla="*/ 1009 w 1017"/>
                <a:gd name="T109" fmla="*/ 850 h 1018"/>
                <a:gd name="T110" fmla="*/ 969 w 1017"/>
                <a:gd name="T111" fmla="*/ 762 h 1018"/>
                <a:gd name="T112" fmla="*/ 902 w 1017"/>
                <a:gd name="T113" fmla="*/ 693 h 1018"/>
                <a:gd name="T114" fmla="*/ 817 w 1017"/>
                <a:gd name="T115" fmla="*/ 649 h 1018"/>
                <a:gd name="T116" fmla="*/ 731 w 1017"/>
                <a:gd name="T117" fmla="*/ 636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509" y="700"/>
                  </a:moveTo>
                  <a:lnTo>
                    <a:pt x="509" y="700"/>
                  </a:lnTo>
                  <a:lnTo>
                    <a:pt x="524" y="699"/>
                  </a:lnTo>
                  <a:lnTo>
                    <a:pt x="538" y="698"/>
                  </a:lnTo>
                  <a:lnTo>
                    <a:pt x="553" y="696"/>
                  </a:lnTo>
                  <a:lnTo>
                    <a:pt x="567" y="693"/>
                  </a:lnTo>
                  <a:lnTo>
                    <a:pt x="580" y="688"/>
                  </a:lnTo>
                  <a:lnTo>
                    <a:pt x="593" y="684"/>
                  </a:lnTo>
                  <a:lnTo>
                    <a:pt x="607" y="679"/>
                  </a:lnTo>
                  <a:lnTo>
                    <a:pt x="620" y="672"/>
                  </a:lnTo>
                  <a:lnTo>
                    <a:pt x="633" y="665"/>
                  </a:lnTo>
                  <a:lnTo>
                    <a:pt x="645" y="657"/>
                  </a:lnTo>
                  <a:lnTo>
                    <a:pt x="657" y="649"/>
                  </a:lnTo>
                  <a:lnTo>
                    <a:pt x="668" y="640"/>
                  </a:lnTo>
                  <a:lnTo>
                    <a:pt x="680" y="630"/>
                  </a:lnTo>
                  <a:lnTo>
                    <a:pt x="691" y="620"/>
                  </a:lnTo>
                  <a:lnTo>
                    <a:pt x="701" y="609"/>
                  </a:lnTo>
                  <a:lnTo>
                    <a:pt x="711" y="597"/>
                  </a:lnTo>
                  <a:lnTo>
                    <a:pt x="720" y="585"/>
                  </a:lnTo>
                  <a:lnTo>
                    <a:pt x="730" y="573"/>
                  </a:lnTo>
                  <a:lnTo>
                    <a:pt x="738" y="559"/>
                  </a:lnTo>
                  <a:lnTo>
                    <a:pt x="746" y="546"/>
                  </a:lnTo>
                  <a:lnTo>
                    <a:pt x="753" y="531"/>
                  </a:lnTo>
                  <a:lnTo>
                    <a:pt x="761" y="517"/>
                  </a:lnTo>
                  <a:lnTo>
                    <a:pt x="766" y="502"/>
                  </a:lnTo>
                  <a:lnTo>
                    <a:pt x="773" y="486"/>
                  </a:lnTo>
                  <a:lnTo>
                    <a:pt x="778" y="470"/>
                  </a:lnTo>
                  <a:lnTo>
                    <a:pt x="782" y="453"/>
                  </a:lnTo>
                  <a:lnTo>
                    <a:pt x="785" y="437"/>
                  </a:lnTo>
                  <a:lnTo>
                    <a:pt x="789" y="420"/>
                  </a:lnTo>
                  <a:lnTo>
                    <a:pt x="792" y="403"/>
                  </a:lnTo>
                  <a:lnTo>
                    <a:pt x="793" y="386"/>
                  </a:lnTo>
                  <a:lnTo>
                    <a:pt x="794" y="368"/>
                  </a:lnTo>
                  <a:lnTo>
                    <a:pt x="795" y="349"/>
                  </a:lnTo>
                  <a:lnTo>
                    <a:pt x="795" y="349"/>
                  </a:lnTo>
                  <a:lnTo>
                    <a:pt x="794" y="332"/>
                  </a:lnTo>
                  <a:lnTo>
                    <a:pt x="793" y="314"/>
                  </a:lnTo>
                  <a:lnTo>
                    <a:pt x="792" y="297"/>
                  </a:lnTo>
                  <a:lnTo>
                    <a:pt x="789" y="280"/>
                  </a:lnTo>
                  <a:lnTo>
                    <a:pt x="785" y="262"/>
                  </a:lnTo>
                  <a:lnTo>
                    <a:pt x="782" y="246"/>
                  </a:lnTo>
                  <a:lnTo>
                    <a:pt x="778" y="229"/>
                  </a:lnTo>
                  <a:lnTo>
                    <a:pt x="773" y="214"/>
                  </a:lnTo>
                  <a:lnTo>
                    <a:pt x="766" y="198"/>
                  </a:lnTo>
                  <a:lnTo>
                    <a:pt x="761" y="183"/>
                  </a:lnTo>
                  <a:lnTo>
                    <a:pt x="753" y="168"/>
                  </a:lnTo>
                  <a:lnTo>
                    <a:pt x="746" y="154"/>
                  </a:lnTo>
                  <a:lnTo>
                    <a:pt x="738" y="140"/>
                  </a:lnTo>
                  <a:lnTo>
                    <a:pt x="730" y="127"/>
                  </a:lnTo>
                  <a:lnTo>
                    <a:pt x="720" y="114"/>
                  </a:lnTo>
                  <a:lnTo>
                    <a:pt x="711" y="103"/>
                  </a:lnTo>
                  <a:lnTo>
                    <a:pt x="701" y="91"/>
                  </a:lnTo>
                  <a:lnTo>
                    <a:pt x="691" y="80"/>
                  </a:lnTo>
                  <a:lnTo>
                    <a:pt x="679" y="69"/>
                  </a:lnTo>
                  <a:lnTo>
                    <a:pt x="668" y="60"/>
                  </a:lnTo>
                  <a:lnTo>
                    <a:pt x="657" y="51"/>
                  </a:lnTo>
                  <a:lnTo>
                    <a:pt x="645" y="43"/>
                  </a:lnTo>
                  <a:lnTo>
                    <a:pt x="633" y="35"/>
                  </a:lnTo>
                  <a:lnTo>
                    <a:pt x="620" y="27"/>
                  </a:lnTo>
                  <a:lnTo>
                    <a:pt x="607" y="21"/>
                  </a:lnTo>
                  <a:lnTo>
                    <a:pt x="593" y="16"/>
                  </a:lnTo>
                  <a:lnTo>
                    <a:pt x="580" y="11"/>
                  </a:lnTo>
                  <a:lnTo>
                    <a:pt x="567" y="7"/>
                  </a:lnTo>
                  <a:lnTo>
                    <a:pt x="553" y="4"/>
                  </a:lnTo>
                  <a:lnTo>
                    <a:pt x="538" y="2"/>
                  </a:lnTo>
                  <a:lnTo>
                    <a:pt x="524" y="1"/>
                  </a:lnTo>
                  <a:lnTo>
                    <a:pt x="509" y="0"/>
                  </a:lnTo>
                  <a:lnTo>
                    <a:pt x="509" y="0"/>
                  </a:lnTo>
                  <a:lnTo>
                    <a:pt x="494" y="1"/>
                  </a:lnTo>
                  <a:lnTo>
                    <a:pt x="480" y="2"/>
                  </a:lnTo>
                  <a:lnTo>
                    <a:pt x="466" y="4"/>
                  </a:lnTo>
                  <a:lnTo>
                    <a:pt x="452" y="7"/>
                  </a:lnTo>
                  <a:lnTo>
                    <a:pt x="438" y="10"/>
                  </a:lnTo>
                  <a:lnTo>
                    <a:pt x="424" y="16"/>
                  </a:lnTo>
                  <a:lnTo>
                    <a:pt x="411" y="21"/>
                  </a:lnTo>
                  <a:lnTo>
                    <a:pt x="397" y="27"/>
                  </a:lnTo>
                  <a:lnTo>
                    <a:pt x="384" y="34"/>
                  </a:lnTo>
                  <a:lnTo>
                    <a:pt x="372" y="43"/>
                  </a:lnTo>
                  <a:lnTo>
                    <a:pt x="359" y="51"/>
                  </a:lnTo>
                  <a:lnTo>
                    <a:pt x="348" y="60"/>
                  </a:lnTo>
                  <a:lnTo>
                    <a:pt x="336" y="70"/>
                  </a:lnTo>
                  <a:lnTo>
                    <a:pt x="325" y="81"/>
                  </a:lnTo>
                  <a:lnTo>
                    <a:pt x="314" y="93"/>
                  </a:lnTo>
                  <a:lnTo>
                    <a:pt x="304" y="105"/>
                  </a:lnTo>
                  <a:lnTo>
                    <a:pt x="304" y="105"/>
                  </a:lnTo>
                  <a:lnTo>
                    <a:pt x="294" y="118"/>
                  </a:lnTo>
                  <a:lnTo>
                    <a:pt x="285" y="130"/>
                  </a:lnTo>
                  <a:lnTo>
                    <a:pt x="277" y="144"/>
                  </a:lnTo>
                  <a:lnTo>
                    <a:pt x="269" y="158"/>
                  </a:lnTo>
                  <a:lnTo>
                    <a:pt x="262" y="172"/>
                  </a:lnTo>
                  <a:lnTo>
                    <a:pt x="255" y="187"/>
                  </a:lnTo>
                  <a:lnTo>
                    <a:pt x="249" y="202"/>
                  </a:lnTo>
                  <a:lnTo>
                    <a:pt x="244" y="217"/>
                  </a:lnTo>
                  <a:lnTo>
                    <a:pt x="238" y="233"/>
                  </a:lnTo>
                  <a:lnTo>
                    <a:pt x="234" y="250"/>
                  </a:lnTo>
                  <a:lnTo>
                    <a:pt x="231" y="266"/>
                  </a:lnTo>
                  <a:lnTo>
                    <a:pt x="227" y="282"/>
                  </a:lnTo>
                  <a:lnTo>
                    <a:pt x="225" y="299"/>
                  </a:lnTo>
                  <a:lnTo>
                    <a:pt x="223" y="315"/>
                  </a:lnTo>
                  <a:lnTo>
                    <a:pt x="223" y="332"/>
                  </a:lnTo>
                  <a:lnTo>
                    <a:pt x="222" y="349"/>
                  </a:lnTo>
                  <a:lnTo>
                    <a:pt x="222" y="349"/>
                  </a:lnTo>
                  <a:lnTo>
                    <a:pt x="223" y="368"/>
                  </a:lnTo>
                  <a:lnTo>
                    <a:pt x="224" y="386"/>
                  </a:lnTo>
                  <a:lnTo>
                    <a:pt x="225" y="403"/>
                  </a:lnTo>
                  <a:lnTo>
                    <a:pt x="229" y="420"/>
                  </a:lnTo>
                  <a:lnTo>
                    <a:pt x="232" y="437"/>
                  </a:lnTo>
                  <a:lnTo>
                    <a:pt x="235" y="453"/>
                  </a:lnTo>
                  <a:lnTo>
                    <a:pt x="239" y="470"/>
                  </a:lnTo>
                  <a:lnTo>
                    <a:pt x="245" y="486"/>
                  </a:lnTo>
                  <a:lnTo>
                    <a:pt x="251" y="502"/>
                  </a:lnTo>
                  <a:lnTo>
                    <a:pt x="256" y="517"/>
                  </a:lnTo>
                  <a:lnTo>
                    <a:pt x="264" y="531"/>
                  </a:lnTo>
                  <a:lnTo>
                    <a:pt x="271" y="546"/>
                  </a:lnTo>
                  <a:lnTo>
                    <a:pt x="279" y="559"/>
                  </a:lnTo>
                  <a:lnTo>
                    <a:pt x="288" y="573"/>
                  </a:lnTo>
                  <a:lnTo>
                    <a:pt x="297" y="585"/>
                  </a:lnTo>
                  <a:lnTo>
                    <a:pt x="306" y="597"/>
                  </a:lnTo>
                  <a:lnTo>
                    <a:pt x="317" y="609"/>
                  </a:lnTo>
                  <a:lnTo>
                    <a:pt x="326" y="620"/>
                  </a:lnTo>
                  <a:lnTo>
                    <a:pt x="337" y="630"/>
                  </a:lnTo>
                  <a:lnTo>
                    <a:pt x="349" y="640"/>
                  </a:lnTo>
                  <a:lnTo>
                    <a:pt x="361" y="649"/>
                  </a:lnTo>
                  <a:lnTo>
                    <a:pt x="372" y="657"/>
                  </a:lnTo>
                  <a:lnTo>
                    <a:pt x="384" y="665"/>
                  </a:lnTo>
                  <a:lnTo>
                    <a:pt x="397" y="672"/>
                  </a:lnTo>
                  <a:lnTo>
                    <a:pt x="410" y="679"/>
                  </a:lnTo>
                  <a:lnTo>
                    <a:pt x="424" y="684"/>
                  </a:lnTo>
                  <a:lnTo>
                    <a:pt x="437" y="688"/>
                  </a:lnTo>
                  <a:lnTo>
                    <a:pt x="451" y="693"/>
                  </a:lnTo>
                  <a:lnTo>
                    <a:pt x="465" y="696"/>
                  </a:lnTo>
                  <a:lnTo>
                    <a:pt x="480" y="698"/>
                  </a:lnTo>
                  <a:lnTo>
                    <a:pt x="494" y="699"/>
                  </a:lnTo>
                  <a:lnTo>
                    <a:pt x="509" y="700"/>
                  </a:lnTo>
                  <a:lnTo>
                    <a:pt x="509" y="700"/>
                  </a:lnTo>
                  <a:close/>
                  <a:moveTo>
                    <a:pt x="509" y="64"/>
                  </a:moveTo>
                  <a:lnTo>
                    <a:pt x="509" y="64"/>
                  </a:lnTo>
                  <a:lnTo>
                    <a:pt x="520" y="64"/>
                  </a:lnTo>
                  <a:lnTo>
                    <a:pt x="531" y="65"/>
                  </a:lnTo>
                  <a:lnTo>
                    <a:pt x="543" y="67"/>
                  </a:lnTo>
                  <a:lnTo>
                    <a:pt x="554" y="69"/>
                  </a:lnTo>
                  <a:lnTo>
                    <a:pt x="564" y="73"/>
                  </a:lnTo>
                  <a:lnTo>
                    <a:pt x="575" y="77"/>
                  </a:lnTo>
                  <a:lnTo>
                    <a:pt x="585" y="81"/>
                  </a:lnTo>
                  <a:lnTo>
                    <a:pt x="596" y="87"/>
                  </a:lnTo>
                  <a:lnTo>
                    <a:pt x="615" y="98"/>
                  </a:lnTo>
                  <a:lnTo>
                    <a:pt x="633" y="112"/>
                  </a:lnTo>
                  <a:lnTo>
                    <a:pt x="650" y="129"/>
                  </a:lnTo>
                  <a:lnTo>
                    <a:pt x="666" y="148"/>
                  </a:lnTo>
                  <a:lnTo>
                    <a:pt x="680" y="168"/>
                  </a:lnTo>
                  <a:lnTo>
                    <a:pt x="693" y="190"/>
                  </a:lnTo>
                  <a:lnTo>
                    <a:pt x="704" y="213"/>
                  </a:lnTo>
                  <a:lnTo>
                    <a:pt x="714" y="239"/>
                  </a:lnTo>
                  <a:lnTo>
                    <a:pt x="721" y="265"/>
                  </a:lnTo>
                  <a:lnTo>
                    <a:pt x="726" y="293"/>
                  </a:lnTo>
                  <a:lnTo>
                    <a:pt x="730" y="320"/>
                  </a:lnTo>
                  <a:lnTo>
                    <a:pt x="731" y="349"/>
                  </a:lnTo>
                  <a:lnTo>
                    <a:pt x="731" y="349"/>
                  </a:lnTo>
                  <a:lnTo>
                    <a:pt x="730" y="379"/>
                  </a:lnTo>
                  <a:lnTo>
                    <a:pt x="726" y="407"/>
                  </a:lnTo>
                  <a:lnTo>
                    <a:pt x="721" y="435"/>
                  </a:lnTo>
                  <a:lnTo>
                    <a:pt x="714" y="461"/>
                  </a:lnTo>
                  <a:lnTo>
                    <a:pt x="704" y="486"/>
                  </a:lnTo>
                  <a:lnTo>
                    <a:pt x="693" y="509"/>
                  </a:lnTo>
                  <a:lnTo>
                    <a:pt x="680" y="532"/>
                  </a:lnTo>
                  <a:lnTo>
                    <a:pt x="666" y="552"/>
                  </a:lnTo>
                  <a:lnTo>
                    <a:pt x="650" y="570"/>
                  </a:lnTo>
                  <a:lnTo>
                    <a:pt x="633" y="588"/>
                  </a:lnTo>
                  <a:lnTo>
                    <a:pt x="615" y="602"/>
                  </a:lnTo>
                  <a:lnTo>
                    <a:pt x="596" y="613"/>
                  </a:lnTo>
                  <a:lnTo>
                    <a:pt x="585" y="619"/>
                  </a:lnTo>
                  <a:lnTo>
                    <a:pt x="575" y="623"/>
                  </a:lnTo>
                  <a:lnTo>
                    <a:pt x="564" y="627"/>
                  </a:lnTo>
                  <a:lnTo>
                    <a:pt x="554" y="630"/>
                  </a:lnTo>
                  <a:lnTo>
                    <a:pt x="543" y="633"/>
                  </a:lnTo>
                  <a:lnTo>
                    <a:pt x="531" y="635"/>
                  </a:lnTo>
                  <a:lnTo>
                    <a:pt x="520" y="636"/>
                  </a:lnTo>
                  <a:lnTo>
                    <a:pt x="509" y="636"/>
                  </a:lnTo>
                  <a:lnTo>
                    <a:pt x="509" y="636"/>
                  </a:lnTo>
                  <a:lnTo>
                    <a:pt x="497" y="636"/>
                  </a:lnTo>
                  <a:lnTo>
                    <a:pt x="486" y="635"/>
                  </a:lnTo>
                  <a:lnTo>
                    <a:pt x="474" y="633"/>
                  </a:lnTo>
                  <a:lnTo>
                    <a:pt x="464" y="630"/>
                  </a:lnTo>
                  <a:lnTo>
                    <a:pt x="453" y="627"/>
                  </a:lnTo>
                  <a:lnTo>
                    <a:pt x="442" y="623"/>
                  </a:lnTo>
                  <a:lnTo>
                    <a:pt x="432" y="619"/>
                  </a:lnTo>
                  <a:lnTo>
                    <a:pt x="422" y="613"/>
                  </a:lnTo>
                  <a:lnTo>
                    <a:pt x="402" y="602"/>
                  </a:lnTo>
                  <a:lnTo>
                    <a:pt x="384" y="588"/>
                  </a:lnTo>
                  <a:lnTo>
                    <a:pt x="367" y="570"/>
                  </a:lnTo>
                  <a:lnTo>
                    <a:pt x="351" y="552"/>
                  </a:lnTo>
                  <a:lnTo>
                    <a:pt x="337" y="532"/>
                  </a:lnTo>
                  <a:lnTo>
                    <a:pt x="324" y="509"/>
                  </a:lnTo>
                  <a:lnTo>
                    <a:pt x="313" y="486"/>
                  </a:lnTo>
                  <a:lnTo>
                    <a:pt x="304" y="461"/>
                  </a:lnTo>
                  <a:lnTo>
                    <a:pt x="296" y="435"/>
                  </a:lnTo>
                  <a:lnTo>
                    <a:pt x="291" y="407"/>
                  </a:lnTo>
                  <a:lnTo>
                    <a:pt x="288" y="379"/>
                  </a:lnTo>
                  <a:lnTo>
                    <a:pt x="285" y="349"/>
                  </a:lnTo>
                  <a:lnTo>
                    <a:pt x="285" y="349"/>
                  </a:lnTo>
                  <a:lnTo>
                    <a:pt x="288" y="320"/>
                  </a:lnTo>
                  <a:lnTo>
                    <a:pt x="291" y="293"/>
                  </a:lnTo>
                  <a:lnTo>
                    <a:pt x="296" y="265"/>
                  </a:lnTo>
                  <a:lnTo>
                    <a:pt x="304" y="239"/>
                  </a:lnTo>
                  <a:lnTo>
                    <a:pt x="313" y="213"/>
                  </a:lnTo>
                  <a:lnTo>
                    <a:pt x="324" y="190"/>
                  </a:lnTo>
                  <a:lnTo>
                    <a:pt x="337" y="168"/>
                  </a:lnTo>
                  <a:lnTo>
                    <a:pt x="351" y="148"/>
                  </a:lnTo>
                  <a:lnTo>
                    <a:pt x="367" y="129"/>
                  </a:lnTo>
                  <a:lnTo>
                    <a:pt x="384" y="112"/>
                  </a:lnTo>
                  <a:lnTo>
                    <a:pt x="402" y="98"/>
                  </a:lnTo>
                  <a:lnTo>
                    <a:pt x="422" y="87"/>
                  </a:lnTo>
                  <a:lnTo>
                    <a:pt x="432" y="81"/>
                  </a:lnTo>
                  <a:lnTo>
                    <a:pt x="442" y="77"/>
                  </a:lnTo>
                  <a:lnTo>
                    <a:pt x="453" y="73"/>
                  </a:lnTo>
                  <a:lnTo>
                    <a:pt x="464" y="69"/>
                  </a:lnTo>
                  <a:lnTo>
                    <a:pt x="474" y="67"/>
                  </a:lnTo>
                  <a:lnTo>
                    <a:pt x="486" y="65"/>
                  </a:lnTo>
                  <a:lnTo>
                    <a:pt x="497" y="64"/>
                  </a:lnTo>
                  <a:lnTo>
                    <a:pt x="509" y="64"/>
                  </a:lnTo>
                  <a:lnTo>
                    <a:pt x="509" y="64"/>
                  </a:lnTo>
                  <a:close/>
                  <a:moveTo>
                    <a:pt x="731" y="636"/>
                  </a:moveTo>
                  <a:lnTo>
                    <a:pt x="731" y="636"/>
                  </a:lnTo>
                  <a:lnTo>
                    <a:pt x="725" y="637"/>
                  </a:lnTo>
                  <a:lnTo>
                    <a:pt x="719" y="639"/>
                  </a:lnTo>
                  <a:lnTo>
                    <a:pt x="714" y="641"/>
                  </a:lnTo>
                  <a:lnTo>
                    <a:pt x="709" y="645"/>
                  </a:lnTo>
                  <a:lnTo>
                    <a:pt x="705" y="650"/>
                  </a:lnTo>
                  <a:lnTo>
                    <a:pt x="702" y="655"/>
                  </a:lnTo>
                  <a:lnTo>
                    <a:pt x="700" y="662"/>
                  </a:lnTo>
                  <a:lnTo>
                    <a:pt x="700" y="668"/>
                  </a:lnTo>
                  <a:lnTo>
                    <a:pt x="700" y="668"/>
                  </a:lnTo>
                  <a:lnTo>
                    <a:pt x="700" y="674"/>
                  </a:lnTo>
                  <a:lnTo>
                    <a:pt x="702" y="680"/>
                  </a:lnTo>
                  <a:lnTo>
                    <a:pt x="705" y="685"/>
                  </a:lnTo>
                  <a:lnTo>
                    <a:pt x="709" y="691"/>
                  </a:lnTo>
                  <a:lnTo>
                    <a:pt x="714" y="694"/>
                  </a:lnTo>
                  <a:lnTo>
                    <a:pt x="719" y="697"/>
                  </a:lnTo>
                  <a:lnTo>
                    <a:pt x="725" y="699"/>
                  </a:lnTo>
                  <a:lnTo>
                    <a:pt x="731" y="700"/>
                  </a:lnTo>
                  <a:lnTo>
                    <a:pt x="731" y="700"/>
                  </a:lnTo>
                  <a:lnTo>
                    <a:pt x="754" y="701"/>
                  </a:lnTo>
                  <a:lnTo>
                    <a:pt x="776" y="705"/>
                  </a:lnTo>
                  <a:lnTo>
                    <a:pt x="797" y="710"/>
                  </a:lnTo>
                  <a:lnTo>
                    <a:pt x="818" y="717"/>
                  </a:lnTo>
                  <a:lnTo>
                    <a:pt x="837" y="727"/>
                  </a:lnTo>
                  <a:lnTo>
                    <a:pt x="855" y="738"/>
                  </a:lnTo>
                  <a:lnTo>
                    <a:pt x="872" y="751"/>
                  </a:lnTo>
                  <a:lnTo>
                    <a:pt x="888" y="765"/>
                  </a:lnTo>
                  <a:lnTo>
                    <a:pt x="903" y="781"/>
                  </a:lnTo>
                  <a:lnTo>
                    <a:pt x="915" y="798"/>
                  </a:lnTo>
                  <a:lnTo>
                    <a:pt x="927" y="816"/>
                  </a:lnTo>
                  <a:lnTo>
                    <a:pt x="937" y="835"/>
                  </a:lnTo>
                  <a:lnTo>
                    <a:pt x="944" y="856"/>
                  </a:lnTo>
                  <a:lnTo>
                    <a:pt x="950" y="877"/>
                  </a:lnTo>
                  <a:lnTo>
                    <a:pt x="953" y="900"/>
                  </a:lnTo>
                  <a:lnTo>
                    <a:pt x="954" y="922"/>
                  </a:lnTo>
                  <a:lnTo>
                    <a:pt x="954" y="922"/>
                  </a:lnTo>
                  <a:lnTo>
                    <a:pt x="953" y="929"/>
                  </a:lnTo>
                  <a:lnTo>
                    <a:pt x="952" y="935"/>
                  </a:lnTo>
                  <a:lnTo>
                    <a:pt x="949" y="941"/>
                  </a:lnTo>
                  <a:lnTo>
                    <a:pt x="944" y="945"/>
                  </a:lnTo>
                  <a:lnTo>
                    <a:pt x="940" y="949"/>
                  </a:lnTo>
                  <a:lnTo>
                    <a:pt x="935" y="951"/>
                  </a:lnTo>
                  <a:lnTo>
                    <a:pt x="928" y="953"/>
                  </a:lnTo>
                  <a:lnTo>
                    <a:pt x="922" y="954"/>
                  </a:lnTo>
                  <a:lnTo>
                    <a:pt x="96" y="954"/>
                  </a:lnTo>
                  <a:lnTo>
                    <a:pt x="96" y="954"/>
                  </a:lnTo>
                  <a:lnTo>
                    <a:pt x="89" y="953"/>
                  </a:lnTo>
                  <a:lnTo>
                    <a:pt x="83" y="951"/>
                  </a:lnTo>
                  <a:lnTo>
                    <a:pt x="77" y="949"/>
                  </a:lnTo>
                  <a:lnTo>
                    <a:pt x="73" y="945"/>
                  </a:lnTo>
                  <a:lnTo>
                    <a:pt x="69" y="941"/>
                  </a:lnTo>
                  <a:lnTo>
                    <a:pt x="65" y="935"/>
                  </a:lnTo>
                  <a:lnTo>
                    <a:pt x="64" y="929"/>
                  </a:lnTo>
                  <a:lnTo>
                    <a:pt x="63" y="922"/>
                  </a:lnTo>
                  <a:lnTo>
                    <a:pt x="63" y="922"/>
                  </a:lnTo>
                  <a:lnTo>
                    <a:pt x="64" y="900"/>
                  </a:lnTo>
                  <a:lnTo>
                    <a:pt x="68" y="877"/>
                  </a:lnTo>
                  <a:lnTo>
                    <a:pt x="73" y="856"/>
                  </a:lnTo>
                  <a:lnTo>
                    <a:pt x="81" y="835"/>
                  </a:lnTo>
                  <a:lnTo>
                    <a:pt x="90" y="816"/>
                  </a:lnTo>
                  <a:lnTo>
                    <a:pt x="101" y="798"/>
                  </a:lnTo>
                  <a:lnTo>
                    <a:pt x="114" y="781"/>
                  </a:lnTo>
                  <a:lnTo>
                    <a:pt x="129" y="765"/>
                  </a:lnTo>
                  <a:lnTo>
                    <a:pt x="145" y="751"/>
                  </a:lnTo>
                  <a:lnTo>
                    <a:pt x="162" y="738"/>
                  </a:lnTo>
                  <a:lnTo>
                    <a:pt x="180" y="727"/>
                  </a:lnTo>
                  <a:lnTo>
                    <a:pt x="200" y="717"/>
                  </a:lnTo>
                  <a:lnTo>
                    <a:pt x="220" y="710"/>
                  </a:lnTo>
                  <a:lnTo>
                    <a:pt x="241" y="705"/>
                  </a:lnTo>
                  <a:lnTo>
                    <a:pt x="263" y="701"/>
                  </a:lnTo>
                  <a:lnTo>
                    <a:pt x="285" y="700"/>
                  </a:lnTo>
                  <a:lnTo>
                    <a:pt x="285" y="700"/>
                  </a:lnTo>
                  <a:lnTo>
                    <a:pt x="292" y="699"/>
                  </a:lnTo>
                  <a:lnTo>
                    <a:pt x="298" y="697"/>
                  </a:lnTo>
                  <a:lnTo>
                    <a:pt x="304" y="694"/>
                  </a:lnTo>
                  <a:lnTo>
                    <a:pt x="308" y="691"/>
                  </a:lnTo>
                  <a:lnTo>
                    <a:pt x="312" y="685"/>
                  </a:lnTo>
                  <a:lnTo>
                    <a:pt x="315" y="680"/>
                  </a:lnTo>
                  <a:lnTo>
                    <a:pt x="318" y="674"/>
                  </a:lnTo>
                  <a:lnTo>
                    <a:pt x="318" y="668"/>
                  </a:lnTo>
                  <a:lnTo>
                    <a:pt x="318" y="668"/>
                  </a:lnTo>
                  <a:lnTo>
                    <a:pt x="318" y="662"/>
                  </a:lnTo>
                  <a:lnTo>
                    <a:pt x="315" y="655"/>
                  </a:lnTo>
                  <a:lnTo>
                    <a:pt x="312" y="650"/>
                  </a:lnTo>
                  <a:lnTo>
                    <a:pt x="308" y="645"/>
                  </a:lnTo>
                  <a:lnTo>
                    <a:pt x="304" y="641"/>
                  </a:lnTo>
                  <a:lnTo>
                    <a:pt x="298" y="639"/>
                  </a:lnTo>
                  <a:lnTo>
                    <a:pt x="292" y="637"/>
                  </a:lnTo>
                  <a:lnTo>
                    <a:pt x="285" y="636"/>
                  </a:lnTo>
                  <a:lnTo>
                    <a:pt x="285" y="636"/>
                  </a:lnTo>
                  <a:lnTo>
                    <a:pt x="271" y="637"/>
                  </a:lnTo>
                  <a:lnTo>
                    <a:pt x="256" y="638"/>
                  </a:lnTo>
                  <a:lnTo>
                    <a:pt x="243" y="639"/>
                  </a:lnTo>
                  <a:lnTo>
                    <a:pt x="229" y="642"/>
                  </a:lnTo>
                  <a:lnTo>
                    <a:pt x="215" y="645"/>
                  </a:lnTo>
                  <a:lnTo>
                    <a:pt x="201" y="649"/>
                  </a:lnTo>
                  <a:lnTo>
                    <a:pt x="188" y="653"/>
                  </a:lnTo>
                  <a:lnTo>
                    <a:pt x="175" y="658"/>
                  </a:lnTo>
                  <a:lnTo>
                    <a:pt x="162" y="665"/>
                  </a:lnTo>
                  <a:lnTo>
                    <a:pt x="149" y="670"/>
                  </a:lnTo>
                  <a:lnTo>
                    <a:pt x="137" y="678"/>
                  </a:lnTo>
                  <a:lnTo>
                    <a:pt x="126" y="685"/>
                  </a:lnTo>
                  <a:lnTo>
                    <a:pt x="115" y="693"/>
                  </a:lnTo>
                  <a:lnTo>
                    <a:pt x="104" y="701"/>
                  </a:lnTo>
                  <a:lnTo>
                    <a:pt x="93" y="711"/>
                  </a:lnTo>
                  <a:lnTo>
                    <a:pt x="84" y="720"/>
                  </a:lnTo>
                  <a:lnTo>
                    <a:pt x="74" y="730"/>
                  </a:lnTo>
                  <a:lnTo>
                    <a:pt x="65" y="740"/>
                  </a:lnTo>
                  <a:lnTo>
                    <a:pt x="57" y="751"/>
                  </a:lnTo>
                  <a:lnTo>
                    <a:pt x="48" y="762"/>
                  </a:lnTo>
                  <a:lnTo>
                    <a:pt x="41" y="774"/>
                  </a:lnTo>
                  <a:lnTo>
                    <a:pt x="34" y="786"/>
                  </a:lnTo>
                  <a:lnTo>
                    <a:pt x="28" y="798"/>
                  </a:lnTo>
                  <a:lnTo>
                    <a:pt x="23" y="811"/>
                  </a:lnTo>
                  <a:lnTo>
                    <a:pt x="17" y="824"/>
                  </a:lnTo>
                  <a:lnTo>
                    <a:pt x="13" y="838"/>
                  </a:lnTo>
                  <a:lnTo>
                    <a:pt x="9" y="850"/>
                  </a:lnTo>
                  <a:lnTo>
                    <a:pt x="5" y="864"/>
                  </a:lnTo>
                  <a:lnTo>
                    <a:pt x="3" y="878"/>
                  </a:lnTo>
                  <a:lnTo>
                    <a:pt x="1" y="893"/>
                  </a:lnTo>
                  <a:lnTo>
                    <a:pt x="0" y="907"/>
                  </a:lnTo>
                  <a:lnTo>
                    <a:pt x="0" y="922"/>
                  </a:lnTo>
                  <a:lnTo>
                    <a:pt x="0" y="922"/>
                  </a:lnTo>
                  <a:lnTo>
                    <a:pt x="0" y="932"/>
                  </a:lnTo>
                  <a:lnTo>
                    <a:pt x="2" y="942"/>
                  </a:lnTo>
                  <a:lnTo>
                    <a:pt x="4" y="950"/>
                  </a:lnTo>
                  <a:lnTo>
                    <a:pt x="8" y="960"/>
                  </a:lnTo>
                  <a:lnTo>
                    <a:pt x="11" y="967"/>
                  </a:lnTo>
                  <a:lnTo>
                    <a:pt x="16" y="976"/>
                  </a:lnTo>
                  <a:lnTo>
                    <a:pt x="21" y="983"/>
                  </a:lnTo>
                  <a:lnTo>
                    <a:pt x="28" y="990"/>
                  </a:lnTo>
                  <a:lnTo>
                    <a:pt x="34" y="996"/>
                  </a:lnTo>
                  <a:lnTo>
                    <a:pt x="42" y="1002"/>
                  </a:lnTo>
                  <a:lnTo>
                    <a:pt x="49" y="1006"/>
                  </a:lnTo>
                  <a:lnTo>
                    <a:pt x="58" y="1010"/>
                  </a:lnTo>
                  <a:lnTo>
                    <a:pt x="67" y="1014"/>
                  </a:lnTo>
                  <a:lnTo>
                    <a:pt x="76" y="1016"/>
                  </a:lnTo>
                  <a:lnTo>
                    <a:pt x="86" y="1017"/>
                  </a:lnTo>
                  <a:lnTo>
                    <a:pt x="96" y="1018"/>
                  </a:lnTo>
                  <a:lnTo>
                    <a:pt x="922" y="1018"/>
                  </a:lnTo>
                  <a:lnTo>
                    <a:pt x="922" y="1018"/>
                  </a:lnTo>
                  <a:lnTo>
                    <a:pt x="931" y="1017"/>
                  </a:lnTo>
                  <a:lnTo>
                    <a:pt x="941" y="1016"/>
                  </a:lnTo>
                  <a:lnTo>
                    <a:pt x="951" y="1014"/>
                  </a:lnTo>
                  <a:lnTo>
                    <a:pt x="959" y="1010"/>
                  </a:lnTo>
                  <a:lnTo>
                    <a:pt x="968" y="1006"/>
                  </a:lnTo>
                  <a:lnTo>
                    <a:pt x="975" y="1002"/>
                  </a:lnTo>
                  <a:lnTo>
                    <a:pt x="983" y="996"/>
                  </a:lnTo>
                  <a:lnTo>
                    <a:pt x="989" y="990"/>
                  </a:lnTo>
                  <a:lnTo>
                    <a:pt x="996" y="983"/>
                  </a:lnTo>
                  <a:lnTo>
                    <a:pt x="1001" y="976"/>
                  </a:lnTo>
                  <a:lnTo>
                    <a:pt x="1006" y="967"/>
                  </a:lnTo>
                  <a:lnTo>
                    <a:pt x="1010" y="960"/>
                  </a:lnTo>
                  <a:lnTo>
                    <a:pt x="1013" y="950"/>
                  </a:lnTo>
                  <a:lnTo>
                    <a:pt x="1015" y="942"/>
                  </a:lnTo>
                  <a:lnTo>
                    <a:pt x="1017" y="932"/>
                  </a:lnTo>
                  <a:lnTo>
                    <a:pt x="1017" y="922"/>
                  </a:lnTo>
                  <a:lnTo>
                    <a:pt x="1017" y="922"/>
                  </a:lnTo>
                  <a:lnTo>
                    <a:pt x="1017" y="907"/>
                  </a:lnTo>
                  <a:lnTo>
                    <a:pt x="1016" y="893"/>
                  </a:lnTo>
                  <a:lnTo>
                    <a:pt x="1014" y="878"/>
                  </a:lnTo>
                  <a:lnTo>
                    <a:pt x="1012" y="864"/>
                  </a:lnTo>
                  <a:lnTo>
                    <a:pt x="1009" y="850"/>
                  </a:lnTo>
                  <a:lnTo>
                    <a:pt x="1004" y="838"/>
                  </a:lnTo>
                  <a:lnTo>
                    <a:pt x="1000" y="824"/>
                  </a:lnTo>
                  <a:lnTo>
                    <a:pt x="995" y="811"/>
                  </a:lnTo>
                  <a:lnTo>
                    <a:pt x="989" y="798"/>
                  </a:lnTo>
                  <a:lnTo>
                    <a:pt x="983" y="786"/>
                  </a:lnTo>
                  <a:lnTo>
                    <a:pt x="976" y="774"/>
                  </a:lnTo>
                  <a:lnTo>
                    <a:pt x="969" y="762"/>
                  </a:lnTo>
                  <a:lnTo>
                    <a:pt x="960" y="751"/>
                  </a:lnTo>
                  <a:lnTo>
                    <a:pt x="952" y="740"/>
                  </a:lnTo>
                  <a:lnTo>
                    <a:pt x="943" y="730"/>
                  </a:lnTo>
                  <a:lnTo>
                    <a:pt x="933" y="720"/>
                  </a:lnTo>
                  <a:lnTo>
                    <a:pt x="924" y="711"/>
                  </a:lnTo>
                  <a:lnTo>
                    <a:pt x="913" y="701"/>
                  </a:lnTo>
                  <a:lnTo>
                    <a:pt x="902" y="693"/>
                  </a:lnTo>
                  <a:lnTo>
                    <a:pt x="892" y="685"/>
                  </a:lnTo>
                  <a:lnTo>
                    <a:pt x="880" y="678"/>
                  </a:lnTo>
                  <a:lnTo>
                    <a:pt x="868" y="670"/>
                  </a:lnTo>
                  <a:lnTo>
                    <a:pt x="855" y="665"/>
                  </a:lnTo>
                  <a:lnTo>
                    <a:pt x="842" y="658"/>
                  </a:lnTo>
                  <a:lnTo>
                    <a:pt x="829" y="653"/>
                  </a:lnTo>
                  <a:lnTo>
                    <a:pt x="817" y="649"/>
                  </a:lnTo>
                  <a:lnTo>
                    <a:pt x="803" y="645"/>
                  </a:lnTo>
                  <a:lnTo>
                    <a:pt x="789" y="642"/>
                  </a:lnTo>
                  <a:lnTo>
                    <a:pt x="775" y="639"/>
                  </a:lnTo>
                  <a:lnTo>
                    <a:pt x="761" y="638"/>
                  </a:lnTo>
                  <a:lnTo>
                    <a:pt x="746" y="637"/>
                  </a:lnTo>
                  <a:lnTo>
                    <a:pt x="731" y="636"/>
                  </a:lnTo>
                  <a:lnTo>
                    <a:pt x="731" y="63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85" name="任意多边形 584"/>
          <p:cNvSpPr/>
          <p:nvPr/>
        </p:nvSpPr>
        <p:spPr>
          <a:xfrm>
            <a:off x="2773354" y="1478339"/>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87" name="任意多边形 586"/>
          <p:cNvSpPr/>
          <p:nvPr/>
        </p:nvSpPr>
        <p:spPr>
          <a:xfrm>
            <a:off x="10598439" y="4021153"/>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9" name="矩形 28"/>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30" name="直接连接符 29"/>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28"/>
          <p:cNvSpPr txBox="1"/>
          <p:nvPr/>
        </p:nvSpPr>
        <p:spPr>
          <a:xfrm>
            <a:off x="975553" y="510879"/>
            <a:ext cx="6265373"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Discount offered with weight and product cost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4" name="图片 3">
            <a:extLst>
              <a:ext uri="{FF2B5EF4-FFF2-40B4-BE49-F238E27FC236}">
                <a16:creationId xmlns:a16="http://schemas.microsoft.com/office/drawing/2014/main" id="{54324BF8-F2DE-6439-7E7D-35AC9FE183F4}"/>
              </a:ext>
            </a:extLst>
          </p:cNvPr>
          <p:cNvPicPr>
            <a:picLocks noChangeAspect="1"/>
          </p:cNvPicPr>
          <p:nvPr/>
        </p:nvPicPr>
        <p:blipFill>
          <a:blip r:embed="rId4"/>
          <a:stretch>
            <a:fillRect/>
          </a:stretch>
        </p:blipFill>
        <p:spPr>
          <a:xfrm>
            <a:off x="975553" y="3091023"/>
            <a:ext cx="8173989" cy="3590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85"/>
                                        </p:tgtEl>
                                        <p:attrNameLst>
                                          <p:attrName>style.visibility</p:attrName>
                                        </p:attrNameLst>
                                      </p:cBhvr>
                                      <p:to>
                                        <p:strVal val="visible"/>
                                      </p:to>
                                    </p:set>
                                    <p:anim calcmode="lin" valueType="num">
                                      <p:cBhvr>
                                        <p:cTn id="15" dur="500" fill="hold"/>
                                        <p:tgtEl>
                                          <p:spTgt spid="585"/>
                                        </p:tgtEl>
                                        <p:attrNameLst>
                                          <p:attrName>ppt_w</p:attrName>
                                        </p:attrNameLst>
                                      </p:cBhvr>
                                      <p:tavLst>
                                        <p:tav tm="0">
                                          <p:val>
                                            <p:fltVal val="0"/>
                                          </p:val>
                                        </p:tav>
                                        <p:tav tm="100000">
                                          <p:val>
                                            <p:strVal val="#ppt_w"/>
                                          </p:val>
                                        </p:tav>
                                      </p:tavLst>
                                    </p:anim>
                                    <p:anim calcmode="lin" valueType="num">
                                      <p:cBhvr>
                                        <p:cTn id="16" dur="500" fill="hold"/>
                                        <p:tgtEl>
                                          <p:spTgt spid="585"/>
                                        </p:tgtEl>
                                        <p:attrNameLst>
                                          <p:attrName>ppt_h</p:attrName>
                                        </p:attrNameLst>
                                      </p:cBhvr>
                                      <p:tavLst>
                                        <p:tav tm="0">
                                          <p:val>
                                            <p:fltVal val="0"/>
                                          </p:val>
                                        </p:tav>
                                        <p:tav tm="100000">
                                          <p:val>
                                            <p:strVal val="#ppt_h"/>
                                          </p:val>
                                        </p:tav>
                                      </p:tavLst>
                                    </p:anim>
                                    <p:animEffect transition="in" filter="fade">
                                      <p:cBhvr>
                                        <p:cTn id="17" dur="500"/>
                                        <p:tgtEl>
                                          <p:spTgt spid="58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87"/>
                                        </p:tgtEl>
                                        <p:attrNameLst>
                                          <p:attrName>style.visibility</p:attrName>
                                        </p:attrNameLst>
                                      </p:cBhvr>
                                      <p:to>
                                        <p:strVal val="visible"/>
                                      </p:to>
                                    </p:set>
                                    <p:anim calcmode="lin" valueType="num">
                                      <p:cBhvr>
                                        <p:cTn id="20" dur="500" fill="hold"/>
                                        <p:tgtEl>
                                          <p:spTgt spid="587"/>
                                        </p:tgtEl>
                                        <p:attrNameLst>
                                          <p:attrName>ppt_w</p:attrName>
                                        </p:attrNameLst>
                                      </p:cBhvr>
                                      <p:tavLst>
                                        <p:tav tm="0">
                                          <p:val>
                                            <p:fltVal val="0"/>
                                          </p:val>
                                        </p:tav>
                                        <p:tav tm="100000">
                                          <p:val>
                                            <p:strVal val="#ppt_w"/>
                                          </p:val>
                                        </p:tav>
                                      </p:tavLst>
                                    </p:anim>
                                    <p:anim calcmode="lin" valueType="num">
                                      <p:cBhvr>
                                        <p:cTn id="21" dur="500" fill="hold"/>
                                        <p:tgtEl>
                                          <p:spTgt spid="587"/>
                                        </p:tgtEl>
                                        <p:attrNameLst>
                                          <p:attrName>ppt_h</p:attrName>
                                        </p:attrNameLst>
                                      </p:cBhvr>
                                      <p:tavLst>
                                        <p:tav tm="0">
                                          <p:val>
                                            <p:fltVal val="0"/>
                                          </p:val>
                                        </p:tav>
                                        <p:tav tm="100000">
                                          <p:val>
                                            <p:strVal val="#ppt_h"/>
                                          </p:val>
                                        </p:tav>
                                      </p:tavLst>
                                    </p:anim>
                                    <p:animEffect transition="in" filter="fade">
                                      <p:cBhvr>
                                        <p:cTn id="22" dur="500"/>
                                        <p:tgtEl>
                                          <p:spTgt spid="587"/>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76"/>
                                        </p:tgtEl>
                                        <p:attrNameLst>
                                          <p:attrName>style.visibility</p:attrName>
                                        </p:attrNameLst>
                                      </p:cBhvr>
                                      <p:to>
                                        <p:strVal val="visible"/>
                                      </p:to>
                                    </p:set>
                                    <p:anim calcmode="lin" valueType="num">
                                      <p:cBhvr>
                                        <p:cTn id="26" dur="500" fill="hold"/>
                                        <p:tgtEl>
                                          <p:spTgt spid="576"/>
                                        </p:tgtEl>
                                        <p:attrNameLst>
                                          <p:attrName>ppt_w</p:attrName>
                                        </p:attrNameLst>
                                      </p:cBhvr>
                                      <p:tavLst>
                                        <p:tav tm="0">
                                          <p:val>
                                            <p:fltVal val="0"/>
                                          </p:val>
                                        </p:tav>
                                        <p:tav tm="100000">
                                          <p:val>
                                            <p:strVal val="#ppt_w"/>
                                          </p:val>
                                        </p:tav>
                                      </p:tavLst>
                                    </p:anim>
                                    <p:anim calcmode="lin" valueType="num">
                                      <p:cBhvr>
                                        <p:cTn id="27" dur="500" fill="hold"/>
                                        <p:tgtEl>
                                          <p:spTgt spid="576"/>
                                        </p:tgtEl>
                                        <p:attrNameLst>
                                          <p:attrName>ppt_h</p:attrName>
                                        </p:attrNameLst>
                                      </p:cBhvr>
                                      <p:tavLst>
                                        <p:tav tm="0">
                                          <p:val>
                                            <p:fltVal val="0"/>
                                          </p:val>
                                        </p:tav>
                                        <p:tav tm="100000">
                                          <p:val>
                                            <p:strVal val="#ppt_h"/>
                                          </p:val>
                                        </p:tav>
                                      </p:tavLst>
                                    </p:anim>
                                    <p:animEffect transition="in" filter="fade">
                                      <p:cBhvr>
                                        <p:cTn id="28" dur="500"/>
                                        <p:tgtEl>
                                          <p:spTgt spid="57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71"/>
                                        </p:tgtEl>
                                        <p:attrNameLst>
                                          <p:attrName>style.visibility</p:attrName>
                                        </p:attrNameLst>
                                      </p:cBhvr>
                                      <p:to>
                                        <p:strVal val="visible"/>
                                      </p:to>
                                    </p:set>
                                    <p:anim calcmode="lin" valueType="num">
                                      <p:cBhvr>
                                        <p:cTn id="31" dur="500" fill="hold"/>
                                        <p:tgtEl>
                                          <p:spTgt spid="571"/>
                                        </p:tgtEl>
                                        <p:attrNameLst>
                                          <p:attrName>ppt_w</p:attrName>
                                        </p:attrNameLst>
                                      </p:cBhvr>
                                      <p:tavLst>
                                        <p:tav tm="0">
                                          <p:val>
                                            <p:fltVal val="0"/>
                                          </p:val>
                                        </p:tav>
                                        <p:tav tm="100000">
                                          <p:val>
                                            <p:strVal val="#ppt_w"/>
                                          </p:val>
                                        </p:tav>
                                      </p:tavLst>
                                    </p:anim>
                                    <p:anim calcmode="lin" valueType="num">
                                      <p:cBhvr>
                                        <p:cTn id="32" dur="500" fill="hold"/>
                                        <p:tgtEl>
                                          <p:spTgt spid="571"/>
                                        </p:tgtEl>
                                        <p:attrNameLst>
                                          <p:attrName>ppt_h</p:attrName>
                                        </p:attrNameLst>
                                      </p:cBhvr>
                                      <p:tavLst>
                                        <p:tav tm="0">
                                          <p:val>
                                            <p:fltVal val="0"/>
                                          </p:val>
                                        </p:tav>
                                        <p:tav tm="100000">
                                          <p:val>
                                            <p:strVal val="#ppt_h"/>
                                          </p:val>
                                        </p:tav>
                                      </p:tavLst>
                                    </p:anim>
                                    <p:animEffect transition="in" filter="fade">
                                      <p:cBhvr>
                                        <p:cTn id="33" dur="500"/>
                                        <p:tgtEl>
                                          <p:spTgt spid="571"/>
                                        </p:tgtEl>
                                      </p:cBhvr>
                                    </p:animEffect>
                                  </p:childTnLst>
                                </p:cTn>
                              </p:par>
                            </p:childTnLst>
                          </p:cTn>
                        </p:par>
                        <p:par>
                          <p:cTn id="34" fill="hold">
                            <p:stCondLst>
                              <p:cond delay="2000"/>
                            </p:stCondLst>
                            <p:childTnLst>
                              <p:par>
                                <p:cTn id="35" presetID="8" presetClass="emph" presetSubtype="0" fill="hold" grpId="1" nodeType="afterEffect">
                                  <p:stCondLst>
                                    <p:cond delay="0"/>
                                  </p:stCondLst>
                                  <p:childTnLst>
                                    <p:animRot by="-21600000">
                                      <p:cBhvr>
                                        <p:cTn id="36" dur="1000" fill="hold"/>
                                        <p:tgtEl>
                                          <p:spTgt spid="585"/>
                                        </p:tgtEl>
                                        <p:attrNameLst>
                                          <p:attrName>r</p:attrName>
                                        </p:attrNameLst>
                                      </p:cBhvr>
                                    </p:animRot>
                                  </p:childTnLst>
                                </p:cTn>
                              </p:par>
                              <p:par>
                                <p:cTn id="37" presetID="8" presetClass="emph" presetSubtype="0" fill="hold" grpId="1" nodeType="withEffect">
                                  <p:stCondLst>
                                    <p:cond delay="0"/>
                                  </p:stCondLst>
                                  <p:childTnLst>
                                    <p:animRot by="-21600000">
                                      <p:cBhvr>
                                        <p:cTn id="38" dur="1000" fill="hold"/>
                                        <p:tgtEl>
                                          <p:spTgt spid="587"/>
                                        </p:tgtEl>
                                        <p:attrNameLst>
                                          <p:attrName>r</p:attrName>
                                        </p:attrNameLst>
                                      </p:cBhvr>
                                    </p:animRot>
                                  </p:childTnLst>
                                </p:cTn>
                              </p:par>
                              <p:par>
                                <p:cTn id="39" presetID="8" presetClass="emph" presetSubtype="0" fill="hold" grpId="1" nodeType="withEffect">
                                  <p:stCondLst>
                                    <p:cond delay="0"/>
                                  </p:stCondLst>
                                  <p:childTnLst>
                                    <p:animRot by="21600000">
                                      <p:cBhvr>
                                        <p:cTn id="40" dur="1000" fill="hold"/>
                                        <p:tgtEl>
                                          <p:spTgt spid="576"/>
                                        </p:tgtEl>
                                        <p:attrNameLst>
                                          <p:attrName>r</p:attrName>
                                        </p:attrNameLst>
                                      </p:cBhvr>
                                    </p:animRot>
                                  </p:childTnLst>
                                </p:cTn>
                              </p:par>
                              <p:par>
                                <p:cTn id="41" presetID="8" presetClass="emph" presetSubtype="0" fill="hold" grpId="1" nodeType="withEffect">
                                  <p:stCondLst>
                                    <p:cond delay="0"/>
                                  </p:stCondLst>
                                  <p:childTnLst>
                                    <p:animRot by="21600000">
                                      <p:cBhvr>
                                        <p:cTn id="42" dur="1000" fill="hold"/>
                                        <p:tgtEl>
                                          <p:spTgt spid="571"/>
                                        </p:tgtEl>
                                        <p:attrNameLst>
                                          <p:attrName>r</p:attrName>
                                        </p:attrNameLst>
                                      </p:cBhvr>
                                    </p:animRot>
                                  </p:childTnLst>
                                </p:cTn>
                              </p:par>
                              <p:par>
                                <p:cTn id="43" presetID="10" presetClass="entr" presetSubtype="0" fill="hold" nodeType="withEffect">
                                  <p:stCondLst>
                                    <p:cond delay="0"/>
                                  </p:stCondLst>
                                  <p:childTnLst>
                                    <p:set>
                                      <p:cBhvr>
                                        <p:cTn id="44" dur="1" fill="hold">
                                          <p:stCondLst>
                                            <p:cond delay="0"/>
                                          </p:stCondLst>
                                        </p:cTn>
                                        <p:tgtEl>
                                          <p:spTgt spid="577"/>
                                        </p:tgtEl>
                                        <p:attrNameLst>
                                          <p:attrName>style.visibility</p:attrName>
                                        </p:attrNameLst>
                                      </p:cBhvr>
                                      <p:to>
                                        <p:strVal val="visible"/>
                                      </p:to>
                                    </p:set>
                                    <p:animEffect transition="in" filter="fade">
                                      <p:cBhvr>
                                        <p:cTn id="45" dur="750"/>
                                        <p:tgtEl>
                                          <p:spTgt spid="577"/>
                                        </p:tgtEl>
                                      </p:cBhvr>
                                    </p:animEffect>
                                  </p:childTnLst>
                                </p:cTn>
                              </p:par>
                              <p:par>
                                <p:cTn id="46" presetID="10" presetClass="entr" presetSubtype="0" fill="hold"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fade">
                                      <p:cBhvr>
                                        <p:cTn id="48" dur="750"/>
                                        <p:tgtEl>
                                          <p:spTgt spid="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71" grpId="1" animBg="1"/>
      <p:bldP spid="576" grpId="0" animBg="1"/>
      <p:bldP spid="576" grpId="1" animBg="1"/>
      <p:bldP spid="585" grpId="0" animBg="1"/>
      <p:bldP spid="585" grpId="1" animBg="1"/>
      <p:bldP spid="587" grpId="0" animBg="1"/>
      <p:bldP spid="587" grpId="1"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F82AB2-7F4B-DF16-C47B-3591C5197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81003"/>
            <a:ext cx="5625245" cy="322533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87030" y="812907"/>
            <a:ext cx="5148599" cy="1359884"/>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4426" y="248176"/>
            <a:ext cx="2530052" cy="2591264"/>
          </a:xfrm>
          <a:prstGeom prst="rect">
            <a:avLst/>
          </a:prstGeom>
        </p:spPr>
      </p:pic>
      <p:sp>
        <p:nvSpPr>
          <p:cNvPr id="7" name="TextBox 28"/>
          <p:cNvSpPr txBox="1"/>
          <p:nvPr/>
        </p:nvSpPr>
        <p:spPr>
          <a:xfrm>
            <a:off x="3363065" y="2866025"/>
            <a:ext cx="1647930" cy="923330"/>
          </a:xfrm>
          <a:prstGeom prst="rect">
            <a:avLst/>
          </a:prstGeom>
          <a:noFill/>
        </p:spPr>
        <p:txBody>
          <a:bodyPr wrap="square" rtlCol="0">
            <a:spAutoFit/>
          </a:bodyPr>
          <a:lstStyle/>
          <a:p>
            <a:pPr algn="ctr"/>
            <a:r>
              <a:rPr lang="en-US" sz="5400" dirty="0">
                <a:solidFill>
                  <a:schemeClr val="bg1"/>
                </a:solidFill>
                <a:latin typeface="Agency FB" panose="020B0503020202020204" pitchFamily="34" charset="0"/>
                <a:cs typeface="+mn-ea"/>
                <a:sym typeface="+mn-lt"/>
              </a:rPr>
              <a:t>04</a:t>
            </a:r>
            <a:endParaRPr lang="id-ID" sz="4800" dirty="0">
              <a:solidFill>
                <a:schemeClr val="bg1"/>
              </a:solidFill>
              <a:latin typeface="Agency FB" panose="020B0503020202020204" pitchFamily="34" charset="0"/>
              <a:cs typeface="+mn-ea"/>
              <a:sym typeface="+mn-lt"/>
            </a:endParaRPr>
          </a:p>
        </p:txBody>
      </p:sp>
      <p:pic>
        <p:nvPicPr>
          <p:cNvPr id="6" name="图片 5">
            <a:extLst>
              <a:ext uri="{FF2B5EF4-FFF2-40B4-BE49-F238E27FC236}">
                <a16:creationId xmlns:a16="http://schemas.microsoft.com/office/drawing/2014/main" id="{39F6D656-E3D2-9B8C-9CCF-C1E947854B0C}"/>
              </a:ext>
            </a:extLst>
          </p:cNvPr>
          <p:cNvPicPr>
            <a:picLocks noChangeAspect="1"/>
          </p:cNvPicPr>
          <p:nvPr/>
        </p:nvPicPr>
        <p:blipFill>
          <a:blip r:embed="rId4"/>
          <a:stretch>
            <a:fillRect/>
          </a:stretch>
        </p:blipFill>
        <p:spPr>
          <a:xfrm>
            <a:off x="66502" y="2753021"/>
            <a:ext cx="5962996" cy="4081301"/>
          </a:xfrm>
          <a:prstGeom prst="rect">
            <a:avLst/>
          </a:prstGeom>
        </p:spPr>
      </p:pic>
      <p:sp>
        <p:nvSpPr>
          <p:cNvPr id="8" name="文本框 7">
            <a:extLst>
              <a:ext uri="{FF2B5EF4-FFF2-40B4-BE49-F238E27FC236}">
                <a16:creationId xmlns:a16="http://schemas.microsoft.com/office/drawing/2014/main" id="{8B3016A7-71A8-DF44-5E60-9147DBDA08BB}"/>
              </a:ext>
            </a:extLst>
          </p:cNvPr>
          <p:cNvSpPr txBox="1"/>
          <p:nvPr/>
        </p:nvSpPr>
        <p:spPr>
          <a:xfrm>
            <a:off x="4682836" y="1174476"/>
            <a:ext cx="6096000" cy="523220"/>
          </a:xfrm>
          <a:prstGeom prst="rect">
            <a:avLst/>
          </a:prstGeom>
          <a:noFill/>
        </p:spPr>
        <p:txBody>
          <a:bodyPr wrap="square">
            <a:spAutoFit/>
          </a:bodyPr>
          <a:lstStyle/>
          <a:p>
            <a:r>
              <a:rPr lang="en-US" altLang="zh-CN" sz="2800" b="1" dirty="0">
                <a:solidFill>
                  <a:srgbClr val="000000">
                    <a:lumMod val="65000"/>
                    <a:lumOff val="35000"/>
                  </a:srgbClr>
                </a:solidFill>
                <a:latin typeface="Agency FB" panose="020B0503020202020204" pitchFamily="34" charset="0"/>
                <a:ea typeface="微软雅黑"/>
                <a:cs typeface="+mn-ea"/>
              </a:rPr>
              <a:t>Warehouse block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2601d2c9fe0949d562bb7762b848152b787d66f"/>
  <p:tag name="ISPRING_ULTRA_SCORM_COURSE_ID" val="2B35F7E4-1ED5-44C2-9A8C-EB1D76AE92AB"/>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QAjUm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ZACNSWigejpNAAAAawAAABsAAAB1bml2ZXJzYWwvdW5pdmVyc2FsLnBuZy54bWyzsa/IzVEoSy0qzszPs1Uy1DNQsrfj5bIpKEoty0wtV6gAihnpGUCAkkKlrZIJErc8M6UkA6jCwNgYIZiRmpmeUWKrZG5uChfUB5oJAFBLAQIAABQAAgAIAESUV0cjtE77+wIAALAIAAAUAAAAAAAAAAEAAAAAAAAAAAB1bml2ZXJzYWwvcGxheWVyLnhtbFBLAQIAABQAAgAIAGQAjUmHb5M5aCsAALNWAAAXAAAAAAAAAAAAAAAAAC0DAAB1bml2ZXJzYWwvdW5pdmVyc2FsLnBuZ1BLAQIAABQAAgAIAGQAjUlooHo6TQAAAGsAAAAbAAAAAAAAAAEAAAAAAMouAAB1bml2ZXJzYWwvdW5pdmVyc2FsLnBuZy54bWxQSwUGAAAAAAMAAwDQAAAAUC8AAAAA"/>
  <p:tag name="ISPRING_PRESENTATION_TITLE" val="精美简约企事业通用商务汇报PPT设计"/>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Theme">
  <a:themeElements>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2.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3.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4.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5.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2292</TotalTime>
  <Words>567</Words>
  <Application>Microsoft Office PowerPoint</Application>
  <PresentationFormat>宽屏</PresentationFormat>
  <Paragraphs>91</Paragraphs>
  <Slides>17</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微软雅黑</vt:lpstr>
      <vt:lpstr>Agency FB</vt:lpstr>
      <vt:lpstr>Arial</vt:lpstr>
      <vt:lpstr>Calibri</vt:lpstr>
      <vt:lpstr>Consolas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精美简约企事业通用商务汇报PPT设计</dc:title>
  <dc:creator>春秋视觉工作室</dc:creator>
  <cp:lastModifiedBy>Cheng Qiukai</cp:lastModifiedBy>
  <cp:revision>263</cp:revision>
  <dcterms:created xsi:type="dcterms:W3CDTF">2015-02-13T02:29:00Z</dcterms:created>
  <dcterms:modified xsi:type="dcterms:W3CDTF">2022-11-04T09:33:12Z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A12EF365A7D74B2DAA856BD81F43E704</vt:lpwstr>
  </property>
  <property fmtid="{D5CDD505-2E9C-101B-9397-08002B2CF9AE}" pid="3" name="KSOProductBuildVer">
    <vt:lpwstr>2052-11.1.0.11365</vt:lpwstr>
  </property>
</Properties>
</file>