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14"/>
  </p:notesMasterIdLst>
  <p:sldIdLst>
    <p:sldId id="431" r:id="rId2"/>
    <p:sldId id="432" r:id="rId3"/>
    <p:sldId id="450" r:id="rId4"/>
    <p:sldId id="488" r:id="rId5"/>
    <p:sldId id="493" r:id="rId6"/>
    <p:sldId id="444" r:id="rId7"/>
    <p:sldId id="492" r:id="rId8"/>
    <p:sldId id="452" r:id="rId9"/>
    <p:sldId id="448" r:id="rId10"/>
    <p:sldId id="480" r:id="rId11"/>
    <p:sldId id="490" r:id="rId12"/>
    <p:sldId id="494" r:id="rId13"/>
  </p:sldIdLst>
  <p:sldSz cx="12192000" cy="6858000"/>
  <p:notesSz cx="6858000" cy="9144000"/>
  <p:custDataLst>
    <p:tags r:id="rId15"/>
  </p:custDataLst>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7F89"/>
    <a:srgbClr val="1C9494"/>
    <a:srgbClr val="156F6D"/>
    <a:srgbClr val="E1B20E"/>
    <a:srgbClr val="01769C"/>
    <a:srgbClr val="64CCCC"/>
    <a:srgbClr val="F7616E"/>
    <a:srgbClr val="539463"/>
    <a:srgbClr val="006D46"/>
    <a:srgbClr val="7CB5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00" autoAdjust="0"/>
    <p:restoredTop sz="94700" autoAdjust="0"/>
  </p:normalViewPr>
  <p:slideViewPr>
    <p:cSldViewPr snapToGrid="0">
      <p:cViewPr varScale="1">
        <p:scale>
          <a:sx n="86" d="100"/>
          <a:sy n="86" d="100"/>
        </p:scale>
        <p:origin x="444" y="45"/>
      </p:cViewPr>
      <p:guideLst>
        <p:guide orient="horz" pos="2160"/>
        <p:guide pos="3840"/>
      </p:guideLst>
    </p:cSldViewPr>
  </p:slideViewPr>
  <p:notesTextViewPr>
    <p:cViewPr>
      <p:scale>
        <a:sx n="3" d="2"/>
        <a:sy n="3" d="2"/>
      </p:scale>
      <p:origin x="0" y="0"/>
    </p:cViewPr>
  </p:notesTextViewPr>
  <p:sorterViewPr>
    <p:cViewPr>
      <p:scale>
        <a:sx n="125" d="100"/>
        <a:sy n="125" d="100"/>
      </p:scale>
      <p:origin x="0" y="-949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51D111-D2ED-4D1A-A308-D984A0D9EC14}" type="datetimeFigureOut">
              <a:rPr lang="zh-CN" altLang="en-US" smtClean="0"/>
              <a:t>2022/11/1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FE6F1F-924D-4DA8-A19F-377E61A1DA5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FE6F1F-924D-4DA8-A19F-377E61A1DA59}"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FE6F1F-924D-4DA8-A19F-377E61A1DA59}"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FE6F1F-924D-4DA8-A19F-377E61A1DA5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FE6F1F-924D-4DA8-A19F-377E61A1DA5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18015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FE6F1F-924D-4DA8-A19F-377E61A1DA59}"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FE6F1F-924D-4DA8-A19F-377E61A1DA59}" type="slidenum">
              <a:rPr lang="zh-CN" altLang="en-US" smtClean="0"/>
              <a:t>7</a:t>
            </a:fld>
            <a:endParaRPr lang="zh-CN" altLang="en-US"/>
          </a:p>
        </p:txBody>
      </p:sp>
    </p:spTree>
    <p:extLst>
      <p:ext uri="{BB962C8B-B14F-4D97-AF65-F5344CB8AC3E}">
        <p14:creationId xmlns:p14="http://schemas.microsoft.com/office/powerpoint/2010/main" val="3857437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FE6F1F-924D-4DA8-A19F-377E61A1DA5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FE6F1F-924D-4DA8-A19F-377E61A1DA5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FE6F1F-924D-4DA8-A19F-377E61A1DA59}" type="slidenum">
              <a:rPr lang="zh-CN" altLang="en-US" smtClean="0"/>
              <a:t>11</a:t>
            </a:fld>
            <a:endParaRPr lang="zh-CN" altLang="en-US"/>
          </a:p>
        </p:txBody>
      </p:sp>
    </p:spTree>
    <p:extLst>
      <p:ext uri="{BB962C8B-B14F-4D97-AF65-F5344CB8AC3E}">
        <p14:creationId xmlns:p14="http://schemas.microsoft.com/office/powerpoint/2010/main" val="1741856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01/11/2022</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dirty="0"/>
          </a:p>
        </p:txBody>
      </p:sp>
      <p:sp>
        <p:nvSpPr>
          <p:cNvPr id="6" name="Slide Number Placeholder 5"/>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pic>
        <p:nvPicPr>
          <p:cNvPr id="269" name="图片 26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202786" cy="6864067"/>
          </a:xfrm>
          <a:prstGeom prst="rect">
            <a:avLst/>
          </a:prstGeom>
        </p:spPr>
      </p:pic>
      <p:sp>
        <p:nvSpPr>
          <p:cNvPr id="2" name="Date Placeholder 1"/>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01/11/2022</a:t>
            </a:fld>
            <a:endParaRPr lang="id-ID"/>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id-ID"/>
          </a:p>
        </p:txBody>
      </p:sp>
      <p:sp>
        <p:nvSpPr>
          <p:cNvPr id="4" name="Slide Number Placeholder 3"/>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01/11/2022</a:t>
            </a:fld>
            <a:endParaRPr lang="id-ID"/>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id-ID"/>
          </a:p>
        </p:txBody>
      </p:sp>
      <p:sp>
        <p:nvSpPr>
          <p:cNvPr id="7" name="Slide Number Placeholder 6"/>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01/11/2022</a:t>
            </a:fld>
            <a:endParaRPr lang="id-ID"/>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id-ID"/>
          </a:p>
        </p:txBody>
      </p:sp>
      <p:sp>
        <p:nvSpPr>
          <p:cNvPr id="7" name="Slide Number Placeholder 6"/>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01/11/2022</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01/11/2022</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01/11/2022</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01/11/2022</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01/11/2022</a:t>
            </a:fld>
            <a:endParaRPr lang="id-ID"/>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id-ID"/>
          </a:p>
        </p:txBody>
      </p:sp>
      <p:sp>
        <p:nvSpPr>
          <p:cNvPr id="7" name="Slide Number Placeholder 6"/>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01/11/2022</a:t>
            </a:fld>
            <a:endParaRPr lang="id-ID"/>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id-ID"/>
          </a:p>
        </p:txBody>
      </p:sp>
      <p:sp>
        <p:nvSpPr>
          <p:cNvPr id="9" name="Slide Number Placeholder 8"/>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01/11/2022</a:t>
            </a:fld>
            <a:endParaRPr lang="id-ID"/>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id-ID"/>
          </a:p>
        </p:txBody>
      </p:sp>
      <p:sp>
        <p:nvSpPr>
          <p:cNvPr id="5" name="Slide Number Placeholder 4"/>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01/11/2022</a:t>
            </a:fld>
            <a:endParaRPr lang="id-ID"/>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id-ID"/>
          </a:p>
        </p:txBody>
      </p:sp>
      <p:sp>
        <p:nvSpPr>
          <p:cNvPr id="4" name="Slide Number Placeholder 3"/>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EB5C08A1-7713-47CE-97B4-863D833656A0}" type="datetimeFigureOut">
              <a:rPr lang="id-ID" smtClean="0"/>
              <a:t>01/11/2022</a:t>
            </a:fld>
            <a:endParaRPr lang="id-ID"/>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id-ID"/>
          </a:p>
        </p:txBody>
      </p:sp>
      <p:sp>
        <p:nvSpPr>
          <p:cNvPr id="4" name="Slide Number Placeholder 3"/>
          <p:cNvSpPr>
            <a:spLocks noGrp="1"/>
          </p:cNvSpPr>
          <p:nvPr>
            <p:ph type="sldNum" sz="quarter" idx="12"/>
          </p:nvPr>
        </p:nvSpPr>
        <p:spPr>
          <a:xfrm>
            <a:off x="10858500" y="6356350"/>
            <a:ext cx="495300" cy="365125"/>
          </a:xfrm>
          <a:prstGeom prst="rect">
            <a:avLst/>
          </a:prstGeom>
        </p:spPr>
        <p:txBody>
          <a:bodyPr/>
          <a:lstStyle/>
          <a:p>
            <a:fld id="{BD3C9449-514E-4F2F-BDF6-E5528CC1E8B5}" type="slidenum">
              <a:rPr lang="id-ID" smtClean="0"/>
              <a:t>‹#›</a:t>
            </a:fld>
            <a:endParaRPr lang="id-ID"/>
          </a:p>
        </p:txBody>
      </p:sp>
      <p:sp>
        <p:nvSpPr>
          <p:cNvPr id="5" name="Rectangle 5"/>
          <p:cNvSpPr/>
          <p:nvPr userDrawn="1"/>
        </p:nvSpPr>
        <p:spPr>
          <a:xfrm>
            <a:off x="0" y="0"/>
            <a:ext cx="12192000"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sp>
        <p:nvSpPr>
          <p:cNvPr id="2" name="图文框 1"/>
          <p:cNvSpPr/>
          <p:nvPr userDrawn="1"/>
        </p:nvSpPr>
        <p:spPr>
          <a:xfrm>
            <a:off x="0" y="0"/>
            <a:ext cx="12192000" cy="6858000"/>
          </a:xfrm>
          <a:prstGeom prst="frame">
            <a:avLst>
              <a:gd name="adj1" fmla="val 2149"/>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3.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hemeOverride" Target="../theme/themeOverride4.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hemeOverride" Target="../theme/themeOverride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extBox 42"/>
          <p:cNvSpPr txBox="1"/>
          <p:nvPr/>
        </p:nvSpPr>
        <p:spPr>
          <a:xfrm>
            <a:off x="4305669" y="1503444"/>
            <a:ext cx="7812350" cy="2308324"/>
          </a:xfrm>
          <a:prstGeom prst="rect">
            <a:avLst/>
          </a:prstGeom>
          <a:noFill/>
        </p:spPr>
        <p:txBody>
          <a:bodyPr wrap="square" rtlCol="0">
            <a:spAutoFit/>
          </a:bodyPr>
          <a:lstStyle/>
          <a:p>
            <a:pPr algn="r"/>
            <a:r>
              <a:rPr lang="en-US" altLang="zh-CN" sz="4800" b="1" dirty="0">
                <a:solidFill>
                  <a:srgbClr val="1C9494"/>
                </a:solidFill>
                <a:latin typeface="微软雅黑" panose="020B0503020204020204" pitchFamily="34" charset="-122"/>
                <a:ea typeface="微软雅黑" panose="020B0503020204020204" pitchFamily="34" charset="-122"/>
              </a:rPr>
              <a:t>Analysis of E-Commerce Shipping Data</a:t>
            </a:r>
          </a:p>
          <a:p>
            <a:pPr algn="r"/>
            <a:endParaRPr lang="en-US" altLang="zh-CN" sz="2400" b="1" dirty="0">
              <a:solidFill>
                <a:srgbClr val="1C9494"/>
              </a:solidFill>
              <a:latin typeface="微软雅黑" panose="020B0503020204020204" pitchFamily="34" charset="-122"/>
              <a:ea typeface="微软雅黑" panose="020B0503020204020204" pitchFamily="34" charset="-122"/>
            </a:endParaRPr>
          </a:p>
          <a:p>
            <a:pPr algn="r"/>
            <a:r>
              <a:rPr lang="en-US" altLang="zh-CN" sz="2400" b="1" dirty="0">
                <a:solidFill>
                  <a:srgbClr val="627F89"/>
                </a:solidFill>
                <a:latin typeface="微软雅黑" panose="020B0503020204020204" pitchFamily="34" charset="-122"/>
                <a:ea typeface="微软雅黑" panose="020B0503020204020204" pitchFamily="34" charset="-122"/>
              </a:rPr>
              <a:t>——MISY225 - Fall 2022</a:t>
            </a:r>
            <a:endParaRPr lang="zh-CN" altLang="en-US" sz="2400" b="1" dirty="0">
              <a:solidFill>
                <a:srgbClr val="627F89"/>
              </a:solidFill>
              <a:latin typeface="微软雅黑" panose="020B0503020204020204" pitchFamily="34" charset="-122"/>
              <a:ea typeface="微软雅黑" panose="020B0503020204020204" pitchFamily="34" charset="-122"/>
            </a:endParaRPr>
          </a:p>
        </p:txBody>
      </p:sp>
      <p:sp>
        <p:nvSpPr>
          <p:cNvPr id="18" name="文本框 27"/>
          <p:cNvSpPr txBox="1"/>
          <p:nvPr/>
        </p:nvSpPr>
        <p:spPr>
          <a:xfrm>
            <a:off x="6743850" y="4550896"/>
            <a:ext cx="4998983" cy="707886"/>
          </a:xfrm>
          <a:prstGeom prst="rect">
            <a:avLst/>
          </a:prstGeom>
          <a:noFill/>
        </p:spPr>
        <p:txBody>
          <a:bodyPr wrap="square" rtlCol="0">
            <a:spAutoFit/>
          </a:bodyPr>
          <a:lstStyle/>
          <a:p>
            <a:pPr algn="r"/>
            <a:r>
              <a:rPr lang="en-US" altLang="zh-CN" sz="2000" dirty="0">
                <a:solidFill>
                  <a:schemeClr val="bg1">
                    <a:lumMod val="50000"/>
                  </a:schemeClr>
                </a:solidFill>
                <a:latin typeface="微软雅黑" panose="020B0503020204020204" pitchFamily="34" charset="-122"/>
                <a:ea typeface="微软雅黑" panose="020B0503020204020204" pitchFamily="34" charset="-122"/>
              </a:rPr>
              <a:t>Team 4:    </a:t>
            </a:r>
            <a:r>
              <a:rPr lang="en-US" altLang="zh-CN" sz="2000" dirty="0" err="1">
                <a:solidFill>
                  <a:schemeClr val="bg1">
                    <a:lumMod val="50000"/>
                  </a:schemeClr>
                </a:solidFill>
                <a:latin typeface="微软雅黑" panose="020B0503020204020204" pitchFamily="34" charset="-122"/>
                <a:ea typeface="微软雅黑" panose="020B0503020204020204" pitchFamily="34" charset="-122"/>
              </a:rPr>
              <a:t>Zhiyuan</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 Liu , Qiukai Cheng</a:t>
            </a:r>
          </a:p>
          <a:p>
            <a:pPr algn="r"/>
            <a:r>
              <a:rPr lang="en-US" altLang="zh-CN" sz="2000" dirty="0">
                <a:solidFill>
                  <a:schemeClr val="bg1">
                    <a:lumMod val="50000"/>
                  </a:schemeClr>
                </a:solidFill>
                <a:latin typeface="微软雅黑" panose="020B0503020204020204" pitchFamily="34" charset="-122"/>
                <a:ea typeface="微软雅黑" panose="020B0503020204020204" pitchFamily="34" charset="-122"/>
              </a:rPr>
              <a:t>2022.11</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065" y="764316"/>
            <a:ext cx="5734498" cy="58732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250" fill="hold"/>
                                        <p:tgtEl>
                                          <p:spTgt spid="23"/>
                                        </p:tgtEl>
                                        <p:attrNameLst>
                                          <p:attrName>ppt_w</p:attrName>
                                        </p:attrNameLst>
                                      </p:cBhvr>
                                      <p:tavLst>
                                        <p:tav tm="0">
                                          <p:val>
                                            <p:fltVal val="0"/>
                                          </p:val>
                                        </p:tav>
                                        <p:tav tm="100000">
                                          <p:val>
                                            <p:strVal val="#ppt_w"/>
                                          </p:val>
                                        </p:tav>
                                      </p:tavLst>
                                    </p:anim>
                                    <p:anim calcmode="lin" valueType="num">
                                      <p:cBhvr>
                                        <p:cTn id="8" dur="1250" fill="hold"/>
                                        <p:tgtEl>
                                          <p:spTgt spid="23"/>
                                        </p:tgtEl>
                                        <p:attrNameLst>
                                          <p:attrName>ppt_h</p:attrName>
                                        </p:attrNameLst>
                                      </p:cBhvr>
                                      <p:tavLst>
                                        <p:tav tm="0">
                                          <p:val>
                                            <p:fltVal val="0"/>
                                          </p:val>
                                        </p:tav>
                                        <p:tav tm="100000">
                                          <p:val>
                                            <p:strVal val="#ppt_h"/>
                                          </p:val>
                                        </p:tav>
                                      </p:tavLst>
                                    </p:anim>
                                    <p:animEffect transition="in" filter="fade">
                                      <p:cBhvr>
                                        <p:cTn id="9" dur="1250"/>
                                        <p:tgtEl>
                                          <p:spTgt spid="23"/>
                                        </p:tgtEl>
                                      </p:cBhvr>
                                    </p:animEffect>
                                  </p:childTnLst>
                                </p:cTn>
                              </p:par>
                            </p:childTnLst>
                          </p:cTn>
                        </p:par>
                        <p:par>
                          <p:cTn id="10" fill="hold">
                            <p:stCondLst>
                              <p:cond delay="1250"/>
                            </p:stCondLst>
                            <p:childTnLst>
                              <p:par>
                                <p:cTn id="11" presetID="22" presetClass="entr" presetSubtype="8"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par>
                          <p:cTn id="14" fill="hold">
                            <p:stCondLst>
                              <p:cond delay="1750"/>
                            </p:stCondLst>
                            <p:childTnLst>
                              <p:par>
                                <p:cTn id="15" presetID="41" presetClass="entr" presetSubtype="0" fill="hold" grpId="0" nodeType="afterEffect">
                                  <p:stCondLst>
                                    <p:cond delay="0"/>
                                  </p:stCondLst>
                                  <p:iterate type="lt">
                                    <p:tmPct val="3529"/>
                                  </p:iterate>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8"/>
                                        </p:tgtEl>
                                        <p:attrNameLst>
                                          <p:attrName>ppt_y</p:attrName>
                                        </p:attrNameLst>
                                      </p:cBhvr>
                                      <p:tavLst>
                                        <p:tav tm="0">
                                          <p:val>
                                            <p:strVal val="#ppt_y"/>
                                          </p:val>
                                        </p:tav>
                                        <p:tav tm="100000">
                                          <p:val>
                                            <p:strVal val="#ppt_y"/>
                                          </p:val>
                                        </p:tav>
                                      </p:tavLst>
                                    </p:anim>
                                    <p:anim calcmode="lin" valueType="num">
                                      <p:cBhvr>
                                        <p:cTn id="19"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74014" y="1273883"/>
            <a:ext cx="6982692" cy="662349"/>
            <a:chOff x="-555542" y="2540910"/>
            <a:chExt cx="3894890" cy="662349"/>
          </a:xfrm>
        </p:grpSpPr>
        <p:sp>
          <p:nvSpPr>
            <p:cNvPr id="32" name="文本框 83"/>
            <p:cNvSpPr txBox="1">
              <a:spLocks noChangeArrowheads="1"/>
            </p:cNvSpPr>
            <p:nvPr/>
          </p:nvSpPr>
          <p:spPr bwMode="auto">
            <a:xfrm>
              <a:off x="-555542" y="2540910"/>
              <a:ext cx="9819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3080" eaLnBrk="0" hangingPunct="0">
                <a:defRPr>
                  <a:solidFill>
                    <a:schemeClr val="tx1"/>
                  </a:solidFill>
                  <a:latin typeface="Calibri" panose="020F0502020204030204" pitchFamily="34" charset="0"/>
                  <a:ea typeface="宋体" panose="02010600030101010101" pitchFamily="2" charset="-122"/>
                </a:defRPr>
              </a:lvl1pPr>
              <a:lvl2pPr defTabSz="513080" eaLnBrk="0" hangingPunct="0">
                <a:defRPr>
                  <a:solidFill>
                    <a:schemeClr val="tx1"/>
                  </a:solidFill>
                  <a:latin typeface="Calibri" panose="020F0502020204030204" pitchFamily="34" charset="0"/>
                  <a:ea typeface="宋体" panose="02010600030101010101" pitchFamily="2" charset="-122"/>
                </a:defRPr>
              </a:lvl2pPr>
              <a:lvl3pPr defTabSz="513080" eaLnBrk="0" hangingPunct="0">
                <a:defRPr>
                  <a:solidFill>
                    <a:schemeClr val="tx1"/>
                  </a:solidFill>
                  <a:latin typeface="Calibri" panose="020F0502020204030204" pitchFamily="34" charset="0"/>
                  <a:ea typeface="宋体" panose="02010600030101010101" pitchFamily="2" charset="-122"/>
                </a:defRPr>
              </a:lvl3pPr>
              <a:lvl4pPr defTabSz="513080" eaLnBrk="0" hangingPunct="0">
                <a:defRPr>
                  <a:solidFill>
                    <a:schemeClr val="tx1"/>
                  </a:solidFill>
                  <a:latin typeface="Calibri" panose="020F0502020204030204" pitchFamily="34" charset="0"/>
                  <a:ea typeface="宋体" panose="02010600030101010101" pitchFamily="2" charset="-122"/>
                </a:defRPr>
              </a:lvl4pPr>
              <a:lvl5pPr defTabSz="513080" eaLnBrk="0" hangingPunct="0">
                <a:defRPr>
                  <a:solidFill>
                    <a:schemeClr val="tx1"/>
                  </a:solidFill>
                  <a:latin typeface="Calibri" panose="020F0502020204030204" pitchFamily="34" charset="0"/>
                  <a:ea typeface="宋体" panose="02010600030101010101" pitchFamily="2" charset="-122"/>
                </a:defRPr>
              </a:lvl5pPr>
              <a:lvl6pPr marL="22847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51308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rPr>
                <a:t>A</a:t>
              </a:r>
              <a:endParaRPr kumimoji="0" lang="zh-CN" altLang="en-US" sz="12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endParaRPr>
            </a:p>
          </p:txBody>
        </p:sp>
        <p:cxnSp>
          <p:nvCxnSpPr>
            <p:cNvPr id="33" name="直接连接符 120"/>
            <p:cNvCxnSpPr>
              <a:cxnSpLocks noChangeShapeType="1"/>
            </p:cNvCxnSpPr>
            <p:nvPr/>
          </p:nvCxnSpPr>
          <p:spPr bwMode="auto">
            <a:xfrm>
              <a:off x="3339348" y="3033115"/>
              <a:ext cx="0" cy="170144"/>
            </a:xfrm>
            <a:prstGeom prst="line">
              <a:avLst/>
            </a:prstGeom>
            <a:noFill/>
            <a:ln w="9525">
              <a:solidFill>
                <a:srgbClr val="007BC6"/>
              </a:solidFill>
              <a:round/>
            </a:ln>
            <a:extLst>
              <a:ext uri="{909E8E84-426E-40DD-AFC4-6F175D3DCCD1}">
                <a14:hiddenFill xmlns:a14="http://schemas.microsoft.com/office/drawing/2010/main">
                  <a:noFill/>
                </a14:hiddenFill>
              </a:ext>
            </a:extLst>
          </p:spPr>
        </p:cxnSp>
      </p:grpSp>
      <p:sp>
        <p:nvSpPr>
          <p:cNvPr id="56" name="矩形 55"/>
          <p:cNvSpPr/>
          <p:nvPr/>
        </p:nvSpPr>
        <p:spPr>
          <a:xfrm>
            <a:off x="1199456" y="491667"/>
            <a:ext cx="113573" cy="591328"/>
          </a:xfrm>
          <a:prstGeom prst="rect">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cxnSp>
        <p:nvCxnSpPr>
          <p:cNvPr id="57" name="直接连接符 56"/>
          <p:cNvCxnSpPr/>
          <p:nvPr/>
        </p:nvCxnSpPr>
        <p:spPr>
          <a:xfrm>
            <a:off x="1185037" y="1124744"/>
            <a:ext cx="9903519" cy="2315"/>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TextBox 28"/>
          <p:cNvSpPr txBox="1"/>
          <p:nvPr/>
        </p:nvSpPr>
        <p:spPr>
          <a:xfrm>
            <a:off x="2012036" y="509971"/>
            <a:ext cx="7205093"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solidFill>
                  <a:srgbClr val="000000">
                    <a:lumMod val="65000"/>
                    <a:lumOff val="35000"/>
                  </a:srgbClr>
                </a:solidFill>
                <a:latin typeface="Agency FB" panose="020B0503020202020204" pitchFamily="34" charset="0"/>
                <a:ea typeface="微软雅黑"/>
                <a:cs typeface="+mn-ea"/>
                <a:sym typeface="+mn-lt"/>
              </a:rPr>
              <a:t>The</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impact</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of</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warehouse</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block</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on</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the product reach time</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endParaRPr kumimoji="0" lang="id-ID" sz="2800" b="1" i="0" u="none" strike="noStrike" kern="1200" cap="none" spc="0" normalizeH="0" baseline="0" noProof="0" dirty="0">
              <a:ln>
                <a:noFill/>
              </a:ln>
              <a:solidFill>
                <a:srgbClr val="000000">
                  <a:lumMod val="65000"/>
                  <a:lumOff val="35000"/>
                </a:srgbClr>
              </a:solidFill>
              <a:effectLst/>
              <a:uLnTx/>
              <a:uFillTx/>
              <a:latin typeface="Agency FB" panose="020B0503020202020204" pitchFamily="34" charset="0"/>
              <a:ea typeface="微软雅黑"/>
              <a:cs typeface="+mn-ea"/>
              <a:sym typeface="+mn-lt"/>
            </a:endParaRPr>
          </a:p>
        </p:txBody>
      </p:sp>
      <p:sp>
        <p:nvSpPr>
          <p:cNvPr id="3" name="TextBox 28"/>
          <p:cNvSpPr txBox="1"/>
          <p:nvPr/>
        </p:nvSpPr>
        <p:spPr>
          <a:xfrm>
            <a:off x="1459230" y="491490"/>
            <a:ext cx="600075"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595959"/>
                </a:solidFill>
                <a:effectLst/>
                <a:uLnTx/>
                <a:uFillTx/>
                <a:latin typeface="Agency FB" panose="020B0503020202020204" pitchFamily="34" charset="0"/>
                <a:ea typeface="微软雅黑"/>
                <a:cs typeface="+mn-ea"/>
                <a:sym typeface="+mn-lt"/>
              </a:rPr>
              <a:t>03</a:t>
            </a:r>
          </a:p>
        </p:txBody>
      </p:sp>
      <p:sp>
        <p:nvSpPr>
          <p:cNvPr id="18" name="文本框 83">
            <a:extLst>
              <a:ext uri="{FF2B5EF4-FFF2-40B4-BE49-F238E27FC236}">
                <a16:creationId xmlns:a16="http://schemas.microsoft.com/office/drawing/2014/main" id="{CAABB4E1-9C6C-8FA6-F140-1D47F8B1F021}"/>
              </a:ext>
            </a:extLst>
          </p:cNvPr>
          <p:cNvSpPr txBox="1">
            <a:spLocks noChangeArrowheads="1"/>
          </p:cNvSpPr>
          <p:nvPr/>
        </p:nvSpPr>
        <p:spPr bwMode="auto">
          <a:xfrm>
            <a:off x="4406217" y="1218612"/>
            <a:ext cx="17604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3080" eaLnBrk="0" hangingPunct="0">
              <a:defRPr>
                <a:solidFill>
                  <a:schemeClr val="tx1"/>
                </a:solidFill>
                <a:latin typeface="Calibri" panose="020F0502020204030204" pitchFamily="34" charset="0"/>
                <a:ea typeface="宋体" panose="02010600030101010101" pitchFamily="2" charset="-122"/>
              </a:defRPr>
            </a:lvl1pPr>
            <a:lvl2pPr defTabSz="513080" eaLnBrk="0" hangingPunct="0">
              <a:defRPr>
                <a:solidFill>
                  <a:schemeClr val="tx1"/>
                </a:solidFill>
                <a:latin typeface="Calibri" panose="020F0502020204030204" pitchFamily="34" charset="0"/>
                <a:ea typeface="宋体" panose="02010600030101010101" pitchFamily="2" charset="-122"/>
              </a:defRPr>
            </a:lvl2pPr>
            <a:lvl3pPr defTabSz="513080" eaLnBrk="0" hangingPunct="0">
              <a:defRPr>
                <a:solidFill>
                  <a:schemeClr val="tx1"/>
                </a:solidFill>
                <a:latin typeface="Calibri" panose="020F0502020204030204" pitchFamily="34" charset="0"/>
                <a:ea typeface="宋体" panose="02010600030101010101" pitchFamily="2" charset="-122"/>
              </a:defRPr>
            </a:lvl3pPr>
            <a:lvl4pPr defTabSz="513080" eaLnBrk="0" hangingPunct="0">
              <a:defRPr>
                <a:solidFill>
                  <a:schemeClr val="tx1"/>
                </a:solidFill>
                <a:latin typeface="Calibri" panose="020F0502020204030204" pitchFamily="34" charset="0"/>
                <a:ea typeface="宋体" panose="02010600030101010101" pitchFamily="2" charset="-122"/>
              </a:defRPr>
            </a:lvl4pPr>
            <a:lvl5pPr defTabSz="513080" eaLnBrk="0" hangingPunct="0">
              <a:defRPr>
                <a:solidFill>
                  <a:schemeClr val="tx1"/>
                </a:solidFill>
                <a:latin typeface="Calibri" panose="020F0502020204030204" pitchFamily="34" charset="0"/>
                <a:ea typeface="宋体" panose="02010600030101010101" pitchFamily="2" charset="-122"/>
              </a:defRPr>
            </a:lvl5pPr>
            <a:lvl6pPr marL="22847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513080" rtl="0" eaLnBrk="1" fontAlgn="auto" latinLnBrk="0" hangingPunct="1">
              <a:lnSpc>
                <a:spcPct val="100000"/>
              </a:lnSpc>
              <a:spcBef>
                <a:spcPts val="0"/>
              </a:spcBef>
              <a:spcAft>
                <a:spcPts val="0"/>
              </a:spcAft>
              <a:buClrTx/>
              <a:buSzTx/>
              <a:buFontTx/>
              <a:buNone/>
              <a:tabLst/>
              <a:defRPr/>
            </a:pPr>
            <a:r>
              <a:rPr lang="en-US" altLang="zh-CN" sz="1200" b="1" dirty="0">
                <a:solidFill>
                  <a:srgbClr val="000000">
                    <a:lumMod val="75000"/>
                    <a:lumOff val="25000"/>
                  </a:srgbClr>
                </a:solidFill>
                <a:latin typeface="Arial"/>
                <a:ea typeface="微软雅黑"/>
                <a:cs typeface="+mn-ea"/>
                <a:sym typeface="+mn-lt"/>
              </a:rPr>
              <a:t>B</a:t>
            </a:r>
            <a:endParaRPr kumimoji="0" lang="zh-CN" altLang="en-US" sz="12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endParaRPr>
          </a:p>
        </p:txBody>
      </p:sp>
      <p:pic>
        <p:nvPicPr>
          <p:cNvPr id="35" name="图片 34">
            <a:extLst>
              <a:ext uri="{FF2B5EF4-FFF2-40B4-BE49-F238E27FC236}">
                <a16:creationId xmlns:a16="http://schemas.microsoft.com/office/drawing/2014/main" id="{0E449B68-5F6D-BF80-45C9-029EE16723F0}"/>
              </a:ext>
            </a:extLst>
          </p:cNvPr>
          <p:cNvPicPr>
            <a:picLocks noChangeAspect="1"/>
          </p:cNvPicPr>
          <p:nvPr/>
        </p:nvPicPr>
        <p:blipFill>
          <a:blip r:embed="rId3"/>
          <a:stretch>
            <a:fillRect/>
          </a:stretch>
        </p:blipFill>
        <p:spPr>
          <a:xfrm>
            <a:off x="263385" y="1842926"/>
            <a:ext cx="3271431" cy="1871331"/>
          </a:xfrm>
          <a:prstGeom prst="rect">
            <a:avLst/>
          </a:prstGeom>
        </p:spPr>
      </p:pic>
      <p:pic>
        <p:nvPicPr>
          <p:cNvPr id="37" name="图片 36">
            <a:extLst>
              <a:ext uri="{FF2B5EF4-FFF2-40B4-BE49-F238E27FC236}">
                <a16:creationId xmlns:a16="http://schemas.microsoft.com/office/drawing/2014/main" id="{C67D8834-6265-A035-9EB4-B32FC6FBAD93}"/>
              </a:ext>
            </a:extLst>
          </p:cNvPr>
          <p:cNvPicPr>
            <a:picLocks noChangeAspect="1"/>
          </p:cNvPicPr>
          <p:nvPr/>
        </p:nvPicPr>
        <p:blipFill>
          <a:blip r:embed="rId4"/>
          <a:stretch>
            <a:fillRect/>
          </a:stretch>
        </p:blipFill>
        <p:spPr>
          <a:xfrm>
            <a:off x="3534816" y="1701338"/>
            <a:ext cx="3271431" cy="2012919"/>
          </a:xfrm>
          <a:prstGeom prst="rect">
            <a:avLst/>
          </a:prstGeom>
        </p:spPr>
      </p:pic>
      <p:pic>
        <p:nvPicPr>
          <p:cNvPr id="39" name="图片 38">
            <a:extLst>
              <a:ext uri="{FF2B5EF4-FFF2-40B4-BE49-F238E27FC236}">
                <a16:creationId xmlns:a16="http://schemas.microsoft.com/office/drawing/2014/main" id="{69C36D29-A54E-768E-5E1D-A2128B748CAC}"/>
              </a:ext>
            </a:extLst>
          </p:cNvPr>
          <p:cNvPicPr>
            <a:picLocks noChangeAspect="1"/>
          </p:cNvPicPr>
          <p:nvPr/>
        </p:nvPicPr>
        <p:blipFill>
          <a:blip r:embed="rId5"/>
          <a:stretch>
            <a:fillRect/>
          </a:stretch>
        </p:blipFill>
        <p:spPr>
          <a:xfrm>
            <a:off x="7098646" y="1766087"/>
            <a:ext cx="3421668" cy="1948169"/>
          </a:xfrm>
          <a:prstGeom prst="rect">
            <a:avLst/>
          </a:prstGeom>
        </p:spPr>
      </p:pic>
      <p:pic>
        <p:nvPicPr>
          <p:cNvPr id="41" name="图片 40">
            <a:extLst>
              <a:ext uri="{FF2B5EF4-FFF2-40B4-BE49-F238E27FC236}">
                <a16:creationId xmlns:a16="http://schemas.microsoft.com/office/drawing/2014/main" id="{6DA28BFD-02DF-8D8D-8FB9-1696DD92CA05}"/>
              </a:ext>
            </a:extLst>
          </p:cNvPr>
          <p:cNvPicPr>
            <a:picLocks noChangeAspect="1"/>
          </p:cNvPicPr>
          <p:nvPr/>
        </p:nvPicPr>
        <p:blipFill>
          <a:blip r:embed="rId6"/>
          <a:stretch>
            <a:fillRect/>
          </a:stretch>
        </p:blipFill>
        <p:spPr>
          <a:xfrm>
            <a:off x="445411" y="4876800"/>
            <a:ext cx="3227787" cy="1454436"/>
          </a:xfrm>
          <a:prstGeom prst="rect">
            <a:avLst/>
          </a:prstGeom>
        </p:spPr>
      </p:pic>
      <p:pic>
        <p:nvPicPr>
          <p:cNvPr id="43" name="图片 42">
            <a:extLst>
              <a:ext uri="{FF2B5EF4-FFF2-40B4-BE49-F238E27FC236}">
                <a16:creationId xmlns:a16="http://schemas.microsoft.com/office/drawing/2014/main" id="{B0AF62F4-6333-4491-EFBD-D9B3A11E3A0C}"/>
              </a:ext>
            </a:extLst>
          </p:cNvPr>
          <p:cNvPicPr>
            <a:picLocks noChangeAspect="1"/>
          </p:cNvPicPr>
          <p:nvPr/>
        </p:nvPicPr>
        <p:blipFill>
          <a:blip r:embed="rId7"/>
          <a:stretch>
            <a:fillRect/>
          </a:stretch>
        </p:blipFill>
        <p:spPr>
          <a:xfrm>
            <a:off x="4278282" y="3797552"/>
            <a:ext cx="3934023" cy="2589668"/>
          </a:xfrm>
          <a:prstGeom prst="rect">
            <a:avLst/>
          </a:prstGeom>
        </p:spPr>
      </p:pic>
      <p:cxnSp>
        <p:nvCxnSpPr>
          <p:cNvPr id="47" name="直接连接符 46">
            <a:extLst>
              <a:ext uri="{FF2B5EF4-FFF2-40B4-BE49-F238E27FC236}">
                <a16:creationId xmlns:a16="http://schemas.microsoft.com/office/drawing/2014/main" id="{F0DE2669-F1C4-16BC-7BA6-840A33C6394F}"/>
              </a:ext>
            </a:extLst>
          </p:cNvPr>
          <p:cNvCxnSpPr/>
          <p:nvPr/>
        </p:nvCxnSpPr>
        <p:spPr>
          <a:xfrm>
            <a:off x="474014" y="1936232"/>
            <a:ext cx="1004630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A36A1ED4-2D3D-070E-6DEA-78DE9B27C8B2}"/>
              </a:ext>
            </a:extLst>
          </p:cNvPr>
          <p:cNvCxnSpPr>
            <a:cxnSpLocks/>
          </p:cNvCxnSpPr>
          <p:nvPr/>
        </p:nvCxnSpPr>
        <p:spPr>
          <a:xfrm>
            <a:off x="474014" y="2471650"/>
            <a:ext cx="10005564" cy="1"/>
          </a:xfrm>
          <a:prstGeom prst="line">
            <a:avLst/>
          </a:prstGeom>
          <a:ln w="19050"/>
        </p:spPr>
        <p:style>
          <a:lnRef idx="1">
            <a:schemeClr val="dk1"/>
          </a:lnRef>
          <a:fillRef idx="0">
            <a:schemeClr val="dk1"/>
          </a:fillRef>
          <a:effectRef idx="0">
            <a:schemeClr val="dk1"/>
          </a:effectRef>
          <a:fontRef idx="minor">
            <a:schemeClr val="tx1"/>
          </a:fontRef>
        </p:style>
      </p:cxnSp>
      <p:sp>
        <p:nvSpPr>
          <p:cNvPr id="61" name="文本框 83">
            <a:extLst>
              <a:ext uri="{FF2B5EF4-FFF2-40B4-BE49-F238E27FC236}">
                <a16:creationId xmlns:a16="http://schemas.microsoft.com/office/drawing/2014/main" id="{8D7897B5-A2EB-9956-B117-7B2F1D744D77}"/>
              </a:ext>
            </a:extLst>
          </p:cNvPr>
          <p:cNvSpPr txBox="1">
            <a:spLocks noChangeArrowheads="1"/>
          </p:cNvSpPr>
          <p:nvPr/>
        </p:nvSpPr>
        <p:spPr bwMode="auto">
          <a:xfrm>
            <a:off x="7456706" y="1169573"/>
            <a:ext cx="17604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3080" eaLnBrk="0" hangingPunct="0">
              <a:defRPr>
                <a:solidFill>
                  <a:schemeClr val="tx1"/>
                </a:solidFill>
                <a:latin typeface="Calibri" panose="020F0502020204030204" pitchFamily="34" charset="0"/>
                <a:ea typeface="宋体" panose="02010600030101010101" pitchFamily="2" charset="-122"/>
              </a:defRPr>
            </a:lvl1pPr>
            <a:lvl2pPr defTabSz="513080" eaLnBrk="0" hangingPunct="0">
              <a:defRPr>
                <a:solidFill>
                  <a:schemeClr val="tx1"/>
                </a:solidFill>
                <a:latin typeface="Calibri" panose="020F0502020204030204" pitchFamily="34" charset="0"/>
                <a:ea typeface="宋体" panose="02010600030101010101" pitchFamily="2" charset="-122"/>
              </a:defRPr>
            </a:lvl2pPr>
            <a:lvl3pPr defTabSz="513080" eaLnBrk="0" hangingPunct="0">
              <a:defRPr>
                <a:solidFill>
                  <a:schemeClr val="tx1"/>
                </a:solidFill>
                <a:latin typeface="Calibri" panose="020F0502020204030204" pitchFamily="34" charset="0"/>
                <a:ea typeface="宋体" panose="02010600030101010101" pitchFamily="2" charset="-122"/>
              </a:defRPr>
            </a:lvl3pPr>
            <a:lvl4pPr defTabSz="513080" eaLnBrk="0" hangingPunct="0">
              <a:defRPr>
                <a:solidFill>
                  <a:schemeClr val="tx1"/>
                </a:solidFill>
                <a:latin typeface="Calibri" panose="020F0502020204030204" pitchFamily="34" charset="0"/>
                <a:ea typeface="宋体" panose="02010600030101010101" pitchFamily="2" charset="-122"/>
              </a:defRPr>
            </a:lvl4pPr>
            <a:lvl5pPr defTabSz="513080" eaLnBrk="0" hangingPunct="0">
              <a:defRPr>
                <a:solidFill>
                  <a:schemeClr val="tx1"/>
                </a:solidFill>
                <a:latin typeface="Calibri" panose="020F0502020204030204" pitchFamily="34" charset="0"/>
                <a:ea typeface="宋体" panose="02010600030101010101" pitchFamily="2" charset="-122"/>
              </a:defRPr>
            </a:lvl5pPr>
            <a:lvl6pPr marL="22847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51308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rPr>
              <a:t>C</a:t>
            </a:r>
            <a:endParaRPr kumimoji="0" lang="zh-CN" altLang="en-US" sz="12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endParaRPr>
          </a:p>
        </p:txBody>
      </p:sp>
      <p:sp>
        <p:nvSpPr>
          <p:cNvPr id="62" name="文本框 83">
            <a:extLst>
              <a:ext uri="{FF2B5EF4-FFF2-40B4-BE49-F238E27FC236}">
                <a16:creationId xmlns:a16="http://schemas.microsoft.com/office/drawing/2014/main" id="{618C6E47-CD69-0BE3-C558-7DE6113C1F25}"/>
              </a:ext>
            </a:extLst>
          </p:cNvPr>
          <p:cNvSpPr txBox="1">
            <a:spLocks noChangeArrowheads="1"/>
          </p:cNvSpPr>
          <p:nvPr/>
        </p:nvSpPr>
        <p:spPr bwMode="auto">
          <a:xfrm>
            <a:off x="798212" y="4058560"/>
            <a:ext cx="17604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3080" eaLnBrk="0" hangingPunct="0">
              <a:defRPr>
                <a:solidFill>
                  <a:schemeClr val="tx1"/>
                </a:solidFill>
                <a:latin typeface="Calibri" panose="020F0502020204030204" pitchFamily="34" charset="0"/>
                <a:ea typeface="宋体" panose="02010600030101010101" pitchFamily="2" charset="-122"/>
              </a:defRPr>
            </a:lvl1pPr>
            <a:lvl2pPr defTabSz="513080" eaLnBrk="0" hangingPunct="0">
              <a:defRPr>
                <a:solidFill>
                  <a:schemeClr val="tx1"/>
                </a:solidFill>
                <a:latin typeface="Calibri" panose="020F0502020204030204" pitchFamily="34" charset="0"/>
                <a:ea typeface="宋体" panose="02010600030101010101" pitchFamily="2" charset="-122"/>
              </a:defRPr>
            </a:lvl2pPr>
            <a:lvl3pPr defTabSz="513080" eaLnBrk="0" hangingPunct="0">
              <a:defRPr>
                <a:solidFill>
                  <a:schemeClr val="tx1"/>
                </a:solidFill>
                <a:latin typeface="Calibri" panose="020F0502020204030204" pitchFamily="34" charset="0"/>
                <a:ea typeface="宋体" panose="02010600030101010101" pitchFamily="2" charset="-122"/>
              </a:defRPr>
            </a:lvl3pPr>
            <a:lvl4pPr defTabSz="513080" eaLnBrk="0" hangingPunct="0">
              <a:defRPr>
                <a:solidFill>
                  <a:schemeClr val="tx1"/>
                </a:solidFill>
                <a:latin typeface="Calibri" panose="020F0502020204030204" pitchFamily="34" charset="0"/>
                <a:ea typeface="宋体" panose="02010600030101010101" pitchFamily="2" charset="-122"/>
              </a:defRPr>
            </a:lvl4pPr>
            <a:lvl5pPr defTabSz="513080" eaLnBrk="0" hangingPunct="0">
              <a:defRPr>
                <a:solidFill>
                  <a:schemeClr val="tx1"/>
                </a:solidFill>
                <a:latin typeface="Calibri" panose="020F0502020204030204" pitchFamily="34" charset="0"/>
                <a:ea typeface="宋体" panose="02010600030101010101" pitchFamily="2" charset="-122"/>
              </a:defRPr>
            </a:lvl5pPr>
            <a:lvl6pPr marL="22847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513080" rtl="0" eaLnBrk="1" fontAlgn="auto" latinLnBrk="0" hangingPunct="1">
              <a:lnSpc>
                <a:spcPct val="100000"/>
              </a:lnSpc>
              <a:spcBef>
                <a:spcPts val="0"/>
              </a:spcBef>
              <a:spcAft>
                <a:spcPts val="0"/>
              </a:spcAft>
              <a:buClrTx/>
              <a:buSzTx/>
              <a:buFontTx/>
              <a:buNone/>
              <a:tabLst/>
              <a:defRPr/>
            </a:pPr>
            <a:r>
              <a:rPr lang="en-US" altLang="zh-CN" sz="1200" b="1" dirty="0">
                <a:solidFill>
                  <a:srgbClr val="000000">
                    <a:lumMod val="75000"/>
                    <a:lumOff val="25000"/>
                  </a:srgbClr>
                </a:solidFill>
                <a:latin typeface="Arial"/>
                <a:ea typeface="微软雅黑"/>
                <a:cs typeface="+mn-ea"/>
                <a:sym typeface="+mn-lt"/>
              </a:rPr>
              <a:t>D</a:t>
            </a:r>
            <a:endParaRPr kumimoji="0" lang="zh-CN" altLang="en-US" sz="12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endParaRPr>
          </a:p>
        </p:txBody>
      </p:sp>
      <p:sp>
        <p:nvSpPr>
          <p:cNvPr id="63" name="文本框 83">
            <a:extLst>
              <a:ext uri="{FF2B5EF4-FFF2-40B4-BE49-F238E27FC236}">
                <a16:creationId xmlns:a16="http://schemas.microsoft.com/office/drawing/2014/main" id="{59217F98-C9CE-2567-BD55-F3A1BDED6CC8}"/>
              </a:ext>
            </a:extLst>
          </p:cNvPr>
          <p:cNvSpPr txBox="1">
            <a:spLocks noChangeArrowheads="1"/>
          </p:cNvSpPr>
          <p:nvPr/>
        </p:nvSpPr>
        <p:spPr bwMode="auto">
          <a:xfrm>
            <a:off x="6218434" y="3840658"/>
            <a:ext cx="17604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3080" eaLnBrk="0" hangingPunct="0">
              <a:defRPr>
                <a:solidFill>
                  <a:schemeClr val="tx1"/>
                </a:solidFill>
                <a:latin typeface="Calibri" panose="020F0502020204030204" pitchFamily="34" charset="0"/>
                <a:ea typeface="宋体" panose="02010600030101010101" pitchFamily="2" charset="-122"/>
              </a:defRPr>
            </a:lvl1pPr>
            <a:lvl2pPr defTabSz="513080" eaLnBrk="0" hangingPunct="0">
              <a:defRPr>
                <a:solidFill>
                  <a:schemeClr val="tx1"/>
                </a:solidFill>
                <a:latin typeface="Calibri" panose="020F0502020204030204" pitchFamily="34" charset="0"/>
                <a:ea typeface="宋体" panose="02010600030101010101" pitchFamily="2" charset="-122"/>
              </a:defRPr>
            </a:lvl2pPr>
            <a:lvl3pPr defTabSz="513080" eaLnBrk="0" hangingPunct="0">
              <a:defRPr>
                <a:solidFill>
                  <a:schemeClr val="tx1"/>
                </a:solidFill>
                <a:latin typeface="Calibri" panose="020F0502020204030204" pitchFamily="34" charset="0"/>
                <a:ea typeface="宋体" panose="02010600030101010101" pitchFamily="2" charset="-122"/>
              </a:defRPr>
            </a:lvl3pPr>
            <a:lvl4pPr defTabSz="513080" eaLnBrk="0" hangingPunct="0">
              <a:defRPr>
                <a:solidFill>
                  <a:schemeClr val="tx1"/>
                </a:solidFill>
                <a:latin typeface="Calibri" panose="020F0502020204030204" pitchFamily="34" charset="0"/>
                <a:ea typeface="宋体" panose="02010600030101010101" pitchFamily="2" charset="-122"/>
              </a:defRPr>
            </a:lvl4pPr>
            <a:lvl5pPr defTabSz="513080" eaLnBrk="0" hangingPunct="0">
              <a:defRPr>
                <a:solidFill>
                  <a:schemeClr val="tx1"/>
                </a:solidFill>
                <a:latin typeface="Calibri" panose="020F0502020204030204" pitchFamily="34" charset="0"/>
                <a:ea typeface="宋体" panose="02010600030101010101" pitchFamily="2" charset="-122"/>
              </a:defRPr>
            </a:lvl5pPr>
            <a:lvl6pPr marL="22847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513080" rtl="0" eaLnBrk="1" fontAlgn="auto" latinLnBrk="0" hangingPunct="1">
              <a:lnSpc>
                <a:spcPct val="100000"/>
              </a:lnSpc>
              <a:spcBef>
                <a:spcPts val="0"/>
              </a:spcBef>
              <a:spcAft>
                <a:spcPts val="0"/>
              </a:spcAft>
              <a:buClrTx/>
              <a:buSzTx/>
              <a:buFontTx/>
              <a:buNone/>
              <a:tabLst/>
              <a:defRPr/>
            </a:pPr>
            <a:r>
              <a:rPr lang="en-US" altLang="zh-CN" sz="1200" b="1" dirty="0">
                <a:solidFill>
                  <a:srgbClr val="000000">
                    <a:lumMod val="75000"/>
                    <a:lumOff val="25000"/>
                  </a:srgbClr>
                </a:solidFill>
                <a:latin typeface="Arial"/>
                <a:ea typeface="微软雅黑"/>
                <a:cs typeface="+mn-ea"/>
                <a:sym typeface="+mn-lt"/>
              </a:rPr>
              <a:t>F</a:t>
            </a:r>
            <a:endParaRPr kumimoji="0" lang="zh-CN" altLang="en-US" sz="12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endParaRPr>
          </a:p>
        </p:txBody>
      </p:sp>
      <p:sp>
        <p:nvSpPr>
          <p:cNvPr id="65" name="文本框 64">
            <a:extLst>
              <a:ext uri="{FF2B5EF4-FFF2-40B4-BE49-F238E27FC236}">
                <a16:creationId xmlns:a16="http://schemas.microsoft.com/office/drawing/2014/main" id="{0951D16F-53D4-D68E-C541-5B014C6349B8}"/>
              </a:ext>
            </a:extLst>
          </p:cNvPr>
          <p:cNvSpPr txBox="1"/>
          <p:nvPr/>
        </p:nvSpPr>
        <p:spPr>
          <a:xfrm>
            <a:off x="9016538" y="4648479"/>
            <a:ext cx="2660073" cy="1477328"/>
          </a:xfrm>
          <a:prstGeom prst="rect">
            <a:avLst/>
          </a:prstGeom>
          <a:noFill/>
        </p:spPr>
        <p:txBody>
          <a:bodyPr wrap="square">
            <a:spAutoFit/>
          </a:bodyPr>
          <a:lstStyle/>
          <a:p>
            <a:pPr algn="l" fontAlgn="base">
              <a:buFont typeface="Arial" panose="020B0604020202020204" pitchFamily="34" charset="0"/>
              <a:buChar char="•"/>
            </a:pPr>
            <a:r>
              <a:rPr lang="en-US" altLang="zh-CN" dirty="0">
                <a:solidFill>
                  <a:srgbClr val="000000">
                    <a:lumMod val="75000"/>
                    <a:lumOff val="25000"/>
                  </a:srgbClr>
                </a:solidFill>
                <a:latin typeface="等线" panose="02010600030101010101" pitchFamily="2" charset="-122"/>
                <a:ea typeface="等线" panose="02010600030101010101" pitchFamily="2" charset="-122"/>
                <a:cs typeface="+mn-ea"/>
              </a:rPr>
              <a:t>1 Indicates that the product has NOT reached on time and 0 indicates it has reached on time.</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wipe(left)">
                                      <p:cBhvr>
                                        <p:cTn id="1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215403" y="4272806"/>
            <a:ext cx="1002783" cy="45719"/>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a:off x="9451993" y="4272806"/>
            <a:ext cx="1002783" cy="45719"/>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17">
            <a:extLst>
              <a:ext uri="{FF2B5EF4-FFF2-40B4-BE49-F238E27FC236}">
                <a16:creationId xmlns:a16="http://schemas.microsoft.com/office/drawing/2014/main" id="{937C0134-4894-EF1A-109E-8410802E39E2}"/>
              </a:ext>
            </a:extLst>
          </p:cNvPr>
          <p:cNvSpPr txBox="1">
            <a:spLocks noChangeArrowheads="1"/>
          </p:cNvSpPr>
          <p:nvPr/>
        </p:nvSpPr>
        <p:spPr bwMode="auto">
          <a:xfrm>
            <a:off x="7553941" y="3313994"/>
            <a:ext cx="31312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a:r>
              <a:rPr lang="en-US" altLang="zh-CN" sz="1600" dirty="0">
                <a:solidFill>
                  <a:schemeClr val="tx1">
                    <a:lumMod val="75000"/>
                    <a:lumOff val="25000"/>
                  </a:schemeClr>
                </a:solidFill>
                <a:latin typeface="+mn-lt"/>
                <a:ea typeface="+mn-ea"/>
                <a:cs typeface="+mn-ea"/>
                <a:sym typeface="+mn-lt"/>
              </a:rPr>
              <a:t>Female</a:t>
            </a:r>
            <a:endParaRPr lang="zh-CN" altLang="en-US" sz="1600" dirty="0">
              <a:solidFill>
                <a:schemeClr val="tx1">
                  <a:lumMod val="75000"/>
                  <a:lumOff val="25000"/>
                </a:schemeClr>
              </a:solidFill>
              <a:latin typeface="+mn-lt"/>
              <a:ea typeface="+mn-ea"/>
              <a:cs typeface="+mn-ea"/>
              <a:sym typeface="+mn-lt"/>
            </a:endParaRPr>
          </a:p>
        </p:txBody>
      </p:sp>
      <p:sp>
        <p:nvSpPr>
          <p:cNvPr id="7" name="文本框 17">
            <a:extLst>
              <a:ext uri="{FF2B5EF4-FFF2-40B4-BE49-F238E27FC236}">
                <a16:creationId xmlns:a16="http://schemas.microsoft.com/office/drawing/2014/main" id="{F66A6C12-1517-E068-C1FA-B7835B7BF290}"/>
              </a:ext>
            </a:extLst>
          </p:cNvPr>
          <p:cNvSpPr txBox="1">
            <a:spLocks noChangeArrowheads="1"/>
          </p:cNvSpPr>
          <p:nvPr/>
        </p:nvSpPr>
        <p:spPr bwMode="auto">
          <a:xfrm>
            <a:off x="6736523" y="1084350"/>
            <a:ext cx="31312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a:r>
              <a:rPr lang="en-US" altLang="zh-CN" sz="1600" dirty="0">
                <a:solidFill>
                  <a:schemeClr val="tx1">
                    <a:lumMod val="75000"/>
                    <a:lumOff val="25000"/>
                  </a:schemeClr>
                </a:solidFill>
                <a:latin typeface="+mn-lt"/>
                <a:ea typeface="+mn-ea"/>
                <a:cs typeface="+mn-ea"/>
                <a:sym typeface="+mn-lt"/>
              </a:rPr>
              <a:t>Road</a:t>
            </a:r>
            <a:endParaRPr lang="zh-CN" altLang="en-US" sz="1600" dirty="0">
              <a:solidFill>
                <a:schemeClr val="tx1">
                  <a:lumMod val="75000"/>
                  <a:lumOff val="25000"/>
                </a:schemeClr>
              </a:solidFill>
              <a:latin typeface="+mn-lt"/>
              <a:ea typeface="+mn-ea"/>
              <a:cs typeface="+mn-ea"/>
              <a:sym typeface="+mn-lt"/>
            </a:endParaRPr>
          </a:p>
        </p:txBody>
      </p:sp>
      <p:pic>
        <p:nvPicPr>
          <p:cNvPr id="3" name="图片 2">
            <a:extLst>
              <a:ext uri="{FF2B5EF4-FFF2-40B4-BE49-F238E27FC236}">
                <a16:creationId xmlns:a16="http://schemas.microsoft.com/office/drawing/2014/main" id="{D9E5CC61-A214-0B10-A072-678FF97549A2}"/>
              </a:ext>
            </a:extLst>
          </p:cNvPr>
          <p:cNvPicPr>
            <a:picLocks noChangeAspect="1"/>
          </p:cNvPicPr>
          <p:nvPr/>
        </p:nvPicPr>
        <p:blipFill>
          <a:blip r:embed="rId3"/>
          <a:stretch>
            <a:fillRect/>
          </a:stretch>
        </p:blipFill>
        <p:spPr>
          <a:xfrm>
            <a:off x="5285916" y="1645013"/>
            <a:ext cx="6829475" cy="2895621"/>
          </a:xfrm>
          <a:prstGeom prst="rect">
            <a:avLst/>
          </a:prstGeom>
        </p:spPr>
      </p:pic>
      <p:pic>
        <p:nvPicPr>
          <p:cNvPr id="6" name="图片 5">
            <a:extLst>
              <a:ext uri="{FF2B5EF4-FFF2-40B4-BE49-F238E27FC236}">
                <a16:creationId xmlns:a16="http://schemas.microsoft.com/office/drawing/2014/main" id="{1091472C-107E-DF11-28BE-4D8A6B14B0C3}"/>
              </a:ext>
            </a:extLst>
          </p:cNvPr>
          <p:cNvPicPr>
            <a:picLocks noChangeAspect="1"/>
          </p:cNvPicPr>
          <p:nvPr/>
        </p:nvPicPr>
        <p:blipFill>
          <a:blip r:embed="rId4"/>
          <a:stretch>
            <a:fillRect/>
          </a:stretch>
        </p:blipFill>
        <p:spPr>
          <a:xfrm>
            <a:off x="27450" y="1785918"/>
            <a:ext cx="5279992" cy="2273330"/>
          </a:xfrm>
          <a:prstGeom prst="rect">
            <a:avLst/>
          </a:prstGeom>
        </p:spPr>
      </p:pic>
      <p:sp>
        <p:nvSpPr>
          <p:cNvPr id="8" name="文本框 17">
            <a:extLst>
              <a:ext uri="{FF2B5EF4-FFF2-40B4-BE49-F238E27FC236}">
                <a16:creationId xmlns:a16="http://schemas.microsoft.com/office/drawing/2014/main" id="{176CC57D-81CB-C56C-7801-517AFD0327F2}"/>
              </a:ext>
            </a:extLst>
          </p:cNvPr>
          <p:cNvSpPr txBox="1">
            <a:spLocks noChangeArrowheads="1"/>
          </p:cNvSpPr>
          <p:nvPr/>
        </p:nvSpPr>
        <p:spPr bwMode="auto">
          <a:xfrm>
            <a:off x="841636" y="1371113"/>
            <a:ext cx="31312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a:r>
              <a:rPr lang="en-US" altLang="zh-CN" sz="1600" dirty="0">
                <a:solidFill>
                  <a:schemeClr val="tx1">
                    <a:lumMod val="75000"/>
                    <a:lumOff val="25000"/>
                  </a:schemeClr>
                </a:solidFill>
                <a:latin typeface="+mn-lt"/>
                <a:ea typeface="+mn-ea"/>
                <a:cs typeface="+mn-ea"/>
                <a:sym typeface="+mn-lt"/>
              </a:rPr>
              <a:t>Flight</a:t>
            </a:r>
            <a:endParaRPr lang="zh-CN" altLang="en-US" sz="1600" dirty="0">
              <a:solidFill>
                <a:schemeClr val="tx1">
                  <a:lumMod val="75000"/>
                  <a:lumOff val="25000"/>
                </a:schemeClr>
              </a:solidFill>
              <a:latin typeface="+mn-lt"/>
              <a:ea typeface="+mn-ea"/>
              <a:cs typeface="+mn-ea"/>
              <a:sym typeface="+mn-lt"/>
            </a:endParaRPr>
          </a:p>
        </p:txBody>
      </p:sp>
      <p:pic>
        <p:nvPicPr>
          <p:cNvPr id="10" name="图片 9">
            <a:extLst>
              <a:ext uri="{FF2B5EF4-FFF2-40B4-BE49-F238E27FC236}">
                <a16:creationId xmlns:a16="http://schemas.microsoft.com/office/drawing/2014/main" id="{383A5791-0BBE-BE86-6E16-CB50038385DA}"/>
              </a:ext>
            </a:extLst>
          </p:cNvPr>
          <p:cNvPicPr>
            <a:picLocks noChangeAspect="1"/>
          </p:cNvPicPr>
          <p:nvPr/>
        </p:nvPicPr>
        <p:blipFill>
          <a:blip r:embed="rId5"/>
          <a:stretch>
            <a:fillRect/>
          </a:stretch>
        </p:blipFill>
        <p:spPr>
          <a:xfrm>
            <a:off x="337074" y="4700021"/>
            <a:ext cx="5035286" cy="2157979"/>
          </a:xfrm>
          <a:prstGeom prst="rect">
            <a:avLst/>
          </a:prstGeom>
        </p:spPr>
      </p:pic>
      <p:sp>
        <p:nvSpPr>
          <p:cNvPr id="12" name="文本框 17">
            <a:extLst>
              <a:ext uri="{FF2B5EF4-FFF2-40B4-BE49-F238E27FC236}">
                <a16:creationId xmlns:a16="http://schemas.microsoft.com/office/drawing/2014/main" id="{2F43D462-CBF8-8A42-DC04-452F0D19B780}"/>
              </a:ext>
            </a:extLst>
          </p:cNvPr>
          <p:cNvSpPr txBox="1">
            <a:spLocks noChangeArrowheads="1"/>
          </p:cNvSpPr>
          <p:nvPr/>
        </p:nvSpPr>
        <p:spPr bwMode="auto">
          <a:xfrm>
            <a:off x="1243418" y="4371357"/>
            <a:ext cx="31312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a:r>
              <a:rPr lang="en-US" altLang="zh-CN" sz="1600" dirty="0">
                <a:solidFill>
                  <a:schemeClr val="tx1">
                    <a:lumMod val="75000"/>
                    <a:lumOff val="25000"/>
                  </a:schemeClr>
                </a:solidFill>
                <a:latin typeface="+mn-lt"/>
                <a:ea typeface="+mn-ea"/>
                <a:cs typeface="+mn-ea"/>
                <a:sym typeface="+mn-lt"/>
              </a:rPr>
              <a:t>Ship</a:t>
            </a:r>
            <a:endParaRPr lang="zh-CN" altLang="en-US" sz="1600" dirty="0">
              <a:solidFill>
                <a:schemeClr val="tx1">
                  <a:lumMod val="75000"/>
                  <a:lumOff val="25000"/>
                </a:schemeClr>
              </a:solidFill>
              <a:latin typeface="+mn-lt"/>
              <a:ea typeface="+mn-ea"/>
              <a:cs typeface="+mn-ea"/>
              <a:sym typeface="+mn-lt"/>
            </a:endParaRPr>
          </a:p>
        </p:txBody>
      </p:sp>
      <p:sp>
        <p:nvSpPr>
          <p:cNvPr id="13" name="TextBox 28">
            <a:extLst>
              <a:ext uri="{FF2B5EF4-FFF2-40B4-BE49-F238E27FC236}">
                <a16:creationId xmlns:a16="http://schemas.microsoft.com/office/drawing/2014/main" id="{0D90288A-4817-27E9-103F-FD459454DA6C}"/>
              </a:ext>
            </a:extLst>
          </p:cNvPr>
          <p:cNvSpPr txBox="1"/>
          <p:nvPr/>
        </p:nvSpPr>
        <p:spPr>
          <a:xfrm>
            <a:off x="270336" y="464092"/>
            <a:ext cx="8208575"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solidFill>
                  <a:srgbClr val="000000">
                    <a:lumMod val="65000"/>
                    <a:lumOff val="35000"/>
                  </a:srgbClr>
                </a:solidFill>
                <a:latin typeface="Agency FB" panose="020B0503020202020204" pitchFamily="34" charset="0"/>
                <a:ea typeface="微软雅黑"/>
                <a:cs typeface="+mn-ea"/>
                <a:sym typeface="+mn-lt"/>
              </a:rPr>
              <a:t>The</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relationship</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between</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shipment and the product weight</a:t>
            </a:r>
            <a:endParaRPr kumimoji="0" lang="id-ID" sz="2800" b="1" i="0" u="none" strike="noStrike" kern="1200" cap="none" spc="0" normalizeH="0" baseline="0" noProof="0" dirty="0">
              <a:ln>
                <a:noFill/>
              </a:ln>
              <a:solidFill>
                <a:srgbClr val="000000">
                  <a:lumMod val="65000"/>
                  <a:lumOff val="35000"/>
                </a:srgbClr>
              </a:solidFill>
              <a:effectLst/>
              <a:uLnTx/>
              <a:uFillTx/>
              <a:latin typeface="Agency FB" panose="020B0503020202020204" pitchFamily="34" charset="0"/>
              <a:ea typeface="微软雅黑"/>
              <a:cs typeface="+mn-ea"/>
              <a:sym typeface="+mn-lt"/>
            </a:endParaRPr>
          </a:p>
        </p:txBody>
      </p:sp>
      <p:sp>
        <p:nvSpPr>
          <p:cNvPr id="14" name="矩形 13">
            <a:extLst>
              <a:ext uri="{FF2B5EF4-FFF2-40B4-BE49-F238E27FC236}">
                <a16:creationId xmlns:a16="http://schemas.microsoft.com/office/drawing/2014/main" id="{5AEB6508-FE28-B12C-C5E3-35AC3B9E9B60}"/>
              </a:ext>
            </a:extLst>
          </p:cNvPr>
          <p:cNvSpPr/>
          <p:nvPr/>
        </p:nvSpPr>
        <p:spPr>
          <a:xfrm>
            <a:off x="1011034" y="468640"/>
            <a:ext cx="113573" cy="591328"/>
          </a:xfrm>
          <a:prstGeom prst="rect">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Tree>
    <p:extLst>
      <p:ext uri="{BB962C8B-B14F-4D97-AF65-F5344CB8AC3E}">
        <p14:creationId xmlns:p14="http://schemas.microsoft.com/office/powerpoint/2010/main" val="265272353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1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03C76DC-F1ED-F04A-6048-E1FDDCCAF61F}"/>
              </a:ext>
            </a:extLst>
          </p:cNvPr>
          <p:cNvSpPr txBox="1"/>
          <p:nvPr/>
        </p:nvSpPr>
        <p:spPr>
          <a:xfrm>
            <a:off x="4023361" y="2635010"/>
            <a:ext cx="4882342" cy="1015663"/>
          </a:xfrm>
          <a:prstGeom prst="rect">
            <a:avLst/>
          </a:prstGeom>
          <a:noFill/>
        </p:spPr>
        <p:txBody>
          <a:bodyPr wrap="square" rtlCol="0">
            <a:spAutoFit/>
          </a:bodyPr>
          <a:lstStyle/>
          <a:p>
            <a:r>
              <a:rPr lang="en-US" altLang="zh-CN" sz="6000" dirty="0">
                <a:solidFill>
                  <a:schemeClr val="bg1"/>
                </a:solidFill>
              </a:rPr>
              <a:t>Thank you !</a:t>
            </a:r>
            <a:endParaRPr lang="zh-CN" altLang="en-US" sz="6000" dirty="0">
              <a:solidFill>
                <a:schemeClr val="bg1"/>
              </a:solidFill>
            </a:endParaRPr>
          </a:p>
        </p:txBody>
      </p:sp>
    </p:spTree>
    <p:extLst>
      <p:ext uri="{BB962C8B-B14F-4D97-AF65-F5344CB8AC3E}">
        <p14:creationId xmlns:p14="http://schemas.microsoft.com/office/powerpoint/2010/main" val="2393951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6" name="图片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032202" y="1774761"/>
            <a:ext cx="3938010" cy="4033285"/>
          </a:xfrm>
          <a:prstGeom prst="rect">
            <a:avLst/>
          </a:prstGeom>
        </p:spPr>
      </p:pic>
      <p:sp>
        <p:nvSpPr>
          <p:cNvPr id="11" name="矩形 10"/>
          <p:cNvSpPr/>
          <p:nvPr/>
        </p:nvSpPr>
        <p:spPr>
          <a:xfrm>
            <a:off x="5610967" y="2674765"/>
            <a:ext cx="732654" cy="502004"/>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cs typeface="+mn-ea"/>
              <a:sym typeface="+mn-lt"/>
            </a:endParaRPr>
          </a:p>
        </p:txBody>
      </p:sp>
      <p:sp>
        <p:nvSpPr>
          <p:cNvPr id="13" name="矩形 12"/>
          <p:cNvSpPr/>
          <p:nvPr/>
        </p:nvSpPr>
        <p:spPr>
          <a:xfrm>
            <a:off x="8459257" y="2671408"/>
            <a:ext cx="732654" cy="502004"/>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cs typeface="+mn-ea"/>
              <a:sym typeface="+mn-lt"/>
            </a:endParaRPr>
          </a:p>
        </p:txBody>
      </p:sp>
      <p:sp>
        <p:nvSpPr>
          <p:cNvPr id="16" name="TextBox 28"/>
          <p:cNvSpPr txBox="1"/>
          <p:nvPr/>
        </p:nvSpPr>
        <p:spPr>
          <a:xfrm>
            <a:off x="5541850" y="2639843"/>
            <a:ext cx="803971" cy="584775"/>
          </a:xfrm>
          <a:prstGeom prst="rect">
            <a:avLst/>
          </a:prstGeom>
          <a:noFill/>
        </p:spPr>
        <p:txBody>
          <a:bodyPr wrap="square" rtlCol="0">
            <a:spAutoFit/>
          </a:bodyPr>
          <a:lstStyle/>
          <a:p>
            <a:pPr algn="ctr"/>
            <a:r>
              <a:rPr lang="en-US" sz="3200" dirty="0">
                <a:solidFill>
                  <a:schemeClr val="bg1"/>
                </a:solidFill>
                <a:latin typeface="Agency FB" panose="020B0503020202020204" pitchFamily="34" charset="0"/>
                <a:cs typeface="+mn-ea"/>
                <a:sym typeface="+mn-lt"/>
              </a:rPr>
              <a:t>01</a:t>
            </a:r>
            <a:endParaRPr lang="id-ID" sz="2800" dirty="0">
              <a:solidFill>
                <a:schemeClr val="bg1"/>
              </a:solidFill>
              <a:latin typeface="Agency FB" panose="020B0503020202020204" pitchFamily="34" charset="0"/>
              <a:cs typeface="+mn-ea"/>
              <a:sym typeface="+mn-lt"/>
            </a:endParaRPr>
          </a:p>
        </p:txBody>
      </p:sp>
      <p:sp>
        <p:nvSpPr>
          <p:cNvPr id="18" name="TextBox 28"/>
          <p:cNvSpPr txBox="1"/>
          <p:nvPr/>
        </p:nvSpPr>
        <p:spPr>
          <a:xfrm>
            <a:off x="8423599" y="2620218"/>
            <a:ext cx="803971" cy="584775"/>
          </a:xfrm>
          <a:prstGeom prst="rect">
            <a:avLst/>
          </a:prstGeom>
          <a:noFill/>
        </p:spPr>
        <p:txBody>
          <a:bodyPr wrap="square" rtlCol="0">
            <a:spAutoFit/>
          </a:bodyPr>
          <a:lstStyle/>
          <a:p>
            <a:pPr algn="ctr"/>
            <a:r>
              <a:rPr lang="en-US" sz="3200" dirty="0">
                <a:solidFill>
                  <a:schemeClr val="bg1"/>
                </a:solidFill>
                <a:latin typeface="Agency FB" panose="020B0503020202020204" pitchFamily="34" charset="0"/>
                <a:cs typeface="+mn-ea"/>
                <a:sym typeface="+mn-lt"/>
              </a:rPr>
              <a:t>03</a:t>
            </a:r>
            <a:endParaRPr lang="id-ID" sz="2800" dirty="0">
              <a:solidFill>
                <a:schemeClr val="bg1"/>
              </a:solidFill>
              <a:latin typeface="Agency FB" panose="020B0503020202020204" pitchFamily="34" charset="0"/>
              <a:cs typeface="+mn-ea"/>
              <a:sym typeface="+mn-lt"/>
            </a:endParaRPr>
          </a:p>
        </p:txBody>
      </p:sp>
      <p:sp>
        <p:nvSpPr>
          <p:cNvPr id="20" name="TextBox 28"/>
          <p:cNvSpPr txBox="1"/>
          <p:nvPr/>
        </p:nvSpPr>
        <p:spPr>
          <a:xfrm>
            <a:off x="6390507" y="2686008"/>
            <a:ext cx="1997433" cy="492443"/>
          </a:xfrm>
          <a:prstGeom prst="rect">
            <a:avLst/>
          </a:prstGeom>
          <a:noFill/>
        </p:spPr>
        <p:txBody>
          <a:bodyPr wrap="square" rtlCol="0">
            <a:spAutoFit/>
          </a:bodyPr>
          <a:lstStyle/>
          <a:p>
            <a:r>
              <a:rPr lang="en-US" altLang="zh-CN" sz="2600" dirty="0">
                <a:solidFill>
                  <a:srgbClr val="1C9494"/>
                </a:solidFill>
                <a:cs typeface="+mn-ea"/>
              </a:rPr>
              <a:t>Dataset</a:t>
            </a:r>
            <a:endParaRPr lang="id-ID" sz="2600" dirty="0">
              <a:solidFill>
                <a:srgbClr val="1C9494"/>
              </a:solidFill>
              <a:cs typeface="+mn-ea"/>
              <a:sym typeface="+mn-lt"/>
            </a:endParaRPr>
          </a:p>
        </p:txBody>
      </p:sp>
      <p:grpSp>
        <p:nvGrpSpPr>
          <p:cNvPr id="2" name="组合 1">
            <a:extLst>
              <a:ext uri="{FF2B5EF4-FFF2-40B4-BE49-F238E27FC236}">
                <a16:creationId xmlns:a16="http://schemas.microsoft.com/office/drawing/2014/main" id="{A4D586A4-0DAD-49E7-B5E1-4EB1696BEFE8}"/>
              </a:ext>
            </a:extLst>
          </p:cNvPr>
          <p:cNvGrpSpPr/>
          <p:nvPr/>
        </p:nvGrpSpPr>
        <p:grpSpPr>
          <a:xfrm>
            <a:off x="5541850" y="4431411"/>
            <a:ext cx="2881749" cy="584775"/>
            <a:chOff x="5541850" y="4431411"/>
            <a:chExt cx="2881749" cy="584775"/>
          </a:xfrm>
        </p:grpSpPr>
        <p:sp>
          <p:nvSpPr>
            <p:cNvPr id="12" name="矩形 11"/>
            <p:cNvSpPr/>
            <p:nvPr/>
          </p:nvSpPr>
          <p:spPr>
            <a:xfrm>
              <a:off x="5610967" y="4472796"/>
              <a:ext cx="732654" cy="502004"/>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cs typeface="+mn-ea"/>
                <a:sym typeface="+mn-lt"/>
              </a:endParaRPr>
            </a:p>
          </p:txBody>
        </p:sp>
        <p:sp>
          <p:nvSpPr>
            <p:cNvPr id="17" name="TextBox 28"/>
            <p:cNvSpPr txBox="1"/>
            <p:nvPr/>
          </p:nvSpPr>
          <p:spPr>
            <a:xfrm>
              <a:off x="5541850" y="4431411"/>
              <a:ext cx="803971" cy="584775"/>
            </a:xfrm>
            <a:prstGeom prst="rect">
              <a:avLst/>
            </a:prstGeom>
            <a:noFill/>
          </p:spPr>
          <p:txBody>
            <a:bodyPr wrap="square" rtlCol="0">
              <a:spAutoFit/>
            </a:bodyPr>
            <a:lstStyle/>
            <a:p>
              <a:pPr algn="ctr"/>
              <a:r>
                <a:rPr lang="en-US" sz="3200" dirty="0">
                  <a:solidFill>
                    <a:schemeClr val="bg1"/>
                  </a:solidFill>
                  <a:latin typeface="Agency FB" panose="020B0503020202020204" pitchFamily="34" charset="0"/>
                  <a:cs typeface="+mn-ea"/>
                  <a:sym typeface="+mn-lt"/>
                </a:rPr>
                <a:t>02</a:t>
              </a:r>
              <a:endParaRPr lang="id-ID" sz="2800" dirty="0">
                <a:solidFill>
                  <a:schemeClr val="bg1"/>
                </a:solidFill>
                <a:latin typeface="Agency FB" panose="020B0503020202020204" pitchFamily="34" charset="0"/>
                <a:cs typeface="+mn-ea"/>
                <a:sym typeface="+mn-lt"/>
              </a:endParaRPr>
            </a:p>
          </p:txBody>
        </p:sp>
        <p:sp>
          <p:nvSpPr>
            <p:cNvPr id="21" name="TextBox 28"/>
            <p:cNvSpPr txBox="1"/>
            <p:nvPr/>
          </p:nvSpPr>
          <p:spPr>
            <a:xfrm>
              <a:off x="6426166" y="4482357"/>
              <a:ext cx="1997433" cy="492443"/>
            </a:xfrm>
            <a:prstGeom prst="rect">
              <a:avLst/>
            </a:prstGeom>
            <a:noFill/>
          </p:spPr>
          <p:txBody>
            <a:bodyPr wrap="square" rtlCol="0">
              <a:spAutoFit/>
            </a:bodyPr>
            <a:lstStyle/>
            <a:p>
              <a:r>
                <a:rPr lang="en-US" altLang="zh-CN" sz="2600" dirty="0">
                  <a:solidFill>
                    <a:srgbClr val="1C9494"/>
                  </a:solidFill>
                  <a:cs typeface="+mn-ea"/>
                </a:rPr>
                <a:t>Analysis</a:t>
              </a:r>
              <a:endParaRPr lang="zh-CN" altLang="en-US" sz="2600" dirty="0">
                <a:solidFill>
                  <a:srgbClr val="1C9494"/>
                </a:solidFill>
                <a:cs typeface="+mn-ea"/>
                <a:sym typeface="+mn-lt"/>
              </a:endParaRPr>
            </a:p>
          </p:txBody>
        </p:sp>
      </p:grpSp>
      <p:sp>
        <p:nvSpPr>
          <p:cNvPr id="22" name="TextBox 28"/>
          <p:cNvSpPr txBox="1"/>
          <p:nvPr/>
        </p:nvSpPr>
        <p:spPr>
          <a:xfrm>
            <a:off x="9227569" y="2686008"/>
            <a:ext cx="2685075" cy="492443"/>
          </a:xfrm>
          <a:prstGeom prst="rect">
            <a:avLst/>
          </a:prstGeom>
          <a:noFill/>
        </p:spPr>
        <p:txBody>
          <a:bodyPr wrap="square" rtlCol="0">
            <a:spAutoFit/>
          </a:bodyPr>
          <a:lstStyle/>
          <a:p>
            <a:r>
              <a:rPr lang="en-US" altLang="zh-CN" sz="2600" dirty="0">
                <a:solidFill>
                  <a:srgbClr val="1C9494"/>
                </a:solidFill>
                <a:cs typeface="+mn-ea"/>
              </a:rPr>
              <a:t>Data app demo</a:t>
            </a:r>
            <a:endParaRPr lang="zh-CN" altLang="en-US" sz="2600" dirty="0">
              <a:solidFill>
                <a:srgbClr val="1C9494"/>
              </a:solidFill>
              <a:cs typeface="+mn-ea"/>
              <a:sym typeface="+mn-lt"/>
            </a:endParaRPr>
          </a:p>
        </p:txBody>
      </p:sp>
      <p:sp>
        <p:nvSpPr>
          <p:cNvPr id="24" name="TextBox 28"/>
          <p:cNvSpPr txBox="1"/>
          <p:nvPr/>
        </p:nvSpPr>
        <p:spPr>
          <a:xfrm>
            <a:off x="1348940" y="3173412"/>
            <a:ext cx="3621272" cy="769441"/>
          </a:xfrm>
          <a:prstGeom prst="rect">
            <a:avLst/>
          </a:prstGeom>
          <a:noFill/>
        </p:spPr>
        <p:txBody>
          <a:bodyPr wrap="square" rtlCol="0">
            <a:spAutoFit/>
          </a:bodyPr>
          <a:lstStyle/>
          <a:p>
            <a:pPr algn="ctr"/>
            <a:r>
              <a:rPr lang="en-US" sz="4400" b="1" dirty="0">
                <a:solidFill>
                  <a:schemeClr val="bg1"/>
                </a:solidFill>
                <a:latin typeface="Agency FB" panose="020B0503020202020204" pitchFamily="34" charset="0"/>
                <a:cs typeface="+mn-ea"/>
                <a:sym typeface="+mn-lt"/>
              </a:rPr>
              <a:t>CONTENTS</a:t>
            </a:r>
            <a:endParaRPr lang="id-ID" sz="4000" b="1" dirty="0">
              <a:solidFill>
                <a:schemeClr val="bg1"/>
              </a:solidFill>
              <a:latin typeface="Agency FB" panose="020B0503020202020204" pitchFamily="34" charset="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0-#ppt_w/2"/>
                                          </p:val>
                                        </p:tav>
                                        <p:tav tm="100000">
                                          <p:val>
                                            <p:strVal val="#ppt_x"/>
                                          </p:val>
                                        </p:tav>
                                      </p:tavLst>
                                    </p:anim>
                                    <p:anim calcmode="lin" valueType="num">
                                      <p:cBhvr additive="base">
                                        <p:cTn id="14" dur="500" fill="hold"/>
                                        <p:tgtEl>
                                          <p:spTgt spid="24"/>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1+#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1+#ppt_w/2"/>
                                          </p:val>
                                        </p:tav>
                                        <p:tav tm="100000">
                                          <p:val>
                                            <p:strVal val="#ppt_x"/>
                                          </p:val>
                                        </p:tav>
                                      </p:tavLst>
                                    </p:anim>
                                    <p:anim calcmode="lin" valueType="num">
                                      <p:cBhvr additive="base">
                                        <p:cTn id="27" dur="500" fill="hold"/>
                                        <p:tgtEl>
                                          <p:spTgt spid="16"/>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1+#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6" grpId="0"/>
      <p:bldP spid="18" grpId="0"/>
      <p:bldP spid="20" grpId="0"/>
      <p:bldP spid="22"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p:cNvGrpSpPr/>
          <p:nvPr/>
        </p:nvGrpSpPr>
        <p:grpSpPr>
          <a:xfrm>
            <a:off x="1843217" y="3504334"/>
            <a:ext cx="5320715" cy="1885671"/>
            <a:chOff x="1050566" y="2772577"/>
            <a:chExt cx="6123488" cy="2170175"/>
          </a:xfrm>
          <a:effectLst/>
        </p:grpSpPr>
        <p:sp>
          <p:nvSpPr>
            <p:cNvPr id="5" name="Block Arc 49"/>
            <p:cNvSpPr/>
            <p:nvPr/>
          </p:nvSpPr>
          <p:spPr>
            <a:xfrm>
              <a:off x="1050566" y="2786644"/>
              <a:ext cx="2156108" cy="2156108"/>
            </a:xfrm>
            <a:prstGeom prst="blockArc">
              <a:avLst>
                <a:gd name="adj1" fmla="val 10800000"/>
                <a:gd name="adj2" fmla="val 0"/>
                <a:gd name="adj3" fmla="val 8077"/>
              </a:avLst>
            </a:prstGeom>
            <a:solidFill>
              <a:srgbClr val="156F6D"/>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6" name="Block Arc 50"/>
            <p:cNvSpPr/>
            <p:nvPr/>
          </p:nvSpPr>
          <p:spPr>
            <a:xfrm flipV="1">
              <a:off x="3034257" y="2772577"/>
              <a:ext cx="2156108" cy="2156108"/>
            </a:xfrm>
            <a:prstGeom prst="blockArc">
              <a:avLst>
                <a:gd name="adj1" fmla="val 10800000"/>
                <a:gd name="adj2" fmla="val 0"/>
                <a:gd name="adj3" fmla="val 8077"/>
              </a:avLst>
            </a:prstGeom>
            <a:solidFill>
              <a:schemeClr val="tx1">
                <a:lumMod val="75000"/>
                <a:lumOff val="25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7" name="Block Arc 51"/>
            <p:cNvSpPr/>
            <p:nvPr/>
          </p:nvSpPr>
          <p:spPr>
            <a:xfrm>
              <a:off x="5017946" y="2786644"/>
              <a:ext cx="2156108" cy="2156108"/>
            </a:xfrm>
            <a:prstGeom prst="blockArc">
              <a:avLst>
                <a:gd name="adj1" fmla="val 10800000"/>
                <a:gd name="adj2" fmla="val 0"/>
                <a:gd name="adj3" fmla="val 8077"/>
              </a:avLst>
            </a:prstGeom>
            <a:solidFill>
              <a:srgbClr val="1C949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grpSp>
      <p:grpSp>
        <p:nvGrpSpPr>
          <p:cNvPr id="10" name="Group 7"/>
          <p:cNvGrpSpPr/>
          <p:nvPr/>
        </p:nvGrpSpPr>
        <p:grpSpPr>
          <a:xfrm>
            <a:off x="5829899" y="3982865"/>
            <a:ext cx="1057512" cy="1057512"/>
            <a:chOff x="7471157" y="3242097"/>
            <a:chExt cx="1217066" cy="1217066"/>
          </a:xfrm>
          <a:effectLst/>
        </p:grpSpPr>
        <p:sp>
          <p:nvSpPr>
            <p:cNvPr id="11" name="Oval 58"/>
            <p:cNvSpPr/>
            <p:nvPr/>
          </p:nvSpPr>
          <p:spPr>
            <a:xfrm>
              <a:off x="7471157" y="3242097"/>
              <a:ext cx="1217066" cy="1217066"/>
            </a:xfrm>
            <a:prstGeom prst="ellipse">
              <a:avLst/>
            </a:prstGeom>
            <a:solidFill>
              <a:schemeClr val="tx1">
                <a:lumMod val="75000"/>
                <a:lumOff val="25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12" name="Freeform 60"/>
            <p:cNvSpPr>
              <a:spLocks noEditPoints="1"/>
            </p:cNvSpPr>
            <p:nvPr/>
          </p:nvSpPr>
          <p:spPr bwMode="auto">
            <a:xfrm>
              <a:off x="7885731" y="3639946"/>
              <a:ext cx="387918" cy="438717"/>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rgbClr val="FCFCFC"/>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rgbClr val="FFFFFF"/>
                </a:solidFill>
                <a:effectLst/>
                <a:uLnTx/>
                <a:uFillTx/>
                <a:latin typeface="Arial"/>
                <a:ea typeface="微软雅黑"/>
                <a:cs typeface="+mn-ea"/>
                <a:sym typeface="+mn-lt"/>
              </a:endParaRPr>
            </a:p>
          </p:txBody>
        </p:sp>
      </p:grpSp>
      <p:grpSp>
        <p:nvGrpSpPr>
          <p:cNvPr id="16" name="Group 5"/>
          <p:cNvGrpSpPr/>
          <p:nvPr/>
        </p:nvGrpSpPr>
        <p:grpSpPr>
          <a:xfrm>
            <a:off x="2349876" y="3934814"/>
            <a:ext cx="1057512" cy="1057512"/>
            <a:chOff x="3503777" y="3242097"/>
            <a:chExt cx="1217066" cy="1217066"/>
          </a:xfrm>
          <a:effectLst/>
        </p:grpSpPr>
        <p:sp>
          <p:nvSpPr>
            <p:cNvPr id="17" name="Oval 56"/>
            <p:cNvSpPr/>
            <p:nvPr/>
          </p:nvSpPr>
          <p:spPr>
            <a:xfrm>
              <a:off x="3503777" y="3242097"/>
              <a:ext cx="1217066" cy="1217066"/>
            </a:xfrm>
            <a:prstGeom prst="ellipse">
              <a:avLst/>
            </a:prstGeom>
            <a:solidFill>
              <a:schemeClr val="tx1">
                <a:lumMod val="75000"/>
                <a:lumOff val="25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18" name="Freeform 62"/>
            <p:cNvSpPr>
              <a:spLocks noEditPoints="1"/>
            </p:cNvSpPr>
            <p:nvPr/>
          </p:nvSpPr>
          <p:spPr bwMode="auto">
            <a:xfrm>
              <a:off x="3944905" y="3598612"/>
              <a:ext cx="334809" cy="52877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FCFCFC"/>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rgbClr val="FFFFFF"/>
                </a:solidFill>
                <a:effectLst/>
                <a:uLnTx/>
                <a:uFillTx/>
                <a:latin typeface="Arial"/>
                <a:ea typeface="微软雅黑"/>
                <a:cs typeface="+mn-ea"/>
                <a:sym typeface="+mn-lt"/>
              </a:endParaRPr>
            </a:p>
          </p:txBody>
        </p:sp>
      </p:grpSp>
      <p:grpSp>
        <p:nvGrpSpPr>
          <p:cNvPr id="19" name="Group 6"/>
          <p:cNvGrpSpPr/>
          <p:nvPr/>
        </p:nvGrpSpPr>
        <p:grpSpPr>
          <a:xfrm>
            <a:off x="4188942" y="3934814"/>
            <a:ext cx="1057512" cy="1057512"/>
            <a:chOff x="5487467" y="3242097"/>
            <a:chExt cx="1217066" cy="1217066"/>
          </a:xfrm>
          <a:effectLst/>
        </p:grpSpPr>
        <p:sp>
          <p:nvSpPr>
            <p:cNvPr id="20" name="Oval 57"/>
            <p:cNvSpPr/>
            <p:nvPr/>
          </p:nvSpPr>
          <p:spPr>
            <a:xfrm>
              <a:off x="5487467" y="3242097"/>
              <a:ext cx="1217066" cy="1217066"/>
            </a:xfrm>
            <a:prstGeom prst="ellipse">
              <a:avLst/>
            </a:prstGeom>
            <a:solidFill>
              <a:srgbClr val="1C949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sp>
          <p:nvSpPr>
            <p:cNvPr id="21" name="Freeform 63"/>
            <p:cNvSpPr>
              <a:spLocks noEditPoints="1"/>
            </p:cNvSpPr>
            <p:nvPr/>
          </p:nvSpPr>
          <p:spPr bwMode="auto">
            <a:xfrm>
              <a:off x="5849571" y="3587750"/>
              <a:ext cx="468733" cy="466426"/>
            </a:xfrm>
            <a:custGeom>
              <a:avLst/>
              <a:gdLst>
                <a:gd name="T0" fmla="*/ 6 w 94"/>
                <a:gd name="T1" fmla="*/ 28 h 94"/>
                <a:gd name="T2" fmla="*/ 32 w 94"/>
                <a:gd name="T3" fmla="*/ 4 h 94"/>
                <a:gd name="T4" fmla="*/ 67 w 94"/>
                <a:gd name="T5" fmla="*/ 6 h 94"/>
                <a:gd name="T6" fmla="*/ 90 w 94"/>
                <a:gd name="T7" fmla="*/ 32 h 94"/>
                <a:gd name="T8" fmla="*/ 88 w 94"/>
                <a:gd name="T9" fmla="*/ 67 h 94"/>
                <a:gd name="T10" fmla="*/ 88 w 94"/>
                <a:gd name="T11" fmla="*/ 67 h 94"/>
                <a:gd name="T12" fmla="*/ 62 w 94"/>
                <a:gd name="T13" fmla="*/ 90 h 94"/>
                <a:gd name="T14" fmla="*/ 27 w 94"/>
                <a:gd name="T15" fmla="*/ 89 h 94"/>
                <a:gd name="T16" fmla="*/ 27 w 94"/>
                <a:gd name="T17" fmla="*/ 89 h 94"/>
                <a:gd name="T18" fmla="*/ 4 w 94"/>
                <a:gd name="T19" fmla="*/ 62 h 94"/>
                <a:gd name="T20" fmla="*/ 6 w 94"/>
                <a:gd name="T21" fmla="*/ 28 h 94"/>
                <a:gd name="T22" fmla="*/ 6 w 94"/>
                <a:gd name="T23" fmla="*/ 28 h 94"/>
                <a:gd name="T24" fmla="*/ 20 w 94"/>
                <a:gd name="T25" fmla="*/ 27 h 94"/>
                <a:gd name="T26" fmla="*/ 16 w 94"/>
                <a:gd name="T27" fmla="*/ 32 h 94"/>
                <a:gd name="T28" fmla="*/ 16 w 94"/>
                <a:gd name="T29" fmla="*/ 32 h 94"/>
                <a:gd name="T30" fmla="*/ 15 w 94"/>
                <a:gd name="T31" fmla="*/ 35 h 94"/>
                <a:gd name="T32" fmla="*/ 36 w 94"/>
                <a:gd name="T33" fmla="*/ 37 h 94"/>
                <a:gd name="T34" fmla="*/ 34 w 94"/>
                <a:gd name="T35" fmla="*/ 40 h 94"/>
                <a:gd name="T36" fmla="*/ 32 w 94"/>
                <a:gd name="T37" fmla="*/ 45 h 94"/>
                <a:gd name="T38" fmla="*/ 13 w 94"/>
                <a:gd name="T39" fmla="*/ 53 h 94"/>
                <a:gd name="T40" fmla="*/ 15 w 94"/>
                <a:gd name="T41" fmla="*/ 59 h 94"/>
                <a:gd name="T42" fmla="*/ 15 w 94"/>
                <a:gd name="T43" fmla="*/ 59 h 94"/>
                <a:gd name="T44" fmla="*/ 16 w 94"/>
                <a:gd name="T45" fmla="*/ 60 h 94"/>
                <a:gd name="T46" fmla="*/ 29 w 94"/>
                <a:gd name="T47" fmla="*/ 54 h 94"/>
                <a:gd name="T48" fmla="*/ 26 w 94"/>
                <a:gd name="T49" fmla="*/ 74 h 94"/>
                <a:gd name="T50" fmla="*/ 32 w 94"/>
                <a:gd name="T51" fmla="*/ 78 h 94"/>
                <a:gd name="T52" fmla="*/ 32 w 94"/>
                <a:gd name="T53" fmla="*/ 78 h 94"/>
                <a:gd name="T54" fmla="*/ 33 w 94"/>
                <a:gd name="T55" fmla="*/ 79 h 94"/>
                <a:gd name="T56" fmla="*/ 34 w 94"/>
                <a:gd name="T57" fmla="*/ 78 h 94"/>
                <a:gd name="T58" fmla="*/ 36 w 94"/>
                <a:gd name="T59" fmla="*/ 55 h 94"/>
                <a:gd name="T60" fmla="*/ 48 w 94"/>
                <a:gd name="T61" fmla="*/ 67 h 94"/>
                <a:gd name="T62" fmla="*/ 60 w 94"/>
                <a:gd name="T63" fmla="*/ 79 h 94"/>
                <a:gd name="T64" fmla="*/ 65 w 94"/>
                <a:gd name="T65" fmla="*/ 77 h 94"/>
                <a:gd name="T66" fmla="*/ 66 w 94"/>
                <a:gd name="T67" fmla="*/ 74 h 94"/>
                <a:gd name="T68" fmla="*/ 54 w 94"/>
                <a:gd name="T69" fmla="*/ 62 h 94"/>
                <a:gd name="T70" fmla="*/ 39 w 94"/>
                <a:gd name="T71" fmla="*/ 48 h 94"/>
                <a:gd name="T72" fmla="*/ 41 w 94"/>
                <a:gd name="T73" fmla="*/ 43 h 94"/>
                <a:gd name="T74" fmla="*/ 43 w 94"/>
                <a:gd name="T75" fmla="*/ 39 h 94"/>
                <a:gd name="T76" fmla="*/ 49 w 94"/>
                <a:gd name="T77" fmla="*/ 42 h 94"/>
                <a:gd name="T78" fmla="*/ 77 w 94"/>
                <a:gd name="T79" fmla="*/ 64 h 94"/>
                <a:gd name="T80" fmla="*/ 78 w 94"/>
                <a:gd name="T81" fmla="*/ 62 h 94"/>
                <a:gd name="T82" fmla="*/ 78 w 94"/>
                <a:gd name="T83" fmla="*/ 62 h 94"/>
                <a:gd name="T84" fmla="*/ 80 w 94"/>
                <a:gd name="T85" fmla="*/ 56 h 94"/>
                <a:gd name="T86" fmla="*/ 53 w 94"/>
                <a:gd name="T87" fmla="*/ 35 h 94"/>
                <a:gd name="T88" fmla="*/ 47 w 94"/>
                <a:gd name="T89" fmla="*/ 32 h 94"/>
                <a:gd name="T90" fmla="*/ 50 w 94"/>
                <a:gd name="T91" fmla="*/ 28 h 94"/>
                <a:gd name="T92" fmla="*/ 56 w 94"/>
                <a:gd name="T93" fmla="*/ 30 h 94"/>
                <a:gd name="T94" fmla="*/ 74 w 94"/>
                <a:gd name="T95" fmla="*/ 28 h 94"/>
                <a:gd name="T96" fmla="*/ 71 w 94"/>
                <a:gd name="T97" fmla="*/ 23 h 94"/>
                <a:gd name="T98" fmla="*/ 70 w 94"/>
                <a:gd name="T99" fmla="*/ 22 h 94"/>
                <a:gd name="T100" fmla="*/ 58 w 94"/>
                <a:gd name="T101" fmla="*/ 23 h 94"/>
                <a:gd name="T102" fmla="*/ 55 w 94"/>
                <a:gd name="T103" fmla="*/ 22 h 94"/>
                <a:gd name="T104" fmla="*/ 62 w 94"/>
                <a:gd name="T105" fmla="*/ 16 h 94"/>
                <a:gd name="T106" fmla="*/ 53 w 94"/>
                <a:gd name="T107" fmla="*/ 14 h 94"/>
                <a:gd name="T108" fmla="*/ 49 w 94"/>
                <a:gd name="T109" fmla="*/ 18 h 94"/>
                <a:gd name="T110" fmla="*/ 43 w 94"/>
                <a:gd name="T111" fmla="*/ 13 h 94"/>
                <a:gd name="T112" fmla="*/ 37 w 94"/>
                <a:gd name="T113" fmla="*/ 15 h 94"/>
                <a:gd name="T114" fmla="*/ 35 w 94"/>
                <a:gd name="T115" fmla="*/ 16 h 94"/>
                <a:gd name="T116" fmla="*/ 44 w 94"/>
                <a:gd name="T117" fmla="*/ 24 h 94"/>
                <a:gd name="T118" fmla="*/ 40 w 94"/>
                <a:gd name="T119" fmla="*/ 30 h 94"/>
                <a:gd name="T120" fmla="*/ 20 w 94"/>
                <a:gd name="T121"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rgbClr val="FCFCFC"/>
            </a:solidFill>
            <a:ln>
              <a:noFill/>
            </a:ln>
            <a:effec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rgbClr val="FFFFFF"/>
                </a:solidFill>
                <a:effectLst/>
                <a:uLnTx/>
                <a:uFillTx/>
                <a:latin typeface="Arial"/>
                <a:ea typeface="微软雅黑"/>
                <a:cs typeface="+mn-ea"/>
                <a:sym typeface="+mn-lt"/>
              </a:endParaRPr>
            </a:p>
          </p:txBody>
        </p:sp>
      </p:grpSp>
      <p:grpSp>
        <p:nvGrpSpPr>
          <p:cNvPr id="25" name="Group 68"/>
          <p:cNvGrpSpPr/>
          <p:nvPr/>
        </p:nvGrpSpPr>
        <p:grpSpPr>
          <a:xfrm>
            <a:off x="2858648" y="5083701"/>
            <a:ext cx="129911" cy="456554"/>
            <a:chOff x="8243431" y="1672074"/>
            <a:chExt cx="199000" cy="699358"/>
          </a:xfrm>
          <a:solidFill>
            <a:srgbClr val="3F3F3F">
              <a:lumMod val="60000"/>
              <a:lumOff val="40000"/>
            </a:srgbClr>
          </a:solidFill>
        </p:grpSpPr>
        <p:sp>
          <p:nvSpPr>
            <p:cNvPr id="26" name="Oval 65"/>
            <p:cNvSpPr/>
            <p:nvPr/>
          </p:nvSpPr>
          <p:spPr>
            <a:xfrm>
              <a:off x="8243431" y="2172432"/>
              <a:ext cx="199000" cy="199000"/>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27" name="Oval 66"/>
            <p:cNvSpPr/>
            <p:nvPr/>
          </p:nvSpPr>
          <p:spPr>
            <a:xfrm>
              <a:off x="8243431" y="1921597"/>
              <a:ext cx="199000" cy="199000"/>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28" name="Oval 67"/>
            <p:cNvSpPr/>
            <p:nvPr/>
          </p:nvSpPr>
          <p:spPr>
            <a:xfrm>
              <a:off x="8243431" y="1672074"/>
              <a:ext cx="199000" cy="199000"/>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grpSp>
      <p:grpSp>
        <p:nvGrpSpPr>
          <p:cNvPr id="29" name="Group 69"/>
          <p:cNvGrpSpPr/>
          <p:nvPr/>
        </p:nvGrpSpPr>
        <p:grpSpPr>
          <a:xfrm>
            <a:off x="6311421" y="5083701"/>
            <a:ext cx="129911" cy="456554"/>
            <a:chOff x="8243431" y="1672074"/>
            <a:chExt cx="199000" cy="699358"/>
          </a:xfrm>
          <a:solidFill>
            <a:srgbClr val="3F3F3F">
              <a:lumMod val="60000"/>
              <a:lumOff val="40000"/>
            </a:srgbClr>
          </a:solidFill>
        </p:grpSpPr>
        <p:sp>
          <p:nvSpPr>
            <p:cNvPr id="30" name="Oval 70"/>
            <p:cNvSpPr/>
            <p:nvPr/>
          </p:nvSpPr>
          <p:spPr>
            <a:xfrm>
              <a:off x="8243431" y="2172432"/>
              <a:ext cx="199000" cy="199000"/>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31" name="Oval 71"/>
            <p:cNvSpPr/>
            <p:nvPr/>
          </p:nvSpPr>
          <p:spPr>
            <a:xfrm>
              <a:off x="8243431" y="1921597"/>
              <a:ext cx="199000" cy="199000"/>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32" name="Oval 72"/>
            <p:cNvSpPr/>
            <p:nvPr/>
          </p:nvSpPr>
          <p:spPr>
            <a:xfrm>
              <a:off x="8243431" y="1672074"/>
              <a:ext cx="199000" cy="199000"/>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grpSp>
      <p:grpSp>
        <p:nvGrpSpPr>
          <p:cNvPr id="37" name="Group 77"/>
          <p:cNvGrpSpPr/>
          <p:nvPr/>
        </p:nvGrpSpPr>
        <p:grpSpPr>
          <a:xfrm>
            <a:off x="4587787" y="3354074"/>
            <a:ext cx="129911" cy="456554"/>
            <a:chOff x="8243431" y="1672074"/>
            <a:chExt cx="199000" cy="699358"/>
          </a:xfrm>
          <a:solidFill>
            <a:srgbClr val="3F3F3F">
              <a:lumMod val="60000"/>
              <a:lumOff val="40000"/>
            </a:srgbClr>
          </a:solidFill>
        </p:grpSpPr>
        <p:sp>
          <p:nvSpPr>
            <p:cNvPr id="38" name="Oval 78"/>
            <p:cNvSpPr/>
            <p:nvPr/>
          </p:nvSpPr>
          <p:spPr>
            <a:xfrm>
              <a:off x="8243431" y="2172432"/>
              <a:ext cx="199000" cy="199000"/>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39" name="Oval 79"/>
            <p:cNvSpPr/>
            <p:nvPr/>
          </p:nvSpPr>
          <p:spPr>
            <a:xfrm>
              <a:off x="8243431" y="1921597"/>
              <a:ext cx="199000" cy="199000"/>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sp>
          <p:nvSpPr>
            <p:cNvPr id="40" name="Oval 80"/>
            <p:cNvSpPr/>
            <p:nvPr/>
          </p:nvSpPr>
          <p:spPr>
            <a:xfrm>
              <a:off x="8243431" y="1672074"/>
              <a:ext cx="199000" cy="199000"/>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a:ea typeface="微软雅黑"/>
                <a:cs typeface="+mn-ea"/>
                <a:sym typeface="+mn-lt"/>
              </a:endParaRPr>
            </a:p>
          </p:txBody>
        </p:sp>
      </p:grpSp>
      <p:sp>
        <p:nvSpPr>
          <p:cNvPr id="55" name="Content Placeholder 2"/>
          <p:cNvSpPr txBox="1"/>
          <p:nvPr/>
        </p:nvSpPr>
        <p:spPr bwMode="auto">
          <a:xfrm>
            <a:off x="1674437" y="1848318"/>
            <a:ext cx="5956609" cy="298624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defTabSz="145097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800" dirty="0">
                <a:solidFill>
                  <a:srgbClr val="000000">
                    <a:lumMod val="75000"/>
                    <a:lumOff val="25000"/>
                  </a:srgbClr>
                </a:solidFill>
                <a:latin typeface="等线" panose="02010600030101010101" pitchFamily="2" charset="-122"/>
                <a:ea typeface="等线" panose="02010600030101010101" pitchFamily="2" charset="-122"/>
                <a:cs typeface="+mn-ea"/>
              </a:rPr>
              <a:t>An international e-commerce company based wants to discover key insights from their customer database. They want to use some of the most advanced machine learning techniques to study their customers. The company sells electronic products.</a:t>
            </a:r>
            <a:endParaRPr lang="en-US" altLang="zh-CN" sz="1800" dirty="0">
              <a:solidFill>
                <a:srgbClr val="000000">
                  <a:lumMod val="75000"/>
                  <a:lumOff val="25000"/>
                </a:srgbClr>
              </a:solidFill>
              <a:latin typeface="等线" panose="02010600030101010101" pitchFamily="2" charset="-122"/>
              <a:ea typeface="等线" panose="02010600030101010101" pitchFamily="2" charset="-122"/>
              <a:cs typeface="+mn-ea"/>
              <a:sym typeface="+mn-lt"/>
            </a:endParaRPr>
          </a:p>
        </p:txBody>
      </p:sp>
      <p:sp>
        <p:nvSpPr>
          <p:cNvPr id="62" name="矩形 61"/>
          <p:cNvSpPr/>
          <p:nvPr/>
        </p:nvSpPr>
        <p:spPr>
          <a:xfrm>
            <a:off x="1199456" y="491667"/>
            <a:ext cx="113573" cy="591328"/>
          </a:xfrm>
          <a:prstGeom prst="rect">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cxnSp>
        <p:nvCxnSpPr>
          <p:cNvPr id="63" name="直接连接符 62"/>
          <p:cNvCxnSpPr/>
          <p:nvPr/>
        </p:nvCxnSpPr>
        <p:spPr>
          <a:xfrm>
            <a:off x="1185037" y="1124744"/>
            <a:ext cx="9903519" cy="2315"/>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66" name="TextBox 28"/>
          <p:cNvSpPr txBox="1"/>
          <p:nvPr/>
        </p:nvSpPr>
        <p:spPr>
          <a:xfrm>
            <a:off x="1421567" y="559775"/>
            <a:ext cx="1141637" cy="523220"/>
          </a:xfrm>
          <a:prstGeom prst="rect">
            <a:avLst/>
          </a:prstGeom>
          <a:noFill/>
        </p:spPr>
        <p:txBody>
          <a:bodyPr wrap="square" rtlCol="0">
            <a:spAutoFit/>
          </a:bodyPr>
          <a:lstStyle/>
          <a:p>
            <a:pPr algn="r">
              <a:defRPr/>
            </a:pPr>
            <a:r>
              <a:rPr lang="en-US" altLang="zh-CN" sz="2800" b="1" dirty="0">
                <a:solidFill>
                  <a:srgbClr val="000000">
                    <a:lumMod val="65000"/>
                    <a:lumOff val="35000"/>
                  </a:srgbClr>
                </a:solidFill>
                <a:latin typeface="Agency FB" panose="020B0503020202020204" pitchFamily="34" charset="0"/>
                <a:ea typeface="微软雅黑"/>
                <a:cs typeface="+mn-ea"/>
              </a:rPr>
              <a:t>Context</a:t>
            </a:r>
            <a:endParaRPr kumimoji="0" lang="id-ID" sz="2800" b="1" i="0" u="none" strike="noStrike" kern="1200" cap="none" spc="0" normalizeH="0" baseline="0" noProof="0" dirty="0">
              <a:ln>
                <a:noFill/>
              </a:ln>
              <a:solidFill>
                <a:srgbClr val="000000">
                  <a:lumMod val="65000"/>
                  <a:lumOff val="35000"/>
                </a:srgbClr>
              </a:solidFill>
              <a:effectLst/>
              <a:uLnTx/>
              <a:uFillTx/>
              <a:latin typeface="Agency FB" panose="020B0503020202020204" pitchFamily="34" charset="0"/>
              <a:ea typeface="微软雅黑"/>
              <a:cs typeface="+mn-ea"/>
              <a:sym typeface="+mn-lt"/>
            </a:endParaRPr>
          </a:p>
        </p:txBody>
      </p:sp>
      <p:pic>
        <p:nvPicPr>
          <p:cNvPr id="1026" name="Picture 2">
            <a:extLst>
              <a:ext uri="{FF2B5EF4-FFF2-40B4-BE49-F238E27FC236}">
                <a16:creationId xmlns:a16="http://schemas.microsoft.com/office/drawing/2014/main" id="{DB44D3C1-823A-CE07-8EB4-69DB033F44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7926" y="2540469"/>
            <a:ext cx="3448396" cy="19375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wipe(left)">
                                      <p:cBhvr>
                                        <p:cTn id="11" dur="500"/>
                                        <p:tgtEl>
                                          <p:spTgt spid="6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250"/>
                                        <p:tgtEl>
                                          <p:spTgt spid="25"/>
                                        </p:tgtEl>
                                      </p:cBhvr>
                                    </p:animEffect>
                                  </p:childTnLst>
                                </p:cTn>
                              </p:par>
                            </p:childTnLst>
                          </p:cTn>
                        </p:par>
                        <p:par>
                          <p:cTn id="20" fill="hold">
                            <p:stCondLst>
                              <p:cond delay="1750"/>
                            </p:stCondLst>
                            <p:childTnLst>
                              <p:par>
                                <p:cTn id="21" presetID="42" presetClass="entr" presetSubtype="0"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000"/>
                                        <p:tgtEl>
                                          <p:spTgt spid="16"/>
                                        </p:tgtEl>
                                      </p:cBhvr>
                                    </p:animEffect>
                                    <p:anim calcmode="lin" valueType="num">
                                      <p:cBhvr>
                                        <p:cTn id="24" dur="1000" fill="hold"/>
                                        <p:tgtEl>
                                          <p:spTgt spid="16"/>
                                        </p:tgtEl>
                                        <p:attrNameLst>
                                          <p:attrName>ppt_x</p:attrName>
                                        </p:attrNameLst>
                                      </p:cBhvr>
                                      <p:tavLst>
                                        <p:tav tm="0">
                                          <p:val>
                                            <p:strVal val="#ppt_x"/>
                                          </p:val>
                                        </p:tav>
                                        <p:tav tm="100000">
                                          <p:val>
                                            <p:strVal val="#ppt_x"/>
                                          </p:val>
                                        </p:tav>
                                      </p:tavLst>
                                    </p:anim>
                                    <p:anim calcmode="lin" valueType="num">
                                      <p:cBhvr>
                                        <p:cTn id="25" dur="1000" fill="hold"/>
                                        <p:tgtEl>
                                          <p:spTgt spid="16"/>
                                        </p:tgtEl>
                                        <p:attrNameLst>
                                          <p:attrName>ppt_y</p:attrName>
                                        </p:attrNameLst>
                                      </p:cBhvr>
                                      <p:tavLst>
                                        <p:tav tm="0">
                                          <p:val>
                                            <p:strVal val="#ppt_y+.1"/>
                                          </p:val>
                                        </p:tav>
                                        <p:tav tm="100000">
                                          <p:val>
                                            <p:strVal val="#ppt_y"/>
                                          </p:val>
                                        </p:tav>
                                      </p:tavLst>
                                    </p:anim>
                                  </p:childTnLst>
                                </p:cTn>
                              </p:par>
                            </p:childTnLst>
                          </p:cTn>
                        </p:par>
                        <p:par>
                          <p:cTn id="26" fill="hold">
                            <p:stCondLst>
                              <p:cond delay="2750"/>
                            </p:stCondLst>
                            <p:childTnLst>
                              <p:par>
                                <p:cTn id="27" presetID="10" presetClass="entr" presetSubtype="0" fill="hold"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250"/>
                                        <p:tgtEl>
                                          <p:spTgt spid="37"/>
                                        </p:tgtEl>
                                      </p:cBhvr>
                                    </p:animEffect>
                                  </p:childTnLst>
                                </p:cTn>
                              </p:par>
                            </p:childTnLst>
                          </p:cTn>
                        </p:par>
                        <p:par>
                          <p:cTn id="30" fill="hold">
                            <p:stCondLst>
                              <p:cond delay="3000"/>
                            </p:stCondLst>
                            <p:childTnLst>
                              <p:par>
                                <p:cTn id="31" presetID="47" presetClass="entr" presetSubtype="0"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anim calcmode="lin" valueType="num">
                                      <p:cBhvr>
                                        <p:cTn id="34" dur="500" fill="hold"/>
                                        <p:tgtEl>
                                          <p:spTgt spid="19"/>
                                        </p:tgtEl>
                                        <p:attrNameLst>
                                          <p:attrName>ppt_x</p:attrName>
                                        </p:attrNameLst>
                                      </p:cBhvr>
                                      <p:tavLst>
                                        <p:tav tm="0">
                                          <p:val>
                                            <p:strVal val="#ppt_x"/>
                                          </p:val>
                                        </p:tav>
                                        <p:tav tm="100000">
                                          <p:val>
                                            <p:strVal val="#ppt_x"/>
                                          </p:val>
                                        </p:tav>
                                      </p:tavLst>
                                    </p:anim>
                                    <p:anim calcmode="lin" valueType="num">
                                      <p:cBhvr>
                                        <p:cTn id="35" dur="500" fill="hold"/>
                                        <p:tgtEl>
                                          <p:spTgt spid="19"/>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10" presetClass="entr" presetSubtype="0" fill="hold"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250"/>
                                        <p:tgtEl>
                                          <p:spTgt spid="29"/>
                                        </p:tgtEl>
                                      </p:cBhvr>
                                    </p:animEffect>
                                  </p:childTnLst>
                                </p:cTn>
                              </p:par>
                            </p:childTnLst>
                          </p:cTn>
                        </p:par>
                        <p:par>
                          <p:cTn id="40" fill="hold">
                            <p:stCondLst>
                              <p:cond delay="3750"/>
                            </p:stCondLst>
                            <p:childTnLst>
                              <p:par>
                                <p:cTn id="41" presetID="42"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99185" y="1557655"/>
            <a:ext cx="76200" cy="4662170"/>
            <a:chOff x="4600576" y="1419622"/>
            <a:chExt cx="56353" cy="2736304"/>
          </a:xfrm>
          <a:solidFill>
            <a:srgbClr val="156F6D"/>
          </a:solidFill>
        </p:grpSpPr>
        <p:cxnSp>
          <p:nvCxnSpPr>
            <p:cNvPr id="3" name="直接连接符 2"/>
            <p:cNvCxnSpPr/>
            <p:nvPr/>
          </p:nvCxnSpPr>
          <p:spPr>
            <a:xfrm>
              <a:off x="4628353" y="1419622"/>
              <a:ext cx="0" cy="273630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4600576" y="2164032"/>
              <a:ext cx="56353" cy="130189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srgbClr val="FFFFFF"/>
                </a:solidFill>
                <a:effectLst/>
                <a:uLnTx/>
                <a:uFillTx/>
                <a:latin typeface="Arial"/>
                <a:ea typeface="微软雅黑"/>
                <a:cs typeface="+mn-ea"/>
                <a:sym typeface="+mn-lt"/>
              </a:endParaRPr>
            </a:p>
          </p:txBody>
        </p:sp>
      </p:grpSp>
      <p:grpSp>
        <p:nvGrpSpPr>
          <p:cNvPr id="30" name="组合 29"/>
          <p:cNvGrpSpPr/>
          <p:nvPr/>
        </p:nvGrpSpPr>
        <p:grpSpPr>
          <a:xfrm>
            <a:off x="1549200" y="5034788"/>
            <a:ext cx="517445" cy="517445"/>
            <a:chOff x="6737059" y="4731090"/>
            <a:chExt cx="517445" cy="517445"/>
          </a:xfrm>
        </p:grpSpPr>
        <p:sp>
          <p:nvSpPr>
            <p:cNvPr id="33" name="椭圆 32"/>
            <p:cNvSpPr/>
            <p:nvPr/>
          </p:nvSpPr>
          <p:spPr>
            <a:xfrm>
              <a:off x="6737059" y="4731090"/>
              <a:ext cx="517445" cy="51744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34" name="Freeform 41"/>
            <p:cNvSpPr>
              <a:spLocks noEditPoints="1"/>
            </p:cNvSpPr>
            <p:nvPr/>
          </p:nvSpPr>
          <p:spPr bwMode="auto">
            <a:xfrm>
              <a:off x="6818234" y="4810992"/>
              <a:ext cx="355094" cy="357640"/>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6096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grpSp>
      <p:grpSp>
        <p:nvGrpSpPr>
          <p:cNvPr id="35" name="组合 34"/>
          <p:cNvGrpSpPr/>
          <p:nvPr/>
        </p:nvGrpSpPr>
        <p:grpSpPr>
          <a:xfrm>
            <a:off x="1549200" y="1562608"/>
            <a:ext cx="517445" cy="517445"/>
            <a:chOff x="6737059" y="4731090"/>
            <a:chExt cx="517445" cy="517445"/>
          </a:xfrm>
        </p:grpSpPr>
        <p:sp>
          <p:nvSpPr>
            <p:cNvPr id="36" name="椭圆 35"/>
            <p:cNvSpPr/>
            <p:nvPr/>
          </p:nvSpPr>
          <p:spPr>
            <a:xfrm>
              <a:off x="6737059" y="4731090"/>
              <a:ext cx="517445" cy="51744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37" name="Freeform 41"/>
            <p:cNvSpPr>
              <a:spLocks noEditPoints="1"/>
            </p:cNvSpPr>
            <p:nvPr/>
          </p:nvSpPr>
          <p:spPr bwMode="auto">
            <a:xfrm>
              <a:off x="6818234" y="4810992"/>
              <a:ext cx="355094" cy="357640"/>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6096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grpSp>
      <p:grpSp>
        <p:nvGrpSpPr>
          <p:cNvPr id="38" name="组合 37"/>
          <p:cNvGrpSpPr/>
          <p:nvPr/>
        </p:nvGrpSpPr>
        <p:grpSpPr>
          <a:xfrm>
            <a:off x="1549200" y="3091198"/>
            <a:ext cx="517445" cy="517445"/>
            <a:chOff x="6737059" y="3386940"/>
            <a:chExt cx="517445" cy="517445"/>
          </a:xfrm>
        </p:grpSpPr>
        <p:sp>
          <p:nvSpPr>
            <p:cNvPr id="39" name="椭圆 38"/>
            <p:cNvSpPr/>
            <p:nvPr/>
          </p:nvSpPr>
          <p:spPr>
            <a:xfrm>
              <a:off x="6737059" y="3386940"/>
              <a:ext cx="517445" cy="517445"/>
            </a:xfrm>
            <a:prstGeom prst="ellipse">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40" name="Freeform 41"/>
            <p:cNvSpPr>
              <a:spLocks noEditPoints="1"/>
            </p:cNvSpPr>
            <p:nvPr/>
          </p:nvSpPr>
          <p:spPr bwMode="auto">
            <a:xfrm>
              <a:off x="6818234" y="3466842"/>
              <a:ext cx="355094" cy="357640"/>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6096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srgbClr val="FFFFFF"/>
                </a:solidFill>
                <a:effectLst/>
                <a:uLnTx/>
                <a:uFillTx/>
                <a:latin typeface="Arial"/>
                <a:ea typeface="微软雅黑"/>
                <a:cs typeface="+mn-ea"/>
                <a:sym typeface="+mn-lt"/>
              </a:endParaRPr>
            </a:p>
          </p:txBody>
        </p:sp>
      </p:grpSp>
      <p:sp>
        <p:nvSpPr>
          <p:cNvPr id="50" name="矩形 49"/>
          <p:cNvSpPr/>
          <p:nvPr/>
        </p:nvSpPr>
        <p:spPr>
          <a:xfrm>
            <a:off x="1199456" y="491667"/>
            <a:ext cx="113573" cy="591328"/>
          </a:xfrm>
          <a:prstGeom prst="rect">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cxnSp>
        <p:nvCxnSpPr>
          <p:cNvPr id="51" name="直接连接符 50"/>
          <p:cNvCxnSpPr/>
          <p:nvPr/>
        </p:nvCxnSpPr>
        <p:spPr>
          <a:xfrm>
            <a:off x="1185037" y="1124744"/>
            <a:ext cx="9903519" cy="2315"/>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TextBox 28">
            <a:extLst>
              <a:ext uri="{FF2B5EF4-FFF2-40B4-BE49-F238E27FC236}">
                <a16:creationId xmlns:a16="http://schemas.microsoft.com/office/drawing/2014/main" id="{B8E499B3-82EE-C12F-F668-9CFC5CB95079}"/>
              </a:ext>
            </a:extLst>
          </p:cNvPr>
          <p:cNvSpPr txBox="1"/>
          <p:nvPr/>
        </p:nvSpPr>
        <p:spPr>
          <a:xfrm>
            <a:off x="1313029" y="506730"/>
            <a:ext cx="2771366" cy="954107"/>
          </a:xfrm>
          <a:prstGeom prst="rect">
            <a:avLst/>
          </a:prstGeom>
          <a:noFill/>
        </p:spPr>
        <p:txBody>
          <a:bodyPr wrap="square" rtlCol="0">
            <a:spAutoFit/>
          </a:bodyPr>
          <a:lstStyle/>
          <a:p>
            <a:pPr algn="r">
              <a:defRPr/>
            </a:pPr>
            <a:r>
              <a:rPr lang="en-US" altLang="zh-CN" sz="2800" b="1" dirty="0">
                <a:solidFill>
                  <a:srgbClr val="000000">
                    <a:lumMod val="65000"/>
                    <a:lumOff val="35000"/>
                  </a:srgbClr>
                </a:solidFill>
                <a:latin typeface="Agency FB" panose="020B0503020202020204" pitchFamily="34" charset="0"/>
                <a:ea typeface="微软雅黑"/>
                <a:cs typeface="+mn-ea"/>
              </a:rPr>
              <a:t>Context and Content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id-ID" sz="2800" b="1" i="0" u="none" strike="noStrike" kern="1200" cap="none" spc="0" normalizeH="0" baseline="0" noProof="0" dirty="0">
              <a:ln>
                <a:noFill/>
              </a:ln>
              <a:solidFill>
                <a:srgbClr val="000000">
                  <a:lumMod val="65000"/>
                  <a:lumOff val="35000"/>
                </a:srgbClr>
              </a:solidFill>
              <a:effectLst/>
              <a:uLnTx/>
              <a:uFillTx/>
              <a:latin typeface="Agency FB" panose="020B0503020202020204" pitchFamily="34" charset="0"/>
              <a:ea typeface="微软雅黑"/>
              <a:cs typeface="+mn-ea"/>
              <a:sym typeface="+mn-lt"/>
            </a:endParaRPr>
          </a:p>
        </p:txBody>
      </p:sp>
      <p:sp>
        <p:nvSpPr>
          <p:cNvPr id="5" name="文本框 4">
            <a:extLst>
              <a:ext uri="{FF2B5EF4-FFF2-40B4-BE49-F238E27FC236}">
                <a16:creationId xmlns:a16="http://schemas.microsoft.com/office/drawing/2014/main" id="{8D253E69-4605-9218-A657-B7D3888B462C}"/>
              </a:ext>
            </a:extLst>
          </p:cNvPr>
          <p:cNvSpPr txBox="1"/>
          <p:nvPr/>
        </p:nvSpPr>
        <p:spPr>
          <a:xfrm>
            <a:off x="2362396" y="1170271"/>
            <a:ext cx="9003771" cy="5632311"/>
          </a:xfrm>
          <a:prstGeom prst="rect">
            <a:avLst/>
          </a:prstGeom>
          <a:noFill/>
        </p:spPr>
        <p:txBody>
          <a:bodyPr wrap="square" rtlCol="0">
            <a:spAutoFit/>
          </a:bodyPr>
          <a:lstStyle/>
          <a:p>
            <a:pPr algn="l" fontAlgn="base"/>
            <a:r>
              <a:rPr lang="en-US" altLang="zh-CN" dirty="0">
                <a:solidFill>
                  <a:srgbClr val="000000">
                    <a:lumMod val="75000"/>
                    <a:lumOff val="25000"/>
                  </a:srgbClr>
                </a:solidFill>
                <a:latin typeface="等线" panose="02010600030101010101" pitchFamily="2" charset="-122"/>
                <a:ea typeface="等线" panose="02010600030101010101" pitchFamily="2" charset="-122"/>
                <a:cs typeface="+mn-ea"/>
              </a:rPr>
              <a:t>The dataset used for model building contained 10999 observations of 12 variables.</a:t>
            </a:r>
            <a:br>
              <a:rPr lang="en-US" altLang="zh-CN" dirty="0">
                <a:solidFill>
                  <a:srgbClr val="000000">
                    <a:lumMod val="75000"/>
                    <a:lumOff val="25000"/>
                  </a:srgbClr>
                </a:solidFill>
                <a:latin typeface="等线" panose="02010600030101010101" pitchFamily="2" charset="-122"/>
                <a:ea typeface="等线" panose="02010600030101010101" pitchFamily="2" charset="-122"/>
                <a:cs typeface="+mn-ea"/>
              </a:rPr>
            </a:br>
            <a:r>
              <a:rPr lang="en-US" altLang="zh-CN" dirty="0">
                <a:solidFill>
                  <a:srgbClr val="000000">
                    <a:lumMod val="75000"/>
                    <a:lumOff val="25000"/>
                  </a:srgbClr>
                </a:solidFill>
                <a:latin typeface="等线" panose="02010600030101010101" pitchFamily="2" charset="-122"/>
                <a:ea typeface="等线" panose="02010600030101010101" pitchFamily="2" charset="-122"/>
                <a:cs typeface="+mn-ea"/>
              </a:rPr>
              <a:t>The data contains the following information:</a:t>
            </a:r>
          </a:p>
          <a:p>
            <a:pPr algn="l" fontAlgn="base">
              <a:buFont typeface="Arial" panose="020B0604020202020204" pitchFamily="34" charset="0"/>
              <a:buChar char="•"/>
            </a:pPr>
            <a:r>
              <a:rPr lang="en-US" altLang="zh-CN" dirty="0">
                <a:solidFill>
                  <a:srgbClr val="000000">
                    <a:lumMod val="75000"/>
                    <a:lumOff val="25000"/>
                  </a:srgbClr>
                </a:solidFill>
                <a:latin typeface="等线" panose="02010600030101010101" pitchFamily="2" charset="-122"/>
                <a:ea typeface="等线" panose="02010600030101010101" pitchFamily="2" charset="-122"/>
                <a:cs typeface="+mn-ea"/>
              </a:rPr>
              <a:t>ID: ID Number of Customers.</a:t>
            </a:r>
          </a:p>
          <a:p>
            <a:pPr algn="l" fontAlgn="base">
              <a:buFont typeface="Arial" panose="020B0604020202020204" pitchFamily="34" charset="0"/>
              <a:buChar char="•"/>
            </a:pPr>
            <a:r>
              <a:rPr lang="en-US" altLang="zh-CN" dirty="0">
                <a:solidFill>
                  <a:srgbClr val="000000">
                    <a:lumMod val="75000"/>
                    <a:lumOff val="25000"/>
                  </a:srgbClr>
                </a:solidFill>
                <a:latin typeface="等线" panose="02010600030101010101" pitchFamily="2" charset="-122"/>
                <a:ea typeface="等线" panose="02010600030101010101" pitchFamily="2" charset="-122"/>
                <a:cs typeface="+mn-ea"/>
              </a:rPr>
              <a:t>Warehouse block: The Company have big Warehouse which is divided in to block such as A,B,C,D,E.</a:t>
            </a:r>
          </a:p>
          <a:p>
            <a:pPr algn="l" fontAlgn="base">
              <a:buFont typeface="Arial" panose="020B0604020202020204" pitchFamily="34" charset="0"/>
              <a:buChar char="•"/>
            </a:pPr>
            <a:r>
              <a:rPr lang="en-US" altLang="zh-CN" dirty="0">
                <a:solidFill>
                  <a:srgbClr val="000000">
                    <a:lumMod val="75000"/>
                    <a:lumOff val="25000"/>
                  </a:srgbClr>
                </a:solidFill>
                <a:latin typeface="等线" panose="02010600030101010101" pitchFamily="2" charset="-122"/>
                <a:ea typeface="等线" panose="02010600030101010101" pitchFamily="2" charset="-122"/>
                <a:cs typeface="+mn-ea"/>
              </a:rPr>
              <a:t>Mode of shipment: The Company Ships the products in multiple way such as Ship, Flight and Road.</a:t>
            </a:r>
          </a:p>
          <a:p>
            <a:pPr algn="l" fontAlgn="base">
              <a:buFont typeface="Arial" panose="020B0604020202020204" pitchFamily="34" charset="0"/>
              <a:buChar char="•"/>
            </a:pPr>
            <a:r>
              <a:rPr lang="en-US" altLang="zh-CN" dirty="0">
                <a:solidFill>
                  <a:srgbClr val="000000">
                    <a:lumMod val="75000"/>
                    <a:lumOff val="25000"/>
                  </a:srgbClr>
                </a:solidFill>
                <a:latin typeface="等线" panose="02010600030101010101" pitchFamily="2" charset="-122"/>
                <a:ea typeface="等线" panose="02010600030101010101" pitchFamily="2" charset="-122"/>
                <a:cs typeface="+mn-ea"/>
              </a:rPr>
              <a:t>Customer care calls: The number of calls made from enquiry for enquiry of the shipment.</a:t>
            </a:r>
          </a:p>
          <a:p>
            <a:pPr algn="l" fontAlgn="base">
              <a:buFont typeface="Arial" panose="020B0604020202020204" pitchFamily="34" charset="0"/>
              <a:buChar char="•"/>
            </a:pPr>
            <a:r>
              <a:rPr lang="en-US" altLang="zh-CN" dirty="0">
                <a:solidFill>
                  <a:srgbClr val="000000">
                    <a:lumMod val="75000"/>
                    <a:lumOff val="25000"/>
                  </a:srgbClr>
                </a:solidFill>
                <a:latin typeface="等线" panose="02010600030101010101" pitchFamily="2" charset="-122"/>
                <a:ea typeface="等线" panose="02010600030101010101" pitchFamily="2" charset="-122"/>
                <a:cs typeface="+mn-ea"/>
              </a:rPr>
              <a:t>Customer rating: The company has rated from every customer. 1 is the lowest (Worst), 5 is the highest (Best).</a:t>
            </a:r>
          </a:p>
          <a:p>
            <a:pPr algn="l" fontAlgn="base">
              <a:buFont typeface="Arial" panose="020B0604020202020204" pitchFamily="34" charset="0"/>
              <a:buChar char="•"/>
            </a:pPr>
            <a:r>
              <a:rPr lang="en-US" altLang="zh-CN" dirty="0">
                <a:solidFill>
                  <a:srgbClr val="000000">
                    <a:lumMod val="75000"/>
                    <a:lumOff val="25000"/>
                  </a:srgbClr>
                </a:solidFill>
                <a:latin typeface="等线" panose="02010600030101010101" pitchFamily="2" charset="-122"/>
                <a:ea typeface="等线" panose="02010600030101010101" pitchFamily="2" charset="-122"/>
                <a:cs typeface="+mn-ea"/>
              </a:rPr>
              <a:t>Cost of the product: Cost of the Product in US Dollars.</a:t>
            </a:r>
          </a:p>
          <a:p>
            <a:pPr algn="l" fontAlgn="base">
              <a:buFont typeface="Arial" panose="020B0604020202020204" pitchFamily="34" charset="0"/>
              <a:buChar char="•"/>
            </a:pPr>
            <a:r>
              <a:rPr lang="en-US" altLang="zh-CN" dirty="0">
                <a:solidFill>
                  <a:srgbClr val="000000">
                    <a:lumMod val="75000"/>
                    <a:lumOff val="25000"/>
                  </a:srgbClr>
                </a:solidFill>
                <a:latin typeface="等线" panose="02010600030101010101" pitchFamily="2" charset="-122"/>
                <a:ea typeface="等线" panose="02010600030101010101" pitchFamily="2" charset="-122"/>
                <a:cs typeface="+mn-ea"/>
              </a:rPr>
              <a:t>Prior purchases: The Number of Prior Purchase.</a:t>
            </a:r>
          </a:p>
          <a:p>
            <a:pPr algn="l" fontAlgn="base">
              <a:buFont typeface="Arial" panose="020B0604020202020204" pitchFamily="34" charset="0"/>
              <a:buChar char="•"/>
            </a:pPr>
            <a:r>
              <a:rPr lang="en-US" altLang="zh-CN" dirty="0">
                <a:solidFill>
                  <a:srgbClr val="000000">
                    <a:lumMod val="75000"/>
                    <a:lumOff val="25000"/>
                  </a:srgbClr>
                </a:solidFill>
                <a:latin typeface="等线" panose="02010600030101010101" pitchFamily="2" charset="-122"/>
                <a:ea typeface="等线" panose="02010600030101010101" pitchFamily="2" charset="-122"/>
                <a:cs typeface="+mn-ea"/>
              </a:rPr>
              <a:t>Product importance: The company has categorized the product in the various parameter such as low, medium, high.</a:t>
            </a:r>
          </a:p>
          <a:p>
            <a:pPr algn="l" fontAlgn="base">
              <a:buFont typeface="Arial" panose="020B0604020202020204" pitchFamily="34" charset="0"/>
              <a:buChar char="•"/>
            </a:pPr>
            <a:r>
              <a:rPr lang="en-US" altLang="zh-CN" dirty="0">
                <a:solidFill>
                  <a:srgbClr val="000000">
                    <a:lumMod val="75000"/>
                    <a:lumOff val="25000"/>
                  </a:srgbClr>
                </a:solidFill>
                <a:latin typeface="等线" panose="02010600030101010101" pitchFamily="2" charset="-122"/>
                <a:ea typeface="等线" panose="02010600030101010101" pitchFamily="2" charset="-122"/>
                <a:cs typeface="+mn-ea"/>
              </a:rPr>
              <a:t>Gender: Male and Female.</a:t>
            </a:r>
          </a:p>
          <a:p>
            <a:pPr algn="l" fontAlgn="base">
              <a:buFont typeface="Arial" panose="020B0604020202020204" pitchFamily="34" charset="0"/>
              <a:buChar char="•"/>
            </a:pPr>
            <a:r>
              <a:rPr lang="en-US" altLang="zh-CN" dirty="0">
                <a:solidFill>
                  <a:srgbClr val="000000">
                    <a:lumMod val="75000"/>
                    <a:lumOff val="25000"/>
                  </a:srgbClr>
                </a:solidFill>
                <a:latin typeface="等线" panose="02010600030101010101" pitchFamily="2" charset="-122"/>
                <a:ea typeface="等线" panose="02010600030101010101" pitchFamily="2" charset="-122"/>
                <a:cs typeface="+mn-ea"/>
              </a:rPr>
              <a:t>Discount offered: Discount offered on that specific product.</a:t>
            </a:r>
          </a:p>
          <a:p>
            <a:pPr algn="l" fontAlgn="base">
              <a:buFont typeface="Arial" panose="020B0604020202020204" pitchFamily="34" charset="0"/>
              <a:buChar char="•"/>
            </a:pPr>
            <a:r>
              <a:rPr lang="en-US" altLang="zh-CN" dirty="0">
                <a:solidFill>
                  <a:srgbClr val="000000">
                    <a:lumMod val="75000"/>
                    <a:lumOff val="25000"/>
                  </a:srgbClr>
                </a:solidFill>
                <a:latin typeface="等线" panose="02010600030101010101" pitchFamily="2" charset="-122"/>
                <a:ea typeface="等线" panose="02010600030101010101" pitchFamily="2" charset="-122"/>
                <a:cs typeface="+mn-ea"/>
              </a:rPr>
              <a:t>Weight in </a:t>
            </a:r>
            <a:r>
              <a:rPr lang="en-US" altLang="zh-CN" dirty="0" err="1">
                <a:solidFill>
                  <a:srgbClr val="000000">
                    <a:lumMod val="75000"/>
                    <a:lumOff val="25000"/>
                  </a:srgbClr>
                </a:solidFill>
                <a:latin typeface="等线" panose="02010600030101010101" pitchFamily="2" charset="-122"/>
                <a:ea typeface="等线" panose="02010600030101010101" pitchFamily="2" charset="-122"/>
                <a:cs typeface="+mn-ea"/>
              </a:rPr>
              <a:t>gms</a:t>
            </a:r>
            <a:r>
              <a:rPr lang="en-US" altLang="zh-CN" dirty="0">
                <a:solidFill>
                  <a:srgbClr val="000000">
                    <a:lumMod val="75000"/>
                    <a:lumOff val="25000"/>
                  </a:srgbClr>
                </a:solidFill>
                <a:latin typeface="等线" panose="02010600030101010101" pitchFamily="2" charset="-122"/>
                <a:ea typeface="等线" panose="02010600030101010101" pitchFamily="2" charset="-122"/>
                <a:cs typeface="+mn-ea"/>
              </a:rPr>
              <a:t>: It is the weight in grams.</a:t>
            </a:r>
          </a:p>
          <a:p>
            <a:pPr algn="l" fontAlgn="base">
              <a:buFont typeface="Arial" panose="020B0604020202020204" pitchFamily="34" charset="0"/>
              <a:buChar char="•"/>
            </a:pPr>
            <a:r>
              <a:rPr lang="en-US" altLang="zh-CN" dirty="0">
                <a:solidFill>
                  <a:srgbClr val="000000">
                    <a:lumMod val="75000"/>
                    <a:lumOff val="25000"/>
                  </a:srgbClr>
                </a:solidFill>
                <a:latin typeface="等线" panose="02010600030101010101" pitchFamily="2" charset="-122"/>
                <a:ea typeface="等线" panose="02010600030101010101" pitchFamily="2" charset="-122"/>
                <a:cs typeface="+mn-ea"/>
              </a:rPr>
              <a:t>Reached on time: It is the target variable, where 1 Indicates that the product has NOT reached on time and 0 indicates it has reached on time.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zh-CN" altLang="en-US" sz="1800" b="0" i="0" u="none" strike="noStrike" kern="1200" cap="none" spc="0" normalizeH="0" baseline="0" noProof="0" dirty="0">
              <a:ln>
                <a:noFill/>
              </a:ln>
              <a:solidFill>
                <a:srgbClr val="000000">
                  <a:lumMod val="75000"/>
                  <a:lumOff val="25000"/>
                </a:srgbClr>
              </a:solidFill>
              <a:effectLst/>
              <a:uLnTx/>
              <a:uFillTx/>
              <a:latin typeface="等线" panose="02010600030101010101" pitchFamily="2" charset="-122"/>
              <a:ea typeface="等线" panose="02010600030101010101" pitchFamily="2" charset="-122"/>
              <a:cs typeface="+mn-ea"/>
            </a:endParaRPr>
          </a:p>
        </p:txBody>
      </p:sp>
    </p:spTree>
    <p:extLst>
      <p:ext uri="{BB962C8B-B14F-4D97-AF65-F5344CB8AC3E}">
        <p14:creationId xmlns:p14="http://schemas.microsoft.com/office/powerpoint/2010/main" val="226925918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ppt_w</p:attrName>
                                        </p:attrNameLst>
                                      </p:cBhvr>
                                      <p:tavLst>
                                        <p:tav tm="0">
                                          <p:val>
                                            <p:fltVal val="0"/>
                                          </p:val>
                                        </p:tav>
                                        <p:tav tm="100000">
                                          <p:val>
                                            <p:strVal val="#ppt_w"/>
                                          </p:val>
                                        </p:tav>
                                      </p:tavLst>
                                    </p:anim>
                                    <p:anim calcmode="lin" valueType="num">
                                      <p:cBhvr>
                                        <p:cTn id="12" dur="500" fill="hold"/>
                                        <p:tgtEl>
                                          <p:spTgt spid="30"/>
                                        </p:tgtEl>
                                        <p:attrNameLst>
                                          <p:attrName>ppt_h</p:attrName>
                                        </p:attrNameLst>
                                      </p:cBhvr>
                                      <p:tavLst>
                                        <p:tav tm="0">
                                          <p:val>
                                            <p:fltVal val="0"/>
                                          </p:val>
                                        </p:tav>
                                        <p:tav tm="100000">
                                          <p:val>
                                            <p:strVal val="#ppt_h"/>
                                          </p:val>
                                        </p:tav>
                                      </p:tavLst>
                                    </p:anim>
                                    <p:animEffect transition="in" filter="fade">
                                      <p:cBhvr>
                                        <p:cTn id="13" dur="500"/>
                                        <p:tgtEl>
                                          <p:spTgt spid="30"/>
                                        </p:tgtEl>
                                      </p:cBhvr>
                                    </p:animEffect>
                                  </p:childTnLst>
                                </p:cTn>
                              </p:par>
                              <p:par>
                                <p:cTn id="14" presetID="53" presetClass="entr" presetSubtype="16" fill="hold" nodeType="withEffect">
                                  <p:stCondLst>
                                    <p:cond delay="100"/>
                                  </p:stCondLst>
                                  <p:childTnLst>
                                    <p:set>
                                      <p:cBhvr>
                                        <p:cTn id="15" dur="1" fill="hold">
                                          <p:stCondLst>
                                            <p:cond delay="0"/>
                                          </p:stCondLst>
                                        </p:cTn>
                                        <p:tgtEl>
                                          <p:spTgt spid="35"/>
                                        </p:tgtEl>
                                        <p:attrNameLst>
                                          <p:attrName>style.visibility</p:attrName>
                                        </p:attrNameLst>
                                      </p:cBhvr>
                                      <p:to>
                                        <p:strVal val="visible"/>
                                      </p:to>
                                    </p:set>
                                    <p:anim calcmode="lin" valueType="num">
                                      <p:cBhvr>
                                        <p:cTn id="16" dur="500" fill="hold"/>
                                        <p:tgtEl>
                                          <p:spTgt spid="35"/>
                                        </p:tgtEl>
                                        <p:attrNameLst>
                                          <p:attrName>ppt_w</p:attrName>
                                        </p:attrNameLst>
                                      </p:cBhvr>
                                      <p:tavLst>
                                        <p:tav tm="0">
                                          <p:val>
                                            <p:fltVal val="0"/>
                                          </p:val>
                                        </p:tav>
                                        <p:tav tm="100000">
                                          <p:val>
                                            <p:strVal val="#ppt_w"/>
                                          </p:val>
                                        </p:tav>
                                      </p:tavLst>
                                    </p:anim>
                                    <p:anim calcmode="lin" valueType="num">
                                      <p:cBhvr>
                                        <p:cTn id="17" dur="500" fill="hold"/>
                                        <p:tgtEl>
                                          <p:spTgt spid="35"/>
                                        </p:tgtEl>
                                        <p:attrNameLst>
                                          <p:attrName>ppt_h</p:attrName>
                                        </p:attrNameLst>
                                      </p:cBhvr>
                                      <p:tavLst>
                                        <p:tav tm="0">
                                          <p:val>
                                            <p:fltVal val="0"/>
                                          </p:val>
                                        </p:tav>
                                        <p:tav tm="100000">
                                          <p:val>
                                            <p:strVal val="#ppt_h"/>
                                          </p:val>
                                        </p:tav>
                                      </p:tavLst>
                                    </p:anim>
                                    <p:animEffect transition="in" filter="fade">
                                      <p:cBhvr>
                                        <p:cTn id="18" dur="500"/>
                                        <p:tgtEl>
                                          <p:spTgt spid="35"/>
                                        </p:tgtEl>
                                      </p:cBhvr>
                                    </p:animEffect>
                                  </p:childTnLst>
                                </p:cTn>
                              </p:par>
                              <p:par>
                                <p:cTn id="19" presetID="53" presetClass="entr" presetSubtype="16" fill="hold" nodeType="withEffect">
                                  <p:stCondLst>
                                    <p:cond delay="200"/>
                                  </p:stCondLst>
                                  <p:childTnLst>
                                    <p:set>
                                      <p:cBhvr>
                                        <p:cTn id="20" dur="1" fill="hold">
                                          <p:stCondLst>
                                            <p:cond delay="0"/>
                                          </p:stCondLst>
                                        </p:cTn>
                                        <p:tgtEl>
                                          <p:spTgt spid="38"/>
                                        </p:tgtEl>
                                        <p:attrNameLst>
                                          <p:attrName>style.visibility</p:attrName>
                                        </p:attrNameLst>
                                      </p:cBhvr>
                                      <p:to>
                                        <p:strVal val="visible"/>
                                      </p:to>
                                    </p:set>
                                    <p:anim calcmode="lin" valueType="num">
                                      <p:cBhvr>
                                        <p:cTn id="21" dur="500" fill="hold"/>
                                        <p:tgtEl>
                                          <p:spTgt spid="38"/>
                                        </p:tgtEl>
                                        <p:attrNameLst>
                                          <p:attrName>ppt_w</p:attrName>
                                        </p:attrNameLst>
                                      </p:cBhvr>
                                      <p:tavLst>
                                        <p:tav tm="0">
                                          <p:val>
                                            <p:fltVal val="0"/>
                                          </p:val>
                                        </p:tav>
                                        <p:tav tm="100000">
                                          <p:val>
                                            <p:strVal val="#ppt_w"/>
                                          </p:val>
                                        </p:tav>
                                      </p:tavLst>
                                    </p:anim>
                                    <p:anim calcmode="lin" valueType="num">
                                      <p:cBhvr>
                                        <p:cTn id="22" dur="500" fill="hold"/>
                                        <p:tgtEl>
                                          <p:spTgt spid="38"/>
                                        </p:tgtEl>
                                        <p:attrNameLst>
                                          <p:attrName>ppt_h</p:attrName>
                                        </p:attrNameLst>
                                      </p:cBhvr>
                                      <p:tavLst>
                                        <p:tav tm="0">
                                          <p:val>
                                            <p:fltVal val="0"/>
                                          </p:val>
                                        </p:tav>
                                        <p:tav tm="100000">
                                          <p:val>
                                            <p:strVal val="#ppt_h"/>
                                          </p:val>
                                        </p:tav>
                                      </p:tavLst>
                                    </p:anim>
                                    <p:animEffect transition="in" filter="fade">
                                      <p:cBhvr>
                                        <p:cTn id="23" dur="500"/>
                                        <p:tgtEl>
                                          <p:spTgt spid="38"/>
                                        </p:tgtEl>
                                      </p:cBhvr>
                                    </p:animEffect>
                                  </p:childTnLst>
                                </p:cTn>
                              </p:par>
                            </p:childTnLst>
                          </p:cTn>
                        </p:par>
                        <p:par>
                          <p:cTn id="24" fill="hold">
                            <p:stCondLst>
                              <p:cond delay="700"/>
                            </p:stCondLst>
                            <p:childTnLst>
                              <p:par>
                                <p:cTn id="25" presetID="10" presetClass="entr" presetSubtype="0"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childTnLst>
                          </p:cTn>
                        </p:par>
                        <p:par>
                          <p:cTn id="28" fill="hold">
                            <p:stCondLst>
                              <p:cond delay="1200"/>
                            </p:stCondLst>
                            <p:childTnLst>
                              <p:par>
                                <p:cTn id="29" presetID="22" presetClass="entr" presetSubtype="8" fill="hold"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left)">
                                      <p:cBhvr>
                                        <p:cTn id="3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50CFBE8-44B5-5799-C48A-2155FDA83DC0}"/>
              </a:ext>
            </a:extLst>
          </p:cNvPr>
          <p:cNvPicPr>
            <a:picLocks noChangeAspect="1"/>
          </p:cNvPicPr>
          <p:nvPr/>
        </p:nvPicPr>
        <p:blipFill>
          <a:blip r:embed="rId2"/>
          <a:stretch>
            <a:fillRect/>
          </a:stretch>
        </p:blipFill>
        <p:spPr>
          <a:xfrm>
            <a:off x="60960" y="1030213"/>
            <a:ext cx="12131040" cy="4797574"/>
          </a:xfrm>
          <a:prstGeom prst="rect">
            <a:avLst/>
          </a:prstGeom>
        </p:spPr>
      </p:pic>
      <p:sp>
        <p:nvSpPr>
          <p:cNvPr id="4" name="TextBox 28">
            <a:extLst>
              <a:ext uri="{FF2B5EF4-FFF2-40B4-BE49-F238E27FC236}">
                <a16:creationId xmlns:a16="http://schemas.microsoft.com/office/drawing/2014/main" id="{7C9DD44F-ADB1-9254-9333-C24BF6284681}"/>
              </a:ext>
            </a:extLst>
          </p:cNvPr>
          <p:cNvSpPr txBox="1"/>
          <p:nvPr/>
        </p:nvSpPr>
        <p:spPr>
          <a:xfrm>
            <a:off x="277091" y="214710"/>
            <a:ext cx="1485136"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solidFill>
                  <a:srgbClr val="000000">
                    <a:lumMod val="65000"/>
                    <a:lumOff val="35000"/>
                  </a:srgbClr>
                </a:solidFill>
                <a:latin typeface="Agency FB" panose="020B0503020202020204" pitchFamily="34" charset="0"/>
                <a:ea typeface="微软雅黑"/>
                <a:cs typeface="+mn-ea"/>
                <a:sym typeface="+mn-lt"/>
              </a:rPr>
              <a:t>Design</a:t>
            </a:r>
            <a:endParaRPr kumimoji="0" lang="id-ID" sz="2800" b="1" i="0" u="none" strike="noStrike" kern="1200" cap="none" spc="0" normalizeH="0" baseline="0" noProof="0" dirty="0">
              <a:ln>
                <a:noFill/>
              </a:ln>
              <a:solidFill>
                <a:srgbClr val="000000">
                  <a:lumMod val="65000"/>
                  <a:lumOff val="35000"/>
                </a:srgbClr>
              </a:solidFill>
              <a:effectLst/>
              <a:uLnTx/>
              <a:uFillTx/>
              <a:latin typeface="Agency FB" panose="020B0503020202020204" pitchFamily="34" charset="0"/>
              <a:ea typeface="微软雅黑"/>
              <a:cs typeface="+mn-ea"/>
              <a:sym typeface="+mn-lt"/>
            </a:endParaRPr>
          </a:p>
        </p:txBody>
      </p:sp>
      <p:sp>
        <p:nvSpPr>
          <p:cNvPr id="5" name="矩形 4">
            <a:extLst>
              <a:ext uri="{FF2B5EF4-FFF2-40B4-BE49-F238E27FC236}">
                <a16:creationId xmlns:a16="http://schemas.microsoft.com/office/drawing/2014/main" id="{767BA643-9923-B461-AA6F-223999DA72AB}"/>
              </a:ext>
            </a:extLst>
          </p:cNvPr>
          <p:cNvSpPr/>
          <p:nvPr/>
        </p:nvSpPr>
        <p:spPr>
          <a:xfrm>
            <a:off x="423601" y="180656"/>
            <a:ext cx="113573" cy="591328"/>
          </a:xfrm>
          <a:prstGeom prst="rect">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Tree>
    <p:extLst>
      <p:ext uri="{BB962C8B-B14F-4D97-AF65-F5344CB8AC3E}">
        <p14:creationId xmlns:p14="http://schemas.microsoft.com/office/powerpoint/2010/main" val="366824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矩形 28"/>
          <p:cNvSpPr/>
          <p:nvPr/>
        </p:nvSpPr>
        <p:spPr>
          <a:xfrm>
            <a:off x="5215403" y="4272806"/>
            <a:ext cx="1002783" cy="45719"/>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a:off x="9451993" y="4272806"/>
            <a:ext cx="1002783" cy="45719"/>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 name="图片 2">
            <a:extLst>
              <a:ext uri="{FF2B5EF4-FFF2-40B4-BE49-F238E27FC236}">
                <a16:creationId xmlns:a16="http://schemas.microsoft.com/office/drawing/2014/main" id="{F0E8CBD1-EFEF-6AD9-95BE-BAE2DEC725D7}"/>
              </a:ext>
            </a:extLst>
          </p:cNvPr>
          <p:cNvPicPr>
            <a:picLocks noChangeAspect="1"/>
          </p:cNvPicPr>
          <p:nvPr/>
        </p:nvPicPr>
        <p:blipFill>
          <a:blip r:embed="rId4"/>
          <a:stretch>
            <a:fillRect/>
          </a:stretch>
        </p:blipFill>
        <p:spPr>
          <a:xfrm>
            <a:off x="0" y="1161449"/>
            <a:ext cx="6629448" cy="2914671"/>
          </a:xfrm>
          <a:prstGeom prst="rect">
            <a:avLst/>
          </a:prstGeom>
        </p:spPr>
      </p:pic>
      <p:sp>
        <p:nvSpPr>
          <p:cNvPr id="4" name="文本框 17">
            <a:extLst>
              <a:ext uri="{FF2B5EF4-FFF2-40B4-BE49-F238E27FC236}">
                <a16:creationId xmlns:a16="http://schemas.microsoft.com/office/drawing/2014/main" id="{937C0134-4894-EF1A-109E-8410802E39E2}"/>
              </a:ext>
            </a:extLst>
          </p:cNvPr>
          <p:cNvSpPr txBox="1">
            <a:spLocks noChangeArrowheads="1"/>
          </p:cNvSpPr>
          <p:nvPr/>
        </p:nvSpPr>
        <p:spPr bwMode="auto">
          <a:xfrm>
            <a:off x="7553941" y="3313994"/>
            <a:ext cx="31312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a:r>
              <a:rPr lang="en-US" altLang="zh-CN" sz="1600" dirty="0">
                <a:solidFill>
                  <a:schemeClr val="tx1">
                    <a:lumMod val="75000"/>
                    <a:lumOff val="25000"/>
                  </a:schemeClr>
                </a:solidFill>
                <a:latin typeface="+mn-lt"/>
                <a:ea typeface="+mn-ea"/>
                <a:cs typeface="+mn-ea"/>
                <a:sym typeface="+mn-lt"/>
              </a:rPr>
              <a:t>Female</a:t>
            </a:r>
            <a:endParaRPr lang="zh-CN" altLang="en-US" sz="1600" dirty="0">
              <a:solidFill>
                <a:schemeClr val="tx1">
                  <a:lumMod val="75000"/>
                  <a:lumOff val="25000"/>
                </a:schemeClr>
              </a:solidFill>
              <a:latin typeface="+mn-lt"/>
              <a:ea typeface="+mn-ea"/>
              <a:cs typeface="+mn-ea"/>
              <a:sym typeface="+mn-lt"/>
            </a:endParaRPr>
          </a:p>
        </p:txBody>
      </p:sp>
      <p:pic>
        <p:nvPicPr>
          <p:cNvPr id="6" name="图片 5">
            <a:extLst>
              <a:ext uri="{FF2B5EF4-FFF2-40B4-BE49-F238E27FC236}">
                <a16:creationId xmlns:a16="http://schemas.microsoft.com/office/drawing/2014/main" id="{DB1B8987-C701-3514-9106-CDCBE583D48D}"/>
              </a:ext>
            </a:extLst>
          </p:cNvPr>
          <p:cNvPicPr>
            <a:picLocks noChangeAspect="1"/>
          </p:cNvPicPr>
          <p:nvPr/>
        </p:nvPicPr>
        <p:blipFill>
          <a:blip r:embed="rId5"/>
          <a:stretch>
            <a:fillRect/>
          </a:stretch>
        </p:blipFill>
        <p:spPr>
          <a:xfrm>
            <a:off x="5082515" y="3833715"/>
            <a:ext cx="6781850" cy="2914671"/>
          </a:xfrm>
          <a:prstGeom prst="rect">
            <a:avLst/>
          </a:prstGeom>
        </p:spPr>
      </p:pic>
      <p:sp>
        <p:nvSpPr>
          <p:cNvPr id="7" name="文本框 17">
            <a:extLst>
              <a:ext uri="{FF2B5EF4-FFF2-40B4-BE49-F238E27FC236}">
                <a16:creationId xmlns:a16="http://schemas.microsoft.com/office/drawing/2014/main" id="{F66A6C12-1517-E068-C1FA-B7835B7BF290}"/>
              </a:ext>
            </a:extLst>
          </p:cNvPr>
          <p:cNvSpPr txBox="1">
            <a:spLocks noChangeArrowheads="1"/>
          </p:cNvSpPr>
          <p:nvPr/>
        </p:nvSpPr>
        <p:spPr bwMode="auto">
          <a:xfrm>
            <a:off x="1477337" y="628983"/>
            <a:ext cx="31312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530"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lgn="ctr"/>
            <a:r>
              <a:rPr lang="en-US" altLang="zh-CN" sz="1600" dirty="0">
                <a:solidFill>
                  <a:schemeClr val="tx1">
                    <a:lumMod val="75000"/>
                    <a:lumOff val="25000"/>
                  </a:schemeClr>
                </a:solidFill>
                <a:latin typeface="+mn-lt"/>
                <a:ea typeface="+mn-ea"/>
                <a:cs typeface="+mn-ea"/>
                <a:sym typeface="+mn-lt"/>
              </a:rPr>
              <a:t>Male</a:t>
            </a:r>
            <a:endParaRPr lang="zh-CN" altLang="en-US" sz="1600" dirty="0">
              <a:solidFill>
                <a:schemeClr val="tx1">
                  <a:lumMod val="75000"/>
                  <a:lumOff val="25000"/>
                </a:schemeClr>
              </a:solidFill>
              <a:latin typeface="+mn-lt"/>
              <a:ea typeface="+mn-ea"/>
              <a:cs typeface="+mn-ea"/>
              <a:sym typeface="+mn-lt"/>
            </a:endParaRPr>
          </a:p>
        </p:txBody>
      </p:sp>
      <p:sp>
        <p:nvSpPr>
          <p:cNvPr id="2" name="矩形 1">
            <a:extLst>
              <a:ext uri="{FF2B5EF4-FFF2-40B4-BE49-F238E27FC236}">
                <a16:creationId xmlns:a16="http://schemas.microsoft.com/office/drawing/2014/main" id="{B64B59CC-38B1-FE22-CF57-9218B7C3703A}"/>
              </a:ext>
            </a:extLst>
          </p:cNvPr>
          <p:cNvSpPr/>
          <p:nvPr/>
        </p:nvSpPr>
        <p:spPr>
          <a:xfrm>
            <a:off x="4158787" y="87029"/>
            <a:ext cx="113573" cy="591328"/>
          </a:xfrm>
          <a:prstGeom prst="rect">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5" name="TextBox 28">
            <a:extLst>
              <a:ext uri="{FF2B5EF4-FFF2-40B4-BE49-F238E27FC236}">
                <a16:creationId xmlns:a16="http://schemas.microsoft.com/office/drawing/2014/main" id="{E7FEC179-78EC-29F0-848C-F00DEBA54D0F}"/>
              </a:ext>
            </a:extLst>
          </p:cNvPr>
          <p:cNvSpPr txBox="1"/>
          <p:nvPr/>
        </p:nvSpPr>
        <p:spPr>
          <a:xfrm>
            <a:off x="4521527" y="87029"/>
            <a:ext cx="7342838"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solidFill>
                  <a:srgbClr val="000000">
                    <a:lumMod val="65000"/>
                    <a:lumOff val="35000"/>
                  </a:srgbClr>
                </a:solidFill>
                <a:latin typeface="Agency FB" panose="020B0503020202020204" pitchFamily="34" charset="0"/>
                <a:ea typeface="微软雅黑"/>
                <a:cs typeface="+mn-ea"/>
                <a:sym typeface="+mn-lt"/>
              </a:rPr>
              <a:t>The</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relationship</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between customer</a:t>
            </a:r>
            <a:r>
              <a:rPr lang="zh-CN" altLang="en-US" sz="2800" b="1" dirty="0">
                <a:solidFill>
                  <a:srgbClr val="000000">
                    <a:lumMod val="65000"/>
                    <a:lumOff val="35000"/>
                  </a:srgbClr>
                </a:solidFill>
                <a:latin typeface="Agency FB" panose="020B0503020202020204" pitchFamily="34" charset="0"/>
                <a:ea typeface="微软雅黑"/>
                <a:cs typeface="+mn-ea"/>
                <a:sym typeface="+mn-lt"/>
              </a:rPr>
              <a:t> </a:t>
            </a:r>
            <a:r>
              <a:rPr lang="en-US" altLang="zh-CN" sz="2800" b="1" dirty="0">
                <a:solidFill>
                  <a:srgbClr val="000000">
                    <a:lumMod val="65000"/>
                    <a:lumOff val="35000"/>
                  </a:srgbClr>
                </a:solidFill>
                <a:latin typeface="Agency FB" panose="020B0503020202020204" pitchFamily="34" charset="0"/>
                <a:ea typeface="微软雅黑"/>
                <a:cs typeface="+mn-ea"/>
                <a:sym typeface="+mn-lt"/>
              </a:rPr>
              <a:t>rating and gender</a:t>
            </a:r>
            <a:endParaRPr kumimoji="0" lang="id-ID" sz="2800" b="1" i="0" u="none" strike="noStrike" kern="1200" cap="none" spc="0" normalizeH="0" baseline="0" noProof="0" dirty="0">
              <a:ln>
                <a:noFill/>
              </a:ln>
              <a:solidFill>
                <a:srgbClr val="000000">
                  <a:lumMod val="65000"/>
                  <a:lumOff val="35000"/>
                </a:srgbClr>
              </a:solidFill>
              <a:effectLst/>
              <a:uLnTx/>
              <a:uFillTx/>
              <a:latin typeface="Agency FB" panose="020B0503020202020204" pitchFamily="34" charset="0"/>
              <a:ea typeface="微软雅黑"/>
              <a:cs typeface="+mn-ea"/>
              <a:sym typeface="+mn-lt"/>
            </a:endParaRPr>
          </a:p>
        </p:txBody>
      </p:sp>
      <p:grpSp>
        <p:nvGrpSpPr>
          <p:cNvPr id="9" name="组合 8">
            <a:extLst>
              <a:ext uri="{FF2B5EF4-FFF2-40B4-BE49-F238E27FC236}">
                <a16:creationId xmlns:a16="http://schemas.microsoft.com/office/drawing/2014/main" id="{D58FFAAB-C55E-4F23-D7B6-5103F42D29F0}"/>
              </a:ext>
            </a:extLst>
          </p:cNvPr>
          <p:cNvGrpSpPr/>
          <p:nvPr/>
        </p:nvGrpSpPr>
        <p:grpSpPr>
          <a:xfrm flipH="1">
            <a:off x="6878496" y="1285702"/>
            <a:ext cx="4736821" cy="2076600"/>
            <a:chOff x="-37894" y="1668662"/>
            <a:chExt cx="5022641" cy="1119112"/>
          </a:xfrm>
        </p:grpSpPr>
        <p:sp>
          <p:nvSpPr>
            <p:cNvPr id="11" name="矩形 10">
              <a:extLst>
                <a:ext uri="{FF2B5EF4-FFF2-40B4-BE49-F238E27FC236}">
                  <a16:creationId xmlns:a16="http://schemas.microsoft.com/office/drawing/2014/main" id="{A894B3A4-A0FC-34FC-3D20-B89D6A621221}"/>
                </a:ext>
              </a:extLst>
            </p:cNvPr>
            <p:cNvSpPr/>
            <p:nvPr/>
          </p:nvSpPr>
          <p:spPr>
            <a:xfrm>
              <a:off x="-37894" y="2137693"/>
              <a:ext cx="907050" cy="65008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平行四边形 11">
              <a:extLst>
                <a:ext uri="{FF2B5EF4-FFF2-40B4-BE49-F238E27FC236}">
                  <a16:creationId xmlns:a16="http://schemas.microsoft.com/office/drawing/2014/main" id="{776BEC2E-5746-8901-62CD-B56C30FC374F}"/>
                </a:ext>
              </a:extLst>
            </p:cNvPr>
            <p:cNvSpPr/>
            <p:nvPr/>
          </p:nvSpPr>
          <p:spPr>
            <a:xfrm rot="16200000">
              <a:off x="187020" y="2105638"/>
              <a:ext cx="1007087" cy="357185"/>
            </a:xfrm>
            <a:prstGeom prst="parallelogram">
              <a:avLst>
                <a:gd name="adj" fmla="val 77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4">
              <a:extLst>
                <a:ext uri="{FF2B5EF4-FFF2-40B4-BE49-F238E27FC236}">
                  <a16:creationId xmlns:a16="http://schemas.microsoft.com/office/drawing/2014/main" id="{73F59D6C-8936-DC7C-5555-A986965556B2}"/>
                </a:ext>
              </a:extLst>
            </p:cNvPr>
            <p:cNvSpPr/>
            <p:nvPr/>
          </p:nvSpPr>
          <p:spPr>
            <a:xfrm>
              <a:off x="511971" y="1668662"/>
              <a:ext cx="4472776" cy="957574"/>
            </a:xfrm>
            <a:custGeom>
              <a:avLst/>
              <a:gdLst/>
              <a:ahLst/>
              <a:cxnLst/>
              <a:rect l="l" t="t" r="r" b="b"/>
              <a:pathLst>
                <a:path w="4472776" h="957574">
                  <a:moveTo>
                    <a:pt x="3647282" y="0"/>
                  </a:moveTo>
                  <a:lnTo>
                    <a:pt x="4472776" y="478788"/>
                  </a:lnTo>
                  <a:lnTo>
                    <a:pt x="3647282" y="957574"/>
                  </a:lnTo>
                  <a:lnTo>
                    <a:pt x="3647282" y="845549"/>
                  </a:lnTo>
                  <a:lnTo>
                    <a:pt x="0" y="845549"/>
                  </a:lnTo>
                  <a:lnTo>
                    <a:pt x="0" y="112024"/>
                  </a:lnTo>
                  <a:lnTo>
                    <a:pt x="3647282" y="112024"/>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Male customers give less negative comments while Female customers give more positive comments</a:t>
              </a:r>
              <a:endParaRPr lang="zh-CN" altLang="en-US" dirty="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剪去单角的矩形 1">
            <a:extLst>
              <a:ext uri="{FF2B5EF4-FFF2-40B4-BE49-F238E27FC236}">
                <a16:creationId xmlns:a16="http://schemas.microsoft.com/office/drawing/2014/main" id="{86242D3B-A6DB-61D4-CCBB-0DC8FDEC5AB4}"/>
              </a:ext>
            </a:extLst>
          </p:cNvPr>
          <p:cNvSpPr/>
          <p:nvPr/>
        </p:nvSpPr>
        <p:spPr>
          <a:xfrm>
            <a:off x="825054" y="4387441"/>
            <a:ext cx="10908030" cy="2249131"/>
          </a:xfrm>
          <a:prstGeom prst="snip1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29" name="矩形 28"/>
          <p:cNvSpPr/>
          <p:nvPr/>
        </p:nvSpPr>
        <p:spPr>
          <a:xfrm>
            <a:off x="5215403" y="4272806"/>
            <a:ext cx="1002783" cy="45719"/>
          </a:xfrm>
          <a:prstGeom prst="rect">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a:extLst>
              <a:ext uri="{FF2B5EF4-FFF2-40B4-BE49-F238E27FC236}">
                <a16:creationId xmlns:a16="http://schemas.microsoft.com/office/drawing/2014/main" id="{295730A8-9F8F-B50E-1FE5-8D463A183EC2}"/>
              </a:ext>
            </a:extLst>
          </p:cNvPr>
          <p:cNvSpPr/>
          <p:nvPr/>
        </p:nvSpPr>
        <p:spPr>
          <a:xfrm>
            <a:off x="1011034" y="468640"/>
            <a:ext cx="113573" cy="591328"/>
          </a:xfrm>
          <a:prstGeom prst="rect">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3" name="TextBox 28">
            <a:extLst>
              <a:ext uri="{FF2B5EF4-FFF2-40B4-BE49-F238E27FC236}">
                <a16:creationId xmlns:a16="http://schemas.microsoft.com/office/drawing/2014/main" id="{C6AE3E39-799D-FEB8-B7FF-19C3BB6152FD}"/>
              </a:ext>
            </a:extLst>
          </p:cNvPr>
          <p:cNvSpPr txBox="1"/>
          <p:nvPr/>
        </p:nvSpPr>
        <p:spPr>
          <a:xfrm>
            <a:off x="1183367" y="490622"/>
            <a:ext cx="7528371"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solidFill>
                  <a:srgbClr val="000000">
                    <a:lumMod val="65000"/>
                    <a:lumOff val="35000"/>
                  </a:srgbClr>
                </a:solidFill>
                <a:latin typeface="Agency FB" panose="020B0503020202020204" pitchFamily="34" charset="0"/>
                <a:ea typeface="微软雅黑"/>
                <a:cs typeface="+mn-ea"/>
                <a:sym typeface="+mn-lt"/>
              </a:rPr>
              <a:t>Whether the male or female purchase more on the products</a:t>
            </a:r>
            <a:endParaRPr kumimoji="0" lang="id-ID" sz="2800" b="1" i="0" u="none" strike="noStrike" kern="1200" cap="none" spc="0" normalizeH="0" baseline="0" noProof="0" dirty="0">
              <a:ln>
                <a:noFill/>
              </a:ln>
              <a:solidFill>
                <a:srgbClr val="000000">
                  <a:lumMod val="65000"/>
                  <a:lumOff val="35000"/>
                </a:srgbClr>
              </a:solidFill>
              <a:effectLst/>
              <a:uLnTx/>
              <a:uFillTx/>
              <a:latin typeface="Agency FB" panose="020B0503020202020204" pitchFamily="34" charset="0"/>
              <a:ea typeface="微软雅黑"/>
              <a:cs typeface="+mn-ea"/>
              <a:sym typeface="+mn-lt"/>
            </a:endParaRPr>
          </a:p>
        </p:txBody>
      </p:sp>
      <p:sp>
        <p:nvSpPr>
          <p:cNvPr id="13" name="文本框 83">
            <a:extLst>
              <a:ext uri="{FF2B5EF4-FFF2-40B4-BE49-F238E27FC236}">
                <a16:creationId xmlns:a16="http://schemas.microsoft.com/office/drawing/2014/main" id="{41DE586C-E458-738F-3B4F-57B991E2F7A9}"/>
              </a:ext>
            </a:extLst>
          </p:cNvPr>
          <p:cNvSpPr txBox="1">
            <a:spLocks noChangeArrowheads="1"/>
          </p:cNvSpPr>
          <p:nvPr/>
        </p:nvSpPr>
        <p:spPr bwMode="auto">
          <a:xfrm>
            <a:off x="1183367" y="1194463"/>
            <a:ext cx="17604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3080" eaLnBrk="0" hangingPunct="0">
              <a:defRPr>
                <a:solidFill>
                  <a:schemeClr val="tx1"/>
                </a:solidFill>
                <a:latin typeface="Calibri" panose="020F0502020204030204" pitchFamily="34" charset="0"/>
                <a:ea typeface="宋体" panose="02010600030101010101" pitchFamily="2" charset="-122"/>
              </a:defRPr>
            </a:lvl1pPr>
            <a:lvl2pPr defTabSz="513080" eaLnBrk="0" hangingPunct="0">
              <a:defRPr>
                <a:solidFill>
                  <a:schemeClr val="tx1"/>
                </a:solidFill>
                <a:latin typeface="Calibri" panose="020F0502020204030204" pitchFamily="34" charset="0"/>
                <a:ea typeface="宋体" panose="02010600030101010101" pitchFamily="2" charset="-122"/>
              </a:defRPr>
            </a:lvl2pPr>
            <a:lvl3pPr defTabSz="513080" eaLnBrk="0" hangingPunct="0">
              <a:defRPr>
                <a:solidFill>
                  <a:schemeClr val="tx1"/>
                </a:solidFill>
                <a:latin typeface="Calibri" panose="020F0502020204030204" pitchFamily="34" charset="0"/>
                <a:ea typeface="宋体" panose="02010600030101010101" pitchFamily="2" charset="-122"/>
              </a:defRPr>
            </a:lvl3pPr>
            <a:lvl4pPr defTabSz="513080" eaLnBrk="0" hangingPunct="0">
              <a:defRPr>
                <a:solidFill>
                  <a:schemeClr val="tx1"/>
                </a:solidFill>
                <a:latin typeface="Calibri" panose="020F0502020204030204" pitchFamily="34" charset="0"/>
                <a:ea typeface="宋体" panose="02010600030101010101" pitchFamily="2" charset="-122"/>
              </a:defRPr>
            </a:lvl4pPr>
            <a:lvl5pPr defTabSz="513080" eaLnBrk="0" hangingPunct="0">
              <a:defRPr>
                <a:solidFill>
                  <a:schemeClr val="tx1"/>
                </a:solidFill>
                <a:latin typeface="Calibri" panose="020F0502020204030204" pitchFamily="34" charset="0"/>
                <a:ea typeface="宋体" panose="02010600030101010101" pitchFamily="2" charset="-122"/>
              </a:defRPr>
            </a:lvl5pPr>
            <a:lvl6pPr marL="22847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513080" rtl="0" eaLnBrk="1" fontAlgn="auto" latinLnBrk="0" hangingPunct="1">
              <a:lnSpc>
                <a:spcPct val="100000"/>
              </a:lnSpc>
              <a:spcBef>
                <a:spcPts val="0"/>
              </a:spcBef>
              <a:spcAft>
                <a:spcPts val="0"/>
              </a:spcAft>
              <a:buClrTx/>
              <a:buSzTx/>
              <a:buFontTx/>
              <a:buNone/>
              <a:tabLst/>
              <a:defRPr/>
            </a:pPr>
            <a:r>
              <a:rPr lang="en-US" altLang="zh-CN" sz="1200" b="1" dirty="0">
                <a:solidFill>
                  <a:srgbClr val="000000">
                    <a:lumMod val="75000"/>
                    <a:lumOff val="25000"/>
                  </a:srgbClr>
                </a:solidFill>
                <a:latin typeface="Arial"/>
                <a:ea typeface="微软雅黑"/>
                <a:cs typeface="+mn-ea"/>
                <a:sym typeface="+mn-lt"/>
              </a:rPr>
              <a:t>Female</a:t>
            </a:r>
            <a:endParaRPr kumimoji="0" lang="zh-CN" altLang="en-US" sz="12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endParaRPr>
          </a:p>
        </p:txBody>
      </p:sp>
      <p:sp>
        <p:nvSpPr>
          <p:cNvPr id="22" name="文本框 83">
            <a:extLst>
              <a:ext uri="{FF2B5EF4-FFF2-40B4-BE49-F238E27FC236}">
                <a16:creationId xmlns:a16="http://schemas.microsoft.com/office/drawing/2014/main" id="{E93A162C-0EA0-BC87-BBC7-3DD33325D5E9}"/>
              </a:ext>
            </a:extLst>
          </p:cNvPr>
          <p:cNvSpPr txBox="1">
            <a:spLocks noChangeArrowheads="1"/>
          </p:cNvSpPr>
          <p:nvPr/>
        </p:nvSpPr>
        <p:spPr bwMode="auto">
          <a:xfrm>
            <a:off x="6279069" y="1205918"/>
            <a:ext cx="17604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3080" eaLnBrk="0" hangingPunct="0">
              <a:defRPr>
                <a:solidFill>
                  <a:schemeClr val="tx1"/>
                </a:solidFill>
                <a:latin typeface="Calibri" panose="020F0502020204030204" pitchFamily="34" charset="0"/>
                <a:ea typeface="宋体" panose="02010600030101010101" pitchFamily="2" charset="-122"/>
              </a:defRPr>
            </a:lvl1pPr>
            <a:lvl2pPr defTabSz="513080" eaLnBrk="0" hangingPunct="0">
              <a:defRPr>
                <a:solidFill>
                  <a:schemeClr val="tx1"/>
                </a:solidFill>
                <a:latin typeface="Calibri" panose="020F0502020204030204" pitchFamily="34" charset="0"/>
                <a:ea typeface="宋体" panose="02010600030101010101" pitchFamily="2" charset="-122"/>
              </a:defRPr>
            </a:lvl2pPr>
            <a:lvl3pPr defTabSz="513080" eaLnBrk="0" hangingPunct="0">
              <a:defRPr>
                <a:solidFill>
                  <a:schemeClr val="tx1"/>
                </a:solidFill>
                <a:latin typeface="Calibri" panose="020F0502020204030204" pitchFamily="34" charset="0"/>
                <a:ea typeface="宋体" panose="02010600030101010101" pitchFamily="2" charset="-122"/>
              </a:defRPr>
            </a:lvl3pPr>
            <a:lvl4pPr defTabSz="513080" eaLnBrk="0" hangingPunct="0">
              <a:defRPr>
                <a:solidFill>
                  <a:schemeClr val="tx1"/>
                </a:solidFill>
                <a:latin typeface="Calibri" panose="020F0502020204030204" pitchFamily="34" charset="0"/>
                <a:ea typeface="宋体" panose="02010600030101010101" pitchFamily="2" charset="-122"/>
              </a:defRPr>
            </a:lvl4pPr>
            <a:lvl5pPr defTabSz="513080" eaLnBrk="0" hangingPunct="0">
              <a:defRPr>
                <a:solidFill>
                  <a:schemeClr val="tx1"/>
                </a:solidFill>
                <a:latin typeface="Calibri" panose="020F0502020204030204" pitchFamily="34" charset="0"/>
                <a:ea typeface="宋体" panose="02010600030101010101" pitchFamily="2" charset="-122"/>
              </a:defRPr>
            </a:lvl5pPr>
            <a:lvl6pPr marL="22847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308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51308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rPr>
              <a:t>Male</a:t>
            </a:r>
            <a:endParaRPr kumimoji="0" lang="zh-CN" altLang="en-US" sz="1200" b="1" i="0" u="none" strike="noStrike" kern="1200" cap="none" spc="0" normalizeH="0" baseline="0" noProof="0" dirty="0">
              <a:ln>
                <a:noFill/>
              </a:ln>
              <a:solidFill>
                <a:srgbClr val="000000">
                  <a:lumMod val="75000"/>
                  <a:lumOff val="25000"/>
                </a:srgbClr>
              </a:solidFill>
              <a:effectLst/>
              <a:uLnTx/>
              <a:uFillTx/>
              <a:latin typeface="Arial"/>
              <a:ea typeface="微软雅黑"/>
              <a:cs typeface="+mn-ea"/>
              <a:sym typeface="+mn-lt"/>
            </a:endParaRPr>
          </a:p>
        </p:txBody>
      </p:sp>
      <p:pic>
        <p:nvPicPr>
          <p:cNvPr id="2050" name="Picture 2" descr="0">
            <a:extLst>
              <a:ext uri="{FF2B5EF4-FFF2-40B4-BE49-F238E27FC236}">
                <a16:creationId xmlns:a16="http://schemas.microsoft.com/office/drawing/2014/main" id="{9663AC71-52EF-5A81-70CA-BF2B739A91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4249" y="1417702"/>
            <a:ext cx="4904776" cy="281426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0">
            <a:extLst>
              <a:ext uri="{FF2B5EF4-FFF2-40B4-BE49-F238E27FC236}">
                <a16:creationId xmlns:a16="http://schemas.microsoft.com/office/drawing/2014/main" id="{4FEF7158-120D-EFDF-3882-684E041F799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7156" y="1504257"/>
            <a:ext cx="5139638" cy="2814268"/>
          </a:xfrm>
          <a:prstGeom prst="rect">
            <a:avLst/>
          </a:prstGeom>
          <a:noFill/>
          <a:extLst>
            <a:ext uri="{909E8E84-426E-40DD-AFC4-6F175D3DCCD1}">
              <a14:hiddenFill xmlns:a14="http://schemas.microsoft.com/office/drawing/2010/main">
                <a:solidFill>
                  <a:srgbClr val="FFFFFF"/>
                </a:solidFill>
              </a14:hiddenFill>
            </a:ext>
          </a:extLst>
        </p:spPr>
      </p:pic>
      <p:sp>
        <p:nvSpPr>
          <p:cNvPr id="23" name="文本框 22">
            <a:extLst>
              <a:ext uri="{FF2B5EF4-FFF2-40B4-BE49-F238E27FC236}">
                <a16:creationId xmlns:a16="http://schemas.microsoft.com/office/drawing/2014/main" id="{B3136CC2-F3EE-5558-DF29-9095A633B245}"/>
              </a:ext>
            </a:extLst>
          </p:cNvPr>
          <p:cNvSpPr txBox="1"/>
          <p:nvPr/>
        </p:nvSpPr>
        <p:spPr>
          <a:xfrm>
            <a:off x="1356548" y="4856516"/>
            <a:ext cx="7182008" cy="1477328"/>
          </a:xfrm>
          <a:prstGeom prst="rect">
            <a:avLst/>
          </a:prstGeom>
          <a:noFill/>
        </p:spPr>
        <p:txBody>
          <a:bodyPr wrap="square">
            <a:spAutoFit/>
          </a:bodyPr>
          <a:lstStyle/>
          <a:p>
            <a:pPr algn="l" fontAlgn="base"/>
            <a:r>
              <a:rPr lang="en-US" altLang="zh-CN" dirty="0">
                <a:solidFill>
                  <a:schemeClr val="bg1"/>
                </a:solidFill>
                <a:latin typeface="等线" panose="02010600030101010101" pitchFamily="2" charset="-122"/>
                <a:ea typeface="等线" panose="02010600030101010101" pitchFamily="2" charset="-122"/>
                <a:cs typeface="+mn-ea"/>
              </a:rPr>
              <a:t>Female spend more money on products</a:t>
            </a:r>
          </a:p>
          <a:p>
            <a:pPr algn="l" fontAlgn="base"/>
            <a:r>
              <a:rPr lang="en-US" altLang="zh-CN" dirty="0">
                <a:solidFill>
                  <a:schemeClr val="bg1"/>
                </a:solidFill>
                <a:latin typeface="等线" panose="02010600030101010101" pitchFamily="2" charset="-122"/>
                <a:ea typeface="等线" panose="02010600030101010101" pitchFamily="2" charset="-122"/>
                <a:cs typeface="+mn-ea"/>
              </a:rPr>
              <a:t>Male shows great difference when purchasing the electronic products</a:t>
            </a:r>
          </a:p>
          <a:p>
            <a:pPr algn="l" fontAlgn="base"/>
            <a:endParaRPr lang="en-US" altLang="zh-CN" dirty="0">
              <a:solidFill>
                <a:schemeClr val="bg1"/>
              </a:solidFill>
              <a:latin typeface="等线" panose="02010600030101010101" pitchFamily="2" charset="-122"/>
              <a:ea typeface="等线" panose="02010600030101010101" pitchFamily="2" charset="-122"/>
              <a:cs typeface="+mn-ea"/>
            </a:endParaRPr>
          </a:p>
          <a:p>
            <a:pPr algn="l" fontAlgn="base"/>
            <a:endParaRPr lang="en-US" altLang="zh-CN" dirty="0">
              <a:solidFill>
                <a:schemeClr val="bg1"/>
              </a:solidFill>
              <a:latin typeface="等线" panose="02010600030101010101" pitchFamily="2" charset="-122"/>
              <a:ea typeface="等线" panose="02010600030101010101" pitchFamily="2" charset="-122"/>
              <a:cs typeface="+mn-ea"/>
            </a:endParaRPr>
          </a:p>
          <a:p>
            <a:pPr algn="l" fontAlgn="base"/>
            <a:r>
              <a:rPr lang="en-US" altLang="zh-CN" dirty="0">
                <a:solidFill>
                  <a:schemeClr val="bg1"/>
                </a:solidFill>
                <a:latin typeface="等线" panose="02010600030101010101" pitchFamily="2" charset="-122"/>
                <a:ea typeface="等线" panose="02010600030101010101" pitchFamily="2" charset="-122"/>
                <a:cs typeface="+mn-ea"/>
              </a:rPr>
              <a:t>And company should pay more attention to female customer</a:t>
            </a:r>
          </a:p>
        </p:txBody>
      </p:sp>
    </p:spTree>
    <p:extLst>
      <p:ext uri="{BB962C8B-B14F-4D97-AF65-F5344CB8AC3E}">
        <p14:creationId xmlns:p14="http://schemas.microsoft.com/office/powerpoint/2010/main" val="242328726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1" name="任意多边形 570"/>
          <p:cNvSpPr/>
          <p:nvPr/>
        </p:nvSpPr>
        <p:spPr>
          <a:xfrm>
            <a:off x="9068422" y="3334068"/>
            <a:ext cx="1703222" cy="1703222"/>
          </a:xfrm>
          <a:custGeom>
            <a:avLst/>
            <a:gdLst>
              <a:gd name="connsiteX0" fmla="*/ 885717 w 2333806"/>
              <a:gd name="connsiteY0" fmla="*/ 470942 h 2333807"/>
              <a:gd name="connsiteX1" fmla="*/ 470942 w 2333806"/>
              <a:gd name="connsiteY1" fmla="*/ 1448090 h 2333807"/>
              <a:gd name="connsiteX2" fmla="*/ 1448090 w 2333806"/>
              <a:gd name="connsiteY2" fmla="*/ 1862864 h 2333807"/>
              <a:gd name="connsiteX3" fmla="*/ 1862864 w 2333806"/>
              <a:gd name="connsiteY3" fmla="*/ 885717 h 2333807"/>
              <a:gd name="connsiteX4" fmla="*/ 885717 w 2333806"/>
              <a:gd name="connsiteY4" fmla="*/ 470942 h 2333807"/>
              <a:gd name="connsiteX5" fmla="*/ 729773 w 2333806"/>
              <a:gd name="connsiteY5" fmla="*/ 84969 h 2333807"/>
              <a:gd name="connsiteX6" fmla="*/ 850669 w 2333806"/>
              <a:gd name="connsiteY6" fmla="*/ 136286 h 2333807"/>
              <a:gd name="connsiteX7" fmla="*/ 892245 w 2333806"/>
              <a:gd name="connsiteY7" fmla="*/ 239189 h 2333807"/>
              <a:gd name="connsiteX8" fmla="*/ 897994 w 2333806"/>
              <a:gd name="connsiteY8" fmla="*/ 237197 h 2333807"/>
              <a:gd name="connsiteX9" fmla="*/ 992578 w 2333806"/>
              <a:gd name="connsiteY9" fmla="*/ 214799 h 2333807"/>
              <a:gd name="connsiteX10" fmla="*/ 1074034 w 2333806"/>
              <a:gd name="connsiteY10" fmla="*/ 203959 h 2333807"/>
              <a:gd name="connsiteX11" fmla="*/ 1074034 w 2333806"/>
              <a:gd name="connsiteY11" fmla="*/ 92869 h 2333807"/>
              <a:gd name="connsiteX12" fmla="*/ 1130754 w 2333806"/>
              <a:gd name="connsiteY12" fmla="*/ 7298 h 2333807"/>
              <a:gd name="connsiteX13" fmla="*/ 1166903 w 2333806"/>
              <a:gd name="connsiteY13" fmla="*/ 0 h 2333807"/>
              <a:gd name="connsiteX14" fmla="*/ 1259772 w 2333806"/>
              <a:gd name="connsiteY14" fmla="*/ 92869 h 2333807"/>
              <a:gd name="connsiteX15" fmla="*/ 1259772 w 2333806"/>
              <a:gd name="connsiteY15" fmla="*/ 204083 h 2333807"/>
              <a:gd name="connsiteX16" fmla="*/ 1275829 w 2333806"/>
              <a:gd name="connsiteY16" fmla="*/ 205127 h 2333807"/>
              <a:gd name="connsiteX17" fmla="*/ 1367969 w 2333806"/>
              <a:gd name="connsiteY17" fmla="*/ 220181 h 2333807"/>
              <a:gd name="connsiteX18" fmla="*/ 1456065 w 2333806"/>
              <a:gd name="connsiteY18" fmla="*/ 248001 h 2333807"/>
              <a:gd name="connsiteX19" fmla="*/ 1501076 w 2333806"/>
              <a:gd name="connsiteY19" fmla="*/ 141963 h 2333807"/>
              <a:gd name="connsiteX20" fmla="*/ 1551773 w 2333806"/>
              <a:gd name="connsiteY20" fmla="*/ 92143 h 2333807"/>
              <a:gd name="connsiteX21" fmla="*/ 1622849 w 2333806"/>
              <a:gd name="connsiteY21" fmla="*/ 92763 h 2333807"/>
              <a:gd name="connsiteX22" fmla="*/ 1672048 w 2333806"/>
              <a:gd name="connsiteY22" fmla="*/ 214537 h 2333807"/>
              <a:gd name="connsiteX23" fmla="*/ 1627038 w 2333806"/>
              <a:gd name="connsiteY23" fmla="*/ 320574 h 2333807"/>
              <a:gd name="connsiteX24" fmla="*/ 1708247 w 2333806"/>
              <a:gd name="connsiteY24" fmla="*/ 364621 h 2333807"/>
              <a:gd name="connsiteX25" fmla="*/ 1782477 w 2333806"/>
              <a:gd name="connsiteY25" fmla="*/ 419993 h 2333807"/>
              <a:gd name="connsiteX26" fmla="*/ 1860692 w 2333806"/>
              <a:gd name="connsiteY26" fmla="*/ 341778 h 2333807"/>
              <a:gd name="connsiteX27" fmla="*/ 1891414 w 2333806"/>
              <a:gd name="connsiteY27" fmla="*/ 321378 h 2333807"/>
              <a:gd name="connsiteX28" fmla="*/ 1992029 w 2333806"/>
              <a:gd name="connsiteY28" fmla="*/ 341778 h 2333807"/>
              <a:gd name="connsiteX29" fmla="*/ 1992029 w 2333806"/>
              <a:gd name="connsiteY29" fmla="*/ 473115 h 2333807"/>
              <a:gd name="connsiteX30" fmla="*/ 1913780 w 2333806"/>
              <a:gd name="connsiteY30" fmla="*/ 551364 h 2333807"/>
              <a:gd name="connsiteX31" fmla="*/ 1916033 w 2333806"/>
              <a:gd name="connsiteY31" fmla="*/ 553858 h 2333807"/>
              <a:gd name="connsiteX32" fmla="*/ 2022478 w 2333806"/>
              <a:gd name="connsiteY32" fmla="*/ 714512 h 2333807"/>
              <a:gd name="connsiteX33" fmla="*/ 2025039 w 2333806"/>
              <a:gd name="connsiteY33" fmla="*/ 720032 h 2333807"/>
              <a:gd name="connsiteX34" fmla="*/ 2127941 w 2333806"/>
              <a:gd name="connsiteY34" fmla="*/ 678457 h 2333807"/>
              <a:gd name="connsiteX35" fmla="*/ 2248838 w 2333806"/>
              <a:gd name="connsiteY35" fmla="*/ 729774 h 2333807"/>
              <a:gd name="connsiteX36" fmla="*/ 2197520 w 2333806"/>
              <a:gd name="connsiteY36" fmla="*/ 850670 h 2333807"/>
              <a:gd name="connsiteX37" fmla="*/ 2094618 w 2333806"/>
              <a:gd name="connsiteY37" fmla="*/ 892245 h 2333807"/>
              <a:gd name="connsiteX38" fmla="*/ 2096610 w 2333806"/>
              <a:gd name="connsiteY38" fmla="*/ 897994 h 2333807"/>
              <a:gd name="connsiteX39" fmla="*/ 2119008 w 2333806"/>
              <a:gd name="connsiteY39" fmla="*/ 992578 h 2333807"/>
              <a:gd name="connsiteX40" fmla="*/ 2129847 w 2333806"/>
              <a:gd name="connsiteY40" fmla="*/ 1074035 h 2333807"/>
              <a:gd name="connsiteX41" fmla="*/ 2240937 w 2333806"/>
              <a:gd name="connsiteY41" fmla="*/ 1074035 h 2333807"/>
              <a:gd name="connsiteX42" fmla="*/ 2333806 w 2333806"/>
              <a:gd name="connsiteY42" fmla="*/ 1166904 h 2333807"/>
              <a:gd name="connsiteX43" fmla="*/ 2240937 w 2333806"/>
              <a:gd name="connsiteY43" fmla="*/ 1259773 h 2333807"/>
              <a:gd name="connsiteX44" fmla="*/ 2129724 w 2333806"/>
              <a:gd name="connsiteY44" fmla="*/ 1259773 h 2333807"/>
              <a:gd name="connsiteX45" fmla="*/ 2128680 w 2333806"/>
              <a:gd name="connsiteY45" fmla="*/ 1275829 h 2333807"/>
              <a:gd name="connsiteX46" fmla="*/ 2113625 w 2333806"/>
              <a:gd name="connsiteY46" fmla="*/ 1367968 h 2333807"/>
              <a:gd name="connsiteX47" fmla="*/ 2085805 w 2333806"/>
              <a:gd name="connsiteY47" fmla="*/ 1456066 h 2333807"/>
              <a:gd name="connsiteX48" fmla="*/ 2191844 w 2333806"/>
              <a:gd name="connsiteY48" fmla="*/ 1501076 h 2333807"/>
              <a:gd name="connsiteX49" fmla="*/ 2241043 w 2333806"/>
              <a:gd name="connsiteY49" fmla="*/ 1622849 h 2333807"/>
              <a:gd name="connsiteX50" fmla="*/ 2119270 w 2333806"/>
              <a:gd name="connsiteY50" fmla="*/ 1672049 h 2333807"/>
              <a:gd name="connsiteX51" fmla="*/ 2013232 w 2333806"/>
              <a:gd name="connsiteY51" fmla="*/ 1627038 h 2333807"/>
              <a:gd name="connsiteX52" fmla="*/ 1969186 w 2333806"/>
              <a:gd name="connsiteY52" fmla="*/ 1708247 h 2333807"/>
              <a:gd name="connsiteX53" fmla="*/ 1913814 w 2333806"/>
              <a:gd name="connsiteY53" fmla="*/ 1782478 h 2333807"/>
              <a:gd name="connsiteX54" fmla="*/ 1992028 w 2333806"/>
              <a:gd name="connsiteY54" fmla="*/ 1860693 h 2333807"/>
              <a:gd name="connsiteX55" fmla="*/ 1992028 w 2333806"/>
              <a:gd name="connsiteY55" fmla="*/ 1992030 h 2333807"/>
              <a:gd name="connsiteX56" fmla="*/ 1860691 w 2333806"/>
              <a:gd name="connsiteY56" fmla="*/ 1992030 h 2333807"/>
              <a:gd name="connsiteX57" fmla="*/ 1782442 w 2333806"/>
              <a:gd name="connsiteY57" fmla="*/ 1913780 h 2333807"/>
              <a:gd name="connsiteX58" fmla="*/ 1779948 w 2333806"/>
              <a:gd name="connsiteY58" fmla="*/ 1916034 h 2333807"/>
              <a:gd name="connsiteX59" fmla="*/ 1619295 w 2333806"/>
              <a:gd name="connsiteY59" fmla="*/ 2022478 h 2333807"/>
              <a:gd name="connsiteX60" fmla="*/ 1613774 w 2333806"/>
              <a:gd name="connsiteY60" fmla="*/ 2025039 h 2333807"/>
              <a:gd name="connsiteX61" fmla="*/ 1655350 w 2333806"/>
              <a:gd name="connsiteY61" fmla="*/ 2127942 h 2333807"/>
              <a:gd name="connsiteX62" fmla="*/ 1604032 w 2333806"/>
              <a:gd name="connsiteY62" fmla="*/ 2248838 h 2333807"/>
              <a:gd name="connsiteX63" fmla="*/ 1483136 w 2333806"/>
              <a:gd name="connsiteY63" fmla="*/ 2197521 h 2333807"/>
              <a:gd name="connsiteX64" fmla="*/ 1441561 w 2333806"/>
              <a:gd name="connsiteY64" fmla="*/ 2094618 h 2333807"/>
              <a:gd name="connsiteX65" fmla="*/ 1435812 w 2333806"/>
              <a:gd name="connsiteY65" fmla="*/ 2096610 h 2333807"/>
              <a:gd name="connsiteX66" fmla="*/ 1341228 w 2333806"/>
              <a:gd name="connsiteY66" fmla="*/ 2119008 h 2333807"/>
              <a:gd name="connsiteX67" fmla="*/ 1259772 w 2333806"/>
              <a:gd name="connsiteY67" fmla="*/ 2129848 h 2333807"/>
              <a:gd name="connsiteX68" fmla="*/ 1259772 w 2333806"/>
              <a:gd name="connsiteY68" fmla="*/ 2240938 h 2333807"/>
              <a:gd name="connsiteX69" fmla="*/ 1166903 w 2333806"/>
              <a:gd name="connsiteY69" fmla="*/ 2333807 h 2333807"/>
              <a:gd name="connsiteX70" fmla="*/ 1074033 w 2333806"/>
              <a:gd name="connsiteY70" fmla="*/ 2240938 h 2333807"/>
              <a:gd name="connsiteX71" fmla="*/ 1074034 w 2333806"/>
              <a:gd name="connsiteY71" fmla="*/ 2129724 h 2333807"/>
              <a:gd name="connsiteX72" fmla="*/ 1057977 w 2333806"/>
              <a:gd name="connsiteY72" fmla="*/ 2128680 h 2333807"/>
              <a:gd name="connsiteX73" fmla="*/ 965838 w 2333806"/>
              <a:gd name="connsiteY73" fmla="*/ 2113626 h 2333807"/>
              <a:gd name="connsiteX74" fmla="*/ 877740 w 2333806"/>
              <a:gd name="connsiteY74" fmla="*/ 2085806 h 2333807"/>
              <a:gd name="connsiteX75" fmla="*/ 832730 w 2333806"/>
              <a:gd name="connsiteY75" fmla="*/ 2191844 h 2333807"/>
              <a:gd name="connsiteX76" fmla="*/ 710957 w 2333806"/>
              <a:gd name="connsiteY76" fmla="*/ 2241044 h 2333807"/>
              <a:gd name="connsiteX77" fmla="*/ 661757 w 2333806"/>
              <a:gd name="connsiteY77" fmla="*/ 2119271 h 2333807"/>
              <a:gd name="connsiteX78" fmla="*/ 706768 w 2333806"/>
              <a:gd name="connsiteY78" fmla="*/ 2013232 h 2333807"/>
              <a:gd name="connsiteX79" fmla="*/ 625560 w 2333806"/>
              <a:gd name="connsiteY79" fmla="*/ 1969186 h 2333807"/>
              <a:gd name="connsiteX80" fmla="*/ 551328 w 2333806"/>
              <a:gd name="connsiteY80" fmla="*/ 1913814 h 2333807"/>
              <a:gd name="connsiteX81" fmla="*/ 473114 w 2333806"/>
              <a:gd name="connsiteY81" fmla="*/ 1992029 h 2333807"/>
              <a:gd name="connsiteX82" fmla="*/ 341776 w 2333806"/>
              <a:gd name="connsiteY82" fmla="*/ 1992029 h 2333807"/>
              <a:gd name="connsiteX83" fmla="*/ 341777 w 2333806"/>
              <a:gd name="connsiteY83" fmla="*/ 1860692 h 2333807"/>
              <a:gd name="connsiteX84" fmla="*/ 420027 w 2333806"/>
              <a:gd name="connsiteY84" fmla="*/ 1782443 h 2333807"/>
              <a:gd name="connsiteX85" fmla="*/ 417773 w 2333806"/>
              <a:gd name="connsiteY85" fmla="*/ 1779948 h 2333807"/>
              <a:gd name="connsiteX86" fmla="*/ 311328 w 2333806"/>
              <a:gd name="connsiteY86" fmla="*/ 1619294 h 2333807"/>
              <a:gd name="connsiteX87" fmla="*/ 308767 w 2333806"/>
              <a:gd name="connsiteY87" fmla="*/ 1613775 h 2333807"/>
              <a:gd name="connsiteX88" fmla="*/ 205864 w 2333806"/>
              <a:gd name="connsiteY88" fmla="*/ 1655350 h 2333807"/>
              <a:gd name="connsiteX89" fmla="*/ 84968 w 2333806"/>
              <a:gd name="connsiteY89" fmla="*/ 1604033 h 2333807"/>
              <a:gd name="connsiteX90" fmla="*/ 136285 w 2333806"/>
              <a:gd name="connsiteY90" fmla="*/ 1483137 h 2333807"/>
              <a:gd name="connsiteX91" fmla="*/ 239189 w 2333806"/>
              <a:gd name="connsiteY91" fmla="*/ 1441562 h 2333807"/>
              <a:gd name="connsiteX92" fmla="*/ 237197 w 2333806"/>
              <a:gd name="connsiteY92" fmla="*/ 1435813 h 2333807"/>
              <a:gd name="connsiteX93" fmla="*/ 214799 w 2333806"/>
              <a:gd name="connsiteY93" fmla="*/ 1341228 h 2333807"/>
              <a:gd name="connsiteX94" fmla="*/ 203960 w 2333806"/>
              <a:gd name="connsiteY94" fmla="*/ 1259772 h 2333807"/>
              <a:gd name="connsiteX95" fmla="*/ 92868 w 2333806"/>
              <a:gd name="connsiteY95" fmla="*/ 1259772 h 2333807"/>
              <a:gd name="connsiteX96" fmla="*/ 0 w 2333806"/>
              <a:gd name="connsiteY96" fmla="*/ 1166903 h 2333807"/>
              <a:gd name="connsiteX97" fmla="*/ 56720 w 2333806"/>
              <a:gd name="connsiteY97" fmla="*/ 1081333 h 2333807"/>
              <a:gd name="connsiteX98" fmla="*/ 92869 w 2333806"/>
              <a:gd name="connsiteY98" fmla="*/ 1074034 h 2333807"/>
              <a:gd name="connsiteX99" fmla="*/ 204083 w 2333806"/>
              <a:gd name="connsiteY99" fmla="*/ 1074034 h 2333807"/>
              <a:gd name="connsiteX100" fmla="*/ 205127 w 2333806"/>
              <a:gd name="connsiteY100" fmla="*/ 1057977 h 2333807"/>
              <a:gd name="connsiteX101" fmla="*/ 220181 w 2333806"/>
              <a:gd name="connsiteY101" fmla="*/ 965838 h 2333807"/>
              <a:gd name="connsiteX102" fmla="*/ 248000 w 2333806"/>
              <a:gd name="connsiteY102" fmla="*/ 877741 h 2333807"/>
              <a:gd name="connsiteX103" fmla="*/ 141962 w 2333806"/>
              <a:gd name="connsiteY103" fmla="*/ 832731 h 2333807"/>
              <a:gd name="connsiteX104" fmla="*/ 92762 w 2333806"/>
              <a:gd name="connsiteY104" fmla="*/ 710958 h 2333807"/>
              <a:gd name="connsiteX105" fmla="*/ 143460 w 2333806"/>
              <a:gd name="connsiteY105" fmla="*/ 661138 h 2333807"/>
              <a:gd name="connsiteX106" fmla="*/ 214536 w 2333806"/>
              <a:gd name="connsiteY106" fmla="*/ 661758 h 2333807"/>
              <a:gd name="connsiteX107" fmla="*/ 320574 w 2333806"/>
              <a:gd name="connsiteY107" fmla="*/ 706769 h 2333807"/>
              <a:gd name="connsiteX108" fmla="*/ 364620 w 2333806"/>
              <a:gd name="connsiteY108" fmla="*/ 625560 h 2333807"/>
              <a:gd name="connsiteX109" fmla="*/ 419993 w 2333806"/>
              <a:gd name="connsiteY109" fmla="*/ 551329 h 2333807"/>
              <a:gd name="connsiteX110" fmla="*/ 341778 w 2333806"/>
              <a:gd name="connsiteY110" fmla="*/ 473114 h 2333807"/>
              <a:gd name="connsiteX111" fmla="*/ 341777 w 2333806"/>
              <a:gd name="connsiteY111" fmla="*/ 341777 h 2333807"/>
              <a:gd name="connsiteX112" fmla="*/ 372499 w 2333806"/>
              <a:gd name="connsiteY112" fmla="*/ 321377 h 2333807"/>
              <a:gd name="connsiteX113" fmla="*/ 473114 w 2333806"/>
              <a:gd name="connsiteY113" fmla="*/ 341777 h 2333807"/>
              <a:gd name="connsiteX114" fmla="*/ 551363 w 2333806"/>
              <a:gd name="connsiteY114" fmla="*/ 420027 h 2333807"/>
              <a:gd name="connsiteX115" fmla="*/ 553858 w 2333806"/>
              <a:gd name="connsiteY115" fmla="*/ 417773 h 2333807"/>
              <a:gd name="connsiteX116" fmla="*/ 714512 w 2333806"/>
              <a:gd name="connsiteY116" fmla="*/ 311329 h 2333807"/>
              <a:gd name="connsiteX117" fmla="*/ 720031 w 2333806"/>
              <a:gd name="connsiteY117" fmla="*/ 308768 h 2333807"/>
              <a:gd name="connsiteX118" fmla="*/ 678456 w 2333806"/>
              <a:gd name="connsiteY118" fmla="*/ 205865 h 2333807"/>
              <a:gd name="connsiteX119" fmla="*/ 729773 w 2333806"/>
              <a:gd name="connsiteY119" fmla="*/ 84969 h 2333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2333806" h="2333807">
                <a:moveTo>
                  <a:pt x="885717" y="470942"/>
                </a:moveTo>
                <a:cubicBezTo>
                  <a:pt x="501348" y="626237"/>
                  <a:pt x="315647" y="1063721"/>
                  <a:pt x="470942" y="1448090"/>
                </a:cubicBezTo>
                <a:cubicBezTo>
                  <a:pt x="626237" y="1832458"/>
                  <a:pt x="1063721" y="2018159"/>
                  <a:pt x="1448090" y="1862864"/>
                </a:cubicBezTo>
                <a:cubicBezTo>
                  <a:pt x="1832458" y="1707569"/>
                  <a:pt x="2018159" y="1270086"/>
                  <a:pt x="1862864" y="885717"/>
                </a:cubicBezTo>
                <a:cubicBezTo>
                  <a:pt x="1707569" y="501348"/>
                  <a:pt x="1270085" y="315647"/>
                  <a:pt x="885717" y="470942"/>
                </a:cubicBezTo>
                <a:close/>
                <a:moveTo>
                  <a:pt x="729773" y="84969"/>
                </a:moveTo>
                <a:cubicBezTo>
                  <a:pt x="777329" y="65755"/>
                  <a:pt x="831456" y="88731"/>
                  <a:pt x="850669" y="136286"/>
                </a:cubicBezTo>
                <a:lnTo>
                  <a:pt x="892245" y="239189"/>
                </a:lnTo>
                <a:lnTo>
                  <a:pt x="897994" y="237197"/>
                </a:lnTo>
                <a:cubicBezTo>
                  <a:pt x="929395" y="228074"/>
                  <a:pt x="960959" y="220622"/>
                  <a:pt x="992578" y="214799"/>
                </a:cubicBezTo>
                <a:lnTo>
                  <a:pt x="1074034" y="203959"/>
                </a:lnTo>
                <a:lnTo>
                  <a:pt x="1074034" y="92869"/>
                </a:lnTo>
                <a:cubicBezTo>
                  <a:pt x="1074034" y="54401"/>
                  <a:pt x="1097422" y="21396"/>
                  <a:pt x="1130754" y="7298"/>
                </a:cubicBezTo>
                <a:cubicBezTo>
                  <a:pt x="1141865" y="2599"/>
                  <a:pt x="1154080" y="0"/>
                  <a:pt x="1166903" y="0"/>
                </a:cubicBezTo>
                <a:cubicBezTo>
                  <a:pt x="1218193" y="0"/>
                  <a:pt x="1259772" y="41579"/>
                  <a:pt x="1259772" y="92869"/>
                </a:cubicBezTo>
                <a:lnTo>
                  <a:pt x="1259772" y="204083"/>
                </a:lnTo>
                <a:lnTo>
                  <a:pt x="1275829" y="205127"/>
                </a:lnTo>
                <a:cubicBezTo>
                  <a:pt x="1306838" y="208667"/>
                  <a:pt x="1337586" y="213699"/>
                  <a:pt x="1367969" y="220181"/>
                </a:cubicBezTo>
                <a:lnTo>
                  <a:pt x="1456065" y="248001"/>
                </a:lnTo>
                <a:lnTo>
                  <a:pt x="1501076" y="141963"/>
                </a:lnTo>
                <a:cubicBezTo>
                  <a:pt x="1511096" y="118356"/>
                  <a:pt x="1529736" y="101047"/>
                  <a:pt x="1551773" y="92143"/>
                </a:cubicBezTo>
                <a:cubicBezTo>
                  <a:pt x="1573809" y="83240"/>
                  <a:pt x="1599243" y="82743"/>
                  <a:pt x="1622849" y="92763"/>
                </a:cubicBezTo>
                <a:cubicBezTo>
                  <a:pt x="1670062" y="112804"/>
                  <a:pt x="1692089" y="167324"/>
                  <a:pt x="1672048" y="214537"/>
                </a:cubicBezTo>
                <a:lnTo>
                  <a:pt x="1627038" y="320574"/>
                </a:lnTo>
                <a:lnTo>
                  <a:pt x="1708247" y="364621"/>
                </a:lnTo>
                <a:lnTo>
                  <a:pt x="1782477" y="419993"/>
                </a:lnTo>
                <a:lnTo>
                  <a:pt x="1860692" y="341778"/>
                </a:lnTo>
                <a:cubicBezTo>
                  <a:pt x="1869759" y="332712"/>
                  <a:pt x="1880234" y="325911"/>
                  <a:pt x="1891414" y="321378"/>
                </a:cubicBezTo>
                <a:cubicBezTo>
                  <a:pt x="1924952" y="307777"/>
                  <a:pt x="1964828" y="314578"/>
                  <a:pt x="1992029" y="341778"/>
                </a:cubicBezTo>
                <a:cubicBezTo>
                  <a:pt x="2028296" y="378046"/>
                  <a:pt x="2028297" y="436847"/>
                  <a:pt x="1992029" y="473115"/>
                </a:cubicBezTo>
                <a:lnTo>
                  <a:pt x="1913780" y="551364"/>
                </a:lnTo>
                <a:lnTo>
                  <a:pt x="1916033" y="553858"/>
                </a:lnTo>
                <a:cubicBezTo>
                  <a:pt x="1956215" y="602989"/>
                  <a:pt x="1991978" y="656660"/>
                  <a:pt x="2022478" y="714512"/>
                </a:cubicBezTo>
                <a:lnTo>
                  <a:pt x="2025039" y="720032"/>
                </a:lnTo>
                <a:lnTo>
                  <a:pt x="2127941" y="678457"/>
                </a:lnTo>
                <a:cubicBezTo>
                  <a:pt x="2175496" y="659243"/>
                  <a:pt x="2229624" y="682219"/>
                  <a:pt x="2248838" y="729774"/>
                </a:cubicBezTo>
                <a:cubicBezTo>
                  <a:pt x="2268052" y="777329"/>
                  <a:pt x="2245075" y="831457"/>
                  <a:pt x="2197520" y="850670"/>
                </a:cubicBezTo>
                <a:lnTo>
                  <a:pt x="2094618" y="892245"/>
                </a:lnTo>
                <a:lnTo>
                  <a:pt x="2096610" y="897994"/>
                </a:lnTo>
                <a:cubicBezTo>
                  <a:pt x="2105733" y="929395"/>
                  <a:pt x="2113185" y="960958"/>
                  <a:pt x="2119008" y="992578"/>
                </a:cubicBezTo>
                <a:lnTo>
                  <a:pt x="2129847" y="1074035"/>
                </a:lnTo>
                <a:lnTo>
                  <a:pt x="2240937" y="1074035"/>
                </a:lnTo>
                <a:cubicBezTo>
                  <a:pt x="2292227" y="1074035"/>
                  <a:pt x="2333806" y="1115614"/>
                  <a:pt x="2333806" y="1166904"/>
                </a:cubicBezTo>
                <a:cubicBezTo>
                  <a:pt x="2333806" y="1218194"/>
                  <a:pt x="2292227" y="1259773"/>
                  <a:pt x="2240937" y="1259773"/>
                </a:cubicBezTo>
                <a:lnTo>
                  <a:pt x="2129724" y="1259773"/>
                </a:lnTo>
                <a:lnTo>
                  <a:pt x="2128680" y="1275829"/>
                </a:lnTo>
                <a:cubicBezTo>
                  <a:pt x="2125140" y="1306838"/>
                  <a:pt x="2120107" y="1337586"/>
                  <a:pt x="2113625" y="1367968"/>
                </a:cubicBezTo>
                <a:lnTo>
                  <a:pt x="2085805" y="1456066"/>
                </a:lnTo>
                <a:lnTo>
                  <a:pt x="2191844" y="1501076"/>
                </a:lnTo>
                <a:cubicBezTo>
                  <a:pt x="2239056" y="1521117"/>
                  <a:pt x="2261084" y="1575637"/>
                  <a:pt x="2241043" y="1622849"/>
                </a:cubicBezTo>
                <a:cubicBezTo>
                  <a:pt x="2221002" y="1670062"/>
                  <a:pt x="2166483" y="1692089"/>
                  <a:pt x="2119270" y="1672049"/>
                </a:cubicBezTo>
                <a:lnTo>
                  <a:pt x="2013232" y="1627038"/>
                </a:lnTo>
                <a:lnTo>
                  <a:pt x="1969186" y="1708247"/>
                </a:lnTo>
                <a:lnTo>
                  <a:pt x="1913814" y="1782478"/>
                </a:lnTo>
                <a:lnTo>
                  <a:pt x="1992028" y="1860693"/>
                </a:lnTo>
                <a:cubicBezTo>
                  <a:pt x="2028296" y="1896960"/>
                  <a:pt x="2028295" y="1955762"/>
                  <a:pt x="1992028" y="1992030"/>
                </a:cubicBezTo>
                <a:cubicBezTo>
                  <a:pt x="1955761" y="2028297"/>
                  <a:pt x="1896959" y="2028297"/>
                  <a:pt x="1860691" y="1992030"/>
                </a:cubicBezTo>
                <a:lnTo>
                  <a:pt x="1782442" y="1913780"/>
                </a:lnTo>
                <a:lnTo>
                  <a:pt x="1779948" y="1916034"/>
                </a:lnTo>
                <a:cubicBezTo>
                  <a:pt x="1730818" y="1956215"/>
                  <a:pt x="1677146" y="1991978"/>
                  <a:pt x="1619295" y="2022478"/>
                </a:cubicBezTo>
                <a:lnTo>
                  <a:pt x="1613774" y="2025039"/>
                </a:lnTo>
                <a:lnTo>
                  <a:pt x="1655350" y="2127942"/>
                </a:lnTo>
                <a:cubicBezTo>
                  <a:pt x="1674563" y="2175498"/>
                  <a:pt x="1651588" y="2229625"/>
                  <a:pt x="1604032" y="2248838"/>
                </a:cubicBezTo>
                <a:cubicBezTo>
                  <a:pt x="1556477" y="2268052"/>
                  <a:pt x="1502350" y="2245076"/>
                  <a:pt x="1483136" y="2197521"/>
                </a:cubicBezTo>
                <a:lnTo>
                  <a:pt x="1441561" y="2094618"/>
                </a:lnTo>
                <a:lnTo>
                  <a:pt x="1435812" y="2096610"/>
                </a:lnTo>
                <a:cubicBezTo>
                  <a:pt x="1404411" y="2105733"/>
                  <a:pt x="1372847" y="2113184"/>
                  <a:pt x="1341228" y="2119008"/>
                </a:cubicBezTo>
                <a:lnTo>
                  <a:pt x="1259772" y="2129848"/>
                </a:lnTo>
                <a:lnTo>
                  <a:pt x="1259772" y="2240938"/>
                </a:lnTo>
                <a:cubicBezTo>
                  <a:pt x="1259772" y="2292228"/>
                  <a:pt x="1218193" y="2333807"/>
                  <a:pt x="1166903" y="2333807"/>
                </a:cubicBezTo>
                <a:cubicBezTo>
                  <a:pt x="1115612" y="2333807"/>
                  <a:pt x="1074034" y="2292228"/>
                  <a:pt x="1074033" y="2240938"/>
                </a:cubicBezTo>
                <a:lnTo>
                  <a:pt x="1074034" y="2129724"/>
                </a:lnTo>
                <a:lnTo>
                  <a:pt x="1057977" y="2128680"/>
                </a:lnTo>
                <a:cubicBezTo>
                  <a:pt x="1026969" y="2125140"/>
                  <a:pt x="996220" y="2120107"/>
                  <a:pt x="965838" y="2113626"/>
                </a:cubicBezTo>
                <a:lnTo>
                  <a:pt x="877740" y="2085806"/>
                </a:lnTo>
                <a:lnTo>
                  <a:pt x="832730" y="2191844"/>
                </a:lnTo>
                <a:cubicBezTo>
                  <a:pt x="812689" y="2239057"/>
                  <a:pt x="758169" y="2261084"/>
                  <a:pt x="710957" y="2241044"/>
                </a:cubicBezTo>
                <a:cubicBezTo>
                  <a:pt x="663744" y="2221003"/>
                  <a:pt x="641716" y="2166483"/>
                  <a:pt x="661757" y="2119271"/>
                </a:cubicBezTo>
                <a:lnTo>
                  <a:pt x="706768" y="2013232"/>
                </a:lnTo>
                <a:lnTo>
                  <a:pt x="625560" y="1969186"/>
                </a:lnTo>
                <a:lnTo>
                  <a:pt x="551328" y="1913814"/>
                </a:lnTo>
                <a:lnTo>
                  <a:pt x="473114" y="1992029"/>
                </a:lnTo>
                <a:cubicBezTo>
                  <a:pt x="436846" y="2028296"/>
                  <a:pt x="378044" y="2028296"/>
                  <a:pt x="341776" y="1992029"/>
                </a:cubicBezTo>
                <a:cubicBezTo>
                  <a:pt x="305509" y="1955761"/>
                  <a:pt x="305509" y="1896960"/>
                  <a:pt x="341777" y="1860692"/>
                </a:cubicBezTo>
                <a:lnTo>
                  <a:pt x="420027" y="1782443"/>
                </a:lnTo>
                <a:lnTo>
                  <a:pt x="417773" y="1779948"/>
                </a:lnTo>
                <a:cubicBezTo>
                  <a:pt x="377592" y="1730818"/>
                  <a:pt x="341829" y="1677147"/>
                  <a:pt x="311328" y="1619294"/>
                </a:cubicBezTo>
                <a:lnTo>
                  <a:pt x="308767" y="1613775"/>
                </a:lnTo>
                <a:lnTo>
                  <a:pt x="205864" y="1655350"/>
                </a:lnTo>
                <a:cubicBezTo>
                  <a:pt x="158308" y="1674564"/>
                  <a:pt x="104182" y="1651588"/>
                  <a:pt x="84968" y="1604033"/>
                </a:cubicBezTo>
                <a:cubicBezTo>
                  <a:pt x="65755" y="1556478"/>
                  <a:pt x="88730" y="1502351"/>
                  <a:pt x="136285" y="1483137"/>
                </a:cubicBezTo>
                <a:lnTo>
                  <a:pt x="239189" y="1441562"/>
                </a:lnTo>
                <a:lnTo>
                  <a:pt x="237197" y="1435813"/>
                </a:lnTo>
                <a:cubicBezTo>
                  <a:pt x="228073" y="1404411"/>
                  <a:pt x="220622" y="1372848"/>
                  <a:pt x="214799" y="1341228"/>
                </a:cubicBezTo>
                <a:lnTo>
                  <a:pt x="203960" y="1259772"/>
                </a:lnTo>
                <a:lnTo>
                  <a:pt x="92868" y="1259772"/>
                </a:lnTo>
                <a:cubicBezTo>
                  <a:pt x="41579" y="1259772"/>
                  <a:pt x="-1" y="1218193"/>
                  <a:pt x="0" y="1166903"/>
                </a:cubicBezTo>
                <a:cubicBezTo>
                  <a:pt x="-1" y="1128436"/>
                  <a:pt x="23388" y="1095431"/>
                  <a:pt x="56720" y="1081333"/>
                </a:cubicBezTo>
                <a:cubicBezTo>
                  <a:pt x="67830" y="1076633"/>
                  <a:pt x="80046" y="1074034"/>
                  <a:pt x="92869" y="1074034"/>
                </a:cubicBezTo>
                <a:lnTo>
                  <a:pt x="204083" y="1074034"/>
                </a:lnTo>
                <a:lnTo>
                  <a:pt x="205127" y="1057977"/>
                </a:lnTo>
                <a:cubicBezTo>
                  <a:pt x="208667" y="1026969"/>
                  <a:pt x="213700" y="996221"/>
                  <a:pt x="220181" y="965838"/>
                </a:cubicBezTo>
                <a:lnTo>
                  <a:pt x="248000" y="877741"/>
                </a:lnTo>
                <a:lnTo>
                  <a:pt x="141962" y="832731"/>
                </a:lnTo>
                <a:cubicBezTo>
                  <a:pt x="94749" y="812690"/>
                  <a:pt x="72722" y="758170"/>
                  <a:pt x="92762" y="710958"/>
                </a:cubicBezTo>
                <a:cubicBezTo>
                  <a:pt x="102783" y="687351"/>
                  <a:pt x="121423" y="670041"/>
                  <a:pt x="143460" y="661138"/>
                </a:cubicBezTo>
                <a:cubicBezTo>
                  <a:pt x="165496" y="652234"/>
                  <a:pt x="190929" y="651738"/>
                  <a:pt x="214536" y="661758"/>
                </a:cubicBezTo>
                <a:lnTo>
                  <a:pt x="320574" y="706769"/>
                </a:lnTo>
                <a:lnTo>
                  <a:pt x="364620" y="625560"/>
                </a:lnTo>
                <a:lnTo>
                  <a:pt x="419993" y="551329"/>
                </a:lnTo>
                <a:lnTo>
                  <a:pt x="341778" y="473114"/>
                </a:lnTo>
                <a:cubicBezTo>
                  <a:pt x="305510" y="436847"/>
                  <a:pt x="305510" y="378045"/>
                  <a:pt x="341777" y="341777"/>
                </a:cubicBezTo>
                <a:cubicBezTo>
                  <a:pt x="350844" y="332711"/>
                  <a:pt x="361319" y="325910"/>
                  <a:pt x="372499" y="321377"/>
                </a:cubicBezTo>
                <a:cubicBezTo>
                  <a:pt x="406037" y="307776"/>
                  <a:pt x="445913" y="314577"/>
                  <a:pt x="473114" y="341777"/>
                </a:cubicBezTo>
                <a:lnTo>
                  <a:pt x="551363" y="420027"/>
                </a:lnTo>
                <a:lnTo>
                  <a:pt x="553858" y="417773"/>
                </a:lnTo>
                <a:cubicBezTo>
                  <a:pt x="602989" y="377592"/>
                  <a:pt x="656660" y="341829"/>
                  <a:pt x="714512" y="311329"/>
                </a:cubicBezTo>
                <a:lnTo>
                  <a:pt x="720031" y="308768"/>
                </a:lnTo>
                <a:lnTo>
                  <a:pt x="678456" y="205865"/>
                </a:lnTo>
                <a:cubicBezTo>
                  <a:pt x="659242" y="158309"/>
                  <a:pt x="682218" y="104182"/>
                  <a:pt x="729773" y="84969"/>
                </a:cubicBezTo>
                <a:close/>
              </a:path>
            </a:pathLst>
          </a:cu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grpSp>
        <p:nvGrpSpPr>
          <p:cNvPr id="572" name="组合 571"/>
          <p:cNvGrpSpPr/>
          <p:nvPr/>
        </p:nvGrpSpPr>
        <p:grpSpPr>
          <a:xfrm>
            <a:off x="9476775" y="3742421"/>
            <a:ext cx="886516" cy="886516"/>
            <a:chOff x="9553387" y="2413068"/>
            <a:chExt cx="886516" cy="886516"/>
          </a:xfrm>
        </p:grpSpPr>
        <p:sp>
          <p:nvSpPr>
            <p:cNvPr id="573" name="椭圆 572"/>
            <p:cNvSpPr/>
            <p:nvPr/>
          </p:nvSpPr>
          <p:spPr>
            <a:xfrm>
              <a:off x="9553387" y="2413068"/>
              <a:ext cx="886516" cy="886516"/>
            </a:xfrm>
            <a:prstGeom prst="ellipse">
              <a:avLst/>
            </a:prstGeom>
            <a:solidFill>
              <a:srgbClr val="1C9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574" name="Freeform 19"/>
            <p:cNvSpPr>
              <a:spLocks noEditPoints="1"/>
            </p:cNvSpPr>
            <p:nvPr/>
          </p:nvSpPr>
          <p:spPr bwMode="auto">
            <a:xfrm>
              <a:off x="9797605" y="2656303"/>
              <a:ext cx="398086" cy="400044"/>
            </a:xfrm>
            <a:custGeom>
              <a:avLst/>
              <a:gdLst>
                <a:gd name="T0" fmla="*/ 786 w 1019"/>
                <a:gd name="T1" fmla="*/ 437 h 1018"/>
                <a:gd name="T2" fmla="*/ 745 w 1019"/>
                <a:gd name="T3" fmla="*/ 347 h 1018"/>
                <a:gd name="T4" fmla="*/ 826 w 1019"/>
                <a:gd name="T5" fmla="*/ 235 h 1018"/>
                <a:gd name="T6" fmla="*/ 822 w 1019"/>
                <a:gd name="T7" fmla="*/ 206 h 1018"/>
                <a:gd name="T8" fmla="*/ 802 w 1019"/>
                <a:gd name="T9" fmla="*/ 192 h 1018"/>
                <a:gd name="T10" fmla="*/ 773 w 1019"/>
                <a:gd name="T11" fmla="*/ 201 h 1018"/>
                <a:gd name="T12" fmla="*/ 638 w 1019"/>
                <a:gd name="T13" fmla="*/ 254 h 1018"/>
                <a:gd name="T14" fmla="*/ 541 w 1019"/>
                <a:gd name="T15" fmla="*/ 226 h 1018"/>
                <a:gd name="T16" fmla="*/ 536 w 1019"/>
                <a:gd name="T17" fmla="*/ 14 h 1018"/>
                <a:gd name="T18" fmla="*/ 509 w 1019"/>
                <a:gd name="T19" fmla="*/ 0 h 1018"/>
                <a:gd name="T20" fmla="*/ 486 w 1019"/>
                <a:gd name="T21" fmla="*/ 10 h 1018"/>
                <a:gd name="T22" fmla="*/ 478 w 1019"/>
                <a:gd name="T23" fmla="*/ 226 h 1018"/>
                <a:gd name="T24" fmla="*/ 400 w 1019"/>
                <a:gd name="T25" fmla="*/ 246 h 1018"/>
                <a:gd name="T26" fmla="*/ 246 w 1019"/>
                <a:gd name="T27" fmla="*/ 201 h 1018"/>
                <a:gd name="T28" fmla="*/ 224 w 1019"/>
                <a:gd name="T29" fmla="*/ 191 h 1018"/>
                <a:gd name="T30" fmla="*/ 201 w 1019"/>
                <a:gd name="T31" fmla="*/ 201 h 1018"/>
                <a:gd name="T32" fmla="*/ 193 w 1019"/>
                <a:gd name="T33" fmla="*/ 230 h 1018"/>
                <a:gd name="T34" fmla="*/ 286 w 1019"/>
                <a:gd name="T35" fmla="*/ 331 h 1018"/>
                <a:gd name="T36" fmla="*/ 239 w 1019"/>
                <a:gd name="T37" fmla="*/ 418 h 1018"/>
                <a:gd name="T38" fmla="*/ 33 w 1019"/>
                <a:gd name="T39" fmla="*/ 478 h 1018"/>
                <a:gd name="T40" fmla="*/ 6 w 1019"/>
                <a:gd name="T41" fmla="*/ 492 h 1018"/>
                <a:gd name="T42" fmla="*/ 2 w 1019"/>
                <a:gd name="T43" fmla="*/ 516 h 1018"/>
                <a:gd name="T44" fmla="*/ 20 w 1019"/>
                <a:gd name="T45" fmla="*/ 539 h 1018"/>
                <a:gd name="T46" fmla="*/ 228 w 1019"/>
                <a:gd name="T47" fmla="*/ 561 h 1018"/>
                <a:gd name="T48" fmla="*/ 263 w 1019"/>
                <a:gd name="T49" fmla="*/ 656 h 1018"/>
                <a:gd name="T50" fmla="*/ 197 w 1019"/>
                <a:gd name="T51" fmla="*/ 778 h 1018"/>
                <a:gd name="T52" fmla="*/ 194 w 1019"/>
                <a:gd name="T53" fmla="*/ 808 h 1018"/>
                <a:gd name="T54" fmla="*/ 211 w 1019"/>
                <a:gd name="T55" fmla="*/ 825 h 1018"/>
                <a:gd name="T56" fmla="*/ 235 w 1019"/>
                <a:gd name="T57" fmla="*/ 825 h 1018"/>
                <a:gd name="T58" fmla="*/ 347 w 1019"/>
                <a:gd name="T59" fmla="*/ 745 h 1018"/>
                <a:gd name="T60" fmla="*/ 437 w 1019"/>
                <a:gd name="T61" fmla="*/ 787 h 1018"/>
                <a:gd name="T62" fmla="*/ 478 w 1019"/>
                <a:gd name="T63" fmla="*/ 993 h 1018"/>
                <a:gd name="T64" fmla="*/ 497 w 1019"/>
                <a:gd name="T65" fmla="*/ 1016 h 1018"/>
                <a:gd name="T66" fmla="*/ 522 w 1019"/>
                <a:gd name="T67" fmla="*/ 1016 h 1018"/>
                <a:gd name="T68" fmla="*/ 540 w 1019"/>
                <a:gd name="T69" fmla="*/ 993 h 1018"/>
                <a:gd name="T70" fmla="*/ 582 w 1019"/>
                <a:gd name="T71" fmla="*/ 787 h 1018"/>
                <a:gd name="T72" fmla="*/ 672 w 1019"/>
                <a:gd name="T73" fmla="*/ 745 h 1018"/>
                <a:gd name="T74" fmla="*/ 784 w 1019"/>
                <a:gd name="T75" fmla="*/ 825 h 1018"/>
                <a:gd name="T76" fmla="*/ 807 w 1019"/>
                <a:gd name="T77" fmla="*/ 825 h 1018"/>
                <a:gd name="T78" fmla="*/ 826 w 1019"/>
                <a:gd name="T79" fmla="*/ 808 h 1018"/>
                <a:gd name="T80" fmla="*/ 822 w 1019"/>
                <a:gd name="T81" fmla="*/ 778 h 1018"/>
                <a:gd name="T82" fmla="*/ 756 w 1019"/>
                <a:gd name="T83" fmla="*/ 656 h 1018"/>
                <a:gd name="T84" fmla="*/ 791 w 1019"/>
                <a:gd name="T85" fmla="*/ 561 h 1018"/>
                <a:gd name="T86" fmla="*/ 999 w 1019"/>
                <a:gd name="T87" fmla="*/ 539 h 1018"/>
                <a:gd name="T88" fmla="*/ 1018 w 1019"/>
                <a:gd name="T89" fmla="*/ 516 h 1018"/>
                <a:gd name="T90" fmla="*/ 1013 w 1019"/>
                <a:gd name="T91" fmla="*/ 492 h 1018"/>
                <a:gd name="T92" fmla="*/ 986 w 1019"/>
                <a:gd name="T93" fmla="*/ 478 h 1018"/>
                <a:gd name="T94" fmla="*/ 465 w 1019"/>
                <a:gd name="T95" fmla="*/ 728 h 1018"/>
                <a:gd name="T96" fmla="*/ 367 w 1019"/>
                <a:gd name="T97" fmla="*/ 682 h 1018"/>
                <a:gd name="T98" fmla="*/ 304 w 1019"/>
                <a:gd name="T99" fmla="*/ 596 h 1018"/>
                <a:gd name="T100" fmla="*/ 287 w 1019"/>
                <a:gd name="T101" fmla="*/ 510 h 1018"/>
                <a:gd name="T102" fmla="*/ 314 w 1019"/>
                <a:gd name="T103" fmla="*/ 404 h 1018"/>
                <a:gd name="T104" fmla="*/ 385 w 1019"/>
                <a:gd name="T105" fmla="*/ 325 h 1018"/>
                <a:gd name="T106" fmla="*/ 486 w 1019"/>
                <a:gd name="T107" fmla="*/ 288 h 1018"/>
                <a:gd name="T108" fmla="*/ 576 w 1019"/>
                <a:gd name="T109" fmla="*/ 297 h 1018"/>
                <a:gd name="T110" fmla="*/ 667 w 1019"/>
                <a:gd name="T111" fmla="*/ 352 h 1018"/>
                <a:gd name="T112" fmla="*/ 723 w 1019"/>
                <a:gd name="T113" fmla="*/ 443 h 1018"/>
                <a:gd name="T114" fmla="*/ 731 w 1019"/>
                <a:gd name="T115" fmla="*/ 532 h 1018"/>
                <a:gd name="T116" fmla="*/ 694 w 1019"/>
                <a:gd name="T117" fmla="*/ 634 h 1018"/>
                <a:gd name="T118" fmla="*/ 615 w 1019"/>
                <a:gd name="T119" fmla="*/ 705 h 1018"/>
                <a:gd name="T120" fmla="*/ 509 w 1019"/>
                <a:gd name="T121" fmla="*/ 73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19" h="1018">
                  <a:moveTo>
                    <a:pt x="986" y="478"/>
                  </a:moveTo>
                  <a:lnTo>
                    <a:pt x="793" y="478"/>
                  </a:lnTo>
                  <a:lnTo>
                    <a:pt x="793" y="478"/>
                  </a:lnTo>
                  <a:lnTo>
                    <a:pt x="791" y="457"/>
                  </a:lnTo>
                  <a:lnTo>
                    <a:pt x="786" y="437"/>
                  </a:lnTo>
                  <a:lnTo>
                    <a:pt x="780" y="418"/>
                  </a:lnTo>
                  <a:lnTo>
                    <a:pt x="773" y="399"/>
                  </a:lnTo>
                  <a:lnTo>
                    <a:pt x="765" y="381"/>
                  </a:lnTo>
                  <a:lnTo>
                    <a:pt x="756" y="364"/>
                  </a:lnTo>
                  <a:lnTo>
                    <a:pt x="745" y="347"/>
                  </a:lnTo>
                  <a:lnTo>
                    <a:pt x="733" y="331"/>
                  </a:lnTo>
                  <a:lnTo>
                    <a:pt x="818" y="246"/>
                  </a:lnTo>
                  <a:lnTo>
                    <a:pt x="818" y="246"/>
                  </a:lnTo>
                  <a:lnTo>
                    <a:pt x="822" y="241"/>
                  </a:lnTo>
                  <a:lnTo>
                    <a:pt x="826" y="235"/>
                  </a:lnTo>
                  <a:lnTo>
                    <a:pt x="827" y="230"/>
                  </a:lnTo>
                  <a:lnTo>
                    <a:pt x="828" y="223"/>
                  </a:lnTo>
                  <a:lnTo>
                    <a:pt x="827" y="217"/>
                  </a:lnTo>
                  <a:lnTo>
                    <a:pt x="826" y="212"/>
                  </a:lnTo>
                  <a:lnTo>
                    <a:pt x="822" y="206"/>
                  </a:lnTo>
                  <a:lnTo>
                    <a:pt x="818" y="201"/>
                  </a:lnTo>
                  <a:lnTo>
                    <a:pt x="818" y="201"/>
                  </a:lnTo>
                  <a:lnTo>
                    <a:pt x="813" y="197"/>
                  </a:lnTo>
                  <a:lnTo>
                    <a:pt x="807" y="193"/>
                  </a:lnTo>
                  <a:lnTo>
                    <a:pt x="802" y="192"/>
                  </a:lnTo>
                  <a:lnTo>
                    <a:pt x="796" y="191"/>
                  </a:lnTo>
                  <a:lnTo>
                    <a:pt x="790" y="192"/>
                  </a:lnTo>
                  <a:lnTo>
                    <a:pt x="784" y="193"/>
                  </a:lnTo>
                  <a:lnTo>
                    <a:pt x="778" y="197"/>
                  </a:lnTo>
                  <a:lnTo>
                    <a:pt x="773" y="201"/>
                  </a:lnTo>
                  <a:lnTo>
                    <a:pt x="688" y="286"/>
                  </a:lnTo>
                  <a:lnTo>
                    <a:pt x="688" y="286"/>
                  </a:lnTo>
                  <a:lnTo>
                    <a:pt x="672" y="274"/>
                  </a:lnTo>
                  <a:lnTo>
                    <a:pt x="655" y="263"/>
                  </a:lnTo>
                  <a:lnTo>
                    <a:pt x="638" y="254"/>
                  </a:lnTo>
                  <a:lnTo>
                    <a:pt x="620" y="246"/>
                  </a:lnTo>
                  <a:lnTo>
                    <a:pt x="601" y="238"/>
                  </a:lnTo>
                  <a:lnTo>
                    <a:pt x="582" y="233"/>
                  </a:lnTo>
                  <a:lnTo>
                    <a:pt x="562" y="228"/>
                  </a:lnTo>
                  <a:lnTo>
                    <a:pt x="541" y="226"/>
                  </a:lnTo>
                  <a:lnTo>
                    <a:pt x="541" y="32"/>
                  </a:lnTo>
                  <a:lnTo>
                    <a:pt x="541" y="32"/>
                  </a:lnTo>
                  <a:lnTo>
                    <a:pt x="540" y="26"/>
                  </a:lnTo>
                  <a:lnTo>
                    <a:pt x="539" y="21"/>
                  </a:lnTo>
                  <a:lnTo>
                    <a:pt x="536" y="14"/>
                  </a:lnTo>
                  <a:lnTo>
                    <a:pt x="532" y="10"/>
                  </a:lnTo>
                  <a:lnTo>
                    <a:pt x="527" y="6"/>
                  </a:lnTo>
                  <a:lnTo>
                    <a:pt x="522" y="3"/>
                  </a:lnTo>
                  <a:lnTo>
                    <a:pt x="515" y="1"/>
                  </a:lnTo>
                  <a:lnTo>
                    <a:pt x="509" y="0"/>
                  </a:lnTo>
                  <a:lnTo>
                    <a:pt x="509" y="0"/>
                  </a:lnTo>
                  <a:lnTo>
                    <a:pt x="503" y="1"/>
                  </a:lnTo>
                  <a:lnTo>
                    <a:pt x="497" y="3"/>
                  </a:lnTo>
                  <a:lnTo>
                    <a:pt x="492" y="6"/>
                  </a:lnTo>
                  <a:lnTo>
                    <a:pt x="486" y="10"/>
                  </a:lnTo>
                  <a:lnTo>
                    <a:pt x="483" y="14"/>
                  </a:lnTo>
                  <a:lnTo>
                    <a:pt x="480" y="21"/>
                  </a:lnTo>
                  <a:lnTo>
                    <a:pt x="478" y="26"/>
                  </a:lnTo>
                  <a:lnTo>
                    <a:pt x="478" y="32"/>
                  </a:lnTo>
                  <a:lnTo>
                    <a:pt x="478" y="226"/>
                  </a:lnTo>
                  <a:lnTo>
                    <a:pt x="478" y="226"/>
                  </a:lnTo>
                  <a:lnTo>
                    <a:pt x="458" y="228"/>
                  </a:lnTo>
                  <a:lnTo>
                    <a:pt x="437" y="233"/>
                  </a:lnTo>
                  <a:lnTo>
                    <a:pt x="418" y="238"/>
                  </a:lnTo>
                  <a:lnTo>
                    <a:pt x="400" y="246"/>
                  </a:lnTo>
                  <a:lnTo>
                    <a:pt x="381" y="254"/>
                  </a:lnTo>
                  <a:lnTo>
                    <a:pt x="363" y="263"/>
                  </a:lnTo>
                  <a:lnTo>
                    <a:pt x="347" y="274"/>
                  </a:lnTo>
                  <a:lnTo>
                    <a:pt x="331" y="286"/>
                  </a:lnTo>
                  <a:lnTo>
                    <a:pt x="246" y="201"/>
                  </a:lnTo>
                  <a:lnTo>
                    <a:pt x="246" y="201"/>
                  </a:lnTo>
                  <a:lnTo>
                    <a:pt x="241" y="197"/>
                  </a:lnTo>
                  <a:lnTo>
                    <a:pt x="235" y="193"/>
                  </a:lnTo>
                  <a:lnTo>
                    <a:pt x="229" y="192"/>
                  </a:lnTo>
                  <a:lnTo>
                    <a:pt x="224" y="191"/>
                  </a:lnTo>
                  <a:lnTo>
                    <a:pt x="217" y="192"/>
                  </a:lnTo>
                  <a:lnTo>
                    <a:pt x="211" y="193"/>
                  </a:lnTo>
                  <a:lnTo>
                    <a:pt x="205" y="197"/>
                  </a:lnTo>
                  <a:lnTo>
                    <a:pt x="201" y="201"/>
                  </a:lnTo>
                  <a:lnTo>
                    <a:pt x="201" y="201"/>
                  </a:lnTo>
                  <a:lnTo>
                    <a:pt x="197" y="206"/>
                  </a:lnTo>
                  <a:lnTo>
                    <a:pt x="194" y="212"/>
                  </a:lnTo>
                  <a:lnTo>
                    <a:pt x="193" y="217"/>
                  </a:lnTo>
                  <a:lnTo>
                    <a:pt x="191" y="223"/>
                  </a:lnTo>
                  <a:lnTo>
                    <a:pt x="193" y="230"/>
                  </a:lnTo>
                  <a:lnTo>
                    <a:pt x="194" y="235"/>
                  </a:lnTo>
                  <a:lnTo>
                    <a:pt x="197" y="241"/>
                  </a:lnTo>
                  <a:lnTo>
                    <a:pt x="201" y="246"/>
                  </a:lnTo>
                  <a:lnTo>
                    <a:pt x="286" y="331"/>
                  </a:lnTo>
                  <a:lnTo>
                    <a:pt x="286" y="331"/>
                  </a:lnTo>
                  <a:lnTo>
                    <a:pt x="274" y="347"/>
                  </a:lnTo>
                  <a:lnTo>
                    <a:pt x="263" y="364"/>
                  </a:lnTo>
                  <a:lnTo>
                    <a:pt x="254" y="381"/>
                  </a:lnTo>
                  <a:lnTo>
                    <a:pt x="245" y="399"/>
                  </a:lnTo>
                  <a:lnTo>
                    <a:pt x="239" y="418"/>
                  </a:lnTo>
                  <a:lnTo>
                    <a:pt x="232" y="437"/>
                  </a:lnTo>
                  <a:lnTo>
                    <a:pt x="228" y="457"/>
                  </a:lnTo>
                  <a:lnTo>
                    <a:pt x="225" y="478"/>
                  </a:lnTo>
                  <a:lnTo>
                    <a:pt x="33" y="478"/>
                  </a:lnTo>
                  <a:lnTo>
                    <a:pt x="33" y="478"/>
                  </a:lnTo>
                  <a:lnTo>
                    <a:pt x="26" y="479"/>
                  </a:lnTo>
                  <a:lnTo>
                    <a:pt x="20" y="480"/>
                  </a:lnTo>
                  <a:lnTo>
                    <a:pt x="14" y="483"/>
                  </a:lnTo>
                  <a:lnTo>
                    <a:pt x="10" y="487"/>
                  </a:lnTo>
                  <a:lnTo>
                    <a:pt x="6" y="492"/>
                  </a:lnTo>
                  <a:lnTo>
                    <a:pt x="3" y="497"/>
                  </a:lnTo>
                  <a:lnTo>
                    <a:pt x="2" y="503"/>
                  </a:lnTo>
                  <a:lnTo>
                    <a:pt x="0" y="510"/>
                  </a:lnTo>
                  <a:lnTo>
                    <a:pt x="0" y="510"/>
                  </a:lnTo>
                  <a:lnTo>
                    <a:pt x="2" y="516"/>
                  </a:lnTo>
                  <a:lnTo>
                    <a:pt x="3" y="522"/>
                  </a:lnTo>
                  <a:lnTo>
                    <a:pt x="6" y="527"/>
                  </a:lnTo>
                  <a:lnTo>
                    <a:pt x="10" y="532"/>
                  </a:lnTo>
                  <a:lnTo>
                    <a:pt x="14" y="536"/>
                  </a:lnTo>
                  <a:lnTo>
                    <a:pt x="20" y="539"/>
                  </a:lnTo>
                  <a:lnTo>
                    <a:pt x="26" y="541"/>
                  </a:lnTo>
                  <a:lnTo>
                    <a:pt x="33" y="541"/>
                  </a:lnTo>
                  <a:lnTo>
                    <a:pt x="225" y="541"/>
                  </a:lnTo>
                  <a:lnTo>
                    <a:pt x="225" y="541"/>
                  </a:lnTo>
                  <a:lnTo>
                    <a:pt x="228" y="561"/>
                  </a:lnTo>
                  <a:lnTo>
                    <a:pt x="232" y="582"/>
                  </a:lnTo>
                  <a:lnTo>
                    <a:pt x="239" y="601"/>
                  </a:lnTo>
                  <a:lnTo>
                    <a:pt x="245" y="620"/>
                  </a:lnTo>
                  <a:lnTo>
                    <a:pt x="254" y="638"/>
                  </a:lnTo>
                  <a:lnTo>
                    <a:pt x="263" y="656"/>
                  </a:lnTo>
                  <a:lnTo>
                    <a:pt x="274" y="672"/>
                  </a:lnTo>
                  <a:lnTo>
                    <a:pt x="286" y="688"/>
                  </a:lnTo>
                  <a:lnTo>
                    <a:pt x="201" y="774"/>
                  </a:lnTo>
                  <a:lnTo>
                    <a:pt x="201" y="774"/>
                  </a:lnTo>
                  <a:lnTo>
                    <a:pt x="197" y="778"/>
                  </a:lnTo>
                  <a:lnTo>
                    <a:pt x="194" y="783"/>
                  </a:lnTo>
                  <a:lnTo>
                    <a:pt x="193" y="790"/>
                  </a:lnTo>
                  <a:lnTo>
                    <a:pt x="191" y="795"/>
                  </a:lnTo>
                  <a:lnTo>
                    <a:pt x="193" y="802"/>
                  </a:lnTo>
                  <a:lnTo>
                    <a:pt x="194" y="808"/>
                  </a:lnTo>
                  <a:lnTo>
                    <a:pt x="197" y="813"/>
                  </a:lnTo>
                  <a:lnTo>
                    <a:pt x="201" y="818"/>
                  </a:lnTo>
                  <a:lnTo>
                    <a:pt x="201" y="818"/>
                  </a:lnTo>
                  <a:lnTo>
                    <a:pt x="205" y="822"/>
                  </a:lnTo>
                  <a:lnTo>
                    <a:pt x="211" y="825"/>
                  </a:lnTo>
                  <a:lnTo>
                    <a:pt x="217" y="827"/>
                  </a:lnTo>
                  <a:lnTo>
                    <a:pt x="224" y="827"/>
                  </a:lnTo>
                  <a:lnTo>
                    <a:pt x="224" y="827"/>
                  </a:lnTo>
                  <a:lnTo>
                    <a:pt x="229" y="827"/>
                  </a:lnTo>
                  <a:lnTo>
                    <a:pt x="235" y="825"/>
                  </a:lnTo>
                  <a:lnTo>
                    <a:pt x="241" y="822"/>
                  </a:lnTo>
                  <a:lnTo>
                    <a:pt x="246" y="818"/>
                  </a:lnTo>
                  <a:lnTo>
                    <a:pt x="331" y="733"/>
                  </a:lnTo>
                  <a:lnTo>
                    <a:pt x="331" y="733"/>
                  </a:lnTo>
                  <a:lnTo>
                    <a:pt x="347" y="745"/>
                  </a:lnTo>
                  <a:lnTo>
                    <a:pt x="363" y="756"/>
                  </a:lnTo>
                  <a:lnTo>
                    <a:pt x="381" y="765"/>
                  </a:lnTo>
                  <a:lnTo>
                    <a:pt x="400" y="774"/>
                  </a:lnTo>
                  <a:lnTo>
                    <a:pt x="418" y="780"/>
                  </a:lnTo>
                  <a:lnTo>
                    <a:pt x="437" y="787"/>
                  </a:lnTo>
                  <a:lnTo>
                    <a:pt x="458" y="791"/>
                  </a:lnTo>
                  <a:lnTo>
                    <a:pt x="478" y="794"/>
                  </a:lnTo>
                  <a:lnTo>
                    <a:pt x="478" y="986"/>
                  </a:lnTo>
                  <a:lnTo>
                    <a:pt x="478" y="986"/>
                  </a:lnTo>
                  <a:lnTo>
                    <a:pt x="478" y="993"/>
                  </a:lnTo>
                  <a:lnTo>
                    <a:pt x="480" y="999"/>
                  </a:lnTo>
                  <a:lnTo>
                    <a:pt x="483" y="1004"/>
                  </a:lnTo>
                  <a:lnTo>
                    <a:pt x="486" y="1009"/>
                  </a:lnTo>
                  <a:lnTo>
                    <a:pt x="492" y="1013"/>
                  </a:lnTo>
                  <a:lnTo>
                    <a:pt x="497" y="1016"/>
                  </a:lnTo>
                  <a:lnTo>
                    <a:pt x="503" y="1017"/>
                  </a:lnTo>
                  <a:lnTo>
                    <a:pt x="509" y="1018"/>
                  </a:lnTo>
                  <a:lnTo>
                    <a:pt x="509" y="1018"/>
                  </a:lnTo>
                  <a:lnTo>
                    <a:pt x="515" y="1017"/>
                  </a:lnTo>
                  <a:lnTo>
                    <a:pt x="522" y="1016"/>
                  </a:lnTo>
                  <a:lnTo>
                    <a:pt x="527" y="1013"/>
                  </a:lnTo>
                  <a:lnTo>
                    <a:pt x="532" y="1009"/>
                  </a:lnTo>
                  <a:lnTo>
                    <a:pt x="536" y="1004"/>
                  </a:lnTo>
                  <a:lnTo>
                    <a:pt x="539" y="999"/>
                  </a:lnTo>
                  <a:lnTo>
                    <a:pt x="540" y="993"/>
                  </a:lnTo>
                  <a:lnTo>
                    <a:pt x="541" y="986"/>
                  </a:lnTo>
                  <a:lnTo>
                    <a:pt x="541" y="794"/>
                  </a:lnTo>
                  <a:lnTo>
                    <a:pt x="541" y="794"/>
                  </a:lnTo>
                  <a:lnTo>
                    <a:pt x="562" y="791"/>
                  </a:lnTo>
                  <a:lnTo>
                    <a:pt x="582" y="787"/>
                  </a:lnTo>
                  <a:lnTo>
                    <a:pt x="601" y="780"/>
                  </a:lnTo>
                  <a:lnTo>
                    <a:pt x="620" y="774"/>
                  </a:lnTo>
                  <a:lnTo>
                    <a:pt x="638" y="765"/>
                  </a:lnTo>
                  <a:lnTo>
                    <a:pt x="655" y="756"/>
                  </a:lnTo>
                  <a:lnTo>
                    <a:pt x="672" y="745"/>
                  </a:lnTo>
                  <a:lnTo>
                    <a:pt x="688" y="733"/>
                  </a:lnTo>
                  <a:lnTo>
                    <a:pt x="773" y="818"/>
                  </a:lnTo>
                  <a:lnTo>
                    <a:pt x="773" y="818"/>
                  </a:lnTo>
                  <a:lnTo>
                    <a:pt x="778" y="822"/>
                  </a:lnTo>
                  <a:lnTo>
                    <a:pt x="784" y="825"/>
                  </a:lnTo>
                  <a:lnTo>
                    <a:pt x="790" y="827"/>
                  </a:lnTo>
                  <a:lnTo>
                    <a:pt x="796" y="827"/>
                  </a:lnTo>
                  <a:lnTo>
                    <a:pt x="796" y="827"/>
                  </a:lnTo>
                  <a:lnTo>
                    <a:pt x="802" y="827"/>
                  </a:lnTo>
                  <a:lnTo>
                    <a:pt x="807" y="825"/>
                  </a:lnTo>
                  <a:lnTo>
                    <a:pt x="813" y="822"/>
                  </a:lnTo>
                  <a:lnTo>
                    <a:pt x="818" y="818"/>
                  </a:lnTo>
                  <a:lnTo>
                    <a:pt x="818" y="818"/>
                  </a:lnTo>
                  <a:lnTo>
                    <a:pt x="822" y="813"/>
                  </a:lnTo>
                  <a:lnTo>
                    <a:pt x="826" y="808"/>
                  </a:lnTo>
                  <a:lnTo>
                    <a:pt x="827" y="802"/>
                  </a:lnTo>
                  <a:lnTo>
                    <a:pt x="828" y="795"/>
                  </a:lnTo>
                  <a:lnTo>
                    <a:pt x="827" y="790"/>
                  </a:lnTo>
                  <a:lnTo>
                    <a:pt x="826" y="783"/>
                  </a:lnTo>
                  <a:lnTo>
                    <a:pt x="822" y="778"/>
                  </a:lnTo>
                  <a:lnTo>
                    <a:pt x="818" y="774"/>
                  </a:lnTo>
                  <a:lnTo>
                    <a:pt x="733" y="688"/>
                  </a:lnTo>
                  <a:lnTo>
                    <a:pt x="733" y="688"/>
                  </a:lnTo>
                  <a:lnTo>
                    <a:pt x="745" y="672"/>
                  </a:lnTo>
                  <a:lnTo>
                    <a:pt x="756" y="656"/>
                  </a:lnTo>
                  <a:lnTo>
                    <a:pt x="765" y="638"/>
                  </a:lnTo>
                  <a:lnTo>
                    <a:pt x="773" y="620"/>
                  </a:lnTo>
                  <a:lnTo>
                    <a:pt x="780" y="601"/>
                  </a:lnTo>
                  <a:lnTo>
                    <a:pt x="786" y="582"/>
                  </a:lnTo>
                  <a:lnTo>
                    <a:pt x="791" y="561"/>
                  </a:lnTo>
                  <a:lnTo>
                    <a:pt x="793" y="541"/>
                  </a:lnTo>
                  <a:lnTo>
                    <a:pt x="986" y="541"/>
                  </a:lnTo>
                  <a:lnTo>
                    <a:pt x="986" y="541"/>
                  </a:lnTo>
                  <a:lnTo>
                    <a:pt x="993" y="541"/>
                  </a:lnTo>
                  <a:lnTo>
                    <a:pt x="999" y="539"/>
                  </a:lnTo>
                  <a:lnTo>
                    <a:pt x="1005" y="536"/>
                  </a:lnTo>
                  <a:lnTo>
                    <a:pt x="1009" y="532"/>
                  </a:lnTo>
                  <a:lnTo>
                    <a:pt x="1013" y="527"/>
                  </a:lnTo>
                  <a:lnTo>
                    <a:pt x="1015" y="522"/>
                  </a:lnTo>
                  <a:lnTo>
                    <a:pt x="1018" y="516"/>
                  </a:lnTo>
                  <a:lnTo>
                    <a:pt x="1019" y="510"/>
                  </a:lnTo>
                  <a:lnTo>
                    <a:pt x="1019" y="510"/>
                  </a:lnTo>
                  <a:lnTo>
                    <a:pt x="1018" y="503"/>
                  </a:lnTo>
                  <a:lnTo>
                    <a:pt x="1015" y="497"/>
                  </a:lnTo>
                  <a:lnTo>
                    <a:pt x="1013" y="492"/>
                  </a:lnTo>
                  <a:lnTo>
                    <a:pt x="1009" y="487"/>
                  </a:lnTo>
                  <a:lnTo>
                    <a:pt x="1005" y="483"/>
                  </a:lnTo>
                  <a:lnTo>
                    <a:pt x="999" y="480"/>
                  </a:lnTo>
                  <a:lnTo>
                    <a:pt x="993" y="479"/>
                  </a:lnTo>
                  <a:lnTo>
                    <a:pt x="986" y="478"/>
                  </a:lnTo>
                  <a:lnTo>
                    <a:pt x="986" y="478"/>
                  </a:lnTo>
                  <a:close/>
                  <a:moveTo>
                    <a:pt x="509" y="732"/>
                  </a:moveTo>
                  <a:lnTo>
                    <a:pt x="509" y="732"/>
                  </a:lnTo>
                  <a:lnTo>
                    <a:pt x="486" y="731"/>
                  </a:lnTo>
                  <a:lnTo>
                    <a:pt x="465" y="728"/>
                  </a:lnTo>
                  <a:lnTo>
                    <a:pt x="444" y="722"/>
                  </a:lnTo>
                  <a:lnTo>
                    <a:pt x="423" y="715"/>
                  </a:lnTo>
                  <a:lnTo>
                    <a:pt x="404" y="705"/>
                  </a:lnTo>
                  <a:lnTo>
                    <a:pt x="385" y="694"/>
                  </a:lnTo>
                  <a:lnTo>
                    <a:pt x="367" y="682"/>
                  </a:lnTo>
                  <a:lnTo>
                    <a:pt x="352" y="666"/>
                  </a:lnTo>
                  <a:lnTo>
                    <a:pt x="337" y="651"/>
                  </a:lnTo>
                  <a:lnTo>
                    <a:pt x="324" y="634"/>
                  </a:lnTo>
                  <a:lnTo>
                    <a:pt x="314" y="616"/>
                  </a:lnTo>
                  <a:lnTo>
                    <a:pt x="304" y="596"/>
                  </a:lnTo>
                  <a:lnTo>
                    <a:pt x="297" y="575"/>
                  </a:lnTo>
                  <a:lnTo>
                    <a:pt x="291" y="554"/>
                  </a:lnTo>
                  <a:lnTo>
                    <a:pt x="288" y="532"/>
                  </a:lnTo>
                  <a:lnTo>
                    <a:pt x="287" y="510"/>
                  </a:lnTo>
                  <a:lnTo>
                    <a:pt x="287" y="510"/>
                  </a:lnTo>
                  <a:lnTo>
                    <a:pt x="288" y="487"/>
                  </a:lnTo>
                  <a:lnTo>
                    <a:pt x="291" y="465"/>
                  </a:lnTo>
                  <a:lnTo>
                    <a:pt x="297" y="443"/>
                  </a:lnTo>
                  <a:lnTo>
                    <a:pt x="304" y="423"/>
                  </a:lnTo>
                  <a:lnTo>
                    <a:pt x="314" y="404"/>
                  </a:lnTo>
                  <a:lnTo>
                    <a:pt x="324" y="385"/>
                  </a:lnTo>
                  <a:lnTo>
                    <a:pt x="337" y="368"/>
                  </a:lnTo>
                  <a:lnTo>
                    <a:pt x="352" y="352"/>
                  </a:lnTo>
                  <a:lnTo>
                    <a:pt x="367" y="338"/>
                  </a:lnTo>
                  <a:lnTo>
                    <a:pt x="385" y="325"/>
                  </a:lnTo>
                  <a:lnTo>
                    <a:pt x="404" y="313"/>
                  </a:lnTo>
                  <a:lnTo>
                    <a:pt x="423" y="305"/>
                  </a:lnTo>
                  <a:lnTo>
                    <a:pt x="444" y="297"/>
                  </a:lnTo>
                  <a:lnTo>
                    <a:pt x="465" y="291"/>
                  </a:lnTo>
                  <a:lnTo>
                    <a:pt x="486" y="288"/>
                  </a:lnTo>
                  <a:lnTo>
                    <a:pt x="509" y="287"/>
                  </a:lnTo>
                  <a:lnTo>
                    <a:pt x="509" y="287"/>
                  </a:lnTo>
                  <a:lnTo>
                    <a:pt x="533" y="288"/>
                  </a:lnTo>
                  <a:lnTo>
                    <a:pt x="554" y="291"/>
                  </a:lnTo>
                  <a:lnTo>
                    <a:pt x="576" y="297"/>
                  </a:lnTo>
                  <a:lnTo>
                    <a:pt x="596" y="305"/>
                  </a:lnTo>
                  <a:lnTo>
                    <a:pt x="615" y="313"/>
                  </a:lnTo>
                  <a:lnTo>
                    <a:pt x="633" y="325"/>
                  </a:lnTo>
                  <a:lnTo>
                    <a:pt x="651" y="338"/>
                  </a:lnTo>
                  <a:lnTo>
                    <a:pt x="667" y="352"/>
                  </a:lnTo>
                  <a:lnTo>
                    <a:pt x="681" y="368"/>
                  </a:lnTo>
                  <a:lnTo>
                    <a:pt x="694" y="385"/>
                  </a:lnTo>
                  <a:lnTo>
                    <a:pt x="705" y="404"/>
                  </a:lnTo>
                  <a:lnTo>
                    <a:pt x="715" y="423"/>
                  </a:lnTo>
                  <a:lnTo>
                    <a:pt x="723" y="443"/>
                  </a:lnTo>
                  <a:lnTo>
                    <a:pt x="728" y="465"/>
                  </a:lnTo>
                  <a:lnTo>
                    <a:pt x="731" y="487"/>
                  </a:lnTo>
                  <a:lnTo>
                    <a:pt x="732" y="510"/>
                  </a:lnTo>
                  <a:lnTo>
                    <a:pt x="732" y="510"/>
                  </a:lnTo>
                  <a:lnTo>
                    <a:pt x="731" y="532"/>
                  </a:lnTo>
                  <a:lnTo>
                    <a:pt x="728" y="554"/>
                  </a:lnTo>
                  <a:lnTo>
                    <a:pt x="723" y="575"/>
                  </a:lnTo>
                  <a:lnTo>
                    <a:pt x="715" y="596"/>
                  </a:lnTo>
                  <a:lnTo>
                    <a:pt x="705" y="616"/>
                  </a:lnTo>
                  <a:lnTo>
                    <a:pt x="694" y="634"/>
                  </a:lnTo>
                  <a:lnTo>
                    <a:pt x="681" y="651"/>
                  </a:lnTo>
                  <a:lnTo>
                    <a:pt x="667" y="666"/>
                  </a:lnTo>
                  <a:lnTo>
                    <a:pt x="651" y="682"/>
                  </a:lnTo>
                  <a:lnTo>
                    <a:pt x="633" y="694"/>
                  </a:lnTo>
                  <a:lnTo>
                    <a:pt x="615" y="705"/>
                  </a:lnTo>
                  <a:lnTo>
                    <a:pt x="596" y="715"/>
                  </a:lnTo>
                  <a:lnTo>
                    <a:pt x="576" y="722"/>
                  </a:lnTo>
                  <a:lnTo>
                    <a:pt x="554" y="728"/>
                  </a:lnTo>
                  <a:lnTo>
                    <a:pt x="533" y="731"/>
                  </a:lnTo>
                  <a:lnTo>
                    <a:pt x="509" y="732"/>
                  </a:lnTo>
                  <a:lnTo>
                    <a:pt x="509" y="732"/>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778495"/>
                </a:solidFill>
                <a:effectLst/>
                <a:uLnTx/>
                <a:uFillTx/>
                <a:latin typeface="Arial"/>
                <a:ea typeface="微软雅黑"/>
                <a:cs typeface="+mn-ea"/>
                <a:sym typeface="+mn-lt"/>
              </a:endParaRPr>
            </a:p>
          </p:txBody>
        </p:sp>
      </p:grpSp>
      <p:sp>
        <p:nvSpPr>
          <p:cNvPr id="576" name="任意多边形 575"/>
          <p:cNvSpPr/>
          <p:nvPr/>
        </p:nvSpPr>
        <p:spPr>
          <a:xfrm>
            <a:off x="1103444" y="1475257"/>
            <a:ext cx="1703222" cy="1703222"/>
          </a:xfrm>
          <a:custGeom>
            <a:avLst/>
            <a:gdLst>
              <a:gd name="connsiteX0" fmla="*/ 885717 w 2333806"/>
              <a:gd name="connsiteY0" fmla="*/ 470942 h 2333807"/>
              <a:gd name="connsiteX1" fmla="*/ 470942 w 2333806"/>
              <a:gd name="connsiteY1" fmla="*/ 1448090 h 2333807"/>
              <a:gd name="connsiteX2" fmla="*/ 1448090 w 2333806"/>
              <a:gd name="connsiteY2" fmla="*/ 1862864 h 2333807"/>
              <a:gd name="connsiteX3" fmla="*/ 1862864 w 2333806"/>
              <a:gd name="connsiteY3" fmla="*/ 885717 h 2333807"/>
              <a:gd name="connsiteX4" fmla="*/ 885717 w 2333806"/>
              <a:gd name="connsiteY4" fmla="*/ 470942 h 2333807"/>
              <a:gd name="connsiteX5" fmla="*/ 729773 w 2333806"/>
              <a:gd name="connsiteY5" fmla="*/ 84969 h 2333807"/>
              <a:gd name="connsiteX6" fmla="*/ 850669 w 2333806"/>
              <a:gd name="connsiteY6" fmla="*/ 136286 h 2333807"/>
              <a:gd name="connsiteX7" fmla="*/ 892245 w 2333806"/>
              <a:gd name="connsiteY7" fmla="*/ 239189 h 2333807"/>
              <a:gd name="connsiteX8" fmla="*/ 897994 w 2333806"/>
              <a:gd name="connsiteY8" fmla="*/ 237197 h 2333807"/>
              <a:gd name="connsiteX9" fmla="*/ 992578 w 2333806"/>
              <a:gd name="connsiteY9" fmla="*/ 214799 h 2333807"/>
              <a:gd name="connsiteX10" fmla="*/ 1074034 w 2333806"/>
              <a:gd name="connsiteY10" fmla="*/ 203959 h 2333807"/>
              <a:gd name="connsiteX11" fmla="*/ 1074034 w 2333806"/>
              <a:gd name="connsiteY11" fmla="*/ 92869 h 2333807"/>
              <a:gd name="connsiteX12" fmla="*/ 1130754 w 2333806"/>
              <a:gd name="connsiteY12" fmla="*/ 7298 h 2333807"/>
              <a:gd name="connsiteX13" fmla="*/ 1166903 w 2333806"/>
              <a:gd name="connsiteY13" fmla="*/ 0 h 2333807"/>
              <a:gd name="connsiteX14" fmla="*/ 1259772 w 2333806"/>
              <a:gd name="connsiteY14" fmla="*/ 92869 h 2333807"/>
              <a:gd name="connsiteX15" fmla="*/ 1259772 w 2333806"/>
              <a:gd name="connsiteY15" fmla="*/ 204083 h 2333807"/>
              <a:gd name="connsiteX16" fmla="*/ 1275829 w 2333806"/>
              <a:gd name="connsiteY16" fmla="*/ 205127 h 2333807"/>
              <a:gd name="connsiteX17" fmla="*/ 1367969 w 2333806"/>
              <a:gd name="connsiteY17" fmla="*/ 220181 h 2333807"/>
              <a:gd name="connsiteX18" fmla="*/ 1456065 w 2333806"/>
              <a:gd name="connsiteY18" fmla="*/ 248001 h 2333807"/>
              <a:gd name="connsiteX19" fmla="*/ 1501076 w 2333806"/>
              <a:gd name="connsiteY19" fmla="*/ 141963 h 2333807"/>
              <a:gd name="connsiteX20" fmla="*/ 1551773 w 2333806"/>
              <a:gd name="connsiteY20" fmla="*/ 92143 h 2333807"/>
              <a:gd name="connsiteX21" fmla="*/ 1622849 w 2333806"/>
              <a:gd name="connsiteY21" fmla="*/ 92763 h 2333807"/>
              <a:gd name="connsiteX22" fmla="*/ 1672048 w 2333806"/>
              <a:gd name="connsiteY22" fmla="*/ 214537 h 2333807"/>
              <a:gd name="connsiteX23" fmla="*/ 1627038 w 2333806"/>
              <a:gd name="connsiteY23" fmla="*/ 320574 h 2333807"/>
              <a:gd name="connsiteX24" fmla="*/ 1708247 w 2333806"/>
              <a:gd name="connsiteY24" fmla="*/ 364621 h 2333807"/>
              <a:gd name="connsiteX25" fmla="*/ 1782477 w 2333806"/>
              <a:gd name="connsiteY25" fmla="*/ 419993 h 2333807"/>
              <a:gd name="connsiteX26" fmla="*/ 1860692 w 2333806"/>
              <a:gd name="connsiteY26" fmla="*/ 341778 h 2333807"/>
              <a:gd name="connsiteX27" fmla="*/ 1891414 w 2333806"/>
              <a:gd name="connsiteY27" fmla="*/ 321378 h 2333807"/>
              <a:gd name="connsiteX28" fmla="*/ 1992029 w 2333806"/>
              <a:gd name="connsiteY28" fmla="*/ 341778 h 2333807"/>
              <a:gd name="connsiteX29" fmla="*/ 1992029 w 2333806"/>
              <a:gd name="connsiteY29" fmla="*/ 473115 h 2333807"/>
              <a:gd name="connsiteX30" fmla="*/ 1913780 w 2333806"/>
              <a:gd name="connsiteY30" fmla="*/ 551364 h 2333807"/>
              <a:gd name="connsiteX31" fmla="*/ 1916033 w 2333806"/>
              <a:gd name="connsiteY31" fmla="*/ 553858 h 2333807"/>
              <a:gd name="connsiteX32" fmla="*/ 2022478 w 2333806"/>
              <a:gd name="connsiteY32" fmla="*/ 714512 h 2333807"/>
              <a:gd name="connsiteX33" fmla="*/ 2025039 w 2333806"/>
              <a:gd name="connsiteY33" fmla="*/ 720032 h 2333807"/>
              <a:gd name="connsiteX34" fmla="*/ 2127941 w 2333806"/>
              <a:gd name="connsiteY34" fmla="*/ 678457 h 2333807"/>
              <a:gd name="connsiteX35" fmla="*/ 2248838 w 2333806"/>
              <a:gd name="connsiteY35" fmla="*/ 729774 h 2333807"/>
              <a:gd name="connsiteX36" fmla="*/ 2197520 w 2333806"/>
              <a:gd name="connsiteY36" fmla="*/ 850670 h 2333807"/>
              <a:gd name="connsiteX37" fmla="*/ 2094618 w 2333806"/>
              <a:gd name="connsiteY37" fmla="*/ 892245 h 2333807"/>
              <a:gd name="connsiteX38" fmla="*/ 2096610 w 2333806"/>
              <a:gd name="connsiteY38" fmla="*/ 897994 h 2333807"/>
              <a:gd name="connsiteX39" fmla="*/ 2119008 w 2333806"/>
              <a:gd name="connsiteY39" fmla="*/ 992578 h 2333807"/>
              <a:gd name="connsiteX40" fmla="*/ 2129847 w 2333806"/>
              <a:gd name="connsiteY40" fmla="*/ 1074035 h 2333807"/>
              <a:gd name="connsiteX41" fmla="*/ 2240937 w 2333806"/>
              <a:gd name="connsiteY41" fmla="*/ 1074035 h 2333807"/>
              <a:gd name="connsiteX42" fmla="*/ 2333806 w 2333806"/>
              <a:gd name="connsiteY42" fmla="*/ 1166904 h 2333807"/>
              <a:gd name="connsiteX43" fmla="*/ 2240937 w 2333806"/>
              <a:gd name="connsiteY43" fmla="*/ 1259773 h 2333807"/>
              <a:gd name="connsiteX44" fmla="*/ 2129724 w 2333806"/>
              <a:gd name="connsiteY44" fmla="*/ 1259773 h 2333807"/>
              <a:gd name="connsiteX45" fmla="*/ 2128680 w 2333806"/>
              <a:gd name="connsiteY45" fmla="*/ 1275829 h 2333807"/>
              <a:gd name="connsiteX46" fmla="*/ 2113625 w 2333806"/>
              <a:gd name="connsiteY46" fmla="*/ 1367968 h 2333807"/>
              <a:gd name="connsiteX47" fmla="*/ 2085805 w 2333806"/>
              <a:gd name="connsiteY47" fmla="*/ 1456066 h 2333807"/>
              <a:gd name="connsiteX48" fmla="*/ 2191844 w 2333806"/>
              <a:gd name="connsiteY48" fmla="*/ 1501076 h 2333807"/>
              <a:gd name="connsiteX49" fmla="*/ 2241043 w 2333806"/>
              <a:gd name="connsiteY49" fmla="*/ 1622849 h 2333807"/>
              <a:gd name="connsiteX50" fmla="*/ 2119270 w 2333806"/>
              <a:gd name="connsiteY50" fmla="*/ 1672049 h 2333807"/>
              <a:gd name="connsiteX51" fmla="*/ 2013232 w 2333806"/>
              <a:gd name="connsiteY51" fmla="*/ 1627038 h 2333807"/>
              <a:gd name="connsiteX52" fmla="*/ 1969186 w 2333806"/>
              <a:gd name="connsiteY52" fmla="*/ 1708247 h 2333807"/>
              <a:gd name="connsiteX53" fmla="*/ 1913814 w 2333806"/>
              <a:gd name="connsiteY53" fmla="*/ 1782478 h 2333807"/>
              <a:gd name="connsiteX54" fmla="*/ 1992028 w 2333806"/>
              <a:gd name="connsiteY54" fmla="*/ 1860693 h 2333807"/>
              <a:gd name="connsiteX55" fmla="*/ 1992028 w 2333806"/>
              <a:gd name="connsiteY55" fmla="*/ 1992030 h 2333807"/>
              <a:gd name="connsiteX56" fmla="*/ 1860691 w 2333806"/>
              <a:gd name="connsiteY56" fmla="*/ 1992030 h 2333807"/>
              <a:gd name="connsiteX57" fmla="*/ 1782442 w 2333806"/>
              <a:gd name="connsiteY57" fmla="*/ 1913780 h 2333807"/>
              <a:gd name="connsiteX58" fmla="*/ 1779948 w 2333806"/>
              <a:gd name="connsiteY58" fmla="*/ 1916034 h 2333807"/>
              <a:gd name="connsiteX59" fmla="*/ 1619295 w 2333806"/>
              <a:gd name="connsiteY59" fmla="*/ 2022478 h 2333807"/>
              <a:gd name="connsiteX60" fmla="*/ 1613774 w 2333806"/>
              <a:gd name="connsiteY60" fmla="*/ 2025039 h 2333807"/>
              <a:gd name="connsiteX61" fmla="*/ 1655350 w 2333806"/>
              <a:gd name="connsiteY61" fmla="*/ 2127942 h 2333807"/>
              <a:gd name="connsiteX62" fmla="*/ 1604032 w 2333806"/>
              <a:gd name="connsiteY62" fmla="*/ 2248838 h 2333807"/>
              <a:gd name="connsiteX63" fmla="*/ 1483136 w 2333806"/>
              <a:gd name="connsiteY63" fmla="*/ 2197521 h 2333807"/>
              <a:gd name="connsiteX64" fmla="*/ 1441561 w 2333806"/>
              <a:gd name="connsiteY64" fmla="*/ 2094618 h 2333807"/>
              <a:gd name="connsiteX65" fmla="*/ 1435812 w 2333806"/>
              <a:gd name="connsiteY65" fmla="*/ 2096610 h 2333807"/>
              <a:gd name="connsiteX66" fmla="*/ 1341228 w 2333806"/>
              <a:gd name="connsiteY66" fmla="*/ 2119008 h 2333807"/>
              <a:gd name="connsiteX67" fmla="*/ 1259772 w 2333806"/>
              <a:gd name="connsiteY67" fmla="*/ 2129848 h 2333807"/>
              <a:gd name="connsiteX68" fmla="*/ 1259772 w 2333806"/>
              <a:gd name="connsiteY68" fmla="*/ 2240938 h 2333807"/>
              <a:gd name="connsiteX69" fmla="*/ 1166903 w 2333806"/>
              <a:gd name="connsiteY69" fmla="*/ 2333807 h 2333807"/>
              <a:gd name="connsiteX70" fmla="*/ 1074033 w 2333806"/>
              <a:gd name="connsiteY70" fmla="*/ 2240938 h 2333807"/>
              <a:gd name="connsiteX71" fmla="*/ 1074034 w 2333806"/>
              <a:gd name="connsiteY71" fmla="*/ 2129724 h 2333807"/>
              <a:gd name="connsiteX72" fmla="*/ 1057977 w 2333806"/>
              <a:gd name="connsiteY72" fmla="*/ 2128680 h 2333807"/>
              <a:gd name="connsiteX73" fmla="*/ 965838 w 2333806"/>
              <a:gd name="connsiteY73" fmla="*/ 2113626 h 2333807"/>
              <a:gd name="connsiteX74" fmla="*/ 877740 w 2333806"/>
              <a:gd name="connsiteY74" fmla="*/ 2085806 h 2333807"/>
              <a:gd name="connsiteX75" fmla="*/ 832730 w 2333806"/>
              <a:gd name="connsiteY75" fmla="*/ 2191844 h 2333807"/>
              <a:gd name="connsiteX76" fmla="*/ 710957 w 2333806"/>
              <a:gd name="connsiteY76" fmla="*/ 2241044 h 2333807"/>
              <a:gd name="connsiteX77" fmla="*/ 661757 w 2333806"/>
              <a:gd name="connsiteY77" fmla="*/ 2119271 h 2333807"/>
              <a:gd name="connsiteX78" fmla="*/ 706768 w 2333806"/>
              <a:gd name="connsiteY78" fmla="*/ 2013232 h 2333807"/>
              <a:gd name="connsiteX79" fmla="*/ 625560 w 2333806"/>
              <a:gd name="connsiteY79" fmla="*/ 1969186 h 2333807"/>
              <a:gd name="connsiteX80" fmla="*/ 551328 w 2333806"/>
              <a:gd name="connsiteY80" fmla="*/ 1913814 h 2333807"/>
              <a:gd name="connsiteX81" fmla="*/ 473114 w 2333806"/>
              <a:gd name="connsiteY81" fmla="*/ 1992029 h 2333807"/>
              <a:gd name="connsiteX82" fmla="*/ 341776 w 2333806"/>
              <a:gd name="connsiteY82" fmla="*/ 1992029 h 2333807"/>
              <a:gd name="connsiteX83" fmla="*/ 341777 w 2333806"/>
              <a:gd name="connsiteY83" fmla="*/ 1860692 h 2333807"/>
              <a:gd name="connsiteX84" fmla="*/ 420027 w 2333806"/>
              <a:gd name="connsiteY84" fmla="*/ 1782443 h 2333807"/>
              <a:gd name="connsiteX85" fmla="*/ 417773 w 2333806"/>
              <a:gd name="connsiteY85" fmla="*/ 1779948 h 2333807"/>
              <a:gd name="connsiteX86" fmla="*/ 311328 w 2333806"/>
              <a:gd name="connsiteY86" fmla="*/ 1619294 h 2333807"/>
              <a:gd name="connsiteX87" fmla="*/ 308767 w 2333806"/>
              <a:gd name="connsiteY87" fmla="*/ 1613775 h 2333807"/>
              <a:gd name="connsiteX88" fmla="*/ 205864 w 2333806"/>
              <a:gd name="connsiteY88" fmla="*/ 1655350 h 2333807"/>
              <a:gd name="connsiteX89" fmla="*/ 84968 w 2333806"/>
              <a:gd name="connsiteY89" fmla="*/ 1604033 h 2333807"/>
              <a:gd name="connsiteX90" fmla="*/ 136285 w 2333806"/>
              <a:gd name="connsiteY90" fmla="*/ 1483137 h 2333807"/>
              <a:gd name="connsiteX91" fmla="*/ 239189 w 2333806"/>
              <a:gd name="connsiteY91" fmla="*/ 1441562 h 2333807"/>
              <a:gd name="connsiteX92" fmla="*/ 237197 w 2333806"/>
              <a:gd name="connsiteY92" fmla="*/ 1435813 h 2333807"/>
              <a:gd name="connsiteX93" fmla="*/ 214799 w 2333806"/>
              <a:gd name="connsiteY93" fmla="*/ 1341228 h 2333807"/>
              <a:gd name="connsiteX94" fmla="*/ 203960 w 2333806"/>
              <a:gd name="connsiteY94" fmla="*/ 1259772 h 2333807"/>
              <a:gd name="connsiteX95" fmla="*/ 92868 w 2333806"/>
              <a:gd name="connsiteY95" fmla="*/ 1259772 h 2333807"/>
              <a:gd name="connsiteX96" fmla="*/ 0 w 2333806"/>
              <a:gd name="connsiteY96" fmla="*/ 1166903 h 2333807"/>
              <a:gd name="connsiteX97" fmla="*/ 56720 w 2333806"/>
              <a:gd name="connsiteY97" fmla="*/ 1081333 h 2333807"/>
              <a:gd name="connsiteX98" fmla="*/ 92869 w 2333806"/>
              <a:gd name="connsiteY98" fmla="*/ 1074034 h 2333807"/>
              <a:gd name="connsiteX99" fmla="*/ 204083 w 2333806"/>
              <a:gd name="connsiteY99" fmla="*/ 1074034 h 2333807"/>
              <a:gd name="connsiteX100" fmla="*/ 205127 w 2333806"/>
              <a:gd name="connsiteY100" fmla="*/ 1057977 h 2333807"/>
              <a:gd name="connsiteX101" fmla="*/ 220181 w 2333806"/>
              <a:gd name="connsiteY101" fmla="*/ 965838 h 2333807"/>
              <a:gd name="connsiteX102" fmla="*/ 248000 w 2333806"/>
              <a:gd name="connsiteY102" fmla="*/ 877741 h 2333807"/>
              <a:gd name="connsiteX103" fmla="*/ 141962 w 2333806"/>
              <a:gd name="connsiteY103" fmla="*/ 832731 h 2333807"/>
              <a:gd name="connsiteX104" fmla="*/ 92762 w 2333806"/>
              <a:gd name="connsiteY104" fmla="*/ 710958 h 2333807"/>
              <a:gd name="connsiteX105" fmla="*/ 143460 w 2333806"/>
              <a:gd name="connsiteY105" fmla="*/ 661138 h 2333807"/>
              <a:gd name="connsiteX106" fmla="*/ 214536 w 2333806"/>
              <a:gd name="connsiteY106" fmla="*/ 661758 h 2333807"/>
              <a:gd name="connsiteX107" fmla="*/ 320574 w 2333806"/>
              <a:gd name="connsiteY107" fmla="*/ 706769 h 2333807"/>
              <a:gd name="connsiteX108" fmla="*/ 364620 w 2333806"/>
              <a:gd name="connsiteY108" fmla="*/ 625560 h 2333807"/>
              <a:gd name="connsiteX109" fmla="*/ 419993 w 2333806"/>
              <a:gd name="connsiteY109" fmla="*/ 551329 h 2333807"/>
              <a:gd name="connsiteX110" fmla="*/ 341778 w 2333806"/>
              <a:gd name="connsiteY110" fmla="*/ 473114 h 2333807"/>
              <a:gd name="connsiteX111" fmla="*/ 341777 w 2333806"/>
              <a:gd name="connsiteY111" fmla="*/ 341777 h 2333807"/>
              <a:gd name="connsiteX112" fmla="*/ 372499 w 2333806"/>
              <a:gd name="connsiteY112" fmla="*/ 321377 h 2333807"/>
              <a:gd name="connsiteX113" fmla="*/ 473114 w 2333806"/>
              <a:gd name="connsiteY113" fmla="*/ 341777 h 2333807"/>
              <a:gd name="connsiteX114" fmla="*/ 551363 w 2333806"/>
              <a:gd name="connsiteY114" fmla="*/ 420027 h 2333807"/>
              <a:gd name="connsiteX115" fmla="*/ 553858 w 2333806"/>
              <a:gd name="connsiteY115" fmla="*/ 417773 h 2333807"/>
              <a:gd name="connsiteX116" fmla="*/ 714512 w 2333806"/>
              <a:gd name="connsiteY116" fmla="*/ 311329 h 2333807"/>
              <a:gd name="connsiteX117" fmla="*/ 720031 w 2333806"/>
              <a:gd name="connsiteY117" fmla="*/ 308768 h 2333807"/>
              <a:gd name="connsiteX118" fmla="*/ 678456 w 2333806"/>
              <a:gd name="connsiteY118" fmla="*/ 205865 h 2333807"/>
              <a:gd name="connsiteX119" fmla="*/ 729773 w 2333806"/>
              <a:gd name="connsiteY119" fmla="*/ 84969 h 2333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2333806" h="2333807">
                <a:moveTo>
                  <a:pt x="885717" y="470942"/>
                </a:moveTo>
                <a:cubicBezTo>
                  <a:pt x="501348" y="626237"/>
                  <a:pt x="315647" y="1063721"/>
                  <a:pt x="470942" y="1448090"/>
                </a:cubicBezTo>
                <a:cubicBezTo>
                  <a:pt x="626237" y="1832458"/>
                  <a:pt x="1063721" y="2018159"/>
                  <a:pt x="1448090" y="1862864"/>
                </a:cubicBezTo>
                <a:cubicBezTo>
                  <a:pt x="1832458" y="1707569"/>
                  <a:pt x="2018159" y="1270086"/>
                  <a:pt x="1862864" y="885717"/>
                </a:cubicBezTo>
                <a:cubicBezTo>
                  <a:pt x="1707569" y="501348"/>
                  <a:pt x="1270085" y="315647"/>
                  <a:pt x="885717" y="470942"/>
                </a:cubicBezTo>
                <a:close/>
                <a:moveTo>
                  <a:pt x="729773" y="84969"/>
                </a:moveTo>
                <a:cubicBezTo>
                  <a:pt x="777329" y="65755"/>
                  <a:pt x="831456" y="88731"/>
                  <a:pt x="850669" y="136286"/>
                </a:cubicBezTo>
                <a:lnTo>
                  <a:pt x="892245" y="239189"/>
                </a:lnTo>
                <a:lnTo>
                  <a:pt x="897994" y="237197"/>
                </a:lnTo>
                <a:cubicBezTo>
                  <a:pt x="929395" y="228074"/>
                  <a:pt x="960959" y="220622"/>
                  <a:pt x="992578" y="214799"/>
                </a:cubicBezTo>
                <a:lnTo>
                  <a:pt x="1074034" y="203959"/>
                </a:lnTo>
                <a:lnTo>
                  <a:pt x="1074034" y="92869"/>
                </a:lnTo>
                <a:cubicBezTo>
                  <a:pt x="1074034" y="54401"/>
                  <a:pt x="1097422" y="21396"/>
                  <a:pt x="1130754" y="7298"/>
                </a:cubicBezTo>
                <a:cubicBezTo>
                  <a:pt x="1141865" y="2599"/>
                  <a:pt x="1154080" y="0"/>
                  <a:pt x="1166903" y="0"/>
                </a:cubicBezTo>
                <a:cubicBezTo>
                  <a:pt x="1218193" y="0"/>
                  <a:pt x="1259772" y="41579"/>
                  <a:pt x="1259772" y="92869"/>
                </a:cubicBezTo>
                <a:lnTo>
                  <a:pt x="1259772" y="204083"/>
                </a:lnTo>
                <a:lnTo>
                  <a:pt x="1275829" y="205127"/>
                </a:lnTo>
                <a:cubicBezTo>
                  <a:pt x="1306838" y="208667"/>
                  <a:pt x="1337586" y="213699"/>
                  <a:pt x="1367969" y="220181"/>
                </a:cubicBezTo>
                <a:lnTo>
                  <a:pt x="1456065" y="248001"/>
                </a:lnTo>
                <a:lnTo>
                  <a:pt x="1501076" y="141963"/>
                </a:lnTo>
                <a:cubicBezTo>
                  <a:pt x="1511096" y="118356"/>
                  <a:pt x="1529736" y="101047"/>
                  <a:pt x="1551773" y="92143"/>
                </a:cubicBezTo>
                <a:cubicBezTo>
                  <a:pt x="1573809" y="83240"/>
                  <a:pt x="1599243" y="82743"/>
                  <a:pt x="1622849" y="92763"/>
                </a:cubicBezTo>
                <a:cubicBezTo>
                  <a:pt x="1670062" y="112804"/>
                  <a:pt x="1692089" y="167324"/>
                  <a:pt x="1672048" y="214537"/>
                </a:cubicBezTo>
                <a:lnTo>
                  <a:pt x="1627038" y="320574"/>
                </a:lnTo>
                <a:lnTo>
                  <a:pt x="1708247" y="364621"/>
                </a:lnTo>
                <a:lnTo>
                  <a:pt x="1782477" y="419993"/>
                </a:lnTo>
                <a:lnTo>
                  <a:pt x="1860692" y="341778"/>
                </a:lnTo>
                <a:cubicBezTo>
                  <a:pt x="1869759" y="332712"/>
                  <a:pt x="1880234" y="325911"/>
                  <a:pt x="1891414" y="321378"/>
                </a:cubicBezTo>
                <a:cubicBezTo>
                  <a:pt x="1924952" y="307777"/>
                  <a:pt x="1964828" y="314578"/>
                  <a:pt x="1992029" y="341778"/>
                </a:cubicBezTo>
                <a:cubicBezTo>
                  <a:pt x="2028296" y="378046"/>
                  <a:pt x="2028297" y="436847"/>
                  <a:pt x="1992029" y="473115"/>
                </a:cubicBezTo>
                <a:lnTo>
                  <a:pt x="1913780" y="551364"/>
                </a:lnTo>
                <a:lnTo>
                  <a:pt x="1916033" y="553858"/>
                </a:lnTo>
                <a:cubicBezTo>
                  <a:pt x="1956215" y="602989"/>
                  <a:pt x="1991978" y="656660"/>
                  <a:pt x="2022478" y="714512"/>
                </a:cubicBezTo>
                <a:lnTo>
                  <a:pt x="2025039" y="720032"/>
                </a:lnTo>
                <a:lnTo>
                  <a:pt x="2127941" y="678457"/>
                </a:lnTo>
                <a:cubicBezTo>
                  <a:pt x="2175496" y="659243"/>
                  <a:pt x="2229624" y="682219"/>
                  <a:pt x="2248838" y="729774"/>
                </a:cubicBezTo>
                <a:cubicBezTo>
                  <a:pt x="2268052" y="777329"/>
                  <a:pt x="2245075" y="831457"/>
                  <a:pt x="2197520" y="850670"/>
                </a:cubicBezTo>
                <a:lnTo>
                  <a:pt x="2094618" y="892245"/>
                </a:lnTo>
                <a:lnTo>
                  <a:pt x="2096610" y="897994"/>
                </a:lnTo>
                <a:cubicBezTo>
                  <a:pt x="2105733" y="929395"/>
                  <a:pt x="2113185" y="960958"/>
                  <a:pt x="2119008" y="992578"/>
                </a:cubicBezTo>
                <a:lnTo>
                  <a:pt x="2129847" y="1074035"/>
                </a:lnTo>
                <a:lnTo>
                  <a:pt x="2240937" y="1074035"/>
                </a:lnTo>
                <a:cubicBezTo>
                  <a:pt x="2292227" y="1074035"/>
                  <a:pt x="2333806" y="1115614"/>
                  <a:pt x="2333806" y="1166904"/>
                </a:cubicBezTo>
                <a:cubicBezTo>
                  <a:pt x="2333806" y="1218194"/>
                  <a:pt x="2292227" y="1259773"/>
                  <a:pt x="2240937" y="1259773"/>
                </a:cubicBezTo>
                <a:lnTo>
                  <a:pt x="2129724" y="1259773"/>
                </a:lnTo>
                <a:lnTo>
                  <a:pt x="2128680" y="1275829"/>
                </a:lnTo>
                <a:cubicBezTo>
                  <a:pt x="2125140" y="1306838"/>
                  <a:pt x="2120107" y="1337586"/>
                  <a:pt x="2113625" y="1367968"/>
                </a:cubicBezTo>
                <a:lnTo>
                  <a:pt x="2085805" y="1456066"/>
                </a:lnTo>
                <a:lnTo>
                  <a:pt x="2191844" y="1501076"/>
                </a:lnTo>
                <a:cubicBezTo>
                  <a:pt x="2239056" y="1521117"/>
                  <a:pt x="2261084" y="1575637"/>
                  <a:pt x="2241043" y="1622849"/>
                </a:cubicBezTo>
                <a:cubicBezTo>
                  <a:pt x="2221002" y="1670062"/>
                  <a:pt x="2166483" y="1692089"/>
                  <a:pt x="2119270" y="1672049"/>
                </a:cubicBezTo>
                <a:lnTo>
                  <a:pt x="2013232" y="1627038"/>
                </a:lnTo>
                <a:lnTo>
                  <a:pt x="1969186" y="1708247"/>
                </a:lnTo>
                <a:lnTo>
                  <a:pt x="1913814" y="1782478"/>
                </a:lnTo>
                <a:lnTo>
                  <a:pt x="1992028" y="1860693"/>
                </a:lnTo>
                <a:cubicBezTo>
                  <a:pt x="2028296" y="1896960"/>
                  <a:pt x="2028295" y="1955762"/>
                  <a:pt x="1992028" y="1992030"/>
                </a:cubicBezTo>
                <a:cubicBezTo>
                  <a:pt x="1955761" y="2028297"/>
                  <a:pt x="1896959" y="2028297"/>
                  <a:pt x="1860691" y="1992030"/>
                </a:cubicBezTo>
                <a:lnTo>
                  <a:pt x="1782442" y="1913780"/>
                </a:lnTo>
                <a:lnTo>
                  <a:pt x="1779948" y="1916034"/>
                </a:lnTo>
                <a:cubicBezTo>
                  <a:pt x="1730818" y="1956215"/>
                  <a:pt x="1677146" y="1991978"/>
                  <a:pt x="1619295" y="2022478"/>
                </a:cubicBezTo>
                <a:lnTo>
                  <a:pt x="1613774" y="2025039"/>
                </a:lnTo>
                <a:lnTo>
                  <a:pt x="1655350" y="2127942"/>
                </a:lnTo>
                <a:cubicBezTo>
                  <a:pt x="1674563" y="2175498"/>
                  <a:pt x="1651588" y="2229625"/>
                  <a:pt x="1604032" y="2248838"/>
                </a:cubicBezTo>
                <a:cubicBezTo>
                  <a:pt x="1556477" y="2268052"/>
                  <a:pt x="1502350" y="2245076"/>
                  <a:pt x="1483136" y="2197521"/>
                </a:cubicBezTo>
                <a:lnTo>
                  <a:pt x="1441561" y="2094618"/>
                </a:lnTo>
                <a:lnTo>
                  <a:pt x="1435812" y="2096610"/>
                </a:lnTo>
                <a:cubicBezTo>
                  <a:pt x="1404411" y="2105733"/>
                  <a:pt x="1372847" y="2113184"/>
                  <a:pt x="1341228" y="2119008"/>
                </a:cubicBezTo>
                <a:lnTo>
                  <a:pt x="1259772" y="2129848"/>
                </a:lnTo>
                <a:lnTo>
                  <a:pt x="1259772" y="2240938"/>
                </a:lnTo>
                <a:cubicBezTo>
                  <a:pt x="1259772" y="2292228"/>
                  <a:pt x="1218193" y="2333807"/>
                  <a:pt x="1166903" y="2333807"/>
                </a:cubicBezTo>
                <a:cubicBezTo>
                  <a:pt x="1115612" y="2333807"/>
                  <a:pt x="1074034" y="2292228"/>
                  <a:pt x="1074033" y="2240938"/>
                </a:cubicBezTo>
                <a:lnTo>
                  <a:pt x="1074034" y="2129724"/>
                </a:lnTo>
                <a:lnTo>
                  <a:pt x="1057977" y="2128680"/>
                </a:lnTo>
                <a:cubicBezTo>
                  <a:pt x="1026969" y="2125140"/>
                  <a:pt x="996220" y="2120107"/>
                  <a:pt x="965838" y="2113626"/>
                </a:cubicBezTo>
                <a:lnTo>
                  <a:pt x="877740" y="2085806"/>
                </a:lnTo>
                <a:lnTo>
                  <a:pt x="832730" y="2191844"/>
                </a:lnTo>
                <a:cubicBezTo>
                  <a:pt x="812689" y="2239057"/>
                  <a:pt x="758169" y="2261084"/>
                  <a:pt x="710957" y="2241044"/>
                </a:cubicBezTo>
                <a:cubicBezTo>
                  <a:pt x="663744" y="2221003"/>
                  <a:pt x="641716" y="2166483"/>
                  <a:pt x="661757" y="2119271"/>
                </a:cubicBezTo>
                <a:lnTo>
                  <a:pt x="706768" y="2013232"/>
                </a:lnTo>
                <a:lnTo>
                  <a:pt x="625560" y="1969186"/>
                </a:lnTo>
                <a:lnTo>
                  <a:pt x="551328" y="1913814"/>
                </a:lnTo>
                <a:lnTo>
                  <a:pt x="473114" y="1992029"/>
                </a:lnTo>
                <a:cubicBezTo>
                  <a:pt x="436846" y="2028296"/>
                  <a:pt x="378044" y="2028296"/>
                  <a:pt x="341776" y="1992029"/>
                </a:cubicBezTo>
                <a:cubicBezTo>
                  <a:pt x="305509" y="1955761"/>
                  <a:pt x="305509" y="1896960"/>
                  <a:pt x="341777" y="1860692"/>
                </a:cubicBezTo>
                <a:lnTo>
                  <a:pt x="420027" y="1782443"/>
                </a:lnTo>
                <a:lnTo>
                  <a:pt x="417773" y="1779948"/>
                </a:lnTo>
                <a:cubicBezTo>
                  <a:pt x="377592" y="1730818"/>
                  <a:pt x="341829" y="1677147"/>
                  <a:pt x="311328" y="1619294"/>
                </a:cubicBezTo>
                <a:lnTo>
                  <a:pt x="308767" y="1613775"/>
                </a:lnTo>
                <a:lnTo>
                  <a:pt x="205864" y="1655350"/>
                </a:lnTo>
                <a:cubicBezTo>
                  <a:pt x="158308" y="1674564"/>
                  <a:pt x="104182" y="1651588"/>
                  <a:pt x="84968" y="1604033"/>
                </a:cubicBezTo>
                <a:cubicBezTo>
                  <a:pt x="65755" y="1556478"/>
                  <a:pt x="88730" y="1502351"/>
                  <a:pt x="136285" y="1483137"/>
                </a:cubicBezTo>
                <a:lnTo>
                  <a:pt x="239189" y="1441562"/>
                </a:lnTo>
                <a:lnTo>
                  <a:pt x="237197" y="1435813"/>
                </a:lnTo>
                <a:cubicBezTo>
                  <a:pt x="228073" y="1404411"/>
                  <a:pt x="220622" y="1372848"/>
                  <a:pt x="214799" y="1341228"/>
                </a:cubicBezTo>
                <a:lnTo>
                  <a:pt x="203960" y="1259772"/>
                </a:lnTo>
                <a:lnTo>
                  <a:pt x="92868" y="1259772"/>
                </a:lnTo>
                <a:cubicBezTo>
                  <a:pt x="41579" y="1259772"/>
                  <a:pt x="-1" y="1218193"/>
                  <a:pt x="0" y="1166903"/>
                </a:cubicBezTo>
                <a:cubicBezTo>
                  <a:pt x="-1" y="1128436"/>
                  <a:pt x="23388" y="1095431"/>
                  <a:pt x="56720" y="1081333"/>
                </a:cubicBezTo>
                <a:cubicBezTo>
                  <a:pt x="67830" y="1076633"/>
                  <a:pt x="80046" y="1074034"/>
                  <a:pt x="92869" y="1074034"/>
                </a:cubicBezTo>
                <a:lnTo>
                  <a:pt x="204083" y="1074034"/>
                </a:lnTo>
                <a:lnTo>
                  <a:pt x="205127" y="1057977"/>
                </a:lnTo>
                <a:cubicBezTo>
                  <a:pt x="208667" y="1026969"/>
                  <a:pt x="213700" y="996221"/>
                  <a:pt x="220181" y="965838"/>
                </a:cubicBezTo>
                <a:lnTo>
                  <a:pt x="248000" y="877741"/>
                </a:lnTo>
                <a:lnTo>
                  <a:pt x="141962" y="832731"/>
                </a:lnTo>
                <a:cubicBezTo>
                  <a:pt x="94749" y="812690"/>
                  <a:pt x="72722" y="758170"/>
                  <a:pt x="92762" y="710958"/>
                </a:cubicBezTo>
                <a:cubicBezTo>
                  <a:pt x="102783" y="687351"/>
                  <a:pt x="121423" y="670041"/>
                  <a:pt x="143460" y="661138"/>
                </a:cubicBezTo>
                <a:cubicBezTo>
                  <a:pt x="165496" y="652234"/>
                  <a:pt x="190929" y="651738"/>
                  <a:pt x="214536" y="661758"/>
                </a:cubicBezTo>
                <a:lnTo>
                  <a:pt x="320574" y="706769"/>
                </a:lnTo>
                <a:lnTo>
                  <a:pt x="364620" y="625560"/>
                </a:lnTo>
                <a:lnTo>
                  <a:pt x="419993" y="551329"/>
                </a:lnTo>
                <a:lnTo>
                  <a:pt x="341778" y="473114"/>
                </a:lnTo>
                <a:cubicBezTo>
                  <a:pt x="305510" y="436847"/>
                  <a:pt x="305510" y="378045"/>
                  <a:pt x="341777" y="341777"/>
                </a:cubicBezTo>
                <a:cubicBezTo>
                  <a:pt x="350844" y="332711"/>
                  <a:pt x="361319" y="325910"/>
                  <a:pt x="372499" y="321377"/>
                </a:cubicBezTo>
                <a:cubicBezTo>
                  <a:pt x="406037" y="307776"/>
                  <a:pt x="445913" y="314577"/>
                  <a:pt x="473114" y="341777"/>
                </a:cubicBezTo>
                <a:lnTo>
                  <a:pt x="551363" y="420027"/>
                </a:lnTo>
                <a:lnTo>
                  <a:pt x="553858" y="417773"/>
                </a:lnTo>
                <a:cubicBezTo>
                  <a:pt x="602989" y="377592"/>
                  <a:pt x="656660" y="341829"/>
                  <a:pt x="714512" y="311329"/>
                </a:cubicBezTo>
                <a:lnTo>
                  <a:pt x="720031" y="308768"/>
                </a:lnTo>
                <a:lnTo>
                  <a:pt x="678456" y="205865"/>
                </a:lnTo>
                <a:cubicBezTo>
                  <a:pt x="659242" y="158309"/>
                  <a:pt x="682218" y="104182"/>
                  <a:pt x="729773" y="84969"/>
                </a:cubicBezTo>
                <a:close/>
              </a:path>
            </a:pathLst>
          </a:cu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grpSp>
        <p:nvGrpSpPr>
          <p:cNvPr id="577" name="组合 576"/>
          <p:cNvGrpSpPr/>
          <p:nvPr/>
        </p:nvGrpSpPr>
        <p:grpSpPr>
          <a:xfrm>
            <a:off x="1495141" y="1883611"/>
            <a:ext cx="886516" cy="886516"/>
            <a:chOff x="1570402" y="2413068"/>
            <a:chExt cx="886516" cy="886516"/>
          </a:xfrm>
        </p:grpSpPr>
        <p:sp>
          <p:nvSpPr>
            <p:cNvPr id="578" name="椭圆 577"/>
            <p:cNvSpPr/>
            <p:nvPr/>
          </p:nvSpPr>
          <p:spPr>
            <a:xfrm>
              <a:off x="1570402" y="2413068"/>
              <a:ext cx="886516" cy="886516"/>
            </a:xfrm>
            <a:prstGeom prst="ellipse">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579" name="Freeform 98"/>
            <p:cNvSpPr>
              <a:spLocks noEditPoints="1"/>
            </p:cNvSpPr>
            <p:nvPr/>
          </p:nvSpPr>
          <p:spPr bwMode="auto">
            <a:xfrm>
              <a:off x="1814618" y="2656303"/>
              <a:ext cx="398086" cy="400044"/>
            </a:xfrm>
            <a:custGeom>
              <a:avLst/>
              <a:gdLst>
                <a:gd name="T0" fmla="*/ 580 w 1017"/>
                <a:gd name="T1" fmla="*/ 688 h 1018"/>
                <a:gd name="T2" fmla="*/ 668 w 1017"/>
                <a:gd name="T3" fmla="*/ 640 h 1018"/>
                <a:gd name="T4" fmla="*/ 738 w 1017"/>
                <a:gd name="T5" fmla="*/ 559 h 1018"/>
                <a:gd name="T6" fmla="*/ 782 w 1017"/>
                <a:gd name="T7" fmla="*/ 453 h 1018"/>
                <a:gd name="T8" fmla="*/ 795 w 1017"/>
                <a:gd name="T9" fmla="*/ 349 h 1018"/>
                <a:gd name="T10" fmla="*/ 778 w 1017"/>
                <a:gd name="T11" fmla="*/ 229 h 1018"/>
                <a:gd name="T12" fmla="*/ 730 w 1017"/>
                <a:gd name="T13" fmla="*/ 127 h 1018"/>
                <a:gd name="T14" fmla="*/ 657 w 1017"/>
                <a:gd name="T15" fmla="*/ 51 h 1018"/>
                <a:gd name="T16" fmla="*/ 567 w 1017"/>
                <a:gd name="T17" fmla="*/ 7 h 1018"/>
                <a:gd name="T18" fmla="*/ 480 w 1017"/>
                <a:gd name="T19" fmla="*/ 2 h 1018"/>
                <a:gd name="T20" fmla="*/ 384 w 1017"/>
                <a:gd name="T21" fmla="*/ 34 h 1018"/>
                <a:gd name="T22" fmla="*/ 304 w 1017"/>
                <a:gd name="T23" fmla="*/ 105 h 1018"/>
                <a:gd name="T24" fmla="*/ 255 w 1017"/>
                <a:gd name="T25" fmla="*/ 187 h 1018"/>
                <a:gd name="T26" fmla="*/ 225 w 1017"/>
                <a:gd name="T27" fmla="*/ 299 h 1018"/>
                <a:gd name="T28" fmla="*/ 225 w 1017"/>
                <a:gd name="T29" fmla="*/ 403 h 1018"/>
                <a:gd name="T30" fmla="*/ 256 w 1017"/>
                <a:gd name="T31" fmla="*/ 517 h 1018"/>
                <a:gd name="T32" fmla="*/ 317 w 1017"/>
                <a:gd name="T33" fmla="*/ 609 h 1018"/>
                <a:gd name="T34" fmla="*/ 397 w 1017"/>
                <a:gd name="T35" fmla="*/ 672 h 1018"/>
                <a:gd name="T36" fmla="*/ 494 w 1017"/>
                <a:gd name="T37" fmla="*/ 699 h 1018"/>
                <a:gd name="T38" fmla="*/ 543 w 1017"/>
                <a:gd name="T39" fmla="*/ 67 h 1018"/>
                <a:gd name="T40" fmla="*/ 633 w 1017"/>
                <a:gd name="T41" fmla="*/ 112 h 1018"/>
                <a:gd name="T42" fmla="*/ 721 w 1017"/>
                <a:gd name="T43" fmla="*/ 265 h 1018"/>
                <a:gd name="T44" fmla="*/ 721 w 1017"/>
                <a:gd name="T45" fmla="*/ 435 h 1018"/>
                <a:gd name="T46" fmla="*/ 633 w 1017"/>
                <a:gd name="T47" fmla="*/ 588 h 1018"/>
                <a:gd name="T48" fmla="*/ 543 w 1017"/>
                <a:gd name="T49" fmla="*/ 633 h 1018"/>
                <a:gd name="T50" fmla="*/ 474 w 1017"/>
                <a:gd name="T51" fmla="*/ 633 h 1018"/>
                <a:gd name="T52" fmla="*/ 384 w 1017"/>
                <a:gd name="T53" fmla="*/ 588 h 1018"/>
                <a:gd name="T54" fmla="*/ 296 w 1017"/>
                <a:gd name="T55" fmla="*/ 435 h 1018"/>
                <a:gd name="T56" fmla="*/ 296 w 1017"/>
                <a:gd name="T57" fmla="*/ 265 h 1018"/>
                <a:gd name="T58" fmla="*/ 384 w 1017"/>
                <a:gd name="T59" fmla="*/ 112 h 1018"/>
                <a:gd name="T60" fmla="*/ 474 w 1017"/>
                <a:gd name="T61" fmla="*/ 67 h 1018"/>
                <a:gd name="T62" fmla="*/ 725 w 1017"/>
                <a:gd name="T63" fmla="*/ 637 h 1018"/>
                <a:gd name="T64" fmla="*/ 700 w 1017"/>
                <a:gd name="T65" fmla="*/ 668 h 1018"/>
                <a:gd name="T66" fmla="*/ 719 w 1017"/>
                <a:gd name="T67" fmla="*/ 697 h 1018"/>
                <a:gd name="T68" fmla="*/ 818 w 1017"/>
                <a:gd name="T69" fmla="*/ 717 h 1018"/>
                <a:gd name="T70" fmla="*/ 927 w 1017"/>
                <a:gd name="T71" fmla="*/ 816 h 1018"/>
                <a:gd name="T72" fmla="*/ 953 w 1017"/>
                <a:gd name="T73" fmla="*/ 929 h 1018"/>
                <a:gd name="T74" fmla="*/ 922 w 1017"/>
                <a:gd name="T75" fmla="*/ 954 h 1018"/>
                <a:gd name="T76" fmla="*/ 69 w 1017"/>
                <a:gd name="T77" fmla="*/ 941 h 1018"/>
                <a:gd name="T78" fmla="*/ 73 w 1017"/>
                <a:gd name="T79" fmla="*/ 856 h 1018"/>
                <a:gd name="T80" fmla="*/ 162 w 1017"/>
                <a:gd name="T81" fmla="*/ 738 h 1018"/>
                <a:gd name="T82" fmla="*/ 285 w 1017"/>
                <a:gd name="T83" fmla="*/ 700 h 1018"/>
                <a:gd name="T84" fmla="*/ 318 w 1017"/>
                <a:gd name="T85" fmla="*/ 674 h 1018"/>
                <a:gd name="T86" fmla="*/ 304 w 1017"/>
                <a:gd name="T87" fmla="*/ 641 h 1018"/>
                <a:gd name="T88" fmla="*/ 243 w 1017"/>
                <a:gd name="T89" fmla="*/ 639 h 1018"/>
                <a:gd name="T90" fmla="*/ 149 w 1017"/>
                <a:gd name="T91" fmla="*/ 670 h 1018"/>
                <a:gd name="T92" fmla="*/ 74 w 1017"/>
                <a:gd name="T93" fmla="*/ 730 h 1018"/>
                <a:gd name="T94" fmla="*/ 23 w 1017"/>
                <a:gd name="T95" fmla="*/ 811 h 1018"/>
                <a:gd name="T96" fmla="*/ 0 w 1017"/>
                <a:gd name="T97" fmla="*/ 907 h 1018"/>
                <a:gd name="T98" fmla="*/ 11 w 1017"/>
                <a:gd name="T99" fmla="*/ 967 h 1018"/>
                <a:gd name="T100" fmla="*/ 58 w 1017"/>
                <a:gd name="T101" fmla="*/ 1010 h 1018"/>
                <a:gd name="T102" fmla="*/ 931 w 1017"/>
                <a:gd name="T103" fmla="*/ 1017 h 1018"/>
                <a:gd name="T104" fmla="*/ 989 w 1017"/>
                <a:gd name="T105" fmla="*/ 990 h 1018"/>
                <a:gd name="T106" fmla="*/ 1017 w 1017"/>
                <a:gd name="T107" fmla="*/ 932 h 1018"/>
                <a:gd name="T108" fmla="*/ 1009 w 1017"/>
                <a:gd name="T109" fmla="*/ 850 h 1018"/>
                <a:gd name="T110" fmla="*/ 969 w 1017"/>
                <a:gd name="T111" fmla="*/ 762 h 1018"/>
                <a:gd name="T112" fmla="*/ 902 w 1017"/>
                <a:gd name="T113" fmla="*/ 693 h 1018"/>
                <a:gd name="T114" fmla="*/ 817 w 1017"/>
                <a:gd name="T115" fmla="*/ 649 h 1018"/>
                <a:gd name="T116" fmla="*/ 731 w 1017"/>
                <a:gd name="T117" fmla="*/ 636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509" y="700"/>
                  </a:moveTo>
                  <a:lnTo>
                    <a:pt x="509" y="700"/>
                  </a:lnTo>
                  <a:lnTo>
                    <a:pt x="524" y="699"/>
                  </a:lnTo>
                  <a:lnTo>
                    <a:pt x="538" y="698"/>
                  </a:lnTo>
                  <a:lnTo>
                    <a:pt x="553" y="696"/>
                  </a:lnTo>
                  <a:lnTo>
                    <a:pt x="567" y="693"/>
                  </a:lnTo>
                  <a:lnTo>
                    <a:pt x="580" y="688"/>
                  </a:lnTo>
                  <a:lnTo>
                    <a:pt x="593" y="684"/>
                  </a:lnTo>
                  <a:lnTo>
                    <a:pt x="607" y="679"/>
                  </a:lnTo>
                  <a:lnTo>
                    <a:pt x="620" y="672"/>
                  </a:lnTo>
                  <a:lnTo>
                    <a:pt x="633" y="665"/>
                  </a:lnTo>
                  <a:lnTo>
                    <a:pt x="645" y="657"/>
                  </a:lnTo>
                  <a:lnTo>
                    <a:pt x="657" y="649"/>
                  </a:lnTo>
                  <a:lnTo>
                    <a:pt x="668" y="640"/>
                  </a:lnTo>
                  <a:lnTo>
                    <a:pt x="680" y="630"/>
                  </a:lnTo>
                  <a:lnTo>
                    <a:pt x="691" y="620"/>
                  </a:lnTo>
                  <a:lnTo>
                    <a:pt x="701" y="609"/>
                  </a:lnTo>
                  <a:lnTo>
                    <a:pt x="711" y="597"/>
                  </a:lnTo>
                  <a:lnTo>
                    <a:pt x="720" y="585"/>
                  </a:lnTo>
                  <a:lnTo>
                    <a:pt x="730" y="573"/>
                  </a:lnTo>
                  <a:lnTo>
                    <a:pt x="738" y="559"/>
                  </a:lnTo>
                  <a:lnTo>
                    <a:pt x="746" y="546"/>
                  </a:lnTo>
                  <a:lnTo>
                    <a:pt x="753" y="531"/>
                  </a:lnTo>
                  <a:lnTo>
                    <a:pt x="761" y="517"/>
                  </a:lnTo>
                  <a:lnTo>
                    <a:pt x="766" y="502"/>
                  </a:lnTo>
                  <a:lnTo>
                    <a:pt x="773" y="486"/>
                  </a:lnTo>
                  <a:lnTo>
                    <a:pt x="778" y="470"/>
                  </a:lnTo>
                  <a:lnTo>
                    <a:pt x="782" y="453"/>
                  </a:lnTo>
                  <a:lnTo>
                    <a:pt x="785" y="437"/>
                  </a:lnTo>
                  <a:lnTo>
                    <a:pt x="789" y="420"/>
                  </a:lnTo>
                  <a:lnTo>
                    <a:pt x="792" y="403"/>
                  </a:lnTo>
                  <a:lnTo>
                    <a:pt x="793" y="386"/>
                  </a:lnTo>
                  <a:lnTo>
                    <a:pt x="794" y="368"/>
                  </a:lnTo>
                  <a:lnTo>
                    <a:pt x="795" y="349"/>
                  </a:lnTo>
                  <a:lnTo>
                    <a:pt x="795" y="349"/>
                  </a:lnTo>
                  <a:lnTo>
                    <a:pt x="794" y="332"/>
                  </a:lnTo>
                  <a:lnTo>
                    <a:pt x="793" y="314"/>
                  </a:lnTo>
                  <a:lnTo>
                    <a:pt x="792" y="297"/>
                  </a:lnTo>
                  <a:lnTo>
                    <a:pt x="789" y="280"/>
                  </a:lnTo>
                  <a:lnTo>
                    <a:pt x="785" y="262"/>
                  </a:lnTo>
                  <a:lnTo>
                    <a:pt x="782" y="246"/>
                  </a:lnTo>
                  <a:lnTo>
                    <a:pt x="778" y="229"/>
                  </a:lnTo>
                  <a:lnTo>
                    <a:pt x="773" y="214"/>
                  </a:lnTo>
                  <a:lnTo>
                    <a:pt x="766" y="198"/>
                  </a:lnTo>
                  <a:lnTo>
                    <a:pt x="761" y="183"/>
                  </a:lnTo>
                  <a:lnTo>
                    <a:pt x="753" y="168"/>
                  </a:lnTo>
                  <a:lnTo>
                    <a:pt x="746" y="154"/>
                  </a:lnTo>
                  <a:lnTo>
                    <a:pt x="738" y="140"/>
                  </a:lnTo>
                  <a:lnTo>
                    <a:pt x="730" y="127"/>
                  </a:lnTo>
                  <a:lnTo>
                    <a:pt x="720" y="114"/>
                  </a:lnTo>
                  <a:lnTo>
                    <a:pt x="711" y="103"/>
                  </a:lnTo>
                  <a:lnTo>
                    <a:pt x="701" y="91"/>
                  </a:lnTo>
                  <a:lnTo>
                    <a:pt x="691" y="80"/>
                  </a:lnTo>
                  <a:lnTo>
                    <a:pt x="679" y="69"/>
                  </a:lnTo>
                  <a:lnTo>
                    <a:pt x="668" y="60"/>
                  </a:lnTo>
                  <a:lnTo>
                    <a:pt x="657" y="51"/>
                  </a:lnTo>
                  <a:lnTo>
                    <a:pt x="645" y="43"/>
                  </a:lnTo>
                  <a:lnTo>
                    <a:pt x="633" y="35"/>
                  </a:lnTo>
                  <a:lnTo>
                    <a:pt x="620" y="27"/>
                  </a:lnTo>
                  <a:lnTo>
                    <a:pt x="607" y="21"/>
                  </a:lnTo>
                  <a:lnTo>
                    <a:pt x="593" y="16"/>
                  </a:lnTo>
                  <a:lnTo>
                    <a:pt x="580" y="11"/>
                  </a:lnTo>
                  <a:lnTo>
                    <a:pt x="567" y="7"/>
                  </a:lnTo>
                  <a:lnTo>
                    <a:pt x="553" y="4"/>
                  </a:lnTo>
                  <a:lnTo>
                    <a:pt x="538" y="2"/>
                  </a:lnTo>
                  <a:lnTo>
                    <a:pt x="524" y="1"/>
                  </a:lnTo>
                  <a:lnTo>
                    <a:pt x="509" y="0"/>
                  </a:lnTo>
                  <a:lnTo>
                    <a:pt x="509" y="0"/>
                  </a:lnTo>
                  <a:lnTo>
                    <a:pt x="494" y="1"/>
                  </a:lnTo>
                  <a:lnTo>
                    <a:pt x="480" y="2"/>
                  </a:lnTo>
                  <a:lnTo>
                    <a:pt x="466" y="4"/>
                  </a:lnTo>
                  <a:lnTo>
                    <a:pt x="452" y="7"/>
                  </a:lnTo>
                  <a:lnTo>
                    <a:pt x="438" y="10"/>
                  </a:lnTo>
                  <a:lnTo>
                    <a:pt x="424" y="16"/>
                  </a:lnTo>
                  <a:lnTo>
                    <a:pt x="411" y="21"/>
                  </a:lnTo>
                  <a:lnTo>
                    <a:pt x="397" y="27"/>
                  </a:lnTo>
                  <a:lnTo>
                    <a:pt x="384" y="34"/>
                  </a:lnTo>
                  <a:lnTo>
                    <a:pt x="372" y="43"/>
                  </a:lnTo>
                  <a:lnTo>
                    <a:pt x="359" y="51"/>
                  </a:lnTo>
                  <a:lnTo>
                    <a:pt x="348" y="60"/>
                  </a:lnTo>
                  <a:lnTo>
                    <a:pt x="336" y="70"/>
                  </a:lnTo>
                  <a:lnTo>
                    <a:pt x="325" y="81"/>
                  </a:lnTo>
                  <a:lnTo>
                    <a:pt x="314" y="93"/>
                  </a:lnTo>
                  <a:lnTo>
                    <a:pt x="304" y="105"/>
                  </a:lnTo>
                  <a:lnTo>
                    <a:pt x="304" y="105"/>
                  </a:lnTo>
                  <a:lnTo>
                    <a:pt x="294" y="118"/>
                  </a:lnTo>
                  <a:lnTo>
                    <a:pt x="285" y="130"/>
                  </a:lnTo>
                  <a:lnTo>
                    <a:pt x="277" y="144"/>
                  </a:lnTo>
                  <a:lnTo>
                    <a:pt x="269" y="158"/>
                  </a:lnTo>
                  <a:lnTo>
                    <a:pt x="262" y="172"/>
                  </a:lnTo>
                  <a:lnTo>
                    <a:pt x="255" y="187"/>
                  </a:lnTo>
                  <a:lnTo>
                    <a:pt x="249" y="202"/>
                  </a:lnTo>
                  <a:lnTo>
                    <a:pt x="244" y="217"/>
                  </a:lnTo>
                  <a:lnTo>
                    <a:pt x="238" y="233"/>
                  </a:lnTo>
                  <a:lnTo>
                    <a:pt x="234" y="250"/>
                  </a:lnTo>
                  <a:lnTo>
                    <a:pt x="231" y="266"/>
                  </a:lnTo>
                  <a:lnTo>
                    <a:pt x="227" y="282"/>
                  </a:lnTo>
                  <a:lnTo>
                    <a:pt x="225" y="299"/>
                  </a:lnTo>
                  <a:lnTo>
                    <a:pt x="223" y="315"/>
                  </a:lnTo>
                  <a:lnTo>
                    <a:pt x="223" y="332"/>
                  </a:lnTo>
                  <a:lnTo>
                    <a:pt x="222" y="349"/>
                  </a:lnTo>
                  <a:lnTo>
                    <a:pt x="222" y="349"/>
                  </a:lnTo>
                  <a:lnTo>
                    <a:pt x="223" y="368"/>
                  </a:lnTo>
                  <a:lnTo>
                    <a:pt x="224" y="386"/>
                  </a:lnTo>
                  <a:lnTo>
                    <a:pt x="225" y="403"/>
                  </a:lnTo>
                  <a:lnTo>
                    <a:pt x="229" y="420"/>
                  </a:lnTo>
                  <a:lnTo>
                    <a:pt x="232" y="437"/>
                  </a:lnTo>
                  <a:lnTo>
                    <a:pt x="235" y="453"/>
                  </a:lnTo>
                  <a:lnTo>
                    <a:pt x="239" y="470"/>
                  </a:lnTo>
                  <a:lnTo>
                    <a:pt x="245" y="486"/>
                  </a:lnTo>
                  <a:lnTo>
                    <a:pt x="251" y="502"/>
                  </a:lnTo>
                  <a:lnTo>
                    <a:pt x="256" y="517"/>
                  </a:lnTo>
                  <a:lnTo>
                    <a:pt x="264" y="531"/>
                  </a:lnTo>
                  <a:lnTo>
                    <a:pt x="271" y="546"/>
                  </a:lnTo>
                  <a:lnTo>
                    <a:pt x="279" y="559"/>
                  </a:lnTo>
                  <a:lnTo>
                    <a:pt x="288" y="573"/>
                  </a:lnTo>
                  <a:lnTo>
                    <a:pt x="297" y="585"/>
                  </a:lnTo>
                  <a:lnTo>
                    <a:pt x="306" y="597"/>
                  </a:lnTo>
                  <a:lnTo>
                    <a:pt x="317" y="609"/>
                  </a:lnTo>
                  <a:lnTo>
                    <a:pt x="326" y="620"/>
                  </a:lnTo>
                  <a:lnTo>
                    <a:pt x="337" y="630"/>
                  </a:lnTo>
                  <a:lnTo>
                    <a:pt x="349" y="640"/>
                  </a:lnTo>
                  <a:lnTo>
                    <a:pt x="361" y="649"/>
                  </a:lnTo>
                  <a:lnTo>
                    <a:pt x="372" y="657"/>
                  </a:lnTo>
                  <a:lnTo>
                    <a:pt x="384" y="665"/>
                  </a:lnTo>
                  <a:lnTo>
                    <a:pt x="397" y="672"/>
                  </a:lnTo>
                  <a:lnTo>
                    <a:pt x="410" y="679"/>
                  </a:lnTo>
                  <a:lnTo>
                    <a:pt x="424" y="684"/>
                  </a:lnTo>
                  <a:lnTo>
                    <a:pt x="437" y="688"/>
                  </a:lnTo>
                  <a:lnTo>
                    <a:pt x="451" y="693"/>
                  </a:lnTo>
                  <a:lnTo>
                    <a:pt x="465" y="696"/>
                  </a:lnTo>
                  <a:lnTo>
                    <a:pt x="480" y="698"/>
                  </a:lnTo>
                  <a:lnTo>
                    <a:pt x="494" y="699"/>
                  </a:lnTo>
                  <a:lnTo>
                    <a:pt x="509" y="700"/>
                  </a:lnTo>
                  <a:lnTo>
                    <a:pt x="509" y="700"/>
                  </a:lnTo>
                  <a:close/>
                  <a:moveTo>
                    <a:pt x="509" y="64"/>
                  </a:moveTo>
                  <a:lnTo>
                    <a:pt x="509" y="64"/>
                  </a:lnTo>
                  <a:lnTo>
                    <a:pt x="520" y="64"/>
                  </a:lnTo>
                  <a:lnTo>
                    <a:pt x="531" y="65"/>
                  </a:lnTo>
                  <a:lnTo>
                    <a:pt x="543" y="67"/>
                  </a:lnTo>
                  <a:lnTo>
                    <a:pt x="554" y="69"/>
                  </a:lnTo>
                  <a:lnTo>
                    <a:pt x="564" y="73"/>
                  </a:lnTo>
                  <a:lnTo>
                    <a:pt x="575" y="77"/>
                  </a:lnTo>
                  <a:lnTo>
                    <a:pt x="585" y="81"/>
                  </a:lnTo>
                  <a:lnTo>
                    <a:pt x="596" y="87"/>
                  </a:lnTo>
                  <a:lnTo>
                    <a:pt x="615" y="98"/>
                  </a:lnTo>
                  <a:lnTo>
                    <a:pt x="633" y="112"/>
                  </a:lnTo>
                  <a:lnTo>
                    <a:pt x="650" y="129"/>
                  </a:lnTo>
                  <a:lnTo>
                    <a:pt x="666" y="148"/>
                  </a:lnTo>
                  <a:lnTo>
                    <a:pt x="680" y="168"/>
                  </a:lnTo>
                  <a:lnTo>
                    <a:pt x="693" y="190"/>
                  </a:lnTo>
                  <a:lnTo>
                    <a:pt x="704" y="213"/>
                  </a:lnTo>
                  <a:lnTo>
                    <a:pt x="714" y="239"/>
                  </a:lnTo>
                  <a:lnTo>
                    <a:pt x="721" y="265"/>
                  </a:lnTo>
                  <a:lnTo>
                    <a:pt x="726" y="293"/>
                  </a:lnTo>
                  <a:lnTo>
                    <a:pt x="730" y="320"/>
                  </a:lnTo>
                  <a:lnTo>
                    <a:pt x="731" y="349"/>
                  </a:lnTo>
                  <a:lnTo>
                    <a:pt x="731" y="349"/>
                  </a:lnTo>
                  <a:lnTo>
                    <a:pt x="730" y="379"/>
                  </a:lnTo>
                  <a:lnTo>
                    <a:pt x="726" y="407"/>
                  </a:lnTo>
                  <a:lnTo>
                    <a:pt x="721" y="435"/>
                  </a:lnTo>
                  <a:lnTo>
                    <a:pt x="714" y="461"/>
                  </a:lnTo>
                  <a:lnTo>
                    <a:pt x="704" y="486"/>
                  </a:lnTo>
                  <a:lnTo>
                    <a:pt x="693" y="509"/>
                  </a:lnTo>
                  <a:lnTo>
                    <a:pt x="680" y="532"/>
                  </a:lnTo>
                  <a:lnTo>
                    <a:pt x="666" y="552"/>
                  </a:lnTo>
                  <a:lnTo>
                    <a:pt x="650" y="570"/>
                  </a:lnTo>
                  <a:lnTo>
                    <a:pt x="633" y="588"/>
                  </a:lnTo>
                  <a:lnTo>
                    <a:pt x="615" y="602"/>
                  </a:lnTo>
                  <a:lnTo>
                    <a:pt x="596" y="613"/>
                  </a:lnTo>
                  <a:lnTo>
                    <a:pt x="585" y="619"/>
                  </a:lnTo>
                  <a:lnTo>
                    <a:pt x="575" y="623"/>
                  </a:lnTo>
                  <a:lnTo>
                    <a:pt x="564" y="627"/>
                  </a:lnTo>
                  <a:lnTo>
                    <a:pt x="554" y="630"/>
                  </a:lnTo>
                  <a:lnTo>
                    <a:pt x="543" y="633"/>
                  </a:lnTo>
                  <a:lnTo>
                    <a:pt x="531" y="635"/>
                  </a:lnTo>
                  <a:lnTo>
                    <a:pt x="520" y="636"/>
                  </a:lnTo>
                  <a:lnTo>
                    <a:pt x="509" y="636"/>
                  </a:lnTo>
                  <a:lnTo>
                    <a:pt x="509" y="636"/>
                  </a:lnTo>
                  <a:lnTo>
                    <a:pt x="497" y="636"/>
                  </a:lnTo>
                  <a:lnTo>
                    <a:pt x="486" y="635"/>
                  </a:lnTo>
                  <a:lnTo>
                    <a:pt x="474" y="633"/>
                  </a:lnTo>
                  <a:lnTo>
                    <a:pt x="464" y="630"/>
                  </a:lnTo>
                  <a:lnTo>
                    <a:pt x="453" y="627"/>
                  </a:lnTo>
                  <a:lnTo>
                    <a:pt x="442" y="623"/>
                  </a:lnTo>
                  <a:lnTo>
                    <a:pt x="432" y="619"/>
                  </a:lnTo>
                  <a:lnTo>
                    <a:pt x="422" y="613"/>
                  </a:lnTo>
                  <a:lnTo>
                    <a:pt x="402" y="602"/>
                  </a:lnTo>
                  <a:lnTo>
                    <a:pt x="384" y="588"/>
                  </a:lnTo>
                  <a:lnTo>
                    <a:pt x="367" y="570"/>
                  </a:lnTo>
                  <a:lnTo>
                    <a:pt x="351" y="552"/>
                  </a:lnTo>
                  <a:lnTo>
                    <a:pt x="337" y="532"/>
                  </a:lnTo>
                  <a:lnTo>
                    <a:pt x="324" y="509"/>
                  </a:lnTo>
                  <a:lnTo>
                    <a:pt x="313" y="486"/>
                  </a:lnTo>
                  <a:lnTo>
                    <a:pt x="304" y="461"/>
                  </a:lnTo>
                  <a:lnTo>
                    <a:pt x="296" y="435"/>
                  </a:lnTo>
                  <a:lnTo>
                    <a:pt x="291" y="407"/>
                  </a:lnTo>
                  <a:lnTo>
                    <a:pt x="288" y="379"/>
                  </a:lnTo>
                  <a:lnTo>
                    <a:pt x="285" y="349"/>
                  </a:lnTo>
                  <a:lnTo>
                    <a:pt x="285" y="349"/>
                  </a:lnTo>
                  <a:lnTo>
                    <a:pt x="288" y="320"/>
                  </a:lnTo>
                  <a:lnTo>
                    <a:pt x="291" y="293"/>
                  </a:lnTo>
                  <a:lnTo>
                    <a:pt x="296" y="265"/>
                  </a:lnTo>
                  <a:lnTo>
                    <a:pt x="304" y="239"/>
                  </a:lnTo>
                  <a:lnTo>
                    <a:pt x="313" y="213"/>
                  </a:lnTo>
                  <a:lnTo>
                    <a:pt x="324" y="190"/>
                  </a:lnTo>
                  <a:lnTo>
                    <a:pt x="337" y="168"/>
                  </a:lnTo>
                  <a:lnTo>
                    <a:pt x="351" y="148"/>
                  </a:lnTo>
                  <a:lnTo>
                    <a:pt x="367" y="129"/>
                  </a:lnTo>
                  <a:lnTo>
                    <a:pt x="384" y="112"/>
                  </a:lnTo>
                  <a:lnTo>
                    <a:pt x="402" y="98"/>
                  </a:lnTo>
                  <a:lnTo>
                    <a:pt x="422" y="87"/>
                  </a:lnTo>
                  <a:lnTo>
                    <a:pt x="432" y="81"/>
                  </a:lnTo>
                  <a:lnTo>
                    <a:pt x="442" y="77"/>
                  </a:lnTo>
                  <a:lnTo>
                    <a:pt x="453" y="73"/>
                  </a:lnTo>
                  <a:lnTo>
                    <a:pt x="464" y="69"/>
                  </a:lnTo>
                  <a:lnTo>
                    <a:pt x="474" y="67"/>
                  </a:lnTo>
                  <a:lnTo>
                    <a:pt x="486" y="65"/>
                  </a:lnTo>
                  <a:lnTo>
                    <a:pt x="497" y="64"/>
                  </a:lnTo>
                  <a:lnTo>
                    <a:pt x="509" y="64"/>
                  </a:lnTo>
                  <a:lnTo>
                    <a:pt x="509" y="64"/>
                  </a:lnTo>
                  <a:close/>
                  <a:moveTo>
                    <a:pt x="731" y="636"/>
                  </a:moveTo>
                  <a:lnTo>
                    <a:pt x="731" y="636"/>
                  </a:lnTo>
                  <a:lnTo>
                    <a:pt x="725" y="637"/>
                  </a:lnTo>
                  <a:lnTo>
                    <a:pt x="719" y="639"/>
                  </a:lnTo>
                  <a:lnTo>
                    <a:pt x="714" y="641"/>
                  </a:lnTo>
                  <a:lnTo>
                    <a:pt x="709" y="645"/>
                  </a:lnTo>
                  <a:lnTo>
                    <a:pt x="705" y="650"/>
                  </a:lnTo>
                  <a:lnTo>
                    <a:pt x="702" y="655"/>
                  </a:lnTo>
                  <a:lnTo>
                    <a:pt x="700" y="662"/>
                  </a:lnTo>
                  <a:lnTo>
                    <a:pt x="700" y="668"/>
                  </a:lnTo>
                  <a:lnTo>
                    <a:pt x="700" y="668"/>
                  </a:lnTo>
                  <a:lnTo>
                    <a:pt x="700" y="674"/>
                  </a:lnTo>
                  <a:lnTo>
                    <a:pt x="702" y="680"/>
                  </a:lnTo>
                  <a:lnTo>
                    <a:pt x="705" y="685"/>
                  </a:lnTo>
                  <a:lnTo>
                    <a:pt x="709" y="691"/>
                  </a:lnTo>
                  <a:lnTo>
                    <a:pt x="714" y="694"/>
                  </a:lnTo>
                  <a:lnTo>
                    <a:pt x="719" y="697"/>
                  </a:lnTo>
                  <a:lnTo>
                    <a:pt x="725" y="699"/>
                  </a:lnTo>
                  <a:lnTo>
                    <a:pt x="731" y="700"/>
                  </a:lnTo>
                  <a:lnTo>
                    <a:pt x="731" y="700"/>
                  </a:lnTo>
                  <a:lnTo>
                    <a:pt x="754" y="701"/>
                  </a:lnTo>
                  <a:lnTo>
                    <a:pt x="776" y="705"/>
                  </a:lnTo>
                  <a:lnTo>
                    <a:pt x="797" y="710"/>
                  </a:lnTo>
                  <a:lnTo>
                    <a:pt x="818" y="717"/>
                  </a:lnTo>
                  <a:lnTo>
                    <a:pt x="837" y="727"/>
                  </a:lnTo>
                  <a:lnTo>
                    <a:pt x="855" y="738"/>
                  </a:lnTo>
                  <a:lnTo>
                    <a:pt x="872" y="751"/>
                  </a:lnTo>
                  <a:lnTo>
                    <a:pt x="888" y="765"/>
                  </a:lnTo>
                  <a:lnTo>
                    <a:pt x="903" y="781"/>
                  </a:lnTo>
                  <a:lnTo>
                    <a:pt x="915" y="798"/>
                  </a:lnTo>
                  <a:lnTo>
                    <a:pt x="927" y="816"/>
                  </a:lnTo>
                  <a:lnTo>
                    <a:pt x="937" y="835"/>
                  </a:lnTo>
                  <a:lnTo>
                    <a:pt x="944" y="856"/>
                  </a:lnTo>
                  <a:lnTo>
                    <a:pt x="950" y="877"/>
                  </a:lnTo>
                  <a:lnTo>
                    <a:pt x="953" y="900"/>
                  </a:lnTo>
                  <a:lnTo>
                    <a:pt x="954" y="922"/>
                  </a:lnTo>
                  <a:lnTo>
                    <a:pt x="954" y="922"/>
                  </a:lnTo>
                  <a:lnTo>
                    <a:pt x="953" y="929"/>
                  </a:lnTo>
                  <a:lnTo>
                    <a:pt x="952" y="935"/>
                  </a:lnTo>
                  <a:lnTo>
                    <a:pt x="949" y="941"/>
                  </a:lnTo>
                  <a:lnTo>
                    <a:pt x="944" y="945"/>
                  </a:lnTo>
                  <a:lnTo>
                    <a:pt x="940" y="949"/>
                  </a:lnTo>
                  <a:lnTo>
                    <a:pt x="935" y="951"/>
                  </a:lnTo>
                  <a:lnTo>
                    <a:pt x="928" y="953"/>
                  </a:lnTo>
                  <a:lnTo>
                    <a:pt x="922" y="954"/>
                  </a:lnTo>
                  <a:lnTo>
                    <a:pt x="96" y="954"/>
                  </a:lnTo>
                  <a:lnTo>
                    <a:pt x="96" y="954"/>
                  </a:lnTo>
                  <a:lnTo>
                    <a:pt x="89" y="953"/>
                  </a:lnTo>
                  <a:lnTo>
                    <a:pt x="83" y="951"/>
                  </a:lnTo>
                  <a:lnTo>
                    <a:pt x="77" y="949"/>
                  </a:lnTo>
                  <a:lnTo>
                    <a:pt x="73" y="945"/>
                  </a:lnTo>
                  <a:lnTo>
                    <a:pt x="69" y="941"/>
                  </a:lnTo>
                  <a:lnTo>
                    <a:pt x="65" y="935"/>
                  </a:lnTo>
                  <a:lnTo>
                    <a:pt x="64" y="929"/>
                  </a:lnTo>
                  <a:lnTo>
                    <a:pt x="63" y="922"/>
                  </a:lnTo>
                  <a:lnTo>
                    <a:pt x="63" y="922"/>
                  </a:lnTo>
                  <a:lnTo>
                    <a:pt x="64" y="900"/>
                  </a:lnTo>
                  <a:lnTo>
                    <a:pt x="68" y="877"/>
                  </a:lnTo>
                  <a:lnTo>
                    <a:pt x="73" y="856"/>
                  </a:lnTo>
                  <a:lnTo>
                    <a:pt x="81" y="835"/>
                  </a:lnTo>
                  <a:lnTo>
                    <a:pt x="90" y="816"/>
                  </a:lnTo>
                  <a:lnTo>
                    <a:pt x="101" y="798"/>
                  </a:lnTo>
                  <a:lnTo>
                    <a:pt x="114" y="781"/>
                  </a:lnTo>
                  <a:lnTo>
                    <a:pt x="129" y="765"/>
                  </a:lnTo>
                  <a:lnTo>
                    <a:pt x="145" y="751"/>
                  </a:lnTo>
                  <a:lnTo>
                    <a:pt x="162" y="738"/>
                  </a:lnTo>
                  <a:lnTo>
                    <a:pt x="180" y="727"/>
                  </a:lnTo>
                  <a:lnTo>
                    <a:pt x="200" y="717"/>
                  </a:lnTo>
                  <a:lnTo>
                    <a:pt x="220" y="710"/>
                  </a:lnTo>
                  <a:lnTo>
                    <a:pt x="241" y="705"/>
                  </a:lnTo>
                  <a:lnTo>
                    <a:pt x="263" y="701"/>
                  </a:lnTo>
                  <a:lnTo>
                    <a:pt x="285" y="700"/>
                  </a:lnTo>
                  <a:lnTo>
                    <a:pt x="285" y="700"/>
                  </a:lnTo>
                  <a:lnTo>
                    <a:pt x="292" y="699"/>
                  </a:lnTo>
                  <a:lnTo>
                    <a:pt x="298" y="697"/>
                  </a:lnTo>
                  <a:lnTo>
                    <a:pt x="304" y="694"/>
                  </a:lnTo>
                  <a:lnTo>
                    <a:pt x="308" y="691"/>
                  </a:lnTo>
                  <a:lnTo>
                    <a:pt x="312" y="685"/>
                  </a:lnTo>
                  <a:lnTo>
                    <a:pt x="315" y="680"/>
                  </a:lnTo>
                  <a:lnTo>
                    <a:pt x="318" y="674"/>
                  </a:lnTo>
                  <a:lnTo>
                    <a:pt x="318" y="668"/>
                  </a:lnTo>
                  <a:lnTo>
                    <a:pt x="318" y="668"/>
                  </a:lnTo>
                  <a:lnTo>
                    <a:pt x="318" y="662"/>
                  </a:lnTo>
                  <a:lnTo>
                    <a:pt x="315" y="655"/>
                  </a:lnTo>
                  <a:lnTo>
                    <a:pt x="312" y="650"/>
                  </a:lnTo>
                  <a:lnTo>
                    <a:pt x="308" y="645"/>
                  </a:lnTo>
                  <a:lnTo>
                    <a:pt x="304" y="641"/>
                  </a:lnTo>
                  <a:lnTo>
                    <a:pt x="298" y="639"/>
                  </a:lnTo>
                  <a:lnTo>
                    <a:pt x="292" y="637"/>
                  </a:lnTo>
                  <a:lnTo>
                    <a:pt x="285" y="636"/>
                  </a:lnTo>
                  <a:lnTo>
                    <a:pt x="285" y="636"/>
                  </a:lnTo>
                  <a:lnTo>
                    <a:pt x="271" y="637"/>
                  </a:lnTo>
                  <a:lnTo>
                    <a:pt x="256" y="638"/>
                  </a:lnTo>
                  <a:lnTo>
                    <a:pt x="243" y="639"/>
                  </a:lnTo>
                  <a:lnTo>
                    <a:pt x="229" y="642"/>
                  </a:lnTo>
                  <a:lnTo>
                    <a:pt x="215" y="645"/>
                  </a:lnTo>
                  <a:lnTo>
                    <a:pt x="201" y="649"/>
                  </a:lnTo>
                  <a:lnTo>
                    <a:pt x="188" y="653"/>
                  </a:lnTo>
                  <a:lnTo>
                    <a:pt x="175" y="658"/>
                  </a:lnTo>
                  <a:lnTo>
                    <a:pt x="162" y="665"/>
                  </a:lnTo>
                  <a:lnTo>
                    <a:pt x="149" y="670"/>
                  </a:lnTo>
                  <a:lnTo>
                    <a:pt x="137" y="678"/>
                  </a:lnTo>
                  <a:lnTo>
                    <a:pt x="126" y="685"/>
                  </a:lnTo>
                  <a:lnTo>
                    <a:pt x="115" y="693"/>
                  </a:lnTo>
                  <a:lnTo>
                    <a:pt x="104" y="701"/>
                  </a:lnTo>
                  <a:lnTo>
                    <a:pt x="93" y="711"/>
                  </a:lnTo>
                  <a:lnTo>
                    <a:pt x="84" y="720"/>
                  </a:lnTo>
                  <a:lnTo>
                    <a:pt x="74" y="730"/>
                  </a:lnTo>
                  <a:lnTo>
                    <a:pt x="65" y="740"/>
                  </a:lnTo>
                  <a:lnTo>
                    <a:pt x="57" y="751"/>
                  </a:lnTo>
                  <a:lnTo>
                    <a:pt x="48" y="762"/>
                  </a:lnTo>
                  <a:lnTo>
                    <a:pt x="41" y="774"/>
                  </a:lnTo>
                  <a:lnTo>
                    <a:pt x="34" y="786"/>
                  </a:lnTo>
                  <a:lnTo>
                    <a:pt x="28" y="798"/>
                  </a:lnTo>
                  <a:lnTo>
                    <a:pt x="23" y="811"/>
                  </a:lnTo>
                  <a:lnTo>
                    <a:pt x="17" y="824"/>
                  </a:lnTo>
                  <a:lnTo>
                    <a:pt x="13" y="838"/>
                  </a:lnTo>
                  <a:lnTo>
                    <a:pt x="9" y="850"/>
                  </a:lnTo>
                  <a:lnTo>
                    <a:pt x="5" y="864"/>
                  </a:lnTo>
                  <a:lnTo>
                    <a:pt x="3" y="878"/>
                  </a:lnTo>
                  <a:lnTo>
                    <a:pt x="1" y="893"/>
                  </a:lnTo>
                  <a:lnTo>
                    <a:pt x="0" y="907"/>
                  </a:lnTo>
                  <a:lnTo>
                    <a:pt x="0" y="922"/>
                  </a:lnTo>
                  <a:lnTo>
                    <a:pt x="0" y="922"/>
                  </a:lnTo>
                  <a:lnTo>
                    <a:pt x="0" y="932"/>
                  </a:lnTo>
                  <a:lnTo>
                    <a:pt x="2" y="942"/>
                  </a:lnTo>
                  <a:lnTo>
                    <a:pt x="4" y="950"/>
                  </a:lnTo>
                  <a:lnTo>
                    <a:pt x="8" y="960"/>
                  </a:lnTo>
                  <a:lnTo>
                    <a:pt x="11" y="967"/>
                  </a:lnTo>
                  <a:lnTo>
                    <a:pt x="16" y="976"/>
                  </a:lnTo>
                  <a:lnTo>
                    <a:pt x="21" y="983"/>
                  </a:lnTo>
                  <a:lnTo>
                    <a:pt x="28" y="990"/>
                  </a:lnTo>
                  <a:lnTo>
                    <a:pt x="34" y="996"/>
                  </a:lnTo>
                  <a:lnTo>
                    <a:pt x="42" y="1002"/>
                  </a:lnTo>
                  <a:lnTo>
                    <a:pt x="49" y="1006"/>
                  </a:lnTo>
                  <a:lnTo>
                    <a:pt x="58" y="1010"/>
                  </a:lnTo>
                  <a:lnTo>
                    <a:pt x="67" y="1014"/>
                  </a:lnTo>
                  <a:lnTo>
                    <a:pt x="76" y="1016"/>
                  </a:lnTo>
                  <a:lnTo>
                    <a:pt x="86" y="1017"/>
                  </a:lnTo>
                  <a:lnTo>
                    <a:pt x="96" y="1018"/>
                  </a:lnTo>
                  <a:lnTo>
                    <a:pt x="922" y="1018"/>
                  </a:lnTo>
                  <a:lnTo>
                    <a:pt x="922" y="1018"/>
                  </a:lnTo>
                  <a:lnTo>
                    <a:pt x="931" y="1017"/>
                  </a:lnTo>
                  <a:lnTo>
                    <a:pt x="941" y="1016"/>
                  </a:lnTo>
                  <a:lnTo>
                    <a:pt x="951" y="1014"/>
                  </a:lnTo>
                  <a:lnTo>
                    <a:pt x="959" y="1010"/>
                  </a:lnTo>
                  <a:lnTo>
                    <a:pt x="968" y="1006"/>
                  </a:lnTo>
                  <a:lnTo>
                    <a:pt x="975" y="1002"/>
                  </a:lnTo>
                  <a:lnTo>
                    <a:pt x="983" y="996"/>
                  </a:lnTo>
                  <a:lnTo>
                    <a:pt x="989" y="990"/>
                  </a:lnTo>
                  <a:lnTo>
                    <a:pt x="996" y="983"/>
                  </a:lnTo>
                  <a:lnTo>
                    <a:pt x="1001" y="976"/>
                  </a:lnTo>
                  <a:lnTo>
                    <a:pt x="1006" y="967"/>
                  </a:lnTo>
                  <a:lnTo>
                    <a:pt x="1010" y="960"/>
                  </a:lnTo>
                  <a:lnTo>
                    <a:pt x="1013" y="950"/>
                  </a:lnTo>
                  <a:lnTo>
                    <a:pt x="1015" y="942"/>
                  </a:lnTo>
                  <a:lnTo>
                    <a:pt x="1017" y="932"/>
                  </a:lnTo>
                  <a:lnTo>
                    <a:pt x="1017" y="922"/>
                  </a:lnTo>
                  <a:lnTo>
                    <a:pt x="1017" y="922"/>
                  </a:lnTo>
                  <a:lnTo>
                    <a:pt x="1017" y="907"/>
                  </a:lnTo>
                  <a:lnTo>
                    <a:pt x="1016" y="893"/>
                  </a:lnTo>
                  <a:lnTo>
                    <a:pt x="1014" y="878"/>
                  </a:lnTo>
                  <a:lnTo>
                    <a:pt x="1012" y="864"/>
                  </a:lnTo>
                  <a:lnTo>
                    <a:pt x="1009" y="850"/>
                  </a:lnTo>
                  <a:lnTo>
                    <a:pt x="1004" y="838"/>
                  </a:lnTo>
                  <a:lnTo>
                    <a:pt x="1000" y="824"/>
                  </a:lnTo>
                  <a:lnTo>
                    <a:pt x="995" y="811"/>
                  </a:lnTo>
                  <a:lnTo>
                    <a:pt x="989" y="798"/>
                  </a:lnTo>
                  <a:lnTo>
                    <a:pt x="983" y="786"/>
                  </a:lnTo>
                  <a:lnTo>
                    <a:pt x="976" y="774"/>
                  </a:lnTo>
                  <a:lnTo>
                    <a:pt x="969" y="762"/>
                  </a:lnTo>
                  <a:lnTo>
                    <a:pt x="960" y="751"/>
                  </a:lnTo>
                  <a:lnTo>
                    <a:pt x="952" y="740"/>
                  </a:lnTo>
                  <a:lnTo>
                    <a:pt x="943" y="730"/>
                  </a:lnTo>
                  <a:lnTo>
                    <a:pt x="933" y="720"/>
                  </a:lnTo>
                  <a:lnTo>
                    <a:pt x="924" y="711"/>
                  </a:lnTo>
                  <a:lnTo>
                    <a:pt x="913" y="701"/>
                  </a:lnTo>
                  <a:lnTo>
                    <a:pt x="902" y="693"/>
                  </a:lnTo>
                  <a:lnTo>
                    <a:pt x="892" y="685"/>
                  </a:lnTo>
                  <a:lnTo>
                    <a:pt x="880" y="678"/>
                  </a:lnTo>
                  <a:lnTo>
                    <a:pt x="868" y="670"/>
                  </a:lnTo>
                  <a:lnTo>
                    <a:pt x="855" y="665"/>
                  </a:lnTo>
                  <a:lnTo>
                    <a:pt x="842" y="658"/>
                  </a:lnTo>
                  <a:lnTo>
                    <a:pt x="829" y="653"/>
                  </a:lnTo>
                  <a:lnTo>
                    <a:pt x="817" y="649"/>
                  </a:lnTo>
                  <a:lnTo>
                    <a:pt x="803" y="645"/>
                  </a:lnTo>
                  <a:lnTo>
                    <a:pt x="789" y="642"/>
                  </a:lnTo>
                  <a:lnTo>
                    <a:pt x="775" y="639"/>
                  </a:lnTo>
                  <a:lnTo>
                    <a:pt x="761" y="638"/>
                  </a:lnTo>
                  <a:lnTo>
                    <a:pt x="746" y="637"/>
                  </a:lnTo>
                  <a:lnTo>
                    <a:pt x="731" y="636"/>
                  </a:lnTo>
                  <a:lnTo>
                    <a:pt x="731" y="636"/>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778495"/>
                </a:solidFill>
                <a:effectLst/>
                <a:uLnTx/>
                <a:uFillTx/>
                <a:latin typeface="Arial"/>
                <a:ea typeface="微软雅黑"/>
                <a:cs typeface="+mn-ea"/>
                <a:sym typeface="+mn-lt"/>
              </a:endParaRPr>
            </a:p>
          </p:txBody>
        </p:sp>
      </p:grpSp>
      <p:sp>
        <p:nvSpPr>
          <p:cNvPr id="585" name="任意多边形 584"/>
          <p:cNvSpPr/>
          <p:nvPr/>
        </p:nvSpPr>
        <p:spPr>
          <a:xfrm>
            <a:off x="2773354" y="1478339"/>
            <a:ext cx="1030164" cy="1039510"/>
          </a:xfrm>
          <a:custGeom>
            <a:avLst/>
            <a:gdLst>
              <a:gd name="connsiteX0" fmla="*/ 472625 w 943737"/>
              <a:gd name="connsiteY0" fmla="*/ 278424 h 952300"/>
              <a:gd name="connsiteX1" fmla="*/ 290068 w 943737"/>
              <a:gd name="connsiteY1" fmla="*/ 398529 h 952300"/>
              <a:gd name="connsiteX2" fmla="*/ 394246 w 943737"/>
              <a:gd name="connsiteY2" fmla="*/ 657951 h 952300"/>
              <a:gd name="connsiteX3" fmla="*/ 653668 w 943737"/>
              <a:gd name="connsiteY3" fmla="*/ 553774 h 952300"/>
              <a:gd name="connsiteX4" fmla="*/ 549490 w 943737"/>
              <a:gd name="connsiteY4" fmla="*/ 294351 h 952300"/>
              <a:gd name="connsiteX5" fmla="*/ 472625 w 943737"/>
              <a:gd name="connsiteY5" fmla="*/ 278424 h 952300"/>
              <a:gd name="connsiteX6" fmla="*/ 305940 w 943737"/>
              <a:gd name="connsiteY6" fmla="*/ 9 h 952300"/>
              <a:gd name="connsiteX7" fmla="*/ 328528 w 943737"/>
              <a:gd name="connsiteY7" fmla="*/ 4856 h 952300"/>
              <a:gd name="connsiteX8" fmla="*/ 360787 w 943737"/>
              <a:gd name="connsiteY8" fmla="*/ 37821 h 952300"/>
              <a:gd name="connsiteX9" fmla="*/ 382614 w 943737"/>
              <a:gd name="connsiteY9" fmla="*/ 92174 h 952300"/>
              <a:gd name="connsiteX10" fmla="*/ 397307 w 943737"/>
              <a:gd name="connsiteY10" fmla="*/ 87849 h 952300"/>
              <a:gd name="connsiteX11" fmla="*/ 550682 w 943737"/>
              <a:gd name="connsiteY11" fmla="*/ 88649 h 952300"/>
              <a:gd name="connsiteX12" fmla="*/ 569305 w 943737"/>
              <a:gd name="connsiteY12" fmla="*/ 94473 h 952300"/>
              <a:gd name="connsiteX13" fmla="*/ 592420 w 943737"/>
              <a:gd name="connsiteY13" fmla="*/ 40334 h 952300"/>
              <a:gd name="connsiteX14" fmla="*/ 671507 w 943737"/>
              <a:gd name="connsiteY14" fmla="*/ 8574 h 952300"/>
              <a:gd name="connsiteX15" fmla="*/ 703267 w 943737"/>
              <a:gd name="connsiteY15" fmla="*/ 87662 h 952300"/>
              <a:gd name="connsiteX16" fmla="*/ 680152 w 943737"/>
              <a:gd name="connsiteY16" fmla="*/ 141801 h 952300"/>
              <a:gd name="connsiteX17" fmla="*/ 697239 w 943737"/>
              <a:gd name="connsiteY17" fmla="*/ 151224 h 952300"/>
              <a:gd name="connsiteX18" fmla="*/ 803895 w 943737"/>
              <a:gd name="connsiteY18" fmla="*/ 261447 h 952300"/>
              <a:gd name="connsiteX19" fmla="*/ 809733 w 943737"/>
              <a:gd name="connsiteY19" fmla="*/ 272732 h 952300"/>
              <a:gd name="connsiteX20" fmla="*/ 857434 w 943737"/>
              <a:gd name="connsiteY20" fmla="*/ 253576 h 952300"/>
              <a:gd name="connsiteX21" fmla="*/ 905543 w 943737"/>
              <a:gd name="connsiteY21" fmla="*/ 254098 h 952300"/>
              <a:gd name="connsiteX22" fmla="*/ 939193 w 943737"/>
              <a:gd name="connsiteY22" fmla="*/ 288484 h 952300"/>
              <a:gd name="connsiteX23" fmla="*/ 904285 w 943737"/>
              <a:gd name="connsiteY23" fmla="*/ 370243 h 952300"/>
              <a:gd name="connsiteX24" fmla="*/ 856583 w 943737"/>
              <a:gd name="connsiteY24" fmla="*/ 389399 h 952300"/>
              <a:gd name="connsiteX25" fmla="*/ 860173 w 943737"/>
              <a:gd name="connsiteY25" fmla="*/ 401590 h 952300"/>
              <a:gd name="connsiteX26" fmla="*/ 859371 w 943737"/>
              <a:gd name="connsiteY26" fmla="*/ 554964 h 952300"/>
              <a:gd name="connsiteX27" fmla="*/ 854326 w 943737"/>
              <a:gd name="connsiteY27" fmla="*/ 571098 h 952300"/>
              <a:gd name="connsiteX28" fmla="*/ 901887 w 943737"/>
              <a:gd name="connsiteY28" fmla="*/ 591404 h 952300"/>
              <a:gd name="connsiteX29" fmla="*/ 935015 w 943737"/>
              <a:gd name="connsiteY29" fmla="*/ 673900 h 952300"/>
              <a:gd name="connsiteX30" fmla="*/ 852520 w 943737"/>
              <a:gd name="connsiteY30" fmla="*/ 707028 h 952300"/>
              <a:gd name="connsiteX31" fmla="*/ 804958 w 943737"/>
              <a:gd name="connsiteY31" fmla="*/ 686721 h 952300"/>
              <a:gd name="connsiteX32" fmla="*/ 796797 w 943737"/>
              <a:gd name="connsiteY32" fmla="*/ 701521 h 952300"/>
              <a:gd name="connsiteX33" fmla="*/ 686574 w 943737"/>
              <a:gd name="connsiteY33" fmla="*/ 808177 h 952300"/>
              <a:gd name="connsiteX34" fmla="*/ 672969 w 943737"/>
              <a:gd name="connsiteY34" fmla="*/ 815216 h 952300"/>
              <a:gd name="connsiteX35" fmla="*/ 694794 w 943737"/>
              <a:gd name="connsiteY35" fmla="*/ 869564 h 952300"/>
              <a:gd name="connsiteX36" fmla="*/ 661329 w 943737"/>
              <a:gd name="connsiteY36" fmla="*/ 947944 h 952300"/>
              <a:gd name="connsiteX37" fmla="*/ 582949 w 943737"/>
              <a:gd name="connsiteY37" fmla="*/ 914478 h 952300"/>
              <a:gd name="connsiteX38" fmla="*/ 561124 w 943737"/>
              <a:gd name="connsiteY38" fmla="*/ 860130 h 952300"/>
              <a:gd name="connsiteX39" fmla="*/ 546430 w 943737"/>
              <a:gd name="connsiteY39" fmla="*/ 864455 h 952300"/>
              <a:gd name="connsiteX40" fmla="*/ 393056 w 943737"/>
              <a:gd name="connsiteY40" fmla="*/ 863653 h 952300"/>
              <a:gd name="connsiteX41" fmla="*/ 374432 w 943737"/>
              <a:gd name="connsiteY41" fmla="*/ 857830 h 952300"/>
              <a:gd name="connsiteX42" fmla="*/ 351317 w 943737"/>
              <a:gd name="connsiteY42" fmla="*/ 911967 h 952300"/>
              <a:gd name="connsiteX43" fmla="*/ 272229 w 943737"/>
              <a:gd name="connsiteY43" fmla="*/ 943727 h 952300"/>
              <a:gd name="connsiteX44" fmla="*/ 240469 w 943737"/>
              <a:gd name="connsiteY44" fmla="*/ 864640 h 952300"/>
              <a:gd name="connsiteX45" fmla="*/ 263585 w 943737"/>
              <a:gd name="connsiteY45" fmla="*/ 810501 h 952300"/>
              <a:gd name="connsiteX46" fmla="*/ 246499 w 943737"/>
              <a:gd name="connsiteY46" fmla="*/ 801078 h 952300"/>
              <a:gd name="connsiteX47" fmla="*/ 139844 w 943737"/>
              <a:gd name="connsiteY47" fmla="*/ 690857 h 952300"/>
              <a:gd name="connsiteX48" fmla="*/ 134004 w 943737"/>
              <a:gd name="connsiteY48" fmla="*/ 679570 h 952300"/>
              <a:gd name="connsiteX49" fmla="*/ 86303 w 943737"/>
              <a:gd name="connsiteY49" fmla="*/ 698726 h 952300"/>
              <a:gd name="connsiteX50" fmla="*/ 4544 w 943737"/>
              <a:gd name="connsiteY50" fmla="*/ 663818 h 952300"/>
              <a:gd name="connsiteX51" fmla="*/ 39452 w 943737"/>
              <a:gd name="connsiteY51" fmla="*/ 582059 h 952300"/>
              <a:gd name="connsiteX52" fmla="*/ 87155 w 943737"/>
              <a:gd name="connsiteY52" fmla="*/ 562903 h 952300"/>
              <a:gd name="connsiteX53" fmla="*/ 83566 w 943737"/>
              <a:gd name="connsiteY53" fmla="*/ 550713 h 952300"/>
              <a:gd name="connsiteX54" fmla="*/ 84367 w 943737"/>
              <a:gd name="connsiteY54" fmla="*/ 397338 h 952300"/>
              <a:gd name="connsiteX55" fmla="*/ 89412 w 943737"/>
              <a:gd name="connsiteY55" fmla="*/ 381206 h 952300"/>
              <a:gd name="connsiteX56" fmla="*/ 41847 w 943737"/>
              <a:gd name="connsiteY56" fmla="*/ 360897 h 952300"/>
              <a:gd name="connsiteX57" fmla="*/ 8719 w 943737"/>
              <a:gd name="connsiteY57" fmla="*/ 278404 h 952300"/>
              <a:gd name="connsiteX58" fmla="*/ 91212 w 943737"/>
              <a:gd name="connsiteY58" fmla="*/ 245277 h 952300"/>
              <a:gd name="connsiteX59" fmla="*/ 138777 w 943737"/>
              <a:gd name="connsiteY59" fmla="*/ 265585 h 952300"/>
              <a:gd name="connsiteX60" fmla="*/ 146942 w 943737"/>
              <a:gd name="connsiteY60" fmla="*/ 250782 h 952300"/>
              <a:gd name="connsiteX61" fmla="*/ 257164 w 943737"/>
              <a:gd name="connsiteY61" fmla="*/ 144127 h 952300"/>
              <a:gd name="connsiteX62" fmla="*/ 270769 w 943737"/>
              <a:gd name="connsiteY62" fmla="*/ 137088 h 952300"/>
              <a:gd name="connsiteX63" fmla="*/ 248942 w 943737"/>
              <a:gd name="connsiteY63" fmla="*/ 82735 h 952300"/>
              <a:gd name="connsiteX64" fmla="*/ 282407 w 943737"/>
              <a:gd name="connsiteY64" fmla="*/ 4355 h 952300"/>
              <a:gd name="connsiteX65" fmla="*/ 305940 w 943737"/>
              <a:gd name="connsiteY65" fmla="*/ 9 h 95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943737" h="952300">
                <a:moveTo>
                  <a:pt x="472625" y="278424"/>
                </a:moveTo>
                <a:cubicBezTo>
                  <a:pt x="395591" y="278162"/>
                  <a:pt x="322220" y="323225"/>
                  <a:pt x="290068" y="398529"/>
                </a:cubicBezTo>
                <a:cubicBezTo>
                  <a:pt x="247198" y="498935"/>
                  <a:pt x="293840" y="615082"/>
                  <a:pt x="394246" y="657951"/>
                </a:cubicBezTo>
                <a:cubicBezTo>
                  <a:pt x="494652" y="700822"/>
                  <a:pt x="610799" y="654180"/>
                  <a:pt x="653668" y="553774"/>
                </a:cubicBezTo>
                <a:cubicBezTo>
                  <a:pt x="696539" y="453368"/>
                  <a:pt x="649897" y="337221"/>
                  <a:pt x="549490" y="294351"/>
                </a:cubicBezTo>
                <a:cubicBezTo>
                  <a:pt x="524389" y="283634"/>
                  <a:pt x="498303" y="278511"/>
                  <a:pt x="472625" y="278424"/>
                </a:cubicBezTo>
                <a:close/>
                <a:moveTo>
                  <a:pt x="305940" y="9"/>
                </a:moveTo>
                <a:cubicBezTo>
                  <a:pt x="313767" y="152"/>
                  <a:pt x="321436" y="1828"/>
                  <a:pt x="328528" y="4856"/>
                </a:cubicBezTo>
                <a:cubicBezTo>
                  <a:pt x="342711" y="10911"/>
                  <a:pt x="354586" y="22378"/>
                  <a:pt x="360787" y="37821"/>
                </a:cubicBezTo>
                <a:lnTo>
                  <a:pt x="382614" y="92174"/>
                </a:lnTo>
                <a:lnTo>
                  <a:pt x="397307" y="87849"/>
                </a:lnTo>
                <a:cubicBezTo>
                  <a:pt x="447154" y="78229"/>
                  <a:pt x="499206" y="78125"/>
                  <a:pt x="550682" y="88649"/>
                </a:cubicBezTo>
                <a:lnTo>
                  <a:pt x="569305" y="94473"/>
                </a:lnTo>
                <a:lnTo>
                  <a:pt x="592420" y="40334"/>
                </a:lnTo>
                <a:cubicBezTo>
                  <a:pt x="605489" y="9724"/>
                  <a:pt x="640898" y="-4495"/>
                  <a:pt x="671507" y="8574"/>
                </a:cubicBezTo>
                <a:cubicBezTo>
                  <a:pt x="702117" y="21644"/>
                  <a:pt x="716336" y="57052"/>
                  <a:pt x="703267" y="87662"/>
                </a:cubicBezTo>
                <a:lnTo>
                  <a:pt x="680152" y="141801"/>
                </a:lnTo>
                <a:lnTo>
                  <a:pt x="697239" y="151224"/>
                </a:lnTo>
                <a:cubicBezTo>
                  <a:pt x="740442" y="181124"/>
                  <a:pt x="776367" y="218792"/>
                  <a:pt x="803895" y="261447"/>
                </a:cubicBezTo>
                <a:lnTo>
                  <a:pt x="809733" y="272732"/>
                </a:lnTo>
                <a:lnTo>
                  <a:pt x="857434" y="253576"/>
                </a:lnTo>
                <a:cubicBezTo>
                  <a:pt x="873542" y="247108"/>
                  <a:pt x="890748" y="247781"/>
                  <a:pt x="905543" y="254098"/>
                </a:cubicBezTo>
                <a:cubicBezTo>
                  <a:pt x="920338" y="260415"/>
                  <a:pt x="932724" y="272377"/>
                  <a:pt x="939193" y="288484"/>
                </a:cubicBezTo>
                <a:cubicBezTo>
                  <a:pt x="952130" y="320701"/>
                  <a:pt x="936501" y="357306"/>
                  <a:pt x="904285" y="370243"/>
                </a:cubicBezTo>
                <a:lnTo>
                  <a:pt x="856583" y="389399"/>
                </a:lnTo>
                <a:lnTo>
                  <a:pt x="860173" y="401590"/>
                </a:lnTo>
                <a:cubicBezTo>
                  <a:pt x="869791" y="451437"/>
                  <a:pt x="869896" y="503489"/>
                  <a:pt x="859371" y="554964"/>
                </a:cubicBezTo>
                <a:lnTo>
                  <a:pt x="854326" y="571098"/>
                </a:lnTo>
                <a:lnTo>
                  <a:pt x="901887" y="591404"/>
                </a:lnTo>
                <a:cubicBezTo>
                  <a:pt x="933816" y="605037"/>
                  <a:pt x="948648" y="641972"/>
                  <a:pt x="935015" y="673900"/>
                </a:cubicBezTo>
                <a:cubicBezTo>
                  <a:pt x="921384" y="705829"/>
                  <a:pt x="884448" y="720661"/>
                  <a:pt x="852520" y="707028"/>
                </a:cubicBezTo>
                <a:lnTo>
                  <a:pt x="804958" y="686721"/>
                </a:lnTo>
                <a:lnTo>
                  <a:pt x="796797" y="701521"/>
                </a:lnTo>
                <a:cubicBezTo>
                  <a:pt x="766897" y="744725"/>
                  <a:pt x="729229" y="780649"/>
                  <a:pt x="686574" y="808177"/>
                </a:cubicBezTo>
                <a:lnTo>
                  <a:pt x="672969" y="815216"/>
                </a:lnTo>
                <a:lnTo>
                  <a:pt x="694794" y="869564"/>
                </a:lnTo>
                <a:cubicBezTo>
                  <a:pt x="707196" y="900449"/>
                  <a:pt x="692213" y="935541"/>
                  <a:pt x="661329" y="947944"/>
                </a:cubicBezTo>
                <a:cubicBezTo>
                  <a:pt x="630444" y="960346"/>
                  <a:pt x="595352" y="945363"/>
                  <a:pt x="582949" y="914478"/>
                </a:cubicBezTo>
                <a:lnTo>
                  <a:pt x="561124" y="860130"/>
                </a:lnTo>
                <a:lnTo>
                  <a:pt x="546430" y="864455"/>
                </a:lnTo>
                <a:cubicBezTo>
                  <a:pt x="496583" y="874073"/>
                  <a:pt x="444531" y="874179"/>
                  <a:pt x="393056" y="863653"/>
                </a:cubicBezTo>
                <a:lnTo>
                  <a:pt x="374432" y="857830"/>
                </a:lnTo>
                <a:lnTo>
                  <a:pt x="351317" y="911967"/>
                </a:lnTo>
                <a:cubicBezTo>
                  <a:pt x="338248" y="942577"/>
                  <a:pt x="302839" y="956797"/>
                  <a:pt x="272229" y="943727"/>
                </a:cubicBezTo>
                <a:cubicBezTo>
                  <a:pt x="241620" y="930658"/>
                  <a:pt x="227401" y="895250"/>
                  <a:pt x="240469" y="864640"/>
                </a:cubicBezTo>
                <a:lnTo>
                  <a:pt x="263585" y="810501"/>
                </a:lnTo>
                <a:lnTo>
                  <a:pt x="246499" y="801078"/>
                </a:lnTo>
                <a:cubicBezTo>
                  <a:pt x="203296" y="771180"/>
                  <a:pt x="167372" y="733512"/>
                  <a:pt x="139844" y="690857"/>
                </a:cubicBezTo>
                <a:lnTo>
                  <a:pt x="134004" y="679570"/>
                </a:lnTo>
                <a:lnTo>
                  <a:pt x="86303" y="698726"/>
                </a:lnTo>
                <a:cubicBezTo>
                  <a:pt x="54086" y="711663"/>
                  <a:pt x="17482" y="696034"/>
                  <a:pt x="4544" y="663818"/>
                </a:cubicBezTo>
                <a:cubicBezTo>
                  <a:pt x="-8393" y="631601"/>
                  <a:pt x="7236" y="594996"/>
                  <a:pt x="39452" y="582059"/>
                </a:cubicBezTo>
                <a:lnTo>
                  <a:pt x="87155" y="562903"/>
                </a:lnTo>
                <a:lnTo>
                  <a:pt x="83566" y="550713"/>
                </a:lnTo>
                <a:cubicBezTo>
                  <a:pt x="73948" y="500866"/>
                  <a:pt x="73842" y="448815"/>
                  <a:pt x="84367" y="397338"/>
                </a:cubicBezTo>
                <a:lnTo>
                  <a:pt x="89412" y="381206"/>
                </a:lnTo>
                <a:lnTo>
                  <a:pt x="41847" y="360897"/>
                </a:lnTo>
                <a:cubicBezTo>
                  <a:pt x="9919" y="347265"/>
                  <a:pt x="-4913" y="310332"/>
                  <a:pt x="8719" y="278404"/>
                </a:cubicBezTo>
                <a:cubicBezTo>
                  <a:pt x="22351" y="246476"/>
                  <a:pt x="59285" y="231645"/>
                  <a:pt x="91212" y="245277"/>
                </a:cubicBezTo>
                <a:lnTo>
                  <a:pt x="138777" y="265585"/>
                </a:lnTo>
                <a:lnTo>
                  <a:pt x="146942" y="250782"/>
                </a:lnTo>
                <a:cubicBezTo>
                  <a:pt x="176841" y="207579"/>
                  <a:pt x="214509" y="171654"/>
                  <a:pt x="257164" y="144127"/>
                </a:cubicBezTo>
                <a:lnTo>
                  <a:pt x="270769" y="137088"/>
                </a:lnTo>
                <a:lnTo>
                  <a:pt x="248942" y="82735"/>
                </a:lnTo>
                <a:cubicBezTo>
                  <a:pt x="236540" y="51850"/>
                  <a:pt x="251523" y="16758"/>
                  <a:pt x="282407" y="4355"/>
                </a:cubicBezTo>
                <a:cubicBezTo>
                  <a:pt x="290129" y="1255"/>
                  <a:pt x="298113" y="-134"/>
                  <a:pt x="305940" y="9"/>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587" name="任意多边形 586"/>
          <p:cNvSpPr/>
          <p:nvPr/>
        </p:nvSpPr>
        <p:spPr>
          <a:xfrm>
            <a:off x="10598439" y="4021153"/>
            <a:ext cx="1030164" cy="1039510"/>
          </a:xfrm>
          <a:custGeom>
            <a:avLst/>
            <a:gdLst>
              <a:gd name="connsiteX0" fmla="*/ 472625 w 943737"/>
              <a:gd name="connsiteY0" fmla="*/ 278424 h 952300"/>
              <a:gd name="connsiteX1" fmla="*/ 290068 w 943737"/>
              <a:gd name="connsiteY1" fmla="*/ 398529 h 952300"/>
              <a:gd name="connsiteX2" fmla="*/ 394246 w 943737"/>
              <a:gd name="connsiteY2" fmla="*/ 657951 h 952300"/>
              <a:gd name="connsiteX3" fmla="*/ 653668 w 943737"/>
              <a:gd name="connsiteY3" fmla="*/ 553774 h 952300"/>
              <a:gd name="connsiteX4" fmla="*/ 549490 w 943737"/>
              <a:gd name="connsiteY4" fmla="*/ 294351 h 952300"/>
              <a:gd name="connsiteX5" fmla="*/ 472625 w 943737"/>
              <a:gd name="connsiteY5" fmla="*/ 278424 h 952300"/>
              <a:gd name="connsiteX6" fmla="*/ 305940 w 943737"/>
              <a:gd name="connsiteY6" fmla="*/ 9 h 952300"/>
              <a:gd name="connsiteX7" fmla="*/ 328528 w 943737"/>
              <a:gd name="connsiteY7" fmla="*/ 4856 h 952300"/>
              <a:gd name="connsiteX8" fmla="*/ 360787 w 943737"/>
              <a:gd name="connsiteY8" fmla="*/ 37821 h 952300"/>
              <a:gd name="connsiteX9" fmla="*/ 382614 w 943737"/>
              <a:gd name="connsiteY9" fmla="*/ 92174 h 952300"/>
              <a:gd name="connsiteX10" fmla="*/ 397307 w 943737"/>
              <a:gd name="connsiteY10" fmla="*/ 87849 h 952300"/>
              <a:gd name="connsiteX11" fmla="*/ 550682 w 943737"/>
              <a:gd name="connsiteY11" fmla="*/ 88649 h 952300"/>
              <a:gd name="connsiteX12" fmla="*/ 569305 w 943737"/>
              <a:gd name="connsiteY12" fmla="*/ 94473 h 952300"/>
              <a:gd name="connsiteX13" fmla="*/ 592420 w 943737"/>
              <a:gd name="connsiteY13" fmla="*/ 40334 h 952300"/>
              <a:gd name="connsiteX14" fmla="*/ 671507 w 943737"/>
              <a:gd name="connsiteY14" fmla="*/ 8574 h 952300"/>
              <a:gd name="connsiteX15" fmla="*/ 703267 w 943737"/>
              <a:gd name="connsiteY15" fmla="*/ 87662 h 952300"/>
              <a:gd name="connsiteX16" fmla="*/ 680152 w 943737"/>
              <a:gd name="connsiteY16" fmla="*/ 141801 h 952300"/>
              <a:gd name="connsiteX17" fmla="*/ 697239 w 943737"/>
              <a:gd name="connsiteY17" fmla="*/ 151224 h 952300"/>
              <a:gd name="connsiteX18" fmla="*/ 803895 w 943737"/>
              <a:gd name="connsiteY18" fmla="*/ 261447 h 952300"/>
              <a:gd name="connsiteX19" fmla="*/ 809733 w 943737"/>
              <a:gd name="connsiteY19" fmla="*/ 272732 h 952300"/>
              <a:gd name="connsiteX20" fmla="*/ 857434 w 943737"/>
              <a:gd name="connsiteY20" fmla="*/ 253576 h 952300"/>
              <a:gd name="connsiteX21" fmla="*/ 905543 w 943737"/>
              <a:gd name="connsiteY21" fmla="*/ 254098 h 952300"/>
              <a:gd name="connsiteX22" fmla="*/ 939193 w 943737"/>
              <a:gd name="connsiteY22" fmla="*/ 288484 h 952300"/>
              <a:gd name="connsiteX23" fmla="*/ 904285 w 943737"/>
              <a:gd name="connsiteY23" fmla="*/ 370243 h 952300"/>
              <a:gd name="connsiteX24" fmla="*/ 856583 w 943737"/>
              <a:gd name="connsiteY24" fmla="*/ 389399 h 952300"/>
              <a:gd name="connsiteX25" fmla="*/ 860173 w 943737"/>
              <a:gd name="connsiteY25" fmla="*/ 401590 h 952300"/>
              <a:gd name="connsiteX26" fmla="*/ 859371 w 943737"/>
              <a:gd name="connsiteY26" fmla="*/ 554964 h 952300"/>
              <a:gd name="connsiteX27" fmla="*/ 854326 w 943737"/>
              <a:gd name="connsiteY27" fmla="*/ 571098 h 952300"/>
              <a:gd name="connsiteX28" fmla="*/ 901887 w 943737"/>
              <a:gd name="connsiteY28" fmla="*/ 591404 h 952300"/>
              <a:gd name="connsiteX29" fmla="*/ 935015 w 943737"/>
              <a:gd name="connsiteY29" fmla="*/ 673900 h 952300"/>
              <a:gd name="connsiteX30" fmla="*/ 852520 w 943737"/>
              <a:gd name="connsiteY30" fmla="*/ 707028 h 952300"/>
              <a:gd name="connsiteX31" fmla="*/ 804958 w 943737"/>
              <a:gd name="connsiteY31" fmla="*/ 686721 h 952300"/>
              <a:gd name="connsiteX32" fmla="*/ 796797 w 943737"/>
              <a:gd name="connsiteY32" fmla="*/ 701521 h 952300"/>
              <a:gd name="connsiteX33" fmla="*/ 686574 w 943737"/>
              <a:gd name="connsiteY33" fmla="*/ 808177 h 952300"/>
              <a:gd name="connsiteX34" fmla="*/ 672969 w 943737"/>
              <a:gd name="connsiteY34" fmla="*/ 815216 h 952300"/>
              <a:gd name="connsiteX35" fmla="*/ 694794 w 943737"/>
              <a:gd name="connsiteY35" fmla="*/ 869564 h 952300"/>
              <a:gd name="connsiteX36" fmla="*/ 661329 w 943737"/>
              <a:gd name="connsiteY36" fmla="*/ 947944 h 952300"/>
              <a:gd name="connsiteX37" fmla="*/ 582949 w 943737"/>
              <a:gd name="connsiteY37" fmla="*/ 914478 h 952300"/>
              <a:gd name="connsiteX38" fmla="*/ 561124 w 943737"/>
              <a:gd name="connsiteY38" fmla="*/ 860130 h 952300"/>
              <a:gd name="connsiteX39" fmla="*/ 546430 w 943737"/>
              <a:gd name="connsiteY39" fmla="*/ 864455 h 952300"/>
              <a:gd name="connsiteX40" fmla="*/ 393056 w 943737"/>
              <a:gd name="connsiteY40" fmla="*/ 863653 h 952300"/>
              <a:gd name="connsiteX41" fmla="*/ 374432 w 943737"/>
              <a:gd name="connsiteY41" fmla="*/ 857830 h 952300"/>
              <a:gd name="connsiteX42" fmla="*/ 351317 w 943737"/>
              <a:gd name="connsiteY42" fmla="*/ 911967 h 952300"/>
              <a:gd name="connsiteX43" fmla="*/ 272229 w 943737"/>
              <a:gd name="connsiteY43" fmla="*/ 943727 h 952300"/>
              <a:gd name="connsiteX44" fmla="*/ 240469 w 943737"/>
              <a:gd name="connsiteY44" fmla="*/ 864640 h 952300"/>
              <a:gd name="connsiteX45" fmla="*/ 263585 w 943737"/>
              <a:gd name="connsiteY45" fmla="*/ 810501 h 952300"/>
              <a:gd name="connsiteX46" fmla="*/ 246499 w 943737"/>
              <a:gd name="connsiteY46" fmla="*/ 801078 h 952300"/>
              <a:gd name="connsiteX47" fmla="*/ 139844 w 943737"/>
              <a:gd name="connsiteY47" fmla="*/ 690857 h 952300"/>
              <a:gd name="connsiteX48" fmla="*/ 134004 w 943737"/>
              <a:gd name="connsiteY48" fmla="*/ 679570 h 952300"/>
              <a:gd name="connsiteX49" fmla="*/ 86303 w 943737"/>
              <a:gd name="connsiteY49" fmla="*/ 698726 h 952300"/>
              <a:gd name="connsiteX50" fmla="*/ 4544 w 943737"/>
              <a:gd name="connsiteY50" fmla="*/ 663818 h 952300"/>
              <a:gd name="connsiteX51" fmla="*/ 39452 w 943737"/>
              <a:gd name="connsiteY51" fmla="*/ 582059 h 952300"/>
              <a:gd name="connsiteX52" fmla="*/ 87155 w 943737"/>
              <a:gd name="connsiteY52" fmla="*/ 562903 h 952300"/>
              <a:gd name="connsiteX53" fmla="*/ 83566 w 943737"/>
              <a:gd name="connsiteY53" fmla="*/ 550713 h 952300"/>
              <a:gd name="connsiteX54" fmla="*/ 84367 w 943737"/>
              <a:gd name="connsiteY54" fmla="*/ 397338 h 952300"/>
              <a:gd name="connsiteX55" fmla="*/ 89412 w 943737"/>
              <a:gd name="connsiteY55" fmla="*/ 381206 h 952300"/>
              <a:gd name="connsiteX56" fmla="*/ 41847 w 943737"/>
              <a:gd name="connsiteY56" fmla="*/ 360897 h 952300"/>
              <a:gd name="connsiteX57" fmla="*/ 8719 w 943737"/>
              <a:gd name="connsiteY57" fmla="*/ 278404 h 952300"/>
              <a:gd name="connsiteX58" fmla="*/ 91212 w 943737"/>
              <a:gd name="connsiteY58" fmla="*/ 245277 h 952300"/>
              <a:gd name="connsiteX59" fmla="*/ 138777 w 943737"/>
              <a:gd name="connsiteY59" fmla="*/ 265585 h 952300"/>
              <a:gd name="connsiteX60" fmla="*/ 146942 w 943737"/>
              <a:gd name="connsiteY60" fmla="*/ 250782 h 952300"/>
              <a:gd name="connsiteX61" fmla="*/ 257164 w 943737"/>
              <a:gd name="connsiteY61" fmla="*/ 144127 h 952300"/>
              <a:gd name="connsiteX62" fmla="*/ 270769 w 943737"/>
              <a:gd name="connsiteY62" fmla="*/ 137088 h 952300"/>
              <a:gd name="connsiteX63" fmla="*/ 248942 w 943737"/>
              <a:gd name="connsiteY63" fmla="*/ 82735 h 952300"/>
              <a:gd name="connsiteX64" fmla="*/ 282407 w 943737"/>
              <a:gd name="connsiteY64" fmla="*/ 4355 h 952300"/>
              <a:gd name="connsiteX65" fmla="*/ 305940 w 943737"/>
              <a:gd name="connsiteY65" fmla="*/ 9 h 95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943737" h="952300">
                <a:moveTo>
                  <a:pt x="472625" y="278424"/>
                </a:moveTo>
                <a:cubicBezTo>
                  <a:pt x="395591" y="278162"/>
                  <a:pt x="322220" y="323225"/>
                  <a:pt x="290068" y="398529"/>
                </a:cubicBezTo>
                <a:cubicBezTo>
                  <a:pt x="247198" y="498935"/>
                  <a:pt x="293840" y="615082"/>
                  <a:pt x="394246" y="657951"/>
                </a:cubicBezTo>
                <a:cubicBezTo>
                  <a:pt x="494652" y="700822"/>
                  <a:pt x="610799" y="654180"/>
                  <a:pt x="653668" y="553774"/>
                </a:cubicBezTo>
                <a:cubicBezTo>
                  <a:pt x="696539" y="453368"/>
                  <a:pt x="649897" y="337221"/>
                  <a:pt x="549490" y="294351"/>
                </a:cubicBezTo>
                <a:cubicBezTo>
                  <a:pt x="524389" y="283634"/>
                  <a:pt x="498303" y="278511"/>
                  <a:pt x="472625" y="278424"/>
                </a:cubicBezTo>
                <a:close/>
                <a:moveTo>
                  <a:pt x="305940" y="9"/>
                </a:moveTo>
                <a:cubicBezTo>
                  <a:pt x="313767" y="152"/>
                  <a:pt x="321436" y="1828"/>
                  <a:pt x="328528" y="4856"/>
                </a:cubicBezTo>
                <a:cubicBezTo>
                  <a:pt x="342711" y="10911"/>
                  <a:pt x="354586" y="22378"/>
                  <a:pt x="360787" y="37821"/>
                </a:cubicBezTo>
                <a:lnTo>
                  <a:pt x="382614" y="92174"/>
                </a:lnTo>
                <a:lnTo>
                  <a:pt x="397307" y="87849"/>
                </a:lnTo>
                <a:cubicBezTo>
                  <a:pt x="447154" y="78229"/>
                  <a:pt x="499206" y="78125"/>
                  <a:pt x="550682" y="88649"/>
                </a:cubicBezTo>
                <a:lnTo>
                  <a:pt x="569305" y="94473"/>
                </a:lnTo>
                <a:lnTo>
                  <a:pt x="592420" y="40334"/>
                </a:lnTo>
                <a:cubicBezTo>
                  <a:pt x="605489" y="9724"/>
                  <a:pt x="640898" y="-4495"/>
                  <a:pt x="671507" y="8574"/>
                </a:cubicBezTo>
                <a:cubicBezTo>
                  <a:pt x="702117" y="21644"/>
                  <a:pt x="716336" y="57052"/>
                  <a:pt x="703267" y="87662"/>
                </a:cubicBezTo>
                <a:lnTo>
                  <a:pt x="680152" y="141801"/>
                </a:lnTo>
                <a:lnTo>
                  <a:pt x="697239" y="151224"/>
                </a:lnTo>
                <a:cubicBezTo>
                  <a:pt x="740442" y="181124"/>
                  <a:pt x="776367" y="218792"/>
                  <a:pt x="803895" y="261447"/>
                </a:cubicBezTo>
                <a:lnTo>
                  <a:pt x="809733" y="272732"/>
                </a:lnTo>
                <a:lnTo>
                  <a:pt x="857434" y="253576"/>
                </a:lnTo>
                <a:cubicBezTo>
                  <a:pt x="873542" y="247108"/>
                  <a:pt x="890748" y="247781"/>
                  <a:pt x="905543" y="254098"/>
                </a:cubicBezTo>
                <a:cubicBezTo>
                  <a:pt x="920338" y="260415"/>
                  <a:pt x="932724" y="272377"/>
                  <a:pt x="939193" y="288484"/>
                </a:cubicBezTo>
                <a:cubicBezTo>
                  <a:pt x="952130" y="320701"/>
                  <a:pt x="936501" y="357306"/>
                  <a:pt x="904285" y="370243"/>
                </a:cubicBezTo>
                <a:lnTo>
                  <a:pt x="856583" y="389399"/>
                </a:lnTo>
                <a:lnTo>
                  <a:pt x="860173" y="401590"/>
                </a:lnTo>
                <a:cubicBezTo>
                  <a:pt x="869791" y="451437"/>
                  <a:pt x="869896" y="503489"/>
                  <a:pt x="859371" y="554964"/>
                </a:cubicBezTo>
                <a:lnTo>
                  <a:pt x="854326" y="571098"/>
                </a:lnTo>
                <a:lnTo>
                  <a:pt x="901887" y="591404"/>
                </a:lnTo>
                <a:cubicBezTo>
                  <a:pt x="933816" y="605037"/>
                  <a:pt x="948648" y="641972"/>
                  <a:pt x="935015" y="673900"/>
                </a:cubicBezTo>
                <a:cubicBezTo>
                  <a:pt x="921384" y="705829"/>
                  <a:pt x="884448" y="720661"/>
                  <a:pt x="852520" y="707028"/>
                </a:cubicBezTo>
                <a:lnTo>
                  <a:pt x="804958" y="686721"/>
                </a:lnTo>
                <a:lnTo>
                  <a:pt x="796797" y="701521"/>
                </a:lnTo>
                <a:cubicBezTo>
                  <a:pt x="766897" y="744725"/>
                  <a:pt x="729229" y="780649"/>
                  <a:pt x="686574" y="808177"/>
                </a:cubicBezTo>
                <a:lnTo>
                  <a:pt x="672969" y="815216"/>
                </a:lnTo>
                <a:lnTo>
                  <a:pt x="694794" y="869564"/>
                </a:lnTo>
                <a:cubicBezTo>
                  <a:pt x="707196" y="900449"/>
                  <a:pt x="692213" y="935541"/>
                  <a:pt x="661329" y="947944"/>
                </a:cubicBezTo>
                <a:cubicBezTo>
                  <a:pt x="630444" y="960346"/>
                  <a:pt x="595352" y="945363"/>
                  <a:pt x="582949" y="914478"/>
                </a:cubicBezTo>
                <a:lnTo>
                  <a:pt x="561124" y="860130"/>
                </a:lnTo>
                <a:lnTo>
                  <a:pt x="546430" y="864455"/>
                </a:lnTo>
                <a:cubicBezTo>
                  <a:pt x="496583" y="874073"/>
                  <a:pt x="444531" y="874179"/>
                  <a:pt x="393056" y="863653"/>
                </a:cubicBezTo>
                <a:lnTo>
                  <a:pt x="374432" y="857830"/>
                </a:lnTo>
                <a:lnTo>
                  <a:pt x="351317" y="911967"/>
                </a:lnTo>
                <a:cubicBezTo>
                  <a:pt x="338248" y="942577"/>
                  <a:pt x="302839" y="956797"/>
                  <a:pt x="272229" y="943727"/>
                </a:cubicBezTo>
                <a:cubicBezTo>
                  <a:pt x="241620" y="930658"/>
                  <a:pt x="227401" y="895250"/>
                  <a:pt x="240469" y="864640"/>
                </a:cubicBezTo>
                <a:lnTo>
                  <a:pt x="263585" y="810501"/>
                </a:lnTo>
                <a:lnTo>
                  <a:pt x="246499" y="801078"/>
                </a:lnTo>
                <a:cubicBezTo>
                  <a:pt x="203296" y="771180"/>
                  <a:pt x="167372" y="733512"/>
                  <a:pt x="139844" y="690857"/>
                </a:cubicBezTo>
                <a:lnTo>
                  <a:pt x="134004" y="679570"/>
                </a:lnTo>
                <a:lnTo>
                  <a:pt x="86303" y="698726"/>
                </a:lnTo>
                <a:cubicBezTo>
                  <a:pt x="54086" y="711663"/>
                  <a:pt x="17482" y="696034"/>
                  <a:pt x="4544" y="663818"/>
                </a:cubicBezTo>
                <a:cubicBezTo>
                  <a:pt x="-8393" y="631601"/>
                  <a:pt x="7236" y="594996"/>
                  <a:pt x="39452" y="582059"/>
                </a:cubicBezTo>
                <a:lnTo>
                  <a:pt x="87155" y="562903"/>
                </a:lnTo>
                <a:lnTo>
                  <a:pt x="83566" y="550713"/>
                </a:lnTo>
                <a:cubicBezTo>
                  <a:pt x="73948" y="500866"/>
                  <a:pt x="73842" y="448815"/>
                  <a:pt x="84367" y="397338"/>
                </a:cubicBezTo>
                <a:lnTo>
                  <a:pt x="89412" y="381206"/>
                </a:lnTo>
                <a:lnTo>
                  <a:pt x="41847" y="360897"/>
                </a:lnTo>
                <a:cubicBezTo>
                  <a:pt x="9919" y="347265"/>
                  <a:pt x="-4913" y="310332"/>
                  <a:pt x="8719" y="278404"/>
                </a:cubicBezTo>
                <a:cubicBezTo>
                  <a:pt x="22351" y="246476"/>
                  <a:pt x="59285" y="231645"/>
                  <a:pt x="91212" y="245277"/>
                </a:cubicBezTo>
                <a:lnTo>
                  <a:pt x="138777" y="265585"/>
                </a:lnTo>
                <a:lnTo>
                  <a:pt x="146942" y="250782"/>
                </a:lnTo>
                <a:cubicBezTo>
                  <a:pt x="176841" y="207579"/>
                  <a:pt x="214509" y="171654"/>
                  <a:pt x="257164" y="144127"/>
                </a:cubicBezTo>
                <a:lnTo>
                  <a:pt x="270769" y="137088"/>
                </a:lnTo>
                <a:lnTo>
                  <a:pt x="248942" y="82735"/>
                </a:lnTo>
                <a:cubicBezTo>
                  <a:pt x="236540" y="51850"/>
                  <a:pt x="251523" y="16758"/>
                  <a:pt x="282407" y="4355"/>
                </a:cubicBezTo>
                <a:cubicBezTo>
                  <a:pt x="290129" y="1255"/>
                  <a:pt x="298113" y="-134"/>
                  <a:pt x="305940" y="9"/>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sp>
        <p:nvSpPr>
          <p:cNvPr id="29" name="矩形 28"/>
          <p:cNvSpPr/>
          <p:nvPr/>
        </p:nvSpPr>
        <p:spPr>
          <a:xfrm>
            <a:off x="1199456" y="491667"/>
            <a:ext cx="113573" cy="591328"/>
          </a:xfrm>
          <a:prstGeom prst="rect">
            <a:avLst/>
          </a:prstGeom>
          <a:solidFill>
            <a:srgbClr val="156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ea"/>
              <a:sym typeface="+mn-lt"/>
            </a:endParaRPr>
          </a:p>
        </p:txBody>
      </p:sp>
      <p:cxnSp>
        <p:nvCxnSpPr>
          <p:cNvPr id="30" name="直接连接符 29"/>
          <p:cNvCxnSpPr/>
          <p:nvPr/>
        </p:nvCxnSpPr>
        <p:spPr>
          <a:xfrm>
            <a:off x="1185037" y="1124744"/>
            <a:ext cx="9903519" cy="2315"/>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TextBox 28"/>
          <p:cNvSpPr txBox="1"/>
          <p:nvPr/>
        </p:nvSpPr>
        <p:spPr>
          <a:xfrm>
            <a:off x="975553" y="510879"/>
            <a:ext cx="6265373" cy="954107"/>
          </a:xfrm>
          <a:prstGeom prst="rect">
            <a:avLst/>
          </a:prstGeom>
          <a:noFill/>
        </p:spPr>
        <p:txBody>
          <a:bodyPr wrap="square" rtlCol="0">
            <a:spAutoFit/>
          </a:bodyPr>
          <a:lstStyle/>
          <a:p>
            <a:pPr algn="r">
              <a:defRPr/>
            </a:pPr>
            <a:r>
              <a:rPr lang="en-US" altLang="zh-CN" sz="2800" b="1" dirty="0">
                <a:solidFill>
                  <a:srgbClr val="000000">
                    <a:lumMod val="65000"/>
                    <a:lumOff val="35000"/>
                  </a:srgbClr>
                </a:solidFill>
                <a:latin typeface="Agency FB" panose="020B0503020202020204" pitchFamily="34" charset="0"/>
                <a:ea typeface="微软雅黑"/>
                <a:cs typeface="+mn-ea"/>
              </a:rPr>
              <a:t>Discount offered with weight and product cost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id-ID" sz="2800" b="1" i="0" u="none" strike="noStrike" kern="1200" cap="none" spc="0" normalizeH="0" baseline="0" noProof="0" dirty="0">
              <a:ln>
                <a:noFill/>
              </a:ln>
              <a:solidFill>
                <a:srgbClr val="000000">
                  <a:lumMod val="65000"/>
                  <a:lumOff val="35000"/>
                </a:srgbClr>
              </a:solidFill>
              <a:effectLst/>
              <a:uLnTx/>
              <a:uFillTx/>
              <a:latin typeface="Agency FB" panose="020B0503020202020204" pitchFamily="34" charset="0"/>
              <a:ea typeface="微软雅黑"/>
              <a:cs typeface="+mn-ea"/>
              <a:sym typeface="+mn-lt"/>
            </a:endParaRPr>
          </a:p>
        </p:txBody>
      </p:sp>
      <p:pic>
        <p:nvPicPr>
          <p:cNvPr id="4" name="图片 3">
            <a:extLst>
              <a:ext uri="{FF2B5EF4-FFF2-40B4-BE49-F238E27FC236}">
                <a16:creationId xmlns:a16="http://schemas.microsoft.com/office/drawing/2014/main" id="{54324BF8-F2DE-6439-7E7D-35AC9FE183F4}"/>
              </a:ext>
            </a:extLst>
          </p:cNvPr>
          <p:cNvPicPr>
            <a:picLocks noChangeAspect="1"/>
          </p:cNvPicPr>
          <p:nvPr/>
        </p:nvPicPr>
        <p:blipFill>
          <a:blip r:embed="rId4"/>
          <a:stretch>
            <a:fillRect/>
          </a:stretch>
        </p:blipFill>
        <p:spPr>
          <a:xfrm>
            <a:off x="975553" y="3091023"/>
            <a:ext cx="8173989" cy="359095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585"/>
                                        </p:tgtEl>
                                        <p:attrNameLst>
                                          <p:attrName>style.visibility</p:attrName>
                                        </p:attrNameLst>
                                      </p:cBhvr>
                                      <p:to>
                                        <p:strVal val="visible"/>
                                      </p:to>
                                    </p:set>
                                    <p:anim calcmode="lin" valueType="num">
                                      <p:cBhvr>
                                        <p:cTn id="15" dur="500" fill="hold"/>
                                        <p:tgtEl>
                                          <p:spTgt spid="585"/>
                                        </p:tgtEl>
                                        <p:attrNameLst>
                                          <p:attrName>ppt_w</p:attrName>
                                        </p:attrNameLst>
                                      </p:cBhvr>
                                      <p:tavLst>
                                        <p:tav tm="0">
                                          <p:val>
                                            <p:fltVal val="0"/>
                                          </p:val>
                                        </p:tav>
                                        <p:tav tm="100000">
                                          <p:val>
                                            <p:strVal val="#ppt_w"/>
                                          </p:val>
                                        </p:tav>
                                      </p:tavLst>
                                    </p:anim>
                                    <p:anim calcmode="lin" valueType="num">
                                      <p:cBhvr>
                                        <p:cTn id="16" dur="500" fill="hold"/>
                                        <p:tgtEl>
                                          <p:spTgt spid="585"/>
                                        </p:tgtEl>
                                        <p:attrNameLst>
                                          <p:attrName>ppt_h</p:attrName>
                                        </p:attrNameLst>
                                      </p:cBhvr>
                                      <p:tavLst>
                                        <p:tav tm="0">
                                          <p:val>
                                            <p:fltVal val="0"/>
                                          </p:val>
                                        </p:tav>
                                        <p:tav tm="100000">
                                          <p:val>
                                            <p:strVal val="#ppt_h"/>
                                          </p:val>
                                        </p:tav>
                                      </p:tavLst>
                                    </p:anim>
                                    <p:animEffect transition="in" filter="fade">
                                      <p:cBhvr>
                                        <p:cTn id="17" dur="500"/>
                                        <p:tgtEl>
                                          <p:spTgt spid="585"/>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587"/>
                                        </p:tgtEl>
                                        <p:attrNameLst>
                                          <p:attrName>style.visibility</p:attrName>
                                        </p:attrNameLst>
                                      </p:cBhvr>
                                      <p:to>
                                        <p:strVal val="visible"/>
                                      </p:to>
                                    </p:set>
                                    <p:anim calcmode="lin" valueType="num">
                                      <p:cBhvr>
                                        <p:cTn id="20" dur="500" fill="hold"/>
                                        <p:tgtEl>
                                          <p:spTgt spid="587"/>
                                        </p:tgtEl>
                                        <p:attrNameLst>
                                          <p:attrName>ppt_w</p:attrName>
                                        </p:attrNameLst>
                                      </p:cBhvr>
                                      <p:tavLst>
                                        <p:tav tm="0">
                                          <p:val>
                                            <p:fltVal val="0"/>
                                          </p:val>
                                        </p:tav>
                                        <p:tav tm="100000">
                                          <p:val>
                                            <p:strVal val="#ppt_w"/>
                                          </p:val>
                                        </p:tav>
                                      </p:tavLst>
                                    </p:anim>
                                    <p:anim calcmode="lin" valueType="num">
                                      <p:cBhvr>
                                        <p:cTn id="21" dur="500" fill="hold"/>
                                        <p:tgtEl>
                                          <p:spTgt spid="587"/>
                                        </p:tgtEl>
                                        <p:attrNameLst>
                                          <p:attrName>ppt_h</p:attrName>
                                        </p:attrNameLst>
                                      </p:cBhvr>
                                      <p:tavLst>
                                        <p:tav tm="0">
                                          <p:val>
                                            <p:fltVal val="0"/>
                                          </p:val>
                                        </p:tav>
                                        <p:tav tm="100000">
                                          <p:val>
                                            <p:strVal val="#ppt_h"/>
                                          </p:val>
                                        </p:tav>
                                      </p:tavLst>
                                    </p:anim>
                                    <p:animEffect transition="in" filter="fade">
                                      <p:cBhvr>
                                        <p:cTn id="22" dur="500"/>
                                        <p:tgtEl>
                                          <p:spTgt spid="587"/>
                                        </p:tgtEl>
                                      </p:cBhvr>
                                    </p:animEffect>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576"/>
                                        </p:tgtEl>
                                        <p:attrNameLst>
                                          <p:attrName>style.visibility</p:attrName>
                                        </p:attrNameLst>
                                      </p:cBhvr>
                                      <p:to>
                                        <p:strVal val="visible"/>
                                      </p:to>
                                    </p:set>
                                    <p:anim calcmode="lin" valueType="num">
                                      <p:cBhvr>
                                        <p:cTn id="26" dur="500" fill="hold"/>
                                        <p:tgtEl>
                                          <p:spTgt spid="576"/>
                                        </p:tgtEl>
                                        <p:attrNameLst>
                                          <p:attrName>ppt_w</p:attrName>
                                        </p:attrNameLst>
                                      </p:cBhvr>
                                      <p:tavLst>
                                        <p:tav tm="0">
                                          <p:val>
                                            <p:fltVal val="0"/>
                                          </p:val>
                                        </p:tav>
                                        <p:tav tm="100000">
                                          <p:val>
                                            <p:strVal val="#ppt_w"/>
                                          </p:val>
                                        </p:tav>
                                      </p:tavLst>
                                    </p:anim>
                                    <p:anim calcmode="lin" valueType="num">
                                      <p:cBhvr>
                                        <p:cTn id="27" dur="500" fill="hold"/>
                                        <p:tgtEl>
                                          <p:spTgt spid="576"/>
                                        </p:tgtEl>
                                        <p:attrNameLst>
                                          <p:attrName>ppt_h</p:attrName>
                                        </p:attrNameLst>
                                      </p:cBhvr>
                                      <p:tavLst>
                                        <p:tav tm="0">
                                          <p:val>
                                            <p:fltVal val="0"/>
                                          </p:val>
                                        </p:tav>
                                        <p:tav tm="100000">
                                          <p:val>
                                            <p:strVal val="#ppt_h"/>
                                          </p:val>
                                        </p:tav>
                                      </p:tavLst>
                                    </p:anim>
                                    <p:animEffect transition="in" filter="fade">
                                      <p:cBhvr>
                                        <p:cTn id="28" dur="500"/>
                                        <p:tgtEl>
                                          <p:spTgt spid="576"/>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571"/>
                                        </p:tgtEl>
                                        <p:attrNameLst>
                                          <p:attrName>style.visibility</p:attrName>
                                        </p:attrNameLst>
                                      </p:cBhvr>
                                      <p:to>
                                        <p:strVal val="visible"/>
                                      </p:to>
                                    </p:set>
                                    <p:anim calcmode="lin" valueType="num">
                                      <p:cBhvr>
                                        <p:cTn id="31" dur="500" fill="hold"/>
                                        <p:tgtEl>
                                          <p:spTgt spid="571"/>
                                        </p:tgtEl>
                                        <p:attrNameLst>
                                          <p:attrName>ppt_w</p:attrName>
                                        </p:attrNameLst>
                                      </p:cBhvr>
                                      <p:tavLst>
                                        <p:tav tm="0">
                                          <p:val>
                                            <p:fltVal val="0"/>
                                          </p:val>
                                        </p:tav>
                                        <p:tav tm="100000">
                                          <p:val>
                                            <p:strVal val="#ppt_w"/>
                                          </p:val>
                                        </p:tav>
                                      </p:tavLst>
                                    </p:anim>
                                    <p:anim calcmode="lin" valueType="num">
                                      <p:cBhvr>
                                        <p:cTn id="32" dur="500" fill="hold"/>
                                        <p:tgtEl>
                                          <p:spTgt spid="571"/>
                                        </p:tgtEl>
                                        <p:attrNameLst>
                                          <p:attrName>ppt_h</p:attrName>
                                        </p:attrNameLst>
                                      </p:cBhvr>
                                      <p:tavLst>
                                        <p:tav tm="0">
                                          <p:val>
                                            <p:fltVal val="0"/>
                                          </p:val>
                                        </p:tav>
                                        <p:tav tm="100000">
                                          <p:val>
                                            <p:strVal val="#ppt_h"/>
                                          </p:val>
                                        </p:tav>
                                      </p:tavLst>
                                    </p:anim>
                                    <p:animEffect transition="in" filter="fade">
                                      <p:cBhvr>
                                        <p:cTn id="33" dur="500"/>
                                        <p:tgtEl>
                                          <p:spTgt spid="571"/>
                                        </p:tgtEl>
                                      </p:cBhvr>
                                    </p:animEffect>
                                  </p:childTnLst>
                                </p:cTn>
                              </p:par>
                            </p:childTnLst>
                          </p:cTn>
                        </p:par>
                        <p:par>
                          <p:cTn id="34" fill="hold">
                            <p:stCondLst>
                              <p:cond delay="2000"/>
                            </p:stCondLst>
                            <p:childTnLst>
                              <p:par>
                                <p:cTn id="35" presetID="8" presetClass="emph" presetSubtype="0" fill="hold" grpId="1" nodeType="afterEffect">
                                  <p:stCondLst>
                                    <p:cond delay="0"/>
                                  </p:stCondLst>
                                  <p:childTnLst>
                                    <p:animRot by="-21600000">
                                      <p:cBhvr>
                                        <p:cTn id="36" dur="1000" fill="hold"/>
                                        <p:tgtEl>
                                          <p:spTgt spid="585"/>
                                        </p:tgtEl>
                                        <p:attrNameLst>
                                          <p:attrName>r</p:attrName>
                                        </p:attrNameLst>
                                      </p:cBhvr>
                                    </p:animRot>
                                  </p:childTnLst>
                                </p:cTn>
                              </p:par>
                              <p:par>
                                <p:cTn id="37" presetID="8" presetClass="emph" presetSubtype="0" fill="hold" grpId="1" nodeType="withEffect">
                                  <p:stCondLst>
                                    <p:cond delay="0"/>
                                  </p:stCondLst>
                                  <p:childTnLst>
                                    <p:animRot by="-21600000">
                                      <p:cBhvr>
                                        <p:cTn id="38" dur="1000" fill="hold"/>
                                        <p:tgtEl>
                                          <p:spTgt spid="587"/>
                                        </p:tgtEl>
                                        <p:attrNameLst>
                                          <p:attrName>r</p:attrName>
                                        </p:attrNameLst>
                                      </p:cBhvr>
                                    </p:animRot>
                                  </p:childTnLst>
                                </p:cTn>
                              </p:par>
                              <p:par>
                                <p:cTn id="39" presetID="8" presetClass="emph" presetSubtype="0" fill="hold" grpId="1" nodeType="withEffect">
                                  <p:stCondLst>
                                    <p:cond delay="0"/>
                                  </p:stCondLst>
                                  <p:childTnLst>
                                    <p:animRot by="21600000">
                                      <p:cBhvr>
                                        <p:cTn id="40" dur="1000" fill="hold"/>
                                        <p:tgtEl>
                                          <p:spTgt spid="576"/>
                                        </p:tgtEl>
                                        <p:attrNameLst>
                                          <p:attrName>r</p:attrName>
                                        </p:attrNameLst>
                                      </p:cBhvr>
                                    </p:animRot>
                                  </p:childTnLst>
                                </p:cTn>
                              </p:par>
                              <p:par>
                                <p:cTn id="41" presetID="8" presetClass="emph" presetSubtype="0" fill="hold" grpId="1" nodeType="withEffect">
                                  <p:stCondLst>
                                    <p:cond delay="0"/>
                                  </p:stCondLst>
                                  <p:childTnLst>
                                    <p:animRot by="21600000">
                                      <p:cBhvr>
                                        <p:cTn id="42" dur="1000" fill="hold"/>
                                        <p:tgtEl>
                                          <p:spTgt spid="571"/>
                                        </p:tgtEl>
                                        <p:attrNameLst>
                                          <p:attrName>r</p:attrName>
                                        </p:attrNameLst>
                                      </p:cBhvr>
                                    </p:animRot>
                                  </p:childTnLst>
                                </p:cTn>
                              </p:par>
                              <p:par>
                                <p:cTn id="43" presetID="10" presetClass="entr" presetSubtype="0" fill="hold" nodeType="withEffect">
                                  <p:stCondLst>
                                    <p:cond delay="0"/>
                                  </p:stCondLst>
                                  <p:childTnLst>
                                    <p:set>
                                      <p:cBhvr>
                                        <p:cTn id="44" dur="1" fill="hold">
                                          <p:stCondLst>
                                            <p:cond delay="0"/>
                                          </p:stCondLst>
                                        </p:cTn>
                                        <p:tgtEl>
                                          <p:spTgt spid="577"/>
                                        </p:tgtEl>
                                        <p:attrNameLst>
                                          <p:attrName>style.visibility</p:attrName>
                                        </p:attrNameLst>
                                      </p:cBhvr>
                                      <p:to>
                                        <p:strVal val="visible"/>
                                      </p:to>
                                    </p:set>
                                    <p:animEffect transition="in" filter="fade">
                                      <p:cBhvr>
                                        <p:cTn id="45" dur="750"/>
                                        <p:tgtEl>
                                          <p:spTgt spid="577"/>
                                        </p:tgtEl>
                                      </p:cBhvr>
                                    </p:animEffect>
                                  </p:childTnLst>
                                </p:cTn>
                              </p:par>
                              <p:par>
                                <p:cTn id="46" presetID="10" presetClass="entr" presetSubtype="0" fill="hold" nodeType="withEffect">
                                  <p:stCondLst>
                                    <p:cond delay="0"/>
                                  </p:stCondLst>
                                  <p:childTnLst>
                                    <p:set>
                                      <p:cBhvr>
                                        <p:cTn id="47" dur="1" fill="hold">
                                          <p:stCondLst>
                                            <p:cond delay="0"/>
                                          </p:stCondLst>
                                        </p:cTn>
                                        <p:tgtEl>
                                          <p:spTgt spid="572"/>
                                        </p:tgtEl>
                                        <p:attrNameLst>
                                          <p:attrName>style.visibility</p:attrName>
                                        </p:attrNameLst>
                                      </p:cBhvr>
                                      <p:to>
                                        <p:strVal val="visible"/>
                                      </p:to>
                                    </p:set>
                                    <p:animEffect transition="in" filter="fade">
                                      <p:cBhvr>
                                        <p:cTn id="48" dur="750"/>
                                        <p:tgtEl>
                                          <p:spTgt spid="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 grpId="0" animBg="1"/>
      <p:bldP spid="571" grpId="1" animBg="1"/>
      <p:bldP spid="576" grpId="0" animBg="1"/>
      <p:bldP spid="576" grpId="1" animBg="1"/>
      <p:bldP spid="585" grpId="0" animBg="1"/>
      <p:bldP spid="585" grpId="1" animBg="1"/>
      <p:bldP spid="587" grpId="0" animBg="1"/>
      <p:bldP spid="587" grpId="1" animBg="1"/>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DF82AB2-7F4B-DF16-C47B-3591C5197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181003"/>
            <a:ext cx="5625245" cy="322533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187030" y="812907"/>
            <a:ext cx="5148599" cy="1359884"/>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94426" y="248176"/>
            <a:ext cx="2530052" cy="2591264"/>
          </a:xfrm>
          <a:prstGeom prst="rect">
            <a:avLst/>
          </a:prstGeom>
        </p:spPr>
      </p:pic>
      <p:sp>
        <p:nvSpPr>
          <p:cNvPr id="7" name="TextBox 28"/>
          <p:cNvSpPr txBox="1"/>
          <p:nvPr/>
        </p:nvSpPr>
        <p:spPr>
          <a:xfrm>
            <a:off x="3363065" y="2866025"/>
            <a:ext cx="1647930" cy="923330"/>
          </a:xfrm>
          <a:prstGeom prst="rect">
            <a:avLst/>
          </a:prstGeom>
          <a:noFill/>
        </p:spPr>
        <p:txBody>
          <a:bodyPr wrap="square" rtlCol="0">
            <a:spAutoFit/>
          </a:bodyPr>
          <a:lstStyle/>
          <a:p>
            <a:pPr algn="ctr"/>
            <a:r>
              <a:rPr lang="en-US" sz="5400" dirty="0">
                <a:solidFill>
                  <a:schemeClr val="bg1"/>
                </a:solidFill>
                <a:latin typeface="Agency FB" panose="020B0503020202020204" pitchFamily="34" charset="0"/>
                <a:cs typeface="+mn-ea"/>
                <a:sym typeface="+mn-lt"/>
              </a:rPr>
              <a:t>04</a:t>
            </a:r>
            <a:endParaRPr lang="id-ID" sz="4800" dirty="0">
              <a:solidFill>
                <a:schemeClr val="bg1"/>
              </a:solidFill>
              <a:latin typeface="Agency FB" panose="020B0503020202020204" pitchFamily="34" charset="0"/>
              <a:cs typeface="+mn-ea"/>
              <a:sym typeface="+mn-lt"/>
            </a:endParaRPr>
          </a:p>
        </p:txBody>
      </p:sp>
      <p:pic>
        <p:nvPicPr>
          <p:cNvPr id="6" name="图片 5">
            <a:extLst>
              <a:ext uri="{FF2B5EF4-FFF2-40B4-BE49-F238E27FC236}">
                <a16:creationId xmlns:a16="http://schemas.microsoft.com/office/drawing/2014/main" id="{39F6D656-E3D2-9B8C-9CCF-C1E947854B0C}"/>
              </a:ext>
            </a:extLst>
          </p:cNvPr>
          <p:cNvPicPr>
            <a:picLocks noChangeAspect="1"/>
          </p:cNvPicPr>
          <p:nvPr/>
        </p:nvPicPr>
        <p:blipFill>
          <a:blip r:embed="rId4"/>
          <a:stretch>
            <a:fillRect/>
          </a:stretch>
        </p:blipFill>
        <p:spPr>
          <a:xfrm>
            <a:off x="66502" y="2753021"/>
            <a:ext cx="5962996" cy="4081301"/>
          </a:xfrm>
          <a:prstGeom prst="rect">
            <a:avLst/>
          </a:prstGeom>
        </p:spPr>
      </p:pic>
      <p:sp>
        <p:nvSpPr>
          <p:cNvPr id="8" name="文本框 7">
            <a:extLst>
              <a:ext uri="{FF2B5EF4-FFF2-40B4-BE49-F238E27FC236}">
                <a16:creationId xmlns:a16="http://schemas.microsoft.com/office/drawing/2014/main" id="{8B3016A7-71A8-DF44-5E60-9147DBDA08BB}"/>
              </a:ext>
            </a:extLst>
          </p:cNvPr>
          <p:cNvSpPr txBox="1"/>
          <p:nvPr/>
        </p:nvSpPr>
        <p:spPr>
          <a:xfrm>
            <a:off x="4682836" y="1174476"/>
            <a:ext cx="6096000" cy="523220"/>
          </a:xfrm>
          <a:prstGeom prst="rect">
            <a:avLst/>
          </a:prstGeom>
          <a:noFill/>
        </p:spPr>
        <p:txBody>
          <a:bodyPr wrap="square">
            <a:spAutoFit/>
          </a:bodyPr>
          <a:lstStyle/>
          <a:p>
            <a:r>
              <a:rPr lang="en-US" altLang="zh-CN" sz="2800" b="1" dirty="0">
                <a:solidFill>
                  <a:srgbClr val="000000">
                    <a:lumMod val="65000"/>
                    <a:lumOff val="35000"/>
                  </a:srgbClr>
                </a:solidFill>
                <a:latin typeface="Agency FB" panose="020B0503020202020204" pitchFamily="34" charset="0"/>
                <a:ea typeface="微软雅黑"/>
                <a:cs typeface="+mn-ea"/>
              </a:rPr>
              <a:t>Warehouse block distribution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2601d2c9fe0949d562bb7762b848152b787d66f"/>
  <p:tag name="ISPRING_ULTRA_SCORM_COURSE_ID" val="2B35F7E4-1ED5-44C2-9A8C-EB1D76AE92AB"/>
  <p:tag name="ISPRING_SCORM_RATE_SLIDES" val="1"/>
  <p:tag name="ISPRINGONLINEFOLDERID" val="0"/>
  <p:tag name="ISPRINGONLINEFOLDERPATH" val="Content List"/>
  <p:tag name="ISPRINGCLOUDFOLDERID" val="0"/>
  <p:tag name="ISPRINGCLOUDFOLDERPATH" val="Content List"/>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GQAjUmHb5M5aCsAALNWAAAXAAAAdW5pdmVyc2FsL3VuaXZlcnNhbC5wbmftfHlYU9farz32aAcErRYSgaSWVq2VxBglIJDUOtDWqVY9DgRSjCRYIRgQCJChHlvGQLRVoqJE5VhnEKIkQki0QLYaIEKrMSUQyS5EDBA3QxLIdBOwRXvaP+493/fce59PnocnyV7rXev3vusd91575X6+PmLaG7PfmDRp0rRPP1n5xaRJf8dNmjQ58bUpriuv3eif7Pp4JfmLiI8nlTX79bh+vEpdvm75pEkVvDdtMX93/X597yfbkydN8qxz/78CJJ7fNWnSPz75dOXyzYzovvZE3hXqdmdM9Ez01z4ftc47/iWZudOEJd8NSHhj5aw5h1d+cHT2vz77+ptZf3/d+63XTue9/jEm6NS0Vy4F1k96ZUbeJx9c++eg9WSd9G57jf6E6vhSrD7aEA3MC6mkUuzHlgqpZRRODcW49UTg6IiSwzb9+Cb6RLjTNqhnD3wvmOT+02DIl7jti02KWHRhMT0mley++PWKGaHdj5kam1rJLoqe4b706F59STqe5tA67aSMv493erum+0Nb8DL3j73xO1XMhg2c0Z+GPp5orHxzbA7Pk/TBSQ2EBOcNJQtVy+0btHq5rl71BbtfWUw7GSRzujvV3CiiD96aimTmbmA92SQ/9uFjmAjvHFHKGtNk1vah6si9x3hGCEASZA6V1HR9aKD4AWRFas8hR25HtCp0fT5RQTPNme0CEWOhYjB2txYIqWdpLmipbuxPymI1zK4PSemmUZXM0XCr83o5q099JVLUHKs69wBDs/cIHD0jr/kHRNtGb3mxn9oSNoRBKzPsoZ12I8d5fdoGqKIviaS1deOU5TXDdKyUWpfxtEAF9lnZRnlCubUCDTRtlY3e1/MSJOz79MG5CLRr2nv6X+RNwx9ND7izJ3rw+GBn/Ehqd7XrCsOnjuKRpxC1f1rj+V3Nw2GpbhlmiMJP6ZmNA63J4Z5yA/kjopS1FRfuXRiDrYlHyte5Rgum4YJoWbAN8ukzAvSXoocvDhqyYJ/Lh3WVDBaxyo/YYZaaay2m6crp/vwGg8IcWtL0Nhp4LclpNwtI8zoSJQkeODABrLLiq4qTzsmbGOEdCDSPus8xInCOjLTtvFwoalCsIOJpvvwCg7wc8rhN385sLhL5Kj0L2uqPLitZWi2JTy+Ggi9ZtxMeMKytA2xdF49jA9EdGyROp8PoZKsBH1VBG9c6zR9MVInh2kjDjGSmdqEWod0EGgjSDXLztjC5OJop4FnzSQCZpy0XOyysPEOh9XUw84MaASNzbhmuw/lFWGRYjfGqAV4p4TEWqlVu/du7jfYr0LrC4++YeO7yD6b82AWr8sODlZjVXGR+wa05NF80z9AQq9iYRERHe4IsQIH5J9cgt9dbC1UAOceMW93IQrSJ+9c9dsnYWMRVNk0/oLVsA+751G0meiMzuUzM3+Rd0B4iHpXPB1XiXpJzmKQk8figSUH9WB4LsuXWHFFDLMTQVdLb6U5oAGXGIgzi5tYBqa7Lsg2E5H3kq1yzS/QpRXXbiN4qf2Qa0duYSGTPdC05A6kwtliWSjvAPsg+M9E1hTVGg8ID9Db6dokf+TFDArLBwVkiX3N4NNKMlSJB8zs1gvxdIEVjHsgM7Sdr0iROsVENf8uMaT5wFcF4xWVhdfuugBSPv2H8vmFU/Qyrkb/zVsCPi8p8+cD56St+hPllwd7TZShEDQbMCbkCxAOxdDtmZ729wPCtuH1UqhvTg5+X0soaGMEldPjkjqQ4LoRG8SricpbHeXDoVhhfbhyZzgfa+KJ8q78zboMGEPeLBVCGxE+l7WIX8ZYKJeVdik6sYKQx/0CshBX2AyM95HwW5iJKm9q+DGiySP2Vh7kkcA+hQ4owyV+D66qgKiiJ6VVgaDDQBZBdaNuRY2xgWMW8Rc25vWzUW7w94TR5m/xqSP3B2eZaA3zxlFaxY3QPzK39RNwAuQezc6Hg7FJ5PmzOA90A7JD8ncXyQzBYEblrejmv7YrWODBKP9mVoCr3cjE3bCeeK6Mnhzy9ciUbwLwjbyvaCeMqyLMKXlncn8YthEzi9WFWOqsGVvnAGFDfx0fzAJiqptF+OdC4x14B9K2Q+CUizdeZ6TmiQCS47rEfjjzLT3sJ2sPEg31udX5Afs1PGwCFz0IDsWAmVUPNUYHsIiXDk94GEd4o0i1T24nv0YQOfKHoCoEEZtQNVDLCUS6Vshe2ycm5ACIxH6hGrB1bymQyR0/hvgrCN2GO1qcUlX4pCaNh2f6JvsrHb2DmFrZ9I1ZCVcPWKE+4YcZ7U44PY8Uu/heZ0uPBalzndKAJamzqStElv1VKCQOTNFslgWwZ6AC7YGHApGX1CbpKBbeYXyu43sW6QjDly5vEzmFtBVypIcr6qlMKi8EuCz5nOTqaJ+JBiSMLgekCo9gh7mCkw8y+usxYZonQKLMsy1UIrTduj1qX1bPKOU7Qlivqy8iqB2G8pYitxHkI50Cqa51udt6ooGOz/smwMkybPOYpDsWEpNbnXPXDy4VSOYvb+e7qbHE/g0RHkh/D+FFLaHJWfRe9FhqFJbuZGS7emwNSuDvoxdBI/nJsyWk4mcT9mq621GCBFHAZ3S6OJs5D5ZPA4Sh5E+Rxj9VPTRiBUCRPn4LiOVmN0FI/XsCUDnp7catLkVSZzJO8FnwH3sVv/EjtDDSQAA4iVPl8IDaGJQPZuuRqm8M9loVJNScfitcQtWZGOIKs4WjMlnB/Y1qYHGKAZCSPqgGCke6YVpcS6LI4T/K2bXm33plSyAhBIQkD8KIDMUTvFT+K40N+qL86q7ROHM+dBaaClWKWREZP1zgHquesPkQn0O3QUTMrHneWrMlTNsHewEL0csEHIQ7pHdhU4GkwagwXk7aCux/sw3gXmotreV1GNSwQiMs4Zt0eyZYYeOE0AiJRwkonQRkex0F7c4cy5bHFTmIrXY5Vgs+qZVgtiBw+oOIwywuMPQwmXQ1DZ3fZ5WJYOY8uHnVEapWrKo2GvS2s7Cce2/EdYiP9pNgxgB/jbV8gOFd1iazR7R2xT3VdeVjgCtpw0fpiLcfd3g7DeR2kG679VeMr7s/SXZpX3bG88Dv6TPdn8GdjoWvSo/nwv+pQbhngy5hTxnMIbrH78+bGxbS/ub9E3BG/7v70ex+cO9bh8H/Y4V73hXMlyzK7j1GbS1gmNfbTPOE7zd8E+1ZiyfKxjtcsd7dKk0y2QaW2ZMl7PfwG9XTqytTUzWPDfpSPdDzNFlE9Ps1Ip6/eRY1oGKc5+K/tavVGzNiMge/t/sfv/d/89PiRk/5vj0/98XeU2Jck/2+Q+EcQRlt4zYj0Xw8Jrf01Rk17mpaVqopK8z/MWAtCDeQC4HLC4YlRs0ncb8ya5A3L5iMqGY1Tml9o0072CjtYmA28g6gplPX2nh+zha+9l9k8oYh7aW/zWAIEa6ilDd0z/W5zYd6Y3sedrkP7TuPdic2PSRa09XQ/35AY7o0oVizJalJ0rMdFPoeZrTi99wPHqoF5JQyd6Xo/cQPBPjRCvoMgP7zedTX9mGsYxfPDhFgC/XeoyR411xBBabUnM16cY3Ra9j9MsLrL8Q81XalPPgwNXTBmqae+9ZTFW950t624v6qOcq/zBSkE2b5d8WEmt/PMxRjs470vsuP48fSRcPnBpb5BBzzPPS+Gyk60nxuIIRX+V02KVP+/aipVeBQvz970vBzUT308r/Rish5X/hXAGMFf4bv05wRbT9d98CcyKP/4T2eO/vZPsUre8F8/oXD7LLF1pOBrlQAMwXi0f6gPu+xEpbB055j/2/H4qSJLtjculodZafU48ectXFTo3id/ysTV3sWTz/2VkP2DU4InbOBeJ38ap/PeXQT59i+xj37+i+Wk/NVwW+7fvPCnkqm7nD9l/Z+zm/qB7x8giBD2rAiXsZmW9jN5+NG4UVhd2ZWpfyAPnCoj7ztW9EckRSs6MdXx5D9A14abNYOVt55uqydrz8H+MJ35aZ3XubpOTA5QBqKfx460P46gimjtnwF1K7x5IX+w18Kd7zEHi7UnCnOy5yMuxSSH/g/wivtYLH2oNiRTlzsvunuWyyey9zkq5OXbwYE4laHneeUzGDqzkfgaQ1lNdPeDK5FUt/fp2+P/D+hoeSnsfaPU2i8cW+LI6B0Sgdun2rosJ4hLvpS3gUn+/3h+xgJ68nYuG/Ok4WlaTpT+oOXmZK8T7cnKcBEpczfmKX70cakevVWpWUJDUJ4niwUpQw/JvJOy8JJaOKEaEUCSBJYRSm7BZHLDCmLirBVfaijEKsQUPr8BO4/P51ln8wGrf4MBEstTzjyh11tzeTHEKhQq3xrZMTfPSiysMVijOvQWYoGOnMvbTcRPaW0ZIL8JDl4wBE4oTVk5TFVJx065wcj0SJxT0gDTwU9iugs2Pj2djVgm49FHYB+A6oOJ7MFiJdpX+TdX/ffUp9xVa1kZIWWhedZpdI4rxWJ6nHAViOWYt5oRERIjI5wdJeXFQtvAKoVrNLqglIEkf8MFFtOwHVQiPs+MRfGsuQo5TwqAs3kYFBLJYfpVdzznIkbz9idwv12DERcgVYUb0WVCZvdO7rfgQAus94zYAYOVMjI1GySB/ZkhfnK7fBhgBCOU88t8jYmz+DwKLwDF21+xIEsjbooLk3cBNUymomJpXmdS2A/QjR3RCDNSlGuN4izcGPZguG3f8AvTxgS6cklVka6PfMLvQHslvVjcMT2ALAnMI5Hv5VMxcrFIWg4bKRK5byBsJOKz6ud34PtxO/BFUQhArM2fTe5mmHaFdXRZ8+Xk2St6q6EqBgkaGIDqgWU0QXhJ7+ClS/wJrVWpYODFSigwmkddiYqQTK97FMf9ht7OoOzSKMXlw30fE70busCu+ajIwgIFsDjTr4Zb3DIA3AODFLyA2bzdYY4UMAGSyrERqp2wpTTTcwah2uqRIIwJ9NXuvBnp9TVU+nDOasnw1z6l0WH5yWGD9JEA7UZbnJnRvYsoNYi3hxfGqejYDjPDRLFV01x1bpF+FOLxPsgDKm0zzPNpM3lz2AWvpNjJA+qEFyX2S5qG2xbIORzKjvJ01TGMubtmERbgV8thfuCwOHoWGE3kSPD91FmiSF4xJquw5ekZYEbfMtpqEFDzeZnXJErYvBUS53RRvqLUVZook25yN6aFOcQ8MVOz1RUalQVl5RMerFq6cxvRM3s7BkZR5S5Hra6dfqB9AH6YXswI0omZIR0Nk2AHtOKFZTj5nfkdqoFhsbbrEawuhkgNCxVm+NFrugxbXOoqM1CPrFYA19g2gzKGmOhRMgeV38bV2etBrkJHVso3R9VOTPndkudSh/eaJvzFnE+FE3L4pPXyS5L/sSRh1l6hSP/mH4omxpML55rZJqGgvQTzb4VW8TwBc6D3hr6kJpz6Sat65Nh06opUSuP/eZX5v9fh63+QrL+omtlPDyBPhLvQ64daoxmd3/oQcFD6KM9p4Q0NMuAky48+zXhbp5cg3PLoADWRY21T9teaO5ryeIk5vBC8qTf5x6BxQQVhHvQM2H+dRwjJdHHdquxpzNRaO/a9GvZ2IqPOt5kwVa3PAqnj0nKnIJLw+7sFJngweOy4+lFanm77CbU+B6SMd6gPPnfpbUKl40g58327razW2m5cHyHdZMrdwHzXTqRLnsX/qA1QqV2tT+tpiUCuA2o3+RDOlLCkwdG/xzWXiBfb/bwinREHynSHIhCfEqh+8353jzb7WbU+uF7mWVKQYfvYJmab0sFg+G9+xl08DyX7rbeTIrQNPjJLw1AyAP0WqWujhkp7EjN+Km5dziMNlPa0xYwD721Lkw6eFLrLF6JE0usuwUbaBOzRnrbEkVUGEVAO4hfT7RD7gZGsFjvi7KOPzxhiL5q3DtcaWcZYAchyzjmdJgH99YQyuxwnpZ8TZVuNMqetcrqq5nHlWiLCfCwqaKFWP+rQDXdZay5bQj9VCUILvx9XSbpap05xVXlmdVRa+/BbXuFD9/r22HYu4YrctZ9IO5D/IJFH4psrvFUcS2e2klRIQn9F5CyJ5m2kq1epFJuN5U++9YlmuKSSJYtvLIYHPAV5hBIpK10GDWCVYckOUyzkAN4Z6dnAGTVFDuoGxIKLEJ582/ZAJE2xXpH1rkCO3svn7UZCad+XETh+yHFZ6xY3XIXXkbjFGMc0cq8fWVcGUogcDeB+OIHOfLR/ajQzMixzMbvAJSCft/nZLa44sDXMmryvZVhujcwDqhM3hA//vAYPuFWpdU4iZaRR1XXwBgIHwo+XKl0Gpg+IhYEgLAIcBSvpSMjAiCQizsA+A9r4ciEWOLisA2EMyOi/oS8b8mi21HzKnxBZxR7MksIZgxUAosb+gDSrHGgjn+Km+uP4BVR6WUQDbDbYBxlWNXTFLIn2UlAPR++rNdBGSnswr1EDOlBFIMXjiEHEoydzj2LiCw3fwODkeO6DA2SP7zbaqplWGA5kLdRKr/l9xE/k8XA0kYNuUeTIivcx+39T0oayAmpC4SvJ7YzuWG5k9mJaIbDE4WjML/MxJvctCOQssd+ailwbIYnizkgOW5Nku21O0hDxe7CZ8l8Zq7sAvKmCL2EF0eRfzkajC1oWsxtZ3B9AeAl9ZEtJxY1ZysdR7IIk5rM7O1G+AeSgtasV9MW7VLWP+1rWcYtB+FnQHrWvtnFLPnKdU+cjO1qYVjM7gMI9jpmbBfPmgxRYrJnekhPiixPq7IWGhnvpMzl6Sg5wkHUlKey3cUPldGyGy6aZjgHYMqGhAJDsu6+L+Kl8IKAnJmSnHIsutbQMFtKFGd3do6NQ772ue/DESJKxciesWRod4vm7JOh77byhldCoxRoMdsGmgl0rYDhA+/Yy9kr7GUNUGsE5olR2OEyic3XtZUUBFAl+Sj1EfgKZGHP1833fBlgSp93IudNGBbsHth/f40pK20fxZEbBA2e1Ff/iXLGzJ8fY8rsVumGGNemaX10nTHWGXht/XnKBjp1txtR0pIgQTtSecFphJ31JB94R3QQjuDRXxEPO4Ml5Qp4o+xK3GKIXFJlDS6Jmk7YqDMaArM5h1QKgbtz1i9diGAXUuA5Xzq8/sMs226VY/BXdsA9XSCTMcGuFUS0+ltu2EhxuGR2OC2vuzThG127tuaj8ksgrjgkLXTw7kbefPnK5Wdw+YH7XmrnIxdKqAsNWo/Fiaf/Tb9HMOfbjXU+fuSp+ILuXGbK5cM5ee+mTloyj3P0Y36DSbETGYxu7KGD7LGdSqiR8pihXbigdNmyUaPPL+HAz64gO/r06TnQJMu9BOcsUsMXAUbEjdBG/jjqrjmwy78qChYH4B3VUl51yKEQCAmDIH8+fojTMDqpzO/ahPUV1z7z5Y0pNc4XxZ0nPusTPZJQQ5jPvS6syWICU9dvDknHW6q6rv/nVkQfOo141+bLJS1646nhS7ljg3380s8634yC7PenhMxffzoS8oF11/jUj9fPwh9h9SeJnDcNDLp+z1EUxWNoDAONC/3yDwN5L/amz0EWVT1orY4esfQYmI6P7GLW1pbA9bOB2QI8KnX3nGQWJY6JyijzTGt0B7oUGHsHBWKap8CUcZ4f9Vm/uMPcKlSXOLW+4/NHmDFrjbznCvo1KgtOm3iodODI0kTlsHq5DOhaF/7ckHJtrn/74JpVgueXVXJLefUzotCmdrwbNlYrAzDCp6tJzHe0qjl2ldj/EFOoFHIcp8r2EC5aOQiNkiS6fGHzj28re767ZKVrDRD16kVvcuns8iyj84gh907KCMTnc3HhxMe2zc4fGCIM/2yJf17Nk/FZ0xIW74g9Orh7D/mj+FjjubJ3xHMHeo565IYxuglwYVglGfz7XXMIcuNOmOkp9NvT9lIJi7egDUfS+eflm5IqD14449ByHvpdlzNSqV3iFHx41yByGNtVl7LNZniwAKdwcgdOmV04tgpF27solgXBK2hnYfl1FfXmrd56xwiLNKzcASI7t/ToW8yQgxIGVSmY3VqTNoP8GLypWw52BlR+Jxdysf5g0r+TWyHA5x84kHqlqtbCr4yTEQoHQGDIWwfYevli2mCbXWn2UGqJPIskR9TWmuv6TmQ84EV+GWeOJ3kWT1xG9VUgRkt9wambdE3d4ZmhdZmJutX5feCUbybYwr5Lw5OQoZoFxoHfd74OONjbBtuhU+XK+y7+cgpPJRIIc2BhmWFgfC1aXirWw+J2a3JbF8mZYkttViWUMOWWWKtc624iO9mqt8CZpa5jTjEnhz6FcrZAlJ4cnyR/D+IFOz0axw7LRxHjQNQr8Qj7qp6zivoKNRop41kIzVt44v58clrkE5YuOAOEJrRXj2df66PtbgKY421GGxyGo8Q7U2NglnJ8N+7IoYK3HQYWC/C+4K01jj5D1UJIk8MMp98R9A9tP0zk+UaRlWToDTlp2CbkG6ZwZE9JLHTfv0s3XjWJ4XecA/FgpFABu9ECBAMAvUjZyobkd3pObLBjzfPmJ4fMzVbK4m7ltwMHqhat/Vj8K8E+CajFSXqXOSvY4pYghKMZM0+/sRRbQBNu0k0v0WaGA7XxA+BixYi13KSaPQt5FDCq5D58cp2Fvdy0HvMFe3ya3l009xeAqzGh/MlniRzKUwrBg5nzUm/Tari7DbwrtrmHnYOSAZSMEe7eO0d3FoFBsrOPkva8rOrFlviKkMiifBFaRJUTPk6UM727YSuBqSH9iOLPQGlkYDm0TWokdqDKk6lj4m+ufLJDOBTN3c48e+erRkmca+5WWjp1yGLMXlX1kGLuUX9qYtJKrM4GVroThqZ9ySoEB5ZQ2xXnwwCC6lnw7lw+cn90Awur08/uT7VViWRe50LrN61TrnFmkc9D1kHpVEpO3UDa1btXkc79ZobWw+DvPUkYRlPSIiA9wxZMJ67T4TtavqqP8Z5b80+1n0l8A/rBv9m8LO9yIVZ6wWwCC1H78X4HeWhCqjZ64BXHGnU0GW/vTZJmOy6gvi3V/8E3/f1SAwpLM/htCmb1NFm7Nl1nyhYTRUsIyd6Ca5HfDEl1o7Blzp8/dcbwoNdcaT7ZnGmupZk2y19WNUDhCa9jyXAf80/1e/yK/djXwRXndFQZ1Lqk3Z2yZeBx3Mf7VV6ouLPgd9KotQV9Patv8HNEC349+LLfdLb9KVxtD2/7xYsvHXJLW6TCrz/NYveSef2//Jz25jVt87g8TvAp2V8FxGza9gGPS6/KmBCyt5IeLE7LZop70Fre4jaIJW/c8e5WvvAfDiZrE6ccvPheJYid/sohGK6YPLtkycav2/N0pB7/UaILA7t0XnwtHR6a9c0t8I0He9NPml4BfAv7/GfBWOI7gMvcTChR49d+JqlzBjMf8NUBPwgks9fNaFSHx/44iQUAfJDm6SM1SqCDxhPMrTdj6P++UkJjZNlKOiZ+N4/0J4zV3tTd2a8Ki/zM2qwx+OI7TzNE+TH/v32natsibvJiPJuvlBshrmstp2tvWlNXF/LlcQqJfqshLwC8B/98FXC++k2r/pdy+Y9TaXPU8wGpzR+ZPM159WPRiqTi834v5jv/HXyfkGoefn8Bd74RlzgxCSQEws3YCZsPlRCboS+UMzON8V/juTXq+sc+CEPw3Pe019RidDqM6ePf2CYGw8iCDVevE+w5XuNIgk/HaUP7E4vR+PybXHRMP5XYKxuT0c/UEb9Zd7oX64cHEpA/njQn+OmqCTTzcvfIXUp4Dc8e9kuuuTGxaqdgwtjJfRT2HbrFbNTYZXkJ6Cem/AlIbHuweewoRgWQN9bp3NJiHftqgla6MnP/i+O6E4cGVSD3Y7b4/g6d1uB8SoFu87744Q02vGH6ge7JX2F7rddI+VVRaO/vTPw7Vd5Gjp4Qd+AmLE235AxpXPmCpCQIjfrafLG5b8AcErrK4pGL3Qw3lD3xaucWY+A6WuV3v/Kq6ausfhox11f9LQOT0jF8PRTQ76adjiN7OjOrCmhdlXKUoLMZ8JSe8c827gXeex0+R/EHiUV3IWa1BL7XuJaT/IZAwtMoo59AG5z5r2o7RVS+3zb4keUnykuQlyUuSlyQvSV6SvCR5SfKS5CXJS5KXJC9J/lMS9wbqtsFv36uVBAc8t1N++OdNVIJVraQpYd8NKXTxOdh3f7+P0fT9Bny6SZOsbC/BvtfTa1ubI5wTiqX8d78y7eoQDX0vsP3qMbZB/uF/3R78ayrxyAGk7VGve3R1TcdwmVAkHb5CNXdkGm/lAm/z0AhqWEcvOEb1dKHoXLw5xBuy1Lk3jq/p20RvFzeJWala4F2Ec11/Mh+Bk9n7EgW1UEHiWmTv6TzAlxdqZYxN7Udyjqq8THf2bZ1h3cyMVwOSWaqQqr4EHyizWgFwtrto3bsFf/B6eq8BbMaXXBq9HYFPQtXE97l3vandx83wa+3JAqtGfcALz+h3b75ToPTdYVD9TDS7nzB8YUPtr5VdxjXExHT1F7aSAgPLXKNl3YkF+2oc0uihpUn+RnJqrdUok9mCy78a4bSXgYQvrPjQNnDsaAvo12sGC7b1dIZr3GK2Zg39ZG9V5HSZSGV/tX4Nrxio9gPGYOUcenyknNk18uXhKGmq4cEVfm1gVgsj02N35/1y9vBIucFAx+qSkaUUZrP7BQZp8F7518Fs9I/u42fezO4RR9lmiwoMBQqd4d0pdeJ4iUSSMNc6+0aheWMUGv9A7LTsKFTwRTUonJ1rFBujPCN4k12i39swc+nYK6zKkMjvWL1r1AlV77F55YOfhrjkJpyasrCSRyVhpjTcniWTbzscRf0gqyKekUd9Ejj1rLg8qp93KV9pTZrPpQbKT8HR5VNvwipB84LowuUZLkHR9xHRUoQcm05eSMQrBraUZ2xZdtDTh1XQa8XryDD0VlU+L50Zrv1ZrIa4xqiSk310t2qWWT691qvERX4/Dmcuu1zIYyHlTeEFSG17CpdLjw/5PKoei7PWG++MmlGrb1pSwpcBCnD7EcxHhXTM6h/pJxdJETuDiYQ3sdHl7ET06Gy1mVWvgFKW1XTAQviJNTTcyMKGOR0RJik/zNN9PMIsjg/ZRC0OvIt3nO0NipzJodSWyTg/idNXkePuoiLzqPJAQQg/d3lCWOjBYr69o4CeHD7UoDDsX8Q1eIF4oUEpr8uXri4bxafWdvRCUatMdsbMSnPt4fbuubuMmR/UNK273YFz2eHpXOTGjgGt8EYRy7Oosi1+o42RYYJIRfTBPPm9w1FV1xD8op338hTTimsrtTWhITSKGcktrlF0mL9ILS4+WGt0wfMZPu3Fml/rQFWap7ksOK7K5vV4V6XylqvHldHHEYTjbE9U3TPovrqIAnT1eo9iKM2fwlG9i/uQfY0ZMh/tbG5iWC0tg1dtoTi+bhQEquss1kVgAijNemLUXP6NlZMInHsTlYA1oiDhM0d7zpkRQ8+zte7Blqymg7WJ7iOhBh6SeWc5JerK3sGrh9spCunQWfRZQXZUewU9ub2M75IJRLyPAikefND4mJh/K962AlWXsU9HqdeHrJZCmTNlPuSbXGgRm7STiZg8BAsFVZi/oRJnmoV+08ifEzso4YtQTdLVpnQklJJ+DHCfcuR+YYTq3kBL44icZ9znU/WkUMfwUbrPAG/FJnqprdF3aUKa1iUdk9TlmTwbRC5HUsT5/tG9XYJ891p7kyZD1w+yUKkxGskZWJ48bt+hYd6rXiDQoqKYgeFcZYrtYRqM3C1eOKWBvj0sMknCGvF6o6AzmZg4konLus3ItO2Ylg1ZS2rD3WqNB76sVpAvTHlw6a4UucLvS2XYYGOfcUg4yBdSaexeMjJUtrAj2p6NztS6lBv1lnEeYs3hKHZL2wqXMla2Xc7sv6Fvztb2VtfcHVeYHFkyxipsROlen7MHmrkfHLBg+wcqLcldNVp7P98esif95FnLoF7M6z33RCfVVVpSWOq1phvb7tKwM3nv4+VdbXIylxcQzXP9K+u7oJF8Pl8ATDf7JvII89CJwiqlfqf4rla2W/MqjWiyw+QMWMPyo1Hz6nmX0Jk2CPip0w3VYCC95/krzCdCoZAbQNXaMbBcHdm3gXxerjnWy3L5Er9/Wmq8hQSg98kZ+U0fTlnNeQu2u5etU16ij1iEnaNKCjhvOrCXAVfryS6LaIwLWSQXCPmJkQ44M4qI4DQXFnG8C05jZwt4F58oh2semo3aJbS/4VBWNtdJXpK3HF3TvHej4QDWhUdhKNtypVxkW/r9mEm0WGT7Fcp1tqnJ2v2uZpcXSfvFfWTXkHIRf0bBrcD68zeYbTAcn0PjzkmyDT2CvV/aZb9cMO/UQsHbcFGBTrlHYehfYD2xMFZ0DN4A4DpSW8QhKCW3rR7w53j7g/0Z9f4C7ZNkEc/yy238PFcGsBesNAJQfGMw4xJEs5HObPS7TH9IcaYtHBMWekuBQkjCjmufA5NtIVCgiiwWJyz8GbgUm+FxS8Y2X+UPXL6QjmWahIJwjhVmO/PVKV8lheh5jPxJlDOEtlWt3+UWVSWEMWJpWVC6n4rE8axbV1AMXT/EWu9KHh7JY7W8UovXmtSRqzZM3/lRAnlsVuzmCQTf5zpz+kPjs8ZWSbNbLSChPswjIOW3veVx8A3TcxV8MJKbHMM6SSdsVyxPDGtLto3Eczm44U2p6gTKGcs2sKIB8NnwWnWchihCzAdO+QYKXq/etwmkjMmC0ql12rVKRMbj04PonLOMSGJR+xTGjV4r/bAdeeqsmGk7Ky/tzZgzpvFZF+nppj1zx76nvk393GRaO2aY/S6Xj+anbASRdXCwDTa3FGbXnXuNzymbncg7RNs9crkRkycvp7fFmVSXtlQq77ic3bH5CLNFDIISFyz2iRj7v0q7eKVAl0IxBex2imgqRdm7VsZiDFHuYwg3a5JNVaLavt6TRqZ+jaQrMDHEekU7emXQAAuJcSmY3xWvlnyu8+hKddef4JzhhLjOm5cFTektwlDhmNc9Vzt8JXGd0yMZ3jJwrJh801duCSr5HJslHRYsL1V/hCu5A+MgfAnfSR0+DeiAcc3KlQMY9t8WR/PkeopEKomijKhur1LIEvfBBFoDAgfucfVzZZoful2ukq1PY+uZN7non/Ml+nBjiGw9EUf7vt3n6ZtqMxi8GZ2RZ/2F8QvHdjwKMe7xzu8gJY48Q0yRc4LPdN2Ey+QGgyH72boLRhqprYQ64urN0/a4cgkuYWuZ8/pQ1JTqLuxHafbk3lXPxBrH9FNQo1fz4TiAsNdXFVVYbZh3X/OzGE7yVev/tVNDzKVSpP0p5WumNq19DtMA6VWSA5g7U7untNcJmzaueXBnROI1SbwEz24aj4OoIoHQwlsjwTsOHIkijFlD9qMoY8bWUf3RqFX3rxYVFIMRd0sxllWQ/qK4/Dq9ZlFJBbxvdGaOzx080s3amS5ytCMkI5yGIsjnyBUWW73+3XoFvdh94lLcvpkghblul4AHB7t/dD/cd4DdCijJRwb5yugmHGcQR3W/MNJ4aORpNoHpUHntrQh+VGnkK25LkXUDTmbUkr1y80PYU53qCTq+eSzq5tcvD+9ITB1Z9Vs0udR188bCGtp4PHEfKHig1rm8ZHrpjqWL5YJYcBlEPd/VRr6cL+IRDsgVPts7UHIpZMLY+j60MsfUALjuYNbzzgFtgBAFDkCYyw3u073Q5YLNS/rnOZj4jiC8bKt/RrZlR055bu8ghqwh5nDmz3cUNnXthetwZqSjE9nsyj4Uzqdezqe9Xo5HXq0Qt44/LUOy2WRPgqvN5Jy6vR45G22CUxaEr1w7iMkzinrZLgeAjhVdqO+cnZ2Suv1wbfj4ksTW6ylRqbXjPjzPlWte6hHEVqGsRBdYdTWa1bOmR7/TJy1eI5npSgZ7RByrSCm4ct0PRb4SzYuBqrpSdLuFModB5qg00P0qMTz+XSkJFeAyKp2TUSAz/3pm5yT/DaXlvydCbqlGXZnauTG1fXzS7zawB77vEVCrFlrD3JNWuoXao4/ZKm/6NlJEq911zUMN836gst4n2e8PZfhJ4xvBs89Wja+DfwcRphURfkA0GKBZ5ijBgGAsJuDGDTmV3nIVHqtSjkfT9Ef7p7YSforfYgpxRUjhFqi81GgFHx+gJ98Spx9/Drvk9bHFTp7I4nzdx2QyrW1aaatWlh7/W8I1qpKVjCVcNw7at2XY2lMNmIUdVZJC5BoCTX0UWBOrRfNbIOQFBtI14ECw+8DMTbaT+WpBQtV8q8UVReNbyLzwIraNH6shMvSh2mOOAx9zzGkcs266N7oczeN8/jilPLN9zRRsYURQN/SF2qyIrdcKDrE2RJ+LchR6jqfxKbbtPdN3Ia1uTDeaCcLoDE0vQ96y7mHX9rVjLzNnnxhmhAwWy0aKqZwRPueYJ9WvimMDOEz1QWCNvd/ooI26VAdnD5hC10J4F9e/jiXjVZaeh72u2mAGB9hloqMbUirbaKtsCCrSLEWF0xCGPKnhXVumzJxJTUxXRLbOwM5UFbTtMv/d9oUtfDbOxbdYqbD5+yOmuk+Pq+6Zd0Czu6Z3UyR7imFdGFzfCnZj2IeiumeamxLZgzZjB/On4o7DhcfqMjsGSwYN9SlgkJrlLij3hkDfFAR6nqjp3xTpzwDJ1bnzQGKGxgM3zC0tvqoUHt15mSvjYNl+OHaUV/EYXw6wmn4sxl2ePsrw/8l0LV/Rv+mcAyLJo8HuC5ZGKj451X16Znt1iuF9XQJ9e6qvu5w8lf1XFe1QnsAxdK5n7HTUSdkLUpu2Sp7++GbPtxO/bTY9YQN6rDAO3lyxR6rrderV4/V3RU44dhkSV+oKlM515a+Nld7zdwJ+tcG01e57As0lHMfI0OqxsdI+6y2qIDkqhULnVOW3k6fOQRe85b7+6ar1K8s+/vKf/wtQSwMEFAACAAgAZACNSWigejpNAAAAawAAABsAAAB1bml2ZXJzYWwvdW5pdmVyc2FsLnBuZy54bWyzsa/IzVEoSy0qzszPs1Uy1DNQsrfj5bIpKEoty0wtV6gAihnpGUCAkkKlrZIJErc8M6UkA6jCwNgYIZiRmpmeUWKrZG5uChfUB5oJAFBLAQIAABQAAgAIAESUV0cjtE77+wIAALAIAAAUAAAAAAAAAAEAAAAAAAAAAAB1bml2ZXJzYWwvcGxheWVyLnhtbFBLAQIAABQAAgAIAGQAjUmHb5M5aCsAALNWAAAXAAAAAAAAAAAAAAAAAC0DAAB1bml2ZXJzYWwvdW5pdmVyc2FsLnBuZ1BLAQIAABQAAgAIAGQAjUlooHo6TQAAAGsAAAAbAAAAAAAAAAEAAAAAAMouAAB1bml2ZXJzYWwvdW5pdmVyc2FsLnBuZy54bWxQSwUGAAAAAAMAAwDQAAAAUC8AAAAA"/>
  <p:tag name="ISPRING_PRESENTATION_TITLE" val="精美简约企事业通用商务汇报PPT设计"/>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Office Theme">
  <a:themeElements>
    <a:clrScheme name="黄绿色">
      <a:dk1>
        <a:srgbClr val="000000"/>
      </a:dk1>
      <a:lt1>
        <a:srgbClr val="FFFFFF"/>
      </a:lt1>
      <a:dk2>
        <a:srgbClr val="778495"/>
      </a:dk2>
      <a:lt2>
        <a:srgbClr val="F0F0F0"/>
      </a:lt2>
      <a:accent1>
        <a:srgbClr val="FF8A65"/>
      </a:accent1>
      <a:accent2>
        <a:srgbClr val="FF7043"/>
      </a:accent2>
      <a:accent3>
        <a:srgbClr val="56687C"/>
      </a:accent3>
      <a:accent4>
        <a:srgbClr val="44546A"/>
      </a:accent4>
      <a:accent5>
        <a:srgbClr val="FF7043"/>
      </a:accent5>
      <a:accent6>
        <a:srgbClr val="FF8A65"/>
      </a:accent6>
      <a:hlink>
        <a:srgbClr val="FF8A6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黄绿色">
    <a:dk1>
      <a:srgbClr val="000000"/>
    </a:dk1>
    <a:lt1>
      <a:srgbClr val="FFFFFF"/>
    </a:lt1>
    <a:dk2>
      <a:srgbClr val="778495"/>
    </a:dk2>
    <a:lt2>
      <a:srgbClr val="F0F0F0"/>
    </a:lt2>
    <a:accent1>
      <a:srgbClr val="FF8A65"/>
    </a:accent1>
    <a:accent2>
      <a:srgbClr val="FF7043"/>
    </a:accent2>
    <a:accent3>
      <a:srgbClr val="56687C"/>
    </a:accent3>
    <a:accent4>
      <a:srgbClr val="44546A"/>
    </a:accent4>
    <a:accent5>
      <a:srgbClr val="FF7043"/>
    </a:accent5>
    <a:accent6>
      <a:srgbClr val="FF8A65"/>
    </a:accent6>
    <a:hlink>
      <a:srgbClr val="FF8A65"/>
    </a:hlink>
    <a:folHlink>
      <a:srgbClr val="BFBFBF"/>
    </a:folHlink>
  </a:clrScheme>
</a:themeOverride>
</file>

<file path=ppt/theme/themeOverride2.xml><?xml version="1.0" encoding="utf-8"?>
<a:themeOverride xmlns:a="http://schemas.openxmlformats.org/drawingml/2006/main">
  <a:clrScheme name="黄绿色">
    <a:dk1>
      <a:srgbClr val="000000"/>
    </a:dk1>
    <a:lt1>
      <a:srgbClr val="FFFFFF"/>
    </a:lt1>
    <a:dk2>
      <a:srgbClr val="778495"/>
    </a:dk2>
    <a:lt2>
      <a:srgbClr val="F0F0F0"/>
    </a:lt2>
    <a:accent1>
      <a:srgbClr val="FF8A65"/>
    </a:accent1>
    <a:accent2>
      <a:srgbClr val="FF7043"/>
    </a:accent2>
    <a:accent3>
      <a:srgbClr val="56687C"/>
    </a:accent3>
    <a:accent4>
      <a:srgbClr val="44546A"/>
    </a:accent4>
    <a:accent5>
      <a:srgbClr val="FF7043"/>
    </a:accent5>
    <a:accent6>
      <a:srgbClr val="FF8A65"/>
    </a:accent6>
    <a:hlink>
      <a:srgbClr val="FF8A65"/>
    </a:hlink>
    <a:folHlink>
      <a:srgbClr val="BFBFBF"/>
    </a:folHlink>
  </a:clrScheme>
</a:themeOverride>
</file>

<file path=ppt/theme/themeOverride3.xml><?xml version="1.0" encoding="utf-8"?>
<a:themeOverride xmlns:a="http://schemas.openxmlformats.org/drawingml/2006/main">
  <a:clrScheme name="黄绿色">
    <a:dk1>
      <a:srgbClr val="000000"/>
    </a:dk1>
    <a:lt1>
      <a:srgbClr val="FFFFFF"/>
    </a:lt1>
    <a:dk2>
      <a:srgbClr val="778495"/>
    </a:dk2>
    <a:lt2>
      <a:srgbClr val="F0F0F0"/>
    </a:lt2>
    <a:accent1>
      <a:srgbClr val="FF8A65"/>
    </a:accent1>
    <a:accent2>
      <a:srgbClr val="FF7043"/>
    </a:accent2>
    <a:accent3>
      <a:srgbClr val="56687C"/>
    </a:accent3>
    <a:accent4>
      <a:srgbClr val="44546A"/>
    </a:accent4>
    <a:accent5>
      <a:srgbClr val="FF7043"/>
    </a:accent5>
    <a:accent6>
      <a:srgbClr val="FF8A65"/>
    </a:accent6>
    <a:hlink>
      <a:srgbClr val="FF8A65"/>
    </a:hlink>
    <a:folHlink>
      <a:srgbClr val="BFBFBF"/>
    </a:folHlink>
  </a:clrScheme>
</a:themeOverride>
</file>

<file path=ppt/theme/themeOverride4.xml><?xml version="1.0" encoding="utf-8"?>
<a:themeOverride xmlns:a="http://schemas.openxmlformats.org/drawingml/2006/main">
  <a:clrScheme name="黄绿色">
    <a:dk1>
      <a:srgbClr val="000000"/>
    </a:dk1>
    <a:lt1>
      <a:srgbClr val="FFFFFF"/>
    </a:lt1>
    <a:dk2>
      <a:srgbClr val="778495"/>
    </a:dk2>
    <a:lt2>
      <a:srgbClr val="F0F0F0"/>
    </a:lt2>
    <a:accent1>
      <a:srgbClr val="FF8A65"/>
    </a:accent1>
    <a:accent2>
      <a:srgbClr val="FF7043"/>
    </a:accent2>
    <a:accent3>
      <a:srgbClr val="56687C"/>
    </a:accent3>
    <a:accent4>
      <a:srgbClr val="44546A"/>
    </a:accent4>
    <a:accent5>
      <a:srgbClr val="FF7043"/>
    </a:accent5>
    <a:accent6>
      <a:srgbClr val="FF8A65"/>
    </a:accent6>
    <a:hlink>
      <a:srgbClr val="FF8A65"/>
    </a:hlink>
    <a:folHlink>
      <a:srgbClr val="BFBFBF"/>
    </a:folHlink>
  </a:clrScheme>
</a:themeOverride>
</file>

<file path=ppt/theme/themeOverride5.xml><?xml version="1.0" encoding="utf-8"?>
<a:themeOverride xmlns:a="http://schemas.openxmlformats.org/drawingml/2006/main">
  <a:clrScheme name="黄绿色">
    <a:dk1>
      <a:srgbClr val="000000"/>
    </a:dk1>
    <a:lt1>
      <a:srgbClr val="FFFFFF"/>
    </a:lt1>
    <a:dk2>
      <a:srgbClr val="778495"/>
    </a:dk2>
    <a:lt2>
      <a:srgbClr val="F0F0F0"/>
    </a:lt2>
    <a:accent1>
      <a:srgbClr val="FF8A65"/>
    </a:accent1>
    <a:accent2>
      <a:srgbClr val="FF7043"/>
    </a:accent2>
    <a:accent3>
      <a:srgbClr val="56687C"/>
    </a:accent3>
    <a:accent4>
      <a:srgbClr val="44546A"/>
    </a:accent4>
    <a:accent5>
      <a:srgbClr val="FF7043"/>
    </a:accent5>
    <a:accent6>
      <a:srgbClr val="FF8A65"/>
    </a:accent6>
    <a:hlink>
      <a:srgbClr val="FF8A65"/>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2269</TotalTime>
  <Words>415</Words>
  <Application>Microsoft Office PowerPoint</Application>
  <PresentationFormat>宽屏</PresentationFormat>
  <Paragraphs>67</Paragraphs>
  <Slides>12</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等线</vt:lpstr>
      <vt:lpstr>微软雅黑</vt:lpstr>
      <vt:lpstr>Agency FB</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精美简约企事业通用商务汇报PPT设计</dc:title>
  <dc:creator>春秋视觉工作室</dc:creator>
  <cp:lastModifiedBy>Cheng Qiukai</cp:lastModifiedBy>
  <cp:revision>260</cp:revision>
  <dcterms:created xsi:type="dcterms:W3CDTF">2015-02-13T02:29:00Z</dcterms:created>
  <dcterms:modified xsi:type="dcterms:W3CDTF">2022-11-01T08:19:24Z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A12EF365A7D74B2DAA856BD81F43E704</vt:lpwstr>
  </property>
  <property fmtid="{D5CDD505-2E9C-101B-9397-08002B2CF9AE}" pid="3" name="KSOProductBuildVer">
    <vt:lpwstr>2052-11.1.0.11365</vt:lpwstr>
  </property>
</Properties>
</file>