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52"/>
  </p:notesMasterIdLst>
  <p:handoutMasterIdLst>
    <p:handoutMasterId r:id="rId53"/>
  </p:handoutMasterIdLst>
  <p:sldIdLst>
    <p:sldId id="281" r:id="rId2"/>
    <p:sldId id="507" r:id="rId3"/>
    <p:sldId id="505" r:id="rId4"/>
    <p:sldId id="509" r:id="rId5"/>
    <p:sldId id="508" r:id="rId6"/>
    <p:sldId id="510" r:id="rId7"/>
    <p:sldId id="511" r:id="rId8"/>
    <p:sldId id="512" r:id="rId9"/>
    <p:sldId id="375" r:id="rId10"/>
    <p:sldId id="376" r:id="rId11"/>
    <p:sldId id="396" r:id="rId12"/>
    <p:sldId id="397" r:id="rId13"/>
    <p:sldId id="398" r:id="rId14"/>
    <p:sldId id="399" r:id="rId15"/>
    <p:sldId id="390" r:id="rId16"/>
    <p:sldId id="400" r:id="rId17"/>
    <p:sldId id="401" r:id="rId18"/>
    <p:sldId id="402" r:id="rId19"/>
    <p:sldId id="403" r:id="rId20"/>
    <p:sldId id="284" r:id="rId21"/>
    <p:sldId id="286" r:id="rId22"/>
    <p:sldId id="489" r:id="rId23"/>
    <p:sldId id="492" r:id="rId24"/>
    <p:sldId id="494" r:id="rId25"/>
    <p:sldId id="493" r:id="rId26"/>
    <p:sldId id="491" r:id="rId27"/>
    <p:sldId id="490" r:id="rId28"/>
    <p:sldId id="513" r:id="rId29"/>
    <p:sldId id="514" r:id="rId30"/>
    <p:sldId id="501" r:id="rId31"/>
    <p:sldId id="503" r:id="rId32"/>
    <p:sldId id="288" r:id="rId33"/>
    <p:sldId id="404" r:id="rId34"/>
    <p:sldId id="379" r:id="rId35"/>
    <p:sldId id="380" r:id="rId36"/>
    <p:sldId id="415" r:id="rId37"/>
    <p:sldId id="405" r:id="rId38"/>
    <p:sldId id="381" r:id="rId39"/>
    <p:sldId id="382" r:id="rId40"/>
    <p:sldId id="412" r:id="rId41"/>
    <p:sldId id="413" r:id="rId42"/>
    <p:sldId id="500" r:id="rId43"/>
    <p:sldId id="385" r:id="rId44"/>
    <p:sldId id="481" r:id="rId45"/>
    <p:sldId id="386" r:id="rId46"/>
    <p:sldId id="485" r:id="rId47"/>
    <p:sldId id="387" r:id="rId48"/>
    <p:sldId id="388" r:id="rId49"/>
    <p:sldId id="307" r:id="rId50"/>
    <p:sldId id="406" r:id="rId51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210"/>
    <a:srgbClr val="0033CC"/>
    <a:srgbClr val="0000CC"/>
    <a:srgbClr val="0000FF"/>
    <a:srgbClr val="FEF4CA"/>
    <a:srgbClr val="CC0000"/>
    <a:srgbClr val="71010C"/>
    <a:srgbClr val="6B071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4"/>
    <p:restoredTop sz="81426"/>
  </p:normalViewPr>
  <p:slideViewPr>
    <p:cSldViewPr>
      <p:cViewPr>
        <p:scale>
          <a:sx n="80" d="100"/>
          <a:sy n="80" d="100"/>
        </p:scale>
        <p:origin x="10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19BCC6B-5E9B-304F-981F-FAC9971A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9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7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B60D21D-E956-964B-919E-6F463D34179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60DD1EE-2B94-BE49-9D45-BE321F493D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CREATE TABLE Sailors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rating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age REAL,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PRIMARY KEY (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CREATE TABLE Boats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bid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color CHAR(10),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PRIMARY KEY (bid));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CREATE TABLE Reserves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bid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day DATE,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PRIMARY KEY (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, bid, day),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FOREIGN KEY (</a:t>
            </a:r>
            <a:r>
              <a:rPr lang="en-US" sz="12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) REFERENCES Sailors,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FOREIGN KEY (bid) REFERENCES Boats);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hr-HR" dirty="0" smtClean="0">
              <a:ea typeface="ＭＳ Ｐゴシック" charset="0"/>
              <a:cs typeface="ＭＳ Ｐゴシック" charset="0"/>
            </a:endParaRP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INSERT INTO 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Sailors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 VALUES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(1, '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Fred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', 7, 22),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(2, '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Jim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', 2, 39),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(3, '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Nancy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', 8, 27);</a:t>
            </a:r>
          </a:p>
          <a:p>
            <a:endParaRPr lang="hr-HR" dirty="0" smtClean="0">
              <a:ea typeface="ＭＳ Ｐゴシック" charset="0"/>
              <a:cs typeface="ＭＳ Ｐゴシック" charset="0"/>
            </a:endParaRP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INSERT INTO 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Boats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 VALUES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(101, 'Nina', 'red'),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(102, 'Pinta', '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blue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'),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(103, 'Santa Maria', 'red');</a:t>
            </a:r>
          </a:p>
          <a:p>
            <a:endParaRPr lang="hr-HR" dirty="0" smtClean="0">
              <a:ea typeface="ＭＳ Ｐゴシック" charset="0"/>
              <a:cs typeface="ＭＳ Ｐゴシック" charset="0"/>
            </a:endParaRP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INSERT INTO </a:t>
            </a:r>
            <a:r>
              <a:rPr lang="hr-HR" dirty="0" err="1" smtClean="0">
                <a:ea typeface="ＭＳ Ｐゴシック" charset="0"/>
                <a:cs typeface="ＭＳ Ｐゴシック" charset="0"/>
              </a:rPr>
              <a:t>Reserves</a:t>
            </a:r>
            <a:r>
              <a:rPr lang="hr-HR" dirty="0" smtClean="0">
                <a:ea typeface="ＭＳ Ｐゴシック" charset="0"/>
                <a:cs typeface="ＭＳ Ｐゴシック" charset="0"/>
              </a:rPr>
              <a:t> VALUES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(1, 102, '9/12/2017'),</a:t>
            </a:r>
          </a:p>
          <a:p>
            <a:r>
              <a:rPr lang="hr-HR" dirty="0" smtClean="0">
                <a:ea typeface="ＭＳ Ｐゴシック" charset="0"/>
                <a:cs typeface="ＭＳ Ｐゴシック" charset="0"/>
              </a:rPr>
              <a:t>	(2, 102, '9/13/2017');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9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insert into students values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('Sergey </a:t>
            </a:r>
            <a:r>
              <a:rPr lang="en-US" sz="1200" dirty="0" err="1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Brin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40,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</a:t>
            </a:r>
            <a:r>
              <a:rPr lang="en-US" sz="1200" dirty="0" err="1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Danah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Boyd', 4.0, 35, 'CS',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('Bill Gates', 1.0, 60,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('Hillary Mason', 4.0, 35, 'DATASCI',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('Mike Olson', 4.0, 50,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('Mark Zuckerberg', 4.0, 30,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('Cheryl Sandberg', 4.0, 47, 'BUSINESS',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('Susan </a:t>
            </a:r>
            <a:r>
              <a:rPr lang="en-US" sz="1200" dirty="0" err="1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Wojcicki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46, 'BUSINESS',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('Marissa Meyer', 4.0, 45, 'BUSINESS', 'F');</a:t>
            </a:r>
            <a:endParaRPr lang="en-US" sz="12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insert into students values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('Sergey </a:t>
            </a:r>
            <a:r>
              <a:rPr lang="en-US" sz="1200" dirty="0" err="1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Brin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40,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</a:t>
            </a:r>
            <a:r>
              <a:rPr lang="en-US" sz="1200" dirty="0" err="1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Danah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Boyd', 4.0, 35, 'CS',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('Bill Gates', 1.0, 60,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('Hillary Mason', 4.0, 35, 'DATASCI',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('Mike Olson', 4.0, 50,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('Mark Zuckerberg', 4.0, 30, 'CS', 'M'),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('Cheryl Sandberg', 4.0, 47, 'BUSINESS',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('Susan </a:t>
            </a:r>
            <a:r>
              <a:rPr lang="en-US" sz="1200" dirty="0" err="1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Wojcicki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46, 'BUSINESS', 'F'),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('Marissa Meyer', 4.0, 45, 'BUSINESS', 'F');</a:t>
            </a:r>
            <a:endParaRPr lang="en-US" sz="12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7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latin typeface="Tahoma" charset="0"/>
                <a:ea typeface="Osaka" charset="0"/>
                <a:cs typeface="Osaka" charset="0"/>
              </a:rPr>
              <a:t>http://</a:t>
            </a:r>
            <a:r>
              <a:rPr lang="en-US" sz="1200" i="1" dirty="0" err="1" smtClean="0">
                <a:latin typeface="Tahoma" charset="0"/>
                <a:ea typeface="Osaka" charset="0"/>
                <a:cs typeface="Osaka" charset="0"/>
              </a:rPr>
              <a:t>sqlfiddle.com</a:t>
            </a:r>
            <a:r>
              <a:rPr lang="en-US" sz="1200" i="1" dirty="0" smtClean="0">
                <a:latin typeface="Tahoma" charset="0"/>
                <a:ea typeface="Osaka" charset="0"/>
                <a:cs typeface="Osaka" charset="0"/>
              </a:rPr>
              <a:t>/#!17/67109/8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1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latin typeface="Tahoma" charset="0"/>
                <a:ea typeface="Osaka" charset="0"/>
                <a:cs typeface="Osaka" charset="0"/>
              </a:rPr>
              <a:t>http://</a:t>
            </a:r>
            <a:r>
              <a:rPr lang="en-US" sz="1200" i="1" dirty="0" err="1" smtClean="0">
                <a:latin typeface="Tahoma" charset="0"/>
                <a:ea typeface="Osaka" charset="0"/>
                <a:cs typeface="Osaka" charset="0"/>
              </a:rPr>
              <a:t>sqlfiddle.com</a:t>
            </a:r>
            <a:r>
              <a:rPr lang="en-US" sz="1200" i="1" dirty="0" smtClean="0">
                <a:latin typeface="Tahoma" charset="0"/>
                <a:ea typeface="Osaka" charset="0"/>
                <a:cs typeface="Osaka" charset="0"/>
              </a:rPr>
              <a:t>/#!17/67109/8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811A9D91-5B27-CE45-A6E9-D6A1E7EB22A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you logical and physical independence.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60DD1EE-2B94-BE49-9D45-BE321F493D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F4B3D6A3-BDE2-0944-BA01-897005D1D09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2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1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266D885-1C1C-7443-BEA6-53B795792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7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5257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Helvetica Neue Light"/>
          <a:ea typeface="+mj-ea"/>
          <a:cs typeface="Osaka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/>
          <a:ea typeface="+mn-ea"/>
          <a:cs typeface="Osaka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/>
          <a:ea typeface="+mn-ea"/>
          <a:cs typeface="Osak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/>
          <a:ea typeface="+mn-ea"/>
          <a:cs typeface="Osak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86berkeley.net/" TargetMode="External"/><Relationship Id="rId3" Type="http://schemas.openxmlformats.org/officeDocument/2006/relationships/hyperlink" Target="mailto:cs186.spring.18@gmail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d1478/3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qlfiddle.com/#!17/67109/1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40517/1" TargetMode="External"/><Relationship Id="rId3" Type="http://schemas.openxmlformats.org/officeDocument/2006/relationships/hyperlink" Target="http://sqlfiddle.com/#!17/40517/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2c5c9/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347b7/1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347b7/1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67109/5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347b7/3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dinality" TargetMode="External"/><Relationship Id="rId4" Type="http://schemas.openxmlformats.org/officeDocument/2006/relationships/hyperlink" Target="http://sqlfiddle.com/#!17/67109/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67109/7" TargetMode="External"/><Relationship Id="rId4" Type="http://schemas.openxmlformats.org/officeDocument/2006/relationships/hyperlink" Target="http://sqlfiddle.com/#!17/67109/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67109/10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#!17/67109/12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SQL I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743200"/>
            <a:ext cx="4800600" cy="2438400"/>
          </a:xfrm>
        </p:spPr>
        <p:txBody>
          <a:bodyPr/>
          <a:lstStyle/>
          <a:p>
            <a:pPr marL="342900" indent="-342900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 &amp; G - Chapter 5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Declarative!</a:t>
            </a:r>
          </a:p>
          <a:p>
            <a:pPr lvl="1"/>
            <a:r>
              <a:rPr lang="en-US" sz="2400" dirty="0" smtClean="0"/>
              <a:t>Say </a:t>
            </a:r>
            <a:r>
              <a:rPr lang="en-US" sz="2400" i="1" dirty="0" smtClean="0"/>
              <a:t>what</a:t>
            </a:r>
            <a:r>
              <a:rPr lang="en-US" sz="2400" dirty="0" smtClean="0"/>
              <a:t> you want, not </a:t>
            </a:r>
            <a:r>
              <a:rPr lang="en-US" sz="2400" i="1" dirty="0" smtClean="0"/>
              <a:t>how </a:t>
            </a:r>
            <a:r>
              <a:rPr lang="en-US" sz="2400" dirty="0" smtClean="0"/>
              <a:t>to get it</a:t>
            </a:r>
          </a:p>
          <a:p>
            <a:r>
              <a:rPr lang="en-US" sz="2800" dirty="0"/>
              <a:t>Implemented widely</a:t>
            </a:r>
          </a:p>
          <a:p>
            <a:pPr lvl="1"/>
            <a:r>
              <a:rPr lang="en-US" sz="2400" dirty="0" smtClean="0"/>
              <a:t>With varying </a:t>
            </a:r>
            <a:r>
              <a:rPr lang="en-US" sz="2400" dirty="0"/>
              <a:t>levels of </a:t>
            </a:r>
            <a:r>
              <a:rPr lang="en-US" sz="2400" dirty="0" smtClean="0"/>
              <a:t>efficiency, completeness</a:t>
            </a:r>
            <a:endParaRPr lang="en-US" sz="2400" dirty="0"/>
          </a:p>
          <a:p>
            <a:r>
              <a:rPr lang="en-US" sz="2800" dirty="0" smtClean="0"/>
              <a:t>Constrained</a:t>
            </a:r>
          </a:p>
          <a:p>
            <a:pPr lvl="1"/>
            <a:r>
              <a:rPr lang="en-US" sz="2400" dirty="0" smtClean="0"/>
              <a:t>Not targeted at Turing-complete tasks</a:t>
            </a:r>
          </a:p>
          <a:p>
            <a:r>
              <a:rPr lang="en-US" sz="2800" dirty="0" smtClean="0"/>
              <a:t>General-purpose and feature-rich</a:t>
            </a:r>
          </a:p>
          <a:p>
            <a:pPr lvl="1"/>
            <a:r>
              <a:rPr lang="en-US" sz="2400" dirty="0" smtClean="0"/>
              <a:t>many years of added features</a:t>
            </a:r>
          </a:p>
          <a:p>
            <a:pPr lvl="1"/>
            <a:r>
              <a:rPr lang="en-US" sz="2400" dirty="0" smtClean="0"/>
              <a:t>extensible: callouts to other languages, data sources</a:t>
            </a:r>
          </a:p>
        </p:txBody>
      </p:sp>
    </p:spTree>
    <p:extLst>
      <p:ext uri="{BB962C8B-B14F-4D97-AF65-F5344CB8AC3E}">
        <p14:creationId xmlns:p14="http://schemas.microsoft.com/office/powerpoint/2010/main" val="4464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: Set of named Relations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1200" y="2286000"/>
            <a:ext cx="6356396" cy="3505200"/>
            <a:chOff x="6011863" y="3911600"/>
            <a:chExt cx="3132137" cy="1727200"/>
          </a:xfrm>
        </p:grpSpPr>
        <p:pic>
          <p:nvPicPr>
            <p:cNvPr id="4" name="Picture 5" descr="skitched-3-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3911600"/>
              <a:ext cx="3132137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6400800" y="4572000"/>
              <a:ext cx="2286000" cy="838200"/>
            </a:xfrm>
            <a:prstGeom prst="rect">
              <a:avLst/>
            </a:prstGeom>
            <a:solidFill>
              <a:srgbClr val="F7B21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172"/>
              </p:ext>
            </p:extLst>
          </p:nvPr>
        </p:nvGraphicFramePr>
        <p:xfrm>
          <a:off x="2514600" y="3626224"/>
          <a:ext cx="1470003" cy="76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01"/>
                <a:gridCol w="490001"/>
                <a:gridCol w="490001"/>
              </a:tblGrid>
              <a:tr h="19070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</a:tr>
              <a:tr h="1907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</a:tr>
              <a:tr h="1907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</a:tr>
              <a:tr h="1907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676" marR="47676" marT="23838" marB="2383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7001"/>
              </p:ext>
            </p:extLst>
          </p:nvPr>
        </p:nvGraphicFramePr>
        <p:xfrm>
          <a:off x="5738597" y="3713938"/>
          <a:ext cx="890802" cy="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34"/>
                <a:gridCol w="296934"/>
                <a:gridCol w="296934"/>
              </a:tblGrid>
              <a:tr h="11556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57885"/>
              </p:ext>
            </p:extLst>
          </p:nvPr>
        </p:nvGraphicFramePr>
        <p:xfrm>
          <a:off x="5958936" y="4389036"/>
          <a:ext cx="890802" cy="4622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934"/>
                <a:gridCol w="296934"/>
                <a:gridCol w="296934"/>
              </a:tblGrid>
              <a:tr h="11556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77646"/>
              </p:ext>
            </p:extLst>
          </p:nvPr>
        </p:nvGraphicFramePr>
        <p:xfrm>
          <a:off x="4307101" y="3686803"/>
          <a:ext cx="890802" cy="4622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934"/>
                <a:gridCol w="296934"/>
                <a:gridCol w="296934"/>
              </a:tblGrid>
              <a:tr h="11556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73119"/>
              </p:ext>
            </p:extLst>
          </p:nvPr>
        </p:nvGraphicFramePr>
        <p:xfrm>
          <a:off x="3930718" y="4565977"/>
          <a:ext cx="1877224" cy="7613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06346"/>
                <a:gridCol w="592420"/>
                <a:gridCol w="578458"/>
              </a:tblGrid>
              <a:tr h="190325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ssn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="0" baseline="0" dirty="0" smtClean="0"/>
                        <a:t>integer</a:t>
                      </a:r>
                      <a:endParaRPr lang="en-US" sz="900" b="0" dirty="0"/>
                    </a:p>
                  </a:txBody>
                  <a:tcPr marL="47582" marR="47582" marT="23791" marB="23791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</a:t>
                      </a:r>
                      <a:r>
                        <a:rPr lang="en-US" sz="900" b="0" dirty="0" smtClean="0"/>
                        <a:t>text</a:t>
                      </a:r>
                      <a:endParaRPr lang="en-US" sz="900" b="0" dirty="0"/>
                    </a:p>
                  </a:txBody>
                  <a:tcPr marL="47582" marR="47582" marT="23791" marB="23791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</a:t>
                      </a:r>
                      <a:r>
                        <a:rPr lang="en-US" sz="900" b="0" dirty="0" smtClean="0"/>
                        <a:t>text</a:t>
                      </a:r>
                      <a:endParaRPr lang="en-US" sz="900" b="0" dirty="0"/>
                    </a:p>
                  </a:txBody>
                  <a:tcPr marL="47582" marR="47582" marT="23791" marB="23791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032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1"/>
                          </a:solidFill>
                        </a:rPr>
                        <a:t>wei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jones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9032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987654321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1"/>
                          </a:solidFill>
                        </a:rPr>
                        <a:t>apurva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lee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9032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543219876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1"/>
                          </a:solidFill>
                        </a:rPr>
                        <a:t>sara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manning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: Set of named Relations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Relation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):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Schema:</a:t>
            </a: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description (“metadata”)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Instance: </a:t>
            </a:r>
            <a:r>
              <a:rPr lang="en-US" dirty="0" smtClean="0"/>
              <a:t>set of data satisfying the schema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493"/>
              </p:ext>
            </p:extLst>
          </p:nvPr>
        </p:nvGraphicFramePr>
        <p:xfrm>
          <a:off x="2209800" y="4267200"/>
          <a:ext cx="5820712" cy="234337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90169"/>
                <a:gridCol w="1836916"/>
                <a:gridCol w="1793627"/>
              </a:tblGrid>
              <a:tr h="55076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ssn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="0" baseline="0" dirty="0" smtClean="0"/>
                        <a:t>integer</a:t>
                      </a:r>
                      <a:endParaRPr lang="en-US" sz="28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</a:t>
                      </a:r>
                      <a:r>
                        <a:rPr lang="en-US" sz="2800" b="0" dirty="0" smtClean="0"/>
                        <a:t>text</a:t>
                      </a:r>
                      <a:endParaRPr lang="en-US" sz="28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last </a:t>
                      </a:r>
                      <a:r>
                        <a:rPr lang="en-US" sz="2800" b="0" dirty="0" smtClean="0"/>
                        <a:t>text</a:t>
                      </a:r>
                      <a:endParaRPr lang="en-US" sz="28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wei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jones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987654321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apurva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lee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543219876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sara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manning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3677334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Folks</a:t>
            </a:r>
            <a:endParaRPr lang="en-US" b="1" dirty="0">
              <a:solidFill>
                <a:schemeClr val="accent2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28800" y="3677334"/>
            <a:ext cx="6477000" cy="3180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>
                <a:solidFill>
                  <a:srgbClr val="FF0000"/>
                </a:solidFill>
              </a:rPr>
              <a:t>Database</a:t>
            </a:r>
            <a:r>
              <a:rPr lang="en-US" dirty="0"/>
              <a:t>: Set of named Relations</a:t>
            </a:r>
          </a:p>
          <a:p>
            <a:r>
              <a:rPr lang="en-US" i="1" dirty="0">
                <a:solidFill>
                  <a:srgbClr val="FF0000"/>
                </a:solidFill>
              </a:rPr>
              <a:t>Relation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Table</a:t>
            </a:r>
            <a:r>
              <a:rPr lang="en-US" dirty="0"/>
              <a:t>):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Schema: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description (“metadata”)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Instance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set of data satisfying the schema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Column, Field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62639"/>
              </p:ext>
            </p:extLst>
          </p:nvPr>
        </p:nvGraphicFramePr>
        <p:xfrm>
          <a:off x="6019800" y="3886200"/>
          <a:ext cx="1981200" cy="254597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81200"/>
              </a:tblGrid>
              <a:tr h="636494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first </a:t>
                      </a:r>
                      <a:r>
                        <a:rPr lang="en-US" sz="3000" b="0" dirty="0" smtClean="0"/>
                        <a:t>text</a:t>
                      </a:r>
                      <a:endParaRPr lang="en-US" sz="30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36494"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solidFill>
                            <a:schemeClr val="bg1"/>
                          </a:solidFill>
                        </a:rPr>
                        <a:t>wei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36494"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solidFill>
                            <a:schemeClr val="bg1"/>
                          </a:solidFill>
                        </a:rPr>
                        <a:t>apurva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36494"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solidFill>
                            <a:schemeClr val="bg1"/>
                          </a:solidFill>
                        </a:rPr>
                        <a:t>sara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15000" y="3677334"/>
            <a:ext cx="2590800" cy="3180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>
                <a:solidFill>
                  <a:srgbClr val="FF0000"/>
                </a:solidFill>
              </a:rPr>
              <a:t>Database</a:t>
            </a:r>
            <a:r>
              <a:rPr lang="en-US" dirty="0"/>
              <a:t>: Set of named Relations</a:t>
            </a:r>
          </a:p>
          <a:p>
            <a:r>
              <a:rPr lang="en-US" i="1" dirty="0">
                <a:solidFill>
                  <a:srgbClr val="FF0000"/>
                </a:solidFill>
              </a:rPr>
              <a:t>Relation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Table</a:t>
            </a:r>
            <a:r>
              <a:rPr lang="en-US" dirty="0"/>
              <a:t>):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Schema: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description (“metadata”)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Instance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set of data satisfying the schema</a:t>
            </a:r>
          </a:p>
          <a:p>
            <a:r>
              <a:rPr lang="en-US" i="1" dirty="0">
                <a:solidFill>
                  <a:srgbClr val="FF0000"/>
                </a:solidFill>
              </a:rPr>
              <a:t>Attribute</a:t>
            </a:r>
            <a:r>
              <a:rPr lang="en-US" dirty="0"/>
              <a:t> (</a:t>
            </a:r>
            <a:r>
              <a:rPr lang="en-US" i="1" dirty="0">
                <a:solidFill>
                  <a:srgbClr val="FF0000"/>
                </a:solidFill>
              </a:rPr>
              <a:t>Column, Field</a:t>
            </a:r>
            <a:r>
              <a:rPr lang="en-US" dirty="0"/>
              <a:t>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Tuple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Record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7822"/>
              </p:ext>
            </p:extLst>
          </p:nvPr>
        </p:nvGraphicFramePr>
        <p:xfrm>
          <a:off x="2180289" y="5181600"/>
          <a:ext cx="6277911" cy="63649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362200"/>
                <a:gridCol w="1981200"/>
                <a:gridCol w="1934511"/>
              </a:tblGrid>
              <a:tr h="636494"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bg1"/>
                          </a:solidFill>
                        </a:rPr>
                        <a:t>543219876</a:t>
                      </a:r>
                      <a:endParaRPr lang="en-US" sz="3000" b="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dirty="0" err="1" smtClean="0">
                          <a:solidFill>
                            <a:schemeClr val="bg1"/>
                          </a:solidFill>
                        </a:rPr>
                        <a:t>sara</a:t>
                      </a:r>
                      <a:endParaRPr lang="en-US" sz="3000" b="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bg1"/>
                          </a:solidFill>
                        </a:rPr>
                        <a:t>manning</a:t>
                      </a:r>
                      <a:endParaRPr lang="en-US" sz="3000" b="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905000" y="5029200"/>
            <a:ext cx="6781800" cy="990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Schema </a:t>
            </a:r>
            <a:r>
              <a:rPr lang="en-US" dirty="0" smtClean="0"/>
              <a:t>is fixed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unique attribute names, </a:t>
            </a:r>
            <a:r>
              <a:rPr lang="en-US" i="1" dirty="0" smtClean="0"/>
              <a:t>atomic</a:t>
            </a:r>
            <a:r>
              <a:rPr lang="en-US" dirty="0" smtClean="0"/>
              <a:t> types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folks (</a:t>
            </a:r>
            <a:r>
              <a:rPr lang="en-US" sz="2000" dirty="0" err="1" smtClean="0">
                <a:latin typeface="Courier"/>
                <a:cs typeface="Courier"/>
              </a:rPr>
              <a:t>ssn</a:t>
            </a:r>
            <a:r>
              <a:rPr lang="en-US" sz="2000" dirty="0" smtClean="0">
                <a:latin typeface="Courier"/>
                <a:cs typeface="Courier"/>
              </a:rPr>
              <a:t> integer, first text, last text)</a:t>
            </a:r>
          </a:p>
          <a:p>
            <a:r>
              <a:rPr lang="en-US" i="1" dirty="0" smtClean="0"/>
              <a:t>Instance</a:t>
            </a:r>
            <a:r>
              <a:rPr lang="en-US" dirty="0" smtClean="0"/>
              <a:t> can change often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multi</a:t>
            </a:r>
            <a:r>
              <a:rPr lang="en-US" dirty="0" smtClean="0"/>
              <a:t>set of “rows” (“tuples”)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{(</a:t>
            </a:r>
            <a:r>
              <a:rPr lang="nb-NO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123456789, ’</a:t>
            </a:r>
            <a:r>
              <a:rPr lang="nb-NO" sz="2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wei</a:t>
            </a:r>
            <a:r>
              <a:rPr lang="nb-NO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’, ’</a:t>
            </a:r>
            <a:r>
              <a:rPr lang="nb-NO" sz="2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jones</a:t>
            </a:r>
            <a:r>
              <a:rPr lang="nb-NO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’),</a:t>
            </a:r>
            <a:br>
              <a:rPr lang="nb-NO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nb-NO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987654321, ’</a:t>
            </a:r>
            <a:r>
              <a:rPr lang="fi-FI" sz="2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apurva</a:t>
            </a: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’, ’</a:t>
            </a:r>
            <a:r>
              <a:rPr lang="fi-FI" sz="2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lee</a:t>
            </a: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’),</a:t>
            </a:r>
            <a:b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is-I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543219876, ‘sara’, ‘manning’</a:t>
            </a:r>
            <a:r>
              <a:rPr lang="is-IS" sz="2800" dirty="0" smtClean="0">
                <a:solidFill>
                  <a:srgbClr val="000000"/>
                </a:solidFill>
                <a:latin typeface="ArialMT" charset="0"/>
              </a:rPr>
              <a:t>),</a:t>
            </a:r>
            <a:br>
              <a:rPr lang="is-IS" sz="2800" dirty="0" smtClean="0">
                <a:solidFill>
                  <a:srgbClr val="000000"/>
                </a:solidFill>
                <a:latin typeface="ArialMT" charset="0"/>
              </a:rPr>
            </a:b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b-NO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987654321, ’</a:t>
            </a:r>
            <a:r>
              <a:rPr lang="fi-FI" sz="2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apurva</a:t>
            </a: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’, ’</a:t>
            </a:r>
            <a:r>
              <a:rPr lang="fi-FI" sz="2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lee</a:t>
            </a:r>
            <a:r>
              <a:rPr lang="fi-FI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  <a:r>
              <a:rPr lang="is-IS" sz="2800" dirty="0" smtClean="0">
                <a:solidFill>
                  <a:srgbClr val="000000"/>
                </a:solidFill>
                <a:latin typeface="ArialMT" charset="0"/>
              </a:rPr>
              <a:t>}</a:t>
            </a:r>
            <a:endParaRPr lang="is-IS" sz="2000" dirty="0">
              <a:solidFill>
                <a:srgbClr val="000000"/>
              </a:solidFill>
              <a:latin typeface="ArialM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6465911"/>
            <a:ext cx="167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latin typeface="+mn-lt"/>
              </a:rPr>
              <a:t>1</a:t>
            </a:r>
            <a:r>
              <a:rPr lang="en-US" sz="2000" dirty="0" smtClean="0">
                <a:latin typeface="+mn-lt"/>
              </a:rPr>
              <a:t>more or less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3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Why is this </a:t>
            </a:r>
            <a:r>
              <a:rPr lang="en-US" i="1" dirty="0" smtClean="0"/>
              <a:t>not</a:t>
            </a:r>
            <a:r>
              <a:rPr lang="en-US" dirty="0" smtClean="0"/>
              <a:t> a relation?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saddress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integer, street text, </a:t>
            </a:r>
            <a:br>
              <a:rPr lang="en-US" sz="2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     zip integer)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{(84, ‘Maple Ave’, 54704),</a:t>
            </a:r>
            <a:br>
              <a:rPr lang="en-US" sz="2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(22, ‘High’, ‘Street’, 76425),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(75, 'Hearst Ave’, 94720)}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55876"/>
              </p:ext>
            </p:extLst>
          </p:nvPr>
        </p:nvGraphicFramePr>
        <p:xfrm>
          <a:off x="266700" y="5562600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3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Why is this </a:t>
            </a:r>
            <a:r>
              <a:rPr lang="en-US" i="1" dirty="0"/>
              <a:t>not</a:t>
            </a:r>
            <a:r>
              <a:rPr lang="en-US" dirty="0"/>
              <a:t> a relation?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92699"/>
              </p:ext>
            </p:extLst>
          </p:nvPr>
        </p:nvGraphicFramePr>
        <p:xfrm>
          <a:off x="990600" y="3276600"/>
          <a:ext cx="6629401" cy="220307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09801"/>
                <a:gridCol w="2478676"/>
                <a:gridCol w="1940924"/>
              </a:tblGrid>
              <a:tr h="55076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0" baseline="0" dirty="0" smtClean="0"/>
                        <a:t>integer</a:t>
                      </a:r>
                      <a:endParaRPr lang="en-US" sz="24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street </a:t>
                      </a:r>
                      <a:r>
                        <a:rPr lang="en-US" sz="2400" b="0" dirty="0" smtClean="0"/>
                        <a:t>text</a:t>
                      </a:r>
                      <a:endParaRPr lang="en-US" sz="24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zip </a:t>
                      </a:r>
                      <a:r>
                        <a:rPr lang="en-US" sz="2400" b="0" dirty="0" smtClean="0"/>
                        <a:t>integer</a:t>
                      </a:r>
                      <a:endParaRPr lang="en-US" sz="24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Maple Ave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54704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Hearst Ave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94720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658101" y="4378138"/>
            <a:ext cx="1104900" cy="49866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 charset="0"/>
                <a:cs typeface="Helvetica Neue" charset="0"/>
              </a:rPr>
              <a:t>76425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2630269"/>
            <a:ext cx="219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saddress</a:t>
            </a:r>
            <a:endParaRPr lang="en-US" b="1" dirty="0">
              <a:solidFill>
                <a:schemeClr val="accent2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Why is this </a:t>
            </a:r>
            <a:r>
              <a:rPr lang="en-US" i="1" dirty="0"/>
              <a:t>not</a:t>
            </a:r>
            <a:r>
              <a:rPr lang="en-US" dirty="0"/>
              <a:t> a relation?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19362"/>
              </p:ext>
            </p:extLst>
          </p:nvPr>
        </p:nvGraphicFramePr>
        <p:xfrm>
          <a:off x="990599" y="3276600"/>
          <a:ext cx="6629401" cy="220307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09801"/>
                <a:gridCol w="2478676"/>
                <a:gridCol w="1940924"/>
              </a:tblGrid>
              <a:tr h="55076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0" baseline="0" dirty="0" smtClean="0"/>
                        <a:t>integer</a:t>
                      </a:r>
                      <a:endParaRPr lang="en-US" sz="24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street </a:t>
                      </a:r>
                      <a:r>
                        <a:rPr lang="en-US" sz="2400" b="0" dirty="0" smtClean="0"/>
                        <a:t>text</a:t>
                      </a:r>
                      <a:endParaRPr lang="en-US" sz="24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0" dirty="0" smtClean="0"/>
                        <a:t>text</a:t>
                      </a:r>
                      <a:endParaRPr lang="en-US" sz="2400" b="0" dirty="0"/>
                    </a:p>
                  </a:txBody>
                  <a:tcPr marL="159124" marR="159124" marT="79562" marB="7956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Maple Ave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54704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High Street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Helvetica Neue" charset="0"/>
                          <a:cs typeface="Helvetica Neue" charset="0"/>
                        </a:rPr>
                        <a:t>76425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50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Hearst Ave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94720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59124" marR="159124" marT="79562" marB="7956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" y="2630269"/>
            <a:ext cx="222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baddress</a:t>
            </a:r>
            <a:endParaRPr lang="en-US" b="1" dirty="0">
              <a:solidFill>
                <a:schemeClr val="accent2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68489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 anchor="t"/>
          <a:lstStyle/>
          <a:p>
            <a:r>
              <a:rPr lang="en-US" dirty="0"/>
              <a:t>Why is this </a:t>
            </a:r>
            <a:r>
              <a:rPr lang="en-US" i="1" dirty="0"/>
              <a:t>not</a:t>
            </a:r>
            <a:r>
              <a:rPr lang="en-US" dirty="0"/>
              <a:t> a relation?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maddress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(first text, last text,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address)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{(‘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wei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’, ‘jones’, (84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‘Maple’, 54704)),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(‘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apurva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’, ‘lee’, (22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‘High’,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76425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)),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(‘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sara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‘manning’, (75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‘Hearst’,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94720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))}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5499"/>
              </p:ext>
            </p:extLst>
          </p:nvPr>
        </p:nvGraphicFramePr>
        <p:xfrm>
          <a:off x="266700" y="5562600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Tuple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3200"/>
            <a:ext cx="4724400" cy="1143000"/>
          </a:xfrm>
        </p:spPr>
        <p:txBody>
          <a:bodyPr/>
          <a:lstStyle/>
          <a:p>
            <a:r>
              <a:rPr lang="en-US" sz="4000" dirty="0" smtClean="0"/>
              <a:t>What is a database?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Language</a:t>
            </a:r>
            <a:endParaRPr lang="en-US" dirty="0"/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sublanguages:</a:t>
            </a:r>
          </a:p>
          <a:p>
            <a:pPr lvl="1"/>
            <a:r>
              <a:rPr lang="en-US" sz="2400" dirty="0" smtClean="0"/>
              <a:t>DDL – Data Definition Language</a:t>
            </a:r>
          </a:p>
          <a:p>
            <a:pPr lvl="2"/>
            <a:r>
              <a:rPr lang="en-US" sz="2000" dirty="0" smtClean="0"/>
              <a:t>Define and modify schema</a:t>
            </a:r>
          </a:p>
          <a:p>
            <a:pPr lvl="1"/>
            <a:r>
              <a:rPr lang="en-US" sz="2400" dirty="0" smtClean="0"/>
              <a:t>DML – Data Manipulation Language</a:t>
            </a:r>
          </a:p>
          <a:p>
            <a:pPr lvl="2"/>
            <a:r>
              <a:rPr lang="en-US" sz="2000" dirty="0" smtClean="0"/>
              <a:t>Queries can be written intuitively.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RDBMS responsible for efficient evaluation.</a:t>
            </a:r>
          </a:p>
          <a:p>
            <a:pPr lvl="1"/>
            <a:r>
              <a:rPr lang="en-US" sz="2400" dirty="0" smtClean="0"/>
              <a:t>Choose and run algorithms for declarative queries</a:t>
            </a:r>
          </a:p>
          <a:p>
            <a:pPr lvl="2"/>
            <a:r>
              <a:rPr lang="en-US" sz="2000" dirty="0" smtClean="0"/>
              <a:t>Choice of algorithm must not </a:t>
            </a:r>
            <a:r>
              <a:rPr lang="en-US" altLang="ja-JP" sz="2000" dirty="0" smtClean="0"/>
              <a:t>affect query answer.</a:t>
            </a:r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</a:t>
            </a:r>
            <a:endParaRPr lang="en-US" dirty="0"/>
          </a:p>
        </p:txBody>
      </p:sp>
      <p:sp>
        <p:nvSpPr>
          <p:cNvPr id="2764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95811"/>
              </p:ext>
            </p:extLst>
          </p:nvPr>
        </p:nvGraphicFramePr>
        <p:xfrm>
          <a:off x="381000" y="2286000"/>
          <a:ext cx="3962400" cy="1584704"/>
        </p:xfrm>
        <a:graphic>
          <a:graphicData uri="http://schemas.openxmlformats.org/drawingml/2006/table">
            <a:tbl>
              <a:tblPr/>
              <a:tblGrid>
                <a:gridCol w="838200"/>
                <a:gridCol w="1143000"/>
                <a:gridCol w="1219200"/>
                <a:gridCol w="7620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8" name="Rectangle 31"/>
          <p:cNvSpPr>
            <a:spLocks noChangeArrowheads="1"/>
          </p:cNvSpPr>
          <p:nvPr/>
        </p:nvSpPr>
        <p:spPr bwMode="auto">
          <a:xfrm>
            <a:off x="304800" y="1828800"/>
            <a:ext cx="9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Users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5875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08701"/>
              </p:ext>
            </p:extLst>
          </p:nvPr>
        </p:nvGraphicFramePr>
        <p:xfrm>
          <a:off x="1676400" y="5105400"/>
          <a:ext cx="5562600" cy="1189038"/>
        </p:xfrm>
        <a:graphic>
          <a:graphicData uri="http://schemas.openxmlformats.org/drawingml/2006/table">
            <a:tbl>
              <a:tblPr/>
              <a:tblGrid>
                <a:gridCol w="1854200"/>
                <a:gridCol w="1122966"/>
                <a:gridCol w="2585434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09:00:00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09:02:00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7" name="Rectangle 50"/>
          <p:cNvSpPr>
            <a:spLocks noChangeArrowheads="1"/>
          </p:cNvSpPr>
          <p:nvPr/>
        </p:nvSpPr>
        <p:spPr bwMode="auto">
          <a:xfrm>
            <a:off x="1600200" y="4648200"/>
            <a:ext cx="91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Posts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588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18491"/>
              </p:ext>
            </p:extLst>
          </p:nvPr>
        </p:nvGraphicFramePr>
        <p:xfrm>
          <a:off x="4800600" y="2310063"/>
          <a:ext cx="4114800" cy="1584704"/>
        </p:xfrm>
        <a:graphic>
          <a:graphicData uri="http://schemas.openxmlformats.org/drawingml/2006/table">
            <a:tbl>
              <a:tblPr/>
              <a:tblGrid>
                <a:gridCol w="944725"/>
                <a:gridCol w="1569875"/>
                <a:gridCol w="16002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bkcolor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homeworks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midterms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magenta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lectures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20" name="Rectangle 78"/>
          <p:cNvSpPr>
            <a:spLocks noChangeArrowheads="1"/>
          </p:cNvSpPr>
          <p:nvPr/>
        </p:nvSpPr>
        <p:spPr bwMode="auto">
          <a:xfrm>
            <a:off x="4724400" y="1852863"/>
            <a:ext cx="1516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Channels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age FLOAT</a:t>
            </a: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9527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67314"/>
              </p:ext>
            </p:extLst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154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65846"/>
              </p:ext>
            </p:extLst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13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81534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ＭＳ Ｐゴシック" charset="0"/>
              </a:rPr>
              <a:t>Users (</a:t>
            </a:r>
            <a:endParaRPr lang="en-US" sz="1800" dirty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latin typeface="Lucida Console" charset="0"/>
                <a:ea typeface="ＭＳ Ｐゴシック" charset="0"/>
                <a:cs typeface="ＭＳ Ｐゴシック" charset="0"/>
              </a:rPr>
              <a:t>followers INTEGER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/>
              <a:t>Primary Key column(s)</a:t>
            </a:r>
            <a:endParaRPr lang="en-US" sz="2800" dirty="0"/>
          </a:p>
          <a:p>
            <a:pPr lvl="1"/>
            <a:r>
              <a:rPr lang="en-US" sz="2400" dirty="0" smtClean="0"/>
              <a:t>Provides a unique “lookup key” for the relation</a:t>
            </a:r>
          </a:p>
          <a:p>
            <a:pPr lvl="1"/>
            <a:r>
              <a:rPr lang="en-US" sz="2400" dirty="0" smtClean="0"/>
              <a:t>Cannot have any duplicate values</a:t>
            </a:r>
          </a:p>
          <a:p>
            <a:pPr lvl="1"/>
            <a:r>
              <a:rPr lang="en-US" sz="2400" dirty="0" smtClean="0"/>
              <a:t>Can be made up of &gt;1 column</a:t>
            </a:r>
          </a:p>
          <a:p>
            <a:pPr lvl="2"/>
            <a:r>
              <a:rPr lang="en-US" altLang="ja-JP" sz="2000" dirty="0" smtClean="0"/>
              <a:t>E.g. </a:t>
            </a:r>
            <a:r>
              <a:rPr lang="en-US" altLang="ja-JP" sz="2000" dirty="0" smtClean="0">
                <a:solidFill>
                  <a:srgbClr val="FF0000"/>
                </a:solidFill>
              </a:rPr>
              <a:t>(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firstname</a:t>
            </a:r>
            <a:r>
              <a:rPr lang="en-US" altLang="ja-JP" sz="2000" dirty="0" smtClean="0">
                <a:solidFill>
                  <a:srgbClr val="FF0000"/>
                </a:solidFill>
              </a:rPr>
              <a:t>,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lastname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36234"/>
              </p:ext>
            </p:extLst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3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CREATE TABLE Channels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bkcolor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b="0" dirty="0" err="1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9530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99585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257300"/>
                <a:gridCol w="1143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bkcolor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homeworks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midterms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magenta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lectures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36234"/>
              </p:ext>
            </p:extLst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94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Channels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bkcolor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CREATE TABLE Posts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time TIMESTAMP,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b="0" dirty="0" err="1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time)</a:t>
            </a:r>
            <a:endParaRPr lang="en-US" sz="1800" b="0" dirty="0"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953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0071"/>
              </p:ext>
            </p:extLst>
          </p:nvPr>
        </p:nvGraphicFramePr>
        <p:xfrm>
          <a:off x="5410201" y="5029200"/>
          <a:ext cx="3505199" cy="1028700"/>
        </p:xfrm>
        <a:graphic>
          <a:graphicData uri="http://schemas.openxmlformats.org/drawingml/2006/table">
            <a:tbl>
              <a:tblPr/>
              <a:tblGrid>
                <a:gridCol w="667657"/>
                <a:gridCol w="627742"/>
                <a:gridCol w="2209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91390"/>
              </p:ext>
            </p:extLst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1415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257300"/>
                <a:gridCol w="1143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bkcolor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homeworks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midterms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magenta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lectures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0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Channels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bkcolor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Posts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time TIMESTAMP,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time</a:t>
            </a:r>
            <a:r>
              <a:rPr lang="en-US" sz="18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 (</a:t>
            </a:r>
            <a:r>
              <a:rPr lang="en-US" sz="1800" dirty="0" err="1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REFERENCES Users</a:t>
            </a:r>
            <a:endParaRPr lang="en-US" sz="1800" b="0" dirty="0"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cxnSp>
        <p:nvCxnSpPr>
          <p:cNvPr id="95324" name="AutoShape 92"/>
          <p:cNvCxnSpPr>
            <a:cxnSpLocks noChangeShapeType="1"/>
          </p:cNvCxnSpPr>
          <p:nvPr/>
        </p:nvCxnSpPr>
        <p:spPr bwMode="auto">
          <a:xfrm rot="10800000" flipH="1">
            <a:off x="5392571" y="1166020"/>
            <a:ext cx="1588" cy="4041775"/>
          </a:xfrm>
          <a:prstGeom prst="curvedConnector3">
            <a:avLst>
              <a:gd name="adj1" fmla="val -52775630"/>
            </a:avLst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91390"/>
              </p:ext>
            </p:extLst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70147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257300"/>
                <a:gridCol w="1143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bkcolor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homeworks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midterms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magenta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lectures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74834"/>
              </p:ext>
            </p:extLst>
          </p:nvPr>
        </p:nvGraphicFramePr>
        <p:xfrm>
          <a:off x="5410201" y="5029200"/>
          <a:ext cx="3505199" cy="1028700"/>
        </p:xfrm>
        <a:graphic>
          <a:graphicData uri="http://schemas.openxmlformats.org/drawingml/2006/table">
            <a:tbl>
              <a:tblPr/>
              <a:tblGrid>
                <a:gridCol w="667657"/>
                <a:gridCol w="627742"/>
                <a:gridCol w="2209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08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Channels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bkcolor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Posts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time TIMESTAMP,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time</a:t>
            </a:r>
            <a:r>
              <a:rPr lang="en-US" sz="18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 (</a:t>
            </a:r>
            <a:r>
              <a:rPr lang="en-US" sz="1800" dirty="0" err="1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REFERENCES Users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FOREIGN </a:t>
            </a:r>
            <a:r>
              <a:rPr lang="en-US" sz="1800" dirty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KEY </a:t>
            </a:r>
            <a:r>
              <a:rPr lang="en-US" sz="1800" dirty="0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REFERENCES </a:t>
            </a:r>
            <a:r>
              <a:rPr lang="en-US" sz="1800" dirty="0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Channels</a:t>
            </a:r>
            <a:r>
              <a:rPr lang="en-US" sz="1800" dirty="0" smtClean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  <a:endParaRPr lang="en-US" sz="1800" b="0" dirty="0"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 dirty="0">
              <a:solidFill>
                <a:schemeClr val="tx1"/>
              </a:solidFill>
              <a:latin typeface="Times New Roman" charset="0"/>
            </a:endParaRPr>
          </a:p>
          <a:p>
            <a:endParaRPr lang="en-US" sz="1200" dirty="0">
              <a:solidFill>
                <a:schemeClr val="tx2"/>
              </a:solidFill>
              <a:latin typeface="Times New Roman" charset="0"/>
            </a:endParaRPr>
          </a:p>
        </p:txBody>
      </p:sp>
      <p:cxnSp>
        <p:nvCxnSpPr>
          <p:cNvPr id="95324" name="AutoShape 92"/>
          <p:cNvCxnSpPr>
            <a:cxnSpLocks noChangeShapeType="1"/>
          </p:cNvCxnSpPr>
          <p:nvPr/>
        </p:nvCxnSpPr>
        <p:spPr bwMode="auto">
          <a:xfrm rot="10800000" flipH="1">
            <a:off x="5392571" y="1166020"/>
            <a:ext cx="1588" cy="4041775"/>
          </a:xfrm>
          <a:prstGeom prst="curvedConnector3">
            <a:avLst>
              <a:gd name="adj1" fmla="val -52775630"/>
            </a:avLst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9" name="Group 46"/>
          <p:cNvGraphicFramePr>
            <a:graphicFrameLocks noGrp="1"/>
          </p:cNvGraphicFramePr>
          <p:nvPr>
            <p:extLst/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532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257300"/>
                <a:gridCol w="1143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bkcolor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homeworks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midterms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magenta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lectures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90"/>
          <p:cNvGraphicFramePr>
            <a:graphicFrameLocks noGrp="1"/>
          </p:cNvGraphicFramePr>
          <p:nvPr>
            <p:extLst/>
          </p:nvPr>
        </p:nvGraphicFramePr>
        <p:xfrm>
          <a:off x="5410201" y="5029200"/>
          <a:ext cx="3505199" cy="1028700"/>
        </p:xfrm>
        <a:graphic>
          <a:graphicData uri="http://schemas.openxmlformats.org/drawingml/2006/table">
            <a:tbl>
              <a:tblPr/>
              <a:tblGrid>
                <a:gridCol w="667657"/>
                <a:gridCol w="627742"/>
                <a:gridCol w="2209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AutoShape 94"/>
          <p:cNvCxnSpPr>
            <a:cxnSpLocks noChangeShapeType="1"/>
          </p:cNvCxnSpPr>
          <p:nvPr/>
        </p:nvCxnSpPr>
        <p:spPr bwMode="auto">
          <a:xfrm rot="16200000" flipV="1">
            <a:off x="5036584" y="3739198"/>
            <a:ext cx="2122090" cy="434894"/>
          </a:xfrm>
          <a:prstGeom prst="curvedConnector3">
            <a:avLst>
              <a:gd name="adj1" fmla="val 122572"/>
            </a:avLst>
          </a:prstGeom>
          <a:noFill/>
          <a:ln w="28575">
            <a:solidFill>
              <a:srgbClr val="7030A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389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DDL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13620"/>
            <a:ext cx="5638800" cy="5105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Users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uname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followers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age FLOAT,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CREATE TABLE Boats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bid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err="1" smtClean="0"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color CHAR(10),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b="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 (bid)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CREATE TABLE Posts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  time TIMESTAMP,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KEY (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time</a:t>
            </a:r>
            <a:r>
              <a:rPr lang="en-US" sz="18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 (</a:t>
            </a:r>
            <a:r>
              <a:rPr lang="en-US" sz="1800" dirty="0" err="1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1800" b="0" dirty="0" err="1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1800" b="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REFERENCES Users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FOREIGN </a:t>
            </a:r>
            <a:r>
              <a:rPr lang="en-US" sz="1800" dirty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KEY </a:t>
            </a:r>
            <a:r>
              <a:rPr lang="en-US" sz="1800" dirty="0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1800" dirty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REFERENCES </a:t>
            </a:r>
            <a:r>
              <a:rPr lang="en-US" sz="1800" dirty="0" smtClean="0">
                <a:solidFill>
                  <a:srgbClr val="7030A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Channels</a:t>
            </a:r>
            <a:r>
              <a:rPr lang="en-US" sz="1800" dirty="0" smtClean="0"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  <a:endParaRPr lang="en-US" sz="1800" b="0" dirty="0"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 dirty="0">
              <a:solidFill>
                <a:schemeClr val="tx1"/>
              </a:solidFill>
              <a:latin typeface="Times New Roman" charset="0"/>
            </a:endParaRPr>
          </a:p>
          <a:p>
            <a:endParaRPr lang="en-US" sz="1200" dirty="0">
              <a:solidFill>
                <a:schemeClr val="tx2"/>
              </a:solidFill>
              <a:latin typeface="Times New Roman" charset="0"/>
            </a:endParaRPr>
          </a:p>
        </p:txBody>
      </p:sp>
      <p:cxnSp>
        <p:nvCxnSpPr>
          <p:cNvPr id="95324" name="AutoShape 92"/>
          <p:cNvCxnSpPr>
            <a:cxnSpLocks noChangeShapeType="1"/>
          </p:cNvCxnSpPr>
          <p:nvPr/>
        </p:nvCxnSpPr>
        <p:spPr bwMode="auto">
          <a:xfrm rot="10800000" flipH="1">
            <a:off x="5392571" y="1166020"/>
            <a:ext cx="1588" cy="4041775"/>
          </a:xfrm>
          <a:prstGeom prst="curvedConnector3">
            <a:avLst>
              <a:gd name="adj1" fmla="val -52775630"/>
            </a:avLst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9" name="Group 46"/>
          <p:cNvGraphicFramePr>
            <a:graphicFrameLocks noGrp="1"/>
          </p:cNvGraphicFramePr>
          <p:nvPr>
            <p:extLst/>
          </p:nvPr>
        </p:nvGraphicFramePr>
        <p:xfrm>
          <a:off x="5410201" y="990600"/>
          <a:ext cx="3505200" cy="1341440"/>
        </p:xfrm>
        <a:graphic>
          <a:graphicData uri="http://schemas.openxmlformats.org/drawingml/2006/table">
            <a:tbl>
              <a:tblPr/>
              <a:tblGrid>
                <a:gridCol w="667657"/>
                <a:gridCol w="932542"/>
                <a:gridCol w="1028701"/>
                <a:gridCol w="8763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68358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257300"/>
                <a:gridCol w="1143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bkcolor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homeworks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midterms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magenta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lectures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90"/>
          <p:cNvGraphicFramePr>
            <a:graphicFrameLocks noGrp="1"/>
          </p:cNvGraphicFramePr>
          <p:nvPr>
            <p:extLst/>
          </p:nvPr>
        </p:nvGraphicFramePr>
        <p:xfrm>
          <a:off x="5410201" y="5029200"/>
          <a:ext cx="3505199" cy="1028700"/>
        </p:xfrm>
        <a:graphic>
          <a:graphicData uri="http://schemas.openxmlformats.org/drawingml/2006/table">
            <a:tbl>
              <a:tblPr/>
              <a:tblGrid>
                <a:gridCol w="667657"/>
                <a:gridCol w="627742"/>
                <a:gridCol w="2209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time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09:02:00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AutoShape 94"/>
          <p:cNvCxnSpPr>
            <a:cxnSpLocks noChangeShapeType="1"/>
          </p:cNvCxnSpPr>
          <p:nvPr/>
        </p:nvCxnSpPr>
        <p:spPr bwMode="auto">
          <a:xfrm rot="16200000" flipV="1">
            <a:off x="5036584" y="3739198"/>
            <a:ext cx="2122090" cy="434894"/>
          </a:xfrm>
          <a:prstGeom prst="curvedConnector3">
            <a:avLst>
              <a:gd name="adj1" fmla="val 122572"/>
            </a:avLst>
          </a:prstGeom>
          <a:noFill/>
          <a:ln w="28575">
            <a:solidFill>
              <a:srgbClr val="7030A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2667000"/>
            <a:ext cx="4800600" cy="1555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Foreign key references a table</a:t>
            </a:r>
          </a:p>
          <a:p>
            <a:pPr lvl="1"/>
            <a:r>
              <a:rPr lang="en-US" sz="1800" kern="0" dirty="0" smtClean="0"/>
              <a:t>Via the primary key of that table</a:t>
            </a:r>
          </a:p>
          <a:p>
            <a:r>
              <a:rPr lang="en-US" sz="2000" kern="0" dirty="0" smtClean="0"/>
              <a:t>Need not share the name of the referenced primary key</a:t>
            </a: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63307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a database?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94696" y="38100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“A </a:t>
            </a:r>
            <a:r>
              <a:rPr lang="en-US" sz="2400" i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database is a </a:t>
            </a:r>
            <a:r>
              <a:rPr lang="en-US" sz="2400" b="1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searchable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collection of information</a:t>
            </a:r>
            <a:r>
              <a:rPr lang="en-US" sz="2400" i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.” </a:t>
            </a:r>
          </a:p>
          <a:p>
            <a:r>
              <a:rPr lang="en-US" sz="2400" i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400" i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- U. Victoria,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654" y="1143000"/>
            <a:ext cx="8563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structured set of data held in a 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computer,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especially one that is </a:t>
            </a:r>
            <a:r>
              <a:rPr lang="en-US" sz="2400" b="1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accessible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various ways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r>
              <a:rPr lang="en-US" sz="2400" i="1" dirty="0" smtClean="0">
                <a:solidFill>
                  <a:srgbClr val="222222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</a:p>
          <a:p>
            <a:r>
              <a:rPr lang="en-US" sz="2400" i="1" dirty="0">
                <a:solidFill>
                  <a:srgbClr val="222222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400" i="1" dirty="0" smtClean="0">
                <a:solidFill>
                  <a:srgbClr val="222222"/>
                </a:solidFill>
                <a:latin typeface="Helvetica" charset="0"/>
                <a:ea typeface="Helvetica" charset="0"/>
                <a:cs typeface="Helvetica" charset="0"/>
              </a:rPr>
              <a:t>- Google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696" y="4800600"/>
            <a:ext cx="8563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 database is an organized collection of 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data. A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DBMS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is a 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computer-software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application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 that interacts with 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end-users,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other applications, and the database itself to </a:t>
            </a:r>
            <a:r>
              <a:rPr lang="en-US" sz="2400" b="1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capture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analyze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data.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” </a:t>
            </a:r>
          </a:p>
          <a:p>
            <a:r>
              <a:rPr lang="en-US" sz="24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Wikipedia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54" y="2463860"/>
            <a:ext cx="8387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“A </a:t>
            </a:r>
            <a:r>
              <a:rPr lang="en-US" sz="2400" i="1" dirty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usually large collection of </a:t>
            </a:r>
            <a:r>
              <a:rPr lang="en-US" sz="24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 </a:t>
            </a:r>
            <a:r>
              <a:rPr lang="en-US" sz="2400" b="1" i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organized</a:t>
            </a:r>
            <a:r>
              <a:rPr lang="en-US" sz="2400" i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i="1" dirty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especially for rapid </a:t>
            </a:r>
            <a:r>
              <a:rPr lang="en-US" sz="2400" b="1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search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i="1" dirty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2400" b="1" i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retrieval</a:t>
            </a:r>
            <a:r>
              <a:rPr lang="en-US" sz="2400" i="1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.” </a:t>
            </a:r>
          </a:p>
          <a:p>
            <a:r>
              <a:rPr lang="en-US" sz="2400" i="1" dirty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	-</a:t>
            </a:r>
            <a:r>
              <a:rPr lang="en-US" sz="2400" i="1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 M&amp;W</a:t>
            </a:r>
            <a:endParaRPr lang="en-US" sz="24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http://cs186berkeley.net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cs186.spring.18@gmail.com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HW0 (setup) is simple (available soon)</a:t>
            </a:r>
          </a:p>
          <a:p>
            <a:pPr lvl="1"/>
            <a:r>
              <a:rPr lang="en-US" dirty="0" smtClean="0"/>
              <a:t>Will be due Wednesday at 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Section will be held </a:t>
            </a:r>
            <a:r>
              <a:rPr lang="en-US" i="1" dirty="0" smtClean="0"/>
              <a:t>next week</a:t>
            </a:r>
          </a:p>
          <a:p>
            <a:pPr lvl="1"/>
            <a:r>
              <a:rPr lang="en-US" dirty="0" smtClean="0"/>
              <a:t>Help getting set up for homework</a:t>
            </a:r>
          </a:p>
        </p:txBody>
      </p:sp>
    </p:spTree>
    <p:extLst>
      <p:ext uri="{BB962C8B-B14F-4D97-AF65-F5344CB8AC3E}">
        <p14:creationId xmlns:p14="http://schemas.microsoft.com/office/powerpoint/2010/main" val="363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Still evolving, but expect ~450.</a:t>
            </a:r>
          </a:p>
          <a:p>
            <a:r>
              <a:rPr lang="en-US" sz="2800" dirty="0" smtClean="0"/>
              <a:t>Some students will drop</a:t>
            </a:r>
          </a:p>
          <a:p>
            <a:pPr lvl="1"/>
            <a:r>
              <a:rPr lang="en-US" sz="2000" dirty="0" smtClean="0"/>
              <a:t>Drop soon if you can!</a:t>
            </a:r>
          </a:p>
          <a:p>
            <a:r>
              <a:rPr lang="en-US" sz="2800" dirty="0" smtClean="0"/>
              <a:t>CS186 staff are </a:t>
            </a:r>
            <a:r>
              <a:rPr lang="en-US" sz="2800" i="1" dirty="0" smtClean="0"/>
              <a:t>not involved </a:t>
            </a:r>
            <a:r>
              <a:rPr lang="en-US" sz="2800" dirty="0" smtClean="0"/>
              <a:t>in enrollment</a:t>
            </a:r>
          </a:p>
          <a:p>
            <a:pPr lvl="1"/>
            <a:r>
              <a:rPr lang="en-US" sz="2400" dirty="0" smtClean="0"/>
              <a:t>Please don’t ask us if we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34340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Find all 27-year-old users:</a:t>
            </a:r>
          </a:p>
        </p:txBody>
      </p:sp>
      <p:sp>
        <p:nvSpPr>
          <p:cNvPr id="3174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90800" y="3275013"/>
            <a:ext cx="4081245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800040"/>
                </a:solidFill>
                <a:latin typeface="Lucida Console" charset="0"/>
              </a:rPr>
              <a:t>SELECT *</a:t>
            </a:r>
          </a:p>
          <a:p>
            <a:r>
              <a:rPr lang="en-US" sz="2800" dirty="0">
                <a:solidFill>
                  <a:srgbClr val="800040"/>
                </a:solidFill>
                <a:latin typeface="Lucida Console" charset="0"/>
              </a:rPr>
              <a:t>  FROM  </a:t>
            </a:r>
            <a:r>
              <a:rPr lang="en-US" sz="2800" dirty="0" smtClean="0">
                <a:solidFill>
                  <a:srgbClr val="800040"/>
                </a:solidFill>
                <a:latin typeface="Lucida Console" charset="0"/>
              </a:rPr>
              <a:t>Users AS </a:t>
            </a:r>
            <a:r>
              <a:rPr lang="en-US" sz="2800" dirty="0">
                <a:solidFill>
                  <a:srgbClr val="800040"/>
                </a:solidFill>
                <a:latin typeface="Lucida Console" charset="0"/>
              </a:rPr>
              <a:t>U</a:t>
            </a:r>
          </a:p>
          <a:p>
            <a:r>
              <a:rPr lang="en-US" sz="2800" dirty="0">
                <a:solidFill>
                  <a:srgbClr val="800040"/>
                </a:solidFill>
                <a:latin typeface="Lucida Console" charset="0"/>
              </a:rPr>
              <a:t>WHERE </a:t>
            </a:r>
            <a:r>
              <a:rPr lang="en-US" sz="2800" dirty="0" err="1">
                <a:solidFill>
                  <a:srgbClr val="800040"/>
                </a:solidFill>
                <a:latin typeface="Lucida Console" charset="0"/>
              </a:rPr>
              <a:t>U</a:t>
            </a:r>
            <a:r>
              <a:rPr lang="en-US" sz="2800" dirty="0" err="1" smtClean="0">
                <a:solidFill>
                  <a:srgbClr val="800040"/>
                </a:solidFill>
                <a:latin typeface="Lucida Console" charset="0"/>
              </a:rPr>
              <a:t>.age</a:t>
            </a:r>
            <a:r>
              <a:rPr lang="en-US" sz="2800" dirty="0" smtClean="0">
                <a:solidFill>
                  <a:srgbClr val="800040"/>
                </a:solidFill>
                <a:latin typeface="Lucida Console" charset="0"/>
              </a:rPr>
              <a:t>=27;</a:t>
            </a:r>
            <a:endParaRPr lang="en-US" sz="2800" dirty="0">
              <a:solidFill>
                <a:srgbClr val="800040"/>
              </a:solidFill>
              <a:latin typeface="Lucida Console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4714067"/>
            <a:ext cx="6565259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To find just names and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followers, </a:t>
            </a:r>
            <a:b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replace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first line: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514600" y="5881688"/>
            <a:ext cx="602889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800040"/>
                </a:solidFill>
                <a:latin typeface="Lucida Console" charset="0"/>
              </a:rPr>
              <a:t>SELECT </a:t>
            </a:r>
            <a:r>
              <a:rPr lang="en-US" sz="2800" dirty="0" err="1" smtClean="0">
                <a:solidFill>
                  <a:srgbClr val="800040"/>
                </a:solidFill>
                <a:latin typeface="Lucida Console" charset="0"/>
              </a:rPr>
              <a:t>U.uname</a:t>
            </a:r>
            <a:r>
              <a:rPr lang="en-US" sz="2800" dirty="0">
                <a:solidFill>
                  <a:srgbClr val="800040"/>
                </a:solidFill>
                <a:latin typeface="Lucida Console" charset="0"/>
              </a:rPr>
              <a:t>, </a:t>
            </a:r>
            <a:r>
              <a:rPr lang="en-US" sz="2800" dirty="0" err="1" smtClean="0">
                <a:solidFill>
                  <a:srgbClr val="800040"/>
                </a:solidFill>
                <a:latin typeface="Lucida Console" charset="0"/>
              </a:rPr>
              <a:t>U.followers</a:t>
            </a:r>
            <a:endParaRPr lang="en-US" sz="2800" dirty="0">
              <a:solidFill>
                <a:srgbClr val="800040"/>
              </a:solidFill>
              <a:latin typeface="Lucida Console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Helvetica Neue Light"/>
              </a:rPr>
              <a:t>The SQL DML</a:t>
            </a:r>
            <a:endParaRPr lang="en-US" dirty="0">
              <a:ea typeface="ＭＳ Ｐゴシック" charset="0"/>
              <a:cs typeface="Helvetica Neue Light"/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00390"/>
              </p:ext>
            </p:extLst>
          </p:nvPr>
        </p:nvGraphicFramePr>
        <p:xfrm>
          <a:off x="4867506" y="1068323"/>
          <a:ext cx="3962400" cy="1584704"/>
        </p:xfrm>
        <a:graphic>
          <a:graphicData uri="http://schemas.openxmlformats.org/drawingml/2006/table">
            <a:tbl>
              <a:tblPr/>
              <a:tblGrid>
                <a:gridCol w="838200"/>
                <a:gridCol w="1143000"/>
                <a:gridCol w="1219200"/>
                <a:gridCol w="7620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4791306" y="611123"/>
            <a:ext cx="9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Users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it out!</a:t>
            </a:r>
            <a:endParaRPr lang="en-US" dirty="0"/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 anchor="t"/>
          <a:lstStyle/>
          <a:p>
            <a:r>
              <a:rPr lang="en-US" altLang="ja-JP" sz="2000" i="1" dirty="0">
                <a:hlinkClick r:id="rId3"/>
              </a:rPr>
              <a:t>http://sqlfiddle.com/#!</a:t>
            </a:r>
            <a:r>
              <a:rPr lang="en-US" altLang="ja-JP" sz="2000" i="1" dirty="0" smtClean="0">
                <a:hlinkClick r:id="rId3"/>
              </a:rPr>
              <a:t>17/d1478/3</a:t>
            </a:r>
            <a:endParaRPr lang="en-US" altLang="ja-JP" sz="2000" i="1" dirty="0" smtClean="0"/>
          </a:p>
          <a:p>
            <a:r>
              <a:rPr lang="en-US" altLang="ja-JP" sz="2000" i="1" dirty="0" smtClean="0"/>
              <a:t>Click “Build Schema” on left</a:t>
            </a:r>
          </a:p>
          <a:p>
            <a:r>
              <a:rPr lang="en-US" altLang="ja-JP" sz="2000" i="1" dirty="0" smtClean="0"/>
              <a:t>Click “Run SQL” on right</a:t>
            </a:r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21790"/>
            <a:ext cx="7239000" cy="436000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 bwMode="auto">
          <a:xfrm>
            <a:off x="533400" y="1752600"/>
            <a:ext cx="1423737" cy="3217010"/>
          </a:xfrm>
          <a:custGeom>
            <a:avLst/>
            <a:gdLst>
              <a:gd name="connsiteX0" fmla="*/ 321594 w 2198521"/>
              <a:gd name="connsiteY0" fmla="*/ 0 h 3336757"/>
              <a:gd name="connsiteX1" fmla="*/ 752 w 2198521"/>
              <a:gd name="connsiteY1" fmla="*/ 721894 h 3336757"/>
              <a:gd name="connsiteX2" fmla="*/ 401805 w 2198521"/>
              <a:gd name="connsiteY2" fmla="*/ 1796715 h 3336757"/>
              <a:gd name="connsiteX3" fmla="*/ 2198521 w 2198521"/>
              <a:gd name="connsiteY3" fmla="*/ 3336757 h 333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521" h="3336757">
                <a:moveTo>
                  <a:pt x="321594" y="0"/>
                </a:moveTo>
                <a:cubicBezTo>
                  <a:pt x="154488" y="211221"/>
                  <a:pt x="-12617" y="422442"/>
                  <a:pt x="752" y="721894"/>
                </a:cubicBezTo>
                <a:cubicBezTo>
                  <a:pt x="14120" y="1021347"/>
                  <a:pt x="35510" y="1360905"/>
                  <a:pt x="401805" y="1796715"/>
                </a:cubicBezTo>
                <a:cubicBezTo>
                  <a:pt x="768100" y="2232526"/>
                  <a:pt x="2198521" y="3336757"/>
                  <a:pt x="2198521" y="3336757"/>
                </a:cubicBez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3994484" y="2067569"/>
            <a:ext cx="1872916" cy="2733031"/>
          </a:xfrm>
          <a:custGeom>
            <a:avLst/>
            <a:gdLst>
              <a:gd name="connsiteX0" fmla="*/ 0 w 2406316"/>
              <a:gd name="connsiteY0" fmla="*/ 49989 h 3001736"/>
              <a:gd name="connsiteX1" fmla="*/ 1620253 w 2406316"/>
              <a:gd name="connsiteY1" fmla="*/ 258536 h 3001736"/>
              <a:gd name="connsiteX2" fmla="*/ 2021305 w 2406316"/>
              <a:gd name="connsiteY2" fmla="*/ 2055252 h 3001736"/>
              <a:gd name="connsiteX3" fmla="*/ 2406316 w 2406316"/>
              <a:gd name="connsiteY3" fmla="*/ 3001736 h 300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316" h="3001736">
                <a:moveTo>
                  <a:pt x="0" y="49989"/>
                </a:moveTo>
                <a:cubicBezTo>
                  <a:pt x="641684" y="-12843"/>
                  <a:pt x="1283369" y="-75674"/>
                  <a:pt x="1620253" y="258536"/>
                </a:cubicBezTo>
                <a:cubicBezTo>
                  <a:pt x="1957137" y="592746"/>
                  <a:pt x="1890295" y="1598052"/>
                  <a:pt x="2021305" y="2055252"/>
                </a:cubicBezTo>
                <a:cubicBezTo>
                  <a:pt x="2152315" y="2512452"/>
                  <a:pt x="2279315" y="2757094"/>
                  <a:pt x="2406316" y="3001736"/>
                </a:cubicBez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80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SQL DML 1:</a:t>
            </a:r>
            <a:br>
              <a:rPr lang="en-US" dirty="0" smtClean="0">
                <a:ea typeface="Osaka" charset="0"/>
                <a:cs typeface="Helvetica Neue Light"/>
              </a:rPr>
            </a:br>
            <a:r>
              <a:rPr lang="en-US" dirty="0" smtClean="0">
                <a:ea typeface="Osaka" charset="0"/>
                <a:cs typeface="Helvetica Neue Light"/>
              </a:rPr>
              <a:t>Basic Single-Table Queries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&lt;column expression list&gt;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LIMIT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&lt;integer&gt;]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Basic Single-Table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expression list&gt;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</a:t>
            </a:r>
            <a:r>
              <a:rPr lang="en-US" sz="2000" i="1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[LIMIT &lt;integer&gt;]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 dirty="0">
                <a:ea typeface="Osaka" charset="0"/>
                <a:cs typeface="Helvetica Neue"/>
              </a:rPr>
              <a:t>Simplest version is straightforward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Produce all tuples in the table that satisfy the predicate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Output the expressions in the SELECT </a:t>
            </a:r>
            <a:r>
              <a:rPr lang="en-US" sz="2000" dirty="0" smtClean="0">
                <a:ea typeface="Osaka" charset="0"/>
                <a:cs typeface="Helvetica Neue"/>
              </a:rPr>
              <a:t>list</a:t>
            </a:r>
            <a:r>
              <a:rPr lang="en-US" dirty="0" smtClean="0">
                <a:solidFill>
                  <a:schemeClr val="bg2"/>
                </a:solidFill>
                <a:ea typeface="Osaka" charset="0"/>
                <a:cs typeface="Helvetica Neue"/>
              </a:rPr>
              <a:t> 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Expression can be a column reference, or an arithmetic expression over column refs</a:t>
            </a:r>
          </a:p>
          <a:p>
            <a:pPr lvl="1"/>
            <a:endParaRPr lang="en-US" sz="2000" dirty="0" smtClean="0">
              <a:ea typeface="Osaka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6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DDL to set us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insert into students values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('Sergey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onaco"/>
                <a:cs typeface="Monaco"/>
              </a:rPr>
              <a:t>Brin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', 4.0, 40, 'CS', 'M'),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onaco"/>
                <a:cs typeface="Monaco"/>
              </a:rPr>
              <a:t>Danah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Boyd', 4.0, 35, 'CS', 'F'),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('Bill Gates', 1.0, 60, 'CS', 'M'),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('Hillary Mason', 4.0, 35, 'DATASCI', 'F'),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('Mike Olson', 4.0, 50, 'CS', 'M'),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('Mark Zuckerberg', 4.0, 30, 'CS', 'M'),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('Cheryl Sandberg', 4.0, 47, 'BUSINESS', 'F'),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('Susan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onaco"/>
                <a:cs typeface="Monaco"/>
              </a:rPr>
              <a:t>Wojcicki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', 4.0, 46, 'BUSINESS', 'F'),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  ('Marissa Meyer', 4.0, 45, 'BUSINESS', 'F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');</a:t>
            </a:r>
            <a:endParaRPr lang="en-US" sz="2000" dirty="0">
              <a:solidFill>
                <a:schemeClr val="tx1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Basic Single-Table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      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S.sname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students S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'CS'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</a:t>
            </a:r>
            <a:r>
              <a:rPr lang="en-US" sz="2000" i="1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[LIMIT &lt;integer&gt;]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 dirty="0">
                <a:ea typeface="Osaka" charset="0"/>
                <a:cs typeface="Helvetica Neue"/>
              </a:rPr>
              <a:t>Simplest version is straightforward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Produce all tuples in the table that satisfy the predicate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Output the expressions in the SELECT </a:t>
            </a:r>
            <a:r>
              <a:rPr lang="en-US" sz="2000" dirty="0" smtClean="0">
                <a:ea typeface="Osaka" charset="0"/>
                <a:cs typeface="Helvetica Neue"/>
              </a:rPr>
              <a:t>list</a:t>
            </a:r>
            <a:r>
              <a:rPr lang="en-US" dirty="0" smtClean="0">
                <a:solidFill>
                  <a:schemeClr val="bg2"/>
                </a:solidFill>
                <a:ea typeface="Osaka" charset="0"/>
                <a:cs typeface="Helvetica Neue"/>
              </a:rPr>
              <a:t> 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Expression can be a column reference, or an arithmetic expression over column </a:t>
            </a:r>
            <a:r>
              <a:rPr lang="en-US" sz="2000" dirty="0" smtClean="0">
                <a:ea typeface="Osaka" charset="0"/>
                <a:cs typeface="Helvetica Neue"/>
              </a:rPr>
              <a:t>refs</a:t>
            </a:r>
            <a:endParaRPr lang="en-US" sz="2000" dirty="0">
              <a:ea typeface="Osaka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171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Basic Single-Table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      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S.sname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students S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'CS'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[LIMIT &lt;integer&gt;]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i="1" dirty="0" smtClean="0">
              <a:ea typeface="Osaka" charset="0"/>
              <a:cs typeface="Helvetica Neue"/>
            </a:endParaRPr>
          </a:p>
          <a:p>
            <a:r>
              <a:rPr lang="en-US" sz="2000" i="1" dirty="0" smtClean="0">
                <a:ea typeface="Osaka" charset="0"/>
                <a:cs typeface="Helvetica Neue"/>
                <a:hlinkClick r:id="rId3"/>
              </a:rPr>
              <a:t>http</a:t>
            </a:r>
            <a:r>
              <a:rPr lang="en-US" sz="2000" i="1" dirty="0">
                <a:ea typeface="Osaka" charset="0"/>
                <a:cs typeface="Helvetica Neue"/>
                <a:hlinkClick r:id="rId3"/>
              </a:rPr>
              <a:t>://sqlfiddle.com/#!</a:t>
            </a:r>
            <a:r>
              <a:rPr lang="en-US" sz="2000" i="1" dirty="0" smtClean="0">
                <a:ea typeface="Osaka" charset="0"/>
                <a:cs typeface="Helvetica Neue"/>
                <a:hlinkClick r:id="rId3"/>
              </a:rPr>
              <a:t>17/67109/1</a:t>
            </a:r>
            <a:endParaRPr lang="en-US" sz="2000" i="1" dirty="0" smtClean="0">
              <a:ea typeface="Osaka" charset="0"/>
              <a:cs typeface="Helvetica Neue"/>
            </a:endParaRPr>
          </a:p>
          <a:p>
            <a:endParaRPr lang="en-US" sz="2000" i="1" dirty="0">
              <a:ea typeface="Osaka" charset="0"/>
              <a:cs typeface="Helvetica Neue"/>
            </a:endParaRPr>
          </a:p>
          <a:p>
            <a:r>
              <a:rPr lang="en-US" sz="2000" i="1" dirty="0" smtClean="0">
                <a:ea typeface="Osaka" charset="0"/>
                <a:cs typeface="Helvetica Neue"/>
              </a:rPr>
              <a:t>Try changing the WHERE clause, </a:t>
            </a:r>
            <a:br>
              <a:rPr lang="en-US" sz="2000" i="1" dirty="0" smtClean="0">
                <a:ea typeface="Osaka" charset="0"/>
                <a:cs typeface="Helvetica Neue"/>
              </a:rPr>
            </a:br>
            <a:r>
              <a:rPr lang="en-US" sz="2000" i="1" dirty="0" smtClean="0">
                <a:ea typeface="Osaka" charset="0"/>
                <a:cs typeface="Helvetica Neue"/>
              </a:rPr>
              <a:t>   e.g.</a:t>
            </a:r>
            <a:r>
              <a:rPr lang="de-DE" sz="2000" i="1" dirty="0">
                <a:ea typeface="Osaka" charset="0"/>
                <a:cs typeface="Helvetica Neue"/>
              </a:rPr>
              <a:t> </a:t>
            </a:r>
            <a:r>
              <a:rPr lang="de-DE" sz="2000" i="1" dirty="0" smtClean="0">
                <a:ea typeface="Osaka" charset="0"/>
                <a:cs typeface="Helvetica Neue"/>
              </a:rPr>
              <a:t>‘WHERE </a:t>
            </a:r>
            <a:r>
              <a:rPr lang="de-DE" sz="2000" i="1" dirty="0" err="1">
                <a:ea typeface="Osaka" charset="0"/>
                <a:cs typeface="Helvetica Neue"/>
              </a:rPr>
              <a:t>S.gpa</a:t>
            </a:r>
            <a:r>
              <a:rPr lang="de-DE" sz="2000" i="1" dirty="0">
                <a:ea typeface="Osaka" charset="0"/>
                <a:cs typeface="Helvetica Neue"/>
              </a:rPr>
              <a:t> &lt; </a:t>
            </a:r>
            <a:r>
              <a:rPr lang="de-DE" sz="2000" i="1" dirty="0" smtClean="0">
                <a:ea typeface="Osaka" charset="0"/>
                <a:cs typeface="Helvetica Neue"/>
              </a:rPr>
              <a:t>4.0’</a:t>
            </a:r>
          </a:p>
          <a:p>
            <a:r>
              <a:rPr lang="de-DE" sz="2000" i="1" dirty="0" smtClean="0">
                <a:ea typeface="Osaka" charset="0"/>
                <a:cs typeface="Helvetica Neue"/>
              </a:rPr>
              <a:t>Try </a:t>
            </a:r>
            <a:r>
              <a:rPr lang="de-DE" sz="2000" i="1" dirty="0" err="1" smtClean="0">
                <a:ea typeface="Osaka" charset="0"/>
                <a:cs typeface="Helvetica Neue"/>
              </a:rPr>
              <a:t>changing</a:t>
            </a:r>
            <a:r>
              <a:rPr lang="de-DE" sz="2000" i="1" dirty="0" smtClean="0">
                <a:ea typeface="Osaka" charset="0"/>
                <a:cs typeface="Helvetica Neue"/>
              </a:rPr>
              <a:t> </a:t>
            </a:r>
            <a:r>
              <a:rPr lang="de-DE" sz="2000" i="1" dirty="0" err="1" smtClean="0">
                <a:ea typeface="Osaka" charset="0"/>
                <a:cs typeface="Helvetica Neue"/>
              </a:rPr>
              <a:t>the</a:t>
            </a:r>
            <a:r>
              <a:rPr lang="de-DE" sz="2000" i="1" dirty="0" smtClean="0">
                <a:ea typeface="Osaka" charset="0"/>
                <a:cs typeface="Helvetica Neue"/>
              </a:rPr>
              <a:t> SELECT </a:t>
            </a:r>
            <a:r>
              <a:rPr lang="de-DE" sz="2000" i="1" dirty="0" err="1" smtClean="0">
                <a:ea typeface="Osaka" charset="0"/>
                <a:cs typeface="Helvetica Neue"/>
              </a:rPr>
              <a:t>clause</a:t>
            </a:r>
            <a:r>
              <a:rPr lang="de-DE" sz="2000" i="1" dirty="0" smtClean="0">
                <a:ea typeface="Osaka" charset="0"/>
                <a:cs typeface="Helvetica Neue"/>
              </a:rPr>
              <a:t>, </a:t>
            </a:r>
            <a:br>
              <a:rPr lang="de-DE" sz="2000" i="1" dirty="0" smtClean="0">
                <a:ea typeface="Osaka" charset="0"/>
                <a:cs typeface="Helvetica Neue"/>
              </a:rPr>
            </a:br>
            <a:r>
              <a:rPr lang="de-DE" sz="2000" i="1" dirty="0" smtClean="0">
                <a:ea typeface="Osaka" charset="0"/>
                <a:cs typeface="Helvetica Neue"/>
              </a:rPr>
              <a:t>   e.g. ‘SELECT </a:t>
            </a:r>
            <a:r>
              <a:rPr lang="de-DE" sz="2000" i="1" dirty="0" err="1" smtClean="0">
                <a:ea typeface="Osaka" charset="0"/>
                <a:cs typeface="Helvetica Neue"/>
              </a:rPr>
              <a:t>S.sname</a:t>
            </a:r>
            <a:r>
              <a:rPr lang="de-DE" sz="2000" i="1" dirty="0" smtClean="0">
                <a:ea typeface="Osaka" charset="0"/>
                <a:cs typeface="Helvetica Neue"/>
              </a:rPr>
              <a:t>, </a:t>
            </a:r>
            <a:r>
              <a:rPr lang="de-DE" sz="2000" i="1" dirty="0" err="1" smtClean="0">
                <a:ea typeface="Osaka" charset="0"/>
                <a:cs typeface="Helvetica Neue"/>
              </a:rPr>
              <a:t>S.gender</a:t>
            </a:r>
            <a:r>
              <a:rPr lang="de-DE" sz="2000" i="1" dirty="0" smtClean="0">
                <a:ea typeface="Osaka" charset="0"/>
                <a:cs typeface="Helvetica Neue"/>
              </a:rPr>
              <a:t>‘</a:t>
            </a:r>
          </a:p>
          <a:p>
            <a:r>
              <a:rPr lang="de-DE" sz="2000" i="1" dirty="0" smtClean="0">
                <a:ea typeface="Osaka" charset="0"/>
                <a:cs typeface="Helvetica Neue"/>
              </a:rPr>
              <a:t>Try </a:t>
            </a:r>
            <a:r>
              <a:rPr lang="de-DE" sz="2000" i="1" dirty="0" err="1" smtClean="0">
                <a:ea typeface="Osaka" charset="0"/>
                <a:cs typeface="Helvetica Neue"/>
              </a:rPr>
              <a:t>changing</a:t>
            </a:r>
            <a:r>
              <a:rPr lang="de-DE" sz="2000" i="1" dirty="0" smtClean="0">
                <a:ea typeface="Osaka" charset="0"/>
                <a:cs typeface="Helvetica Neue"/>
              </a:rPr>
              <a:t> </a:t>
            </a:r>
            <a:r>
              <a:rPr lang="de-DE" sz="2000" i="1" dirty="0" err="1" smtClean="0">
                <a:ea typeface="Osaka" charset="0"/>
                <a:cs typeface="Helvetica Neue"/>
              </a:rPr>
              <a:t>the</a:t>
            </a:r>
            <a:r>
              <a:rPr lang="de-DE" sz="2000" i="1" dirty="0" smtClean="0">
                <a:ea typeface="Osaka" charset="0"/>
                <a:cs typeface="Helvetica Neue"/>
              </a:rPr>
              <a:t> </a:t>
            </a:r>
            <a:r>
              <a:rPr lang="de-DE" sz="2000" i="1" dirty="0" err="1" smtClean="0">
                <a:ea typeface="Osaka" charset="0"/>
                <a:cs typeface="Helvetica Neue"/>
              </a:rPr>
              <a:t>capitalization</a:t>
            </a:r>
            <a:r>
              <a:rPr lang="de-DE" sz="2000" i="1" dirty="0" smtClean="0">
                <a:ea typeface="Osaka" charset="0"/>
                <a:cs typeface="Helvetica Neue"/>
              </a:rPr>
              <a:t> </a:t>
            </a:r>
            <a:r>
              <a:rPr lang="de-DE" sz="2000" i="1" dirty="0" err="1" smtClean="0">
                <a:ea typeface="Osaka" charset="0"/>
                <a:cs typeface="Helvetica Neue"/>
              </a:rPr>
              <a:t>of</a:t>
            </a:r>
            <a:r>
              <a:rPr lang="de-DE" sz="2000" i="1" dirty="0" smtClean="0">
                <a:ea typeface="Osaka" charset="0"/>
                <a:cs typeface="Helvetica Neue"/>
              </a:rPr>
              <a:t> </a:t>
            </a:r>
            <a:r>
              <a:rPr lang="de-DE" sz="2000" i="1" dirty="0" err="1" smtClean="0">
                <a:ea typeface="Osaka" charset="0"/>
                <a:cs typeface="Helvetica Neue"/>
              </a:rPr>
              <a:t>various</a:t>
            </a:r>
            <a:r>
              <a:rPr lang="de-DE" sz="2000" i="1" dirty="0" smtClean="0">
                <a:ea typeface="Osaka" charset="0"/>
                <a:cs typeface="Helvetica Neue"/>
              </a:rPr>
              <a:t> </a:t>
            </a:r>
            <a:r>
              <a:rPr lang="de-DE" sz="2000" i="1" dirty="0" err="1" smtClean="0">
                <a:ea typeface="Osaka" charset="0"/>
                <a:cs typeface="Helvetica Neue"/>
              </a:rPr>
              <a:t>things</a:t>
            </a:r>
            <a:endParaRPr lang="en-US" sz="2000" i="1" dirty="0">
              <a:ea typeface="Osaka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53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SELECT DISTINCT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students S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= 'CS'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[LIMIT &lt;integer&gt;]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 dirty="0">
                <a:ea typeface="Osaka" charset="0"/>
                <a:cs typeface="Helvetica Neue"/>
              </a:rPr>
              <a:t>DISTINCT </a:t>
            </a:r>
            <a:r>
              <a:rPr lang="en-US" sz="2000" dirty="0" smtClean="0">
                <a:ea typeface="Osaka" charset="0"/>
                <a:cs typeface="Helvetica Neue"/>
              </a:rPr>
              <a:t>specifies </a:t>
            </a:r>
            <a:r>
              <a:rPr lang="en-US" sz="2000" dirty="0">
                <a:ea typeface="Osaka" charset="0"/>
                <a:cs typeface="Helvetica Neue"/>
              </a:rPr>
              <a:t>removal of </a:t>
            </a:r>
            <a:r>
              <a:rPr lang="en-US" sz="2000" dirty="0" smtClean="0">
                <a:ea typeface="Osaka" charset="0"/>
                <a:cs typeface="Helvetica Neue"/>
              </a:rPr>
              <a:t>duplicate rows </a:t>
            </a:r>
            <a:r>
              <a:rPr lang="en-US" sz="2000" dirty="0">
                <a:ea typeface="Osaka" charset="0"/>
                <a:cs typeface="Helvetica Neue"/>
              </a:rPr>
              <a:t>before </a:t>
            </a:r>
            <a:r>
              <a:rPr lang="en-US" sz="2000" dirty="0" smtClean="0">
                <a:ea typeface="Osaka" charset="0"/>
                <a:cs typeface="Helvetica Neue"/>
              </a:rPr>
              <a:t>output</a:t>
            </a:r>
          </a:p>
          <a:p>
            <a:endParaRPr lang="en-US" sz="2000" dirty="0">
              <a:ea typeface="Osaka" charset="0"/>
              <a:cs typeface="Helvetica Neue"/>
            </a:endParaRPr>
          </a:p>
          <a:p>
            <a:r>
              <a:rPr lang="en-US" sz="2000" i="1" dirty="0">
                <a:ea typeface="Osaka" charset="0"/>
                <a:cs typeface="Helvetica Neue"/>
                <a:hlinkClick r:id="rId2"/>
              </a:rPr>
              <a:t>http://sqlfiddle.com/#!</a:t>
            </a:r>
            <a:r>
              <a:rPr lang="en-US" sz="2000" i="1" dirty="0" smtClean="0">
                <a:ea typeface="Osaka" charset="0"/>
                <a:cs typeface="Helvetica Neue"/>
                <a:hlinkClick r:id="rId2"/>
              </a:rPr>
              <a:t>17/40517/1</a:t>
            </a:r>
            <a:r>
              <a:rPr lang="en-US" sz="2000" i="1" dirty="0" smtClean="0">
                <a:ea typeface="Osaka" charset="0"/>
                <a:cs typeface="Helvetica Neue"/>
              </a:rPr>
              <a:t> </a:t>
            </a:r>
          </a:p>
          <a:p>
            <a:r>
              <a:rPr lang="en-US" sz="2000" i="1" dirty="0">
                <a:ea typeface="Osaka" charset="0"/>
                <a:cs typeface="Helvetica Neue"/>
                <a:hlinkClick r:id="rId3"/>
              </a:rPr>
              <a:t>http://sqlfiddle.com/#!</a:t>
            </a:r>
            <a:r>
              <a:rPr lang="en-US" sz="2000" i="1" dirty="0" smtClean="0">
                <a:ea typeface="Osaka" charset="0"/>
                <a:cs typeface="Helvetica Neue"/>
                <a:hlinkClick r:id="rId3"/>
              </a:rPr>
              <a:t>17/40517/2</a:t>
            </a:r>
            <a:r>
              <a:rPr lang="en-US" sz="2000" i="1" dirty="0" smtClean="0">
                <a:ea typeface="Osaka" charset="0"/>
                <a:cs typeface="Helvetica Neue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3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3" y="260943"/>
            <a:ext cx="7770333" cy="1143000"/>
          </a:xfrm>
        </p:spPr>
        <p:txBody>
          <a:bodyPr/>
          <a:lstStyle/>
          <a:p>
            <a:r>
              <a:rPr lang="en-US" dirty="0" smtClean="0"/>
              <a:t>What is a relational database?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81200"/>
            <a:ext cx="2679700" cy="381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5800" y="2732038"/>
            <a:ext cx="48429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charset="0"/>
              </a:rPr>
              <a:t>Codd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, E. F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. (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1970). </a:t>
            </a:r>
            <a:r>
              <a:rPr lang="en-US" i="1" dirty="0">
                <a:solidFill>
                  <a:schemeClr val="tx1"/>
                </a:solidFill>
                <a:latin typeface="Arial" charset="0"/>
              </a:rPr>
              <a:t>"A relational model of data for large shared data banks</a:t>
            </a:r>
            <a:r>
              <a:rPr lang="en-US" i="1" dirty="0">
                <a:solidFill>
                  <a:srgbClr val="663366"/>
                </a:solidFill>
                <a:latin typeface="Arial" charset="0"/>
              </a:rPr>
              <a:t>"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 </a:t>
            </a:r>
            <a:r>
              <a:rPr lang="en-US" i="1" dirty="0" smtClean="0">
                <a:solidFill>
                  <a:srgbClr val="222222"/>
                </a:solidFill>
                <a:latin typeface="Arial" charset="0"/>
              </a:rPr>
              <a:t>CACM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ORDER BY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      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S.age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*2 AS a2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a2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[LIMIT &lt;integer&gt;]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rgbClr val="FF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Osaka" charset="0"/>
                <a:cs typeface="Helvetica Neue"/>
              </a:rPr>
              <a:t>ORDER BY clause specifies output to be sorted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ea typeface="Osaka" charset="0"/>
                <a:cs typeface="Helvetica Neue"/>
              </a:rPr>
              <a:t>Lexicographic</a:t>
            </a:r>
            <a:r>
              <a:rPr lang="en-US" sz="2000" dirty="0">
                <a:ea typeface="Osaka" charset="0"/>
                <a:cs typeface="Helvetica Neue"/>
              </a:rPr>
              <a:t> </a:t>
            </a:r>
            <a:r>
              <a:rPr lang="en-US" sz="2000" dirty="0" smtClean="0">
                <a:ea typeface="Osaka" charset="0"/>
                <a:cs typeface="Helvetica Neue"/>
              </a:rPr>
              <a:t>ordering</a:t>
            </a:r>
            <a:endParaRPr lang="en-US" sz="2000" dirty="0">
              <a:ea typeface="Osaka" charset="0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Osaka" charset="0"/>
                <a:cs typeface="Helvetica Neue"/>
              </a:rPr>
              <a:t>Obviously must refer to columns in the output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Osaka" charset="0"/>
                <a:cs typeface="Helvetica Neue"/>
              </a:rPr>
              <a:t>Note </a:t>
            </a:r>
            <a:r>
              <a:rPr lang="en-US" sz="2000" dirty="0">
                <a:ea typeface="Osaka" charset="0"/>
                <a:cs typeface="Helvetica Neue"/>
              </a:rPr>
              <a:t>the AS clause for naming output columns</a:t>
            </a:r>
            <a:r>
              <a:rPr lang="en-US" sz="2000" dirty="0" smtClean="0">
                <a:ea typeface="Osaka" charset="0"/>
                <a:cs typeface="Helvetica Neue"/>
              </a:rPr>
              <a:t>!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Osaka" charset="0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ea typeface="Osaka" charset="0"/>
                <a:cs typeface="Helvetica Neue"/>
                <a:hlinkClick r:id="rId2"/>
              </a:rPr>
              <a:t>http://sqlfiddle.com/#!</a:t>
            </a:r>
            <a:r>
              <a:rPr lang="en-US" sz="2000" i="1" dirty="0" smtClean="0">
                <a:ea typeface="Osaka" charset="0"/>
                <a:cs typeface="Helvetica Neue"/>
                <a:hlinkClick r:id="rId2"/>
              </a:rPr>
              <a:t>17/2c5c9/1</a:t>
            </a:r>
            <a:r>
              <a:rPr lang="en-US" sz="2000" i="1" dirty="0" smtClean="0">
                <a:ea typeface="Osaka" charset="0"/>
                <a:cs typeface="Helvetica Neue"/>
              </a:rPr>
              <a:t> </a:t>
            </a:r>
            <a:endParaRPr lang="en-US" sz="2000" i="1" dirty="0">
              <a:ea typeface="Osaka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2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ORDER BY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      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S.age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*2 AS a2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DESC,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ASC, a2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[LIMIT &lt;integer&gt;]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rgbClr val="FF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Ascending order by default, but can be </a:t>
            </a:r>
            <a:r>
              <a:rPr lang="en-US" sz="2400" dirty="0" err="1">
                <a:latin typeface="Tahoma" charset="0"/>
                <a:ea typeface="Osaka" charset="0"/>
                <a:cs typeface="Osaka" charset="0"/>
              </a:rPr>
              <a:t>overriden</a:t>
            </a: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DESC flag for descending, ASC for ascending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Can mix and match, lexicographically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2"/>
              </a:rPr>
              <a:t>http://sqlfiddle.com/#!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2"/>
              </a:rPr>
              <a:t>17/347b7/1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</a:rPr>
              <a:t> </a:t>
            </a:r>
            <a:endParaRPr lang="en-US" sz="2000" i="1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LIMIT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       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S.age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*2 AS a2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DESC,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ASC, a2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LIMIT 3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rgbClr val="FF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Osaka" charset="0"/>
                <a:cs typeface="Osaka" charset="0"/>
              </a:rPr>
              <a:t>Only produces the first &lt;integer&gt; output rows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Osaka" charset="0"/>
                <a:cs typeface="Osaka" charset="0"/>
              </a:rPr>
              <a:t>Typically used with ORDER BY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Otherwise the output is 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</a:rPr>
              <a:t>non-deterministic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Not a “pure” declarative construct in that case </a:t>
            </a:r>
            <a:r>
              <a:rPr lang="mr-IN" sz="2000" dirty="0" smtClean="0">
                <a:latin typeface="Tahoma" charset="0"/>
                <a:ea typeface="Osaka" charset="0"/>
                <a:cs typeface="Osaka" charset="0"/>
              </a:rPr>
              <a:t>–</a:t>
            </a: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 output set depends on algorithm for query processing</a:t>
            </a:r>
            <a:endParaRPr lang="en-US" sz="16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2"/>
              </a:rPr>
              <a:t>http://sqlfiddle.com/#!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2"/>
              </a:rPr>
              <a:t>17/347b7/1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</a:rPr>
              <a:t> </a:t>
            </a:r>
            <a:endParaRPr lang="en-US" sz="2000" i="1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Aggregates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18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Before producing output, compute a summary (a.k.a. an </a:t>
            </a:r>
            <a:r>
              <a:rPr lang="en-US" sz="1800" i="1" dirty="0">
                <a:latin typeface="Tahoma" charset="0"/>
                <a:ea typeface="Osaka" charset="0"/>
                <a:cs typeface="Osaka" charset="0"/>
              </a:rPr>
              <a:t>aggregate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) of some arithmetic expression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Produces 1 row of output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with one column in this case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Other aggregates: SUM, COUNT, MAX, </a:t>
            </a:r>
            <a:r>
              <a:rPr lang="en-US" sz="1800" dirty="0" smtClean="0">
                <a:latin typeface="Tahoma" charset="0"/>
                <a:ea typeface="Osaka" charset="0"/>
                <a:cs typeface="Osaka" charset="0"/>
              </a:rPr>
              <a:t>MIN</a:t>
            </a:r>
          </a:p>
          <a:p>
            <a:pPr>
              <a:lnSpc>
                <a:spcPct val="90000"/>
              </a:lnSpc>
            </a:pPr>
            <a:endParaRPr lang="en-US" sz="2000" i="1" dirty="0" smtClean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2"/>
              </a:rPr>
              <a:t>http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2"/>
              </a:rPr>
              <a:t>://sqlfiddle.com/#!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2"/>
              </a:rPr>
              <a:t>17/67109/5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</a:rPr>
              <a:t> </a:t>
            </a:r>
            <a:endParaRPr lang="en-US" sz="2000" i="1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DISTINCT Aggregates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(DISTINCT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)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18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DISTINCT </a:t>
            </a:r>
            <a:r>
              <a:rPr lang="en-US" sz="18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18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)</a:t>
            </a:r>
            <a:br>
              <a:rPr lang="en-US" sz="18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18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= 'CS'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2"/>
              </a:rPr>
              <a:t>http://sqlfiddle.com/#!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2"/>
              </a:rPr>
              <a:t>17/347b7/3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</a:rPr>
              <a:t> </a:t>
            </a:r>
            <a:endParaRPr lang="en-US" sz="2000" i="1" dirty="0">
              <a:latin typeface="Tahoma" charset="0"/>
              <a:ea typeface="Osaka" charset="0"/>
              <a:cs typeface="Osaka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49339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GROUP BY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18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[WHERE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1800" dirty="0" smtClean="0">
                <a:solidFill>
                  <a:schemeClr val="tx1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chemeClr val="tx1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Partition table into groups with same GROUP BY column values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Can group by a list of columns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Produce an aggregate result per group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3"/>
              </a:rPr>
              <a:t>Cardinality</a:t>
            </a:r>
            <a:r>
              <a:rPr lang="en-US" sz="2000" dirty="0">
                <a:latin typeface="Tahoma" charset="0"/>
                <a:ea typeface="Osaka" charset="0"/>
                <a:cs typeface="Osaka" charset="0"/>
                <a:hlinkClick r:id="rId3"/>
              </a:rPr>
              <a:t> 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of output = # of distinct group values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Note: can put grouping columns in SELECT list</a:t>
            </a:r>
          </a:p>
          <a:p>
            <a:pPr>
              <a:lnSpc>
                <a:spcPct val="90000"/>
              </a:lnSpc>
            </a:pPr>
            <a:endParaRPr lang="en-US" sz="2000" i="1" dirty="0" smtClean="0">
              <a:latin typeface="Tahoma" charset="0"/>
              <a:ea typeface="Osaka" charset="0"/>
              <a:cs typeface="Osaka" charset="0"/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4"/>
              </a:rPr>
              <a:t>http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4"/>
              </a:rPr>
              <a:t>://sqlfiddle.com/#!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4"/>
              </a:rPr>
              <a:t>17/67109/7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7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What Is This Asking For?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18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)</a:t>
            </a:r>
            <a:b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Students S</a:t>
            </a:r>
            <a:r>
              <a:rPr lang="en-US" sz="18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18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 smtClean="0">
                <a:solidFill>
                  <a:schemeClr val="tx1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chemeClr val="tx1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2000" i="1" dirty="0" smtClean="0">
              <a:latin typeface="Tahoma" charset="0"/>
              <a:ea typeface="Osaka" charset="0"/>
              <a:cs typeface="Osaka" charset="0"/>
              <a:hlinkClick r:id="rId3"/>
            </a:endParaRPr>
          </a:p>
          <a:p>
            <a:pPr>
              <a:lnSpc>
                <a:spcPct val="90000"/>
              </a:lnSpc>
            </a:pP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4"/>
              </a:rPr>
              <a:t>http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  <a:hlinkClick r:id="rId4"/>
              </a:rPr>
              <a:t>://sqlfiddle.com/#!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  <a:hlinkClick r:id="rId4"/>
              </a:rPr>
              <a:t>17/67109/8</a:t>
            </a:r>
            <a:r>
              <a:rPr lang="en-US" sz="2000" i="1" dirty="0" smtClean="0">
                <a:latin typeface="Tahoma" charset="0"/>
                <a:ea typeface="Osaka" charset="0"/>
                <a:cs typeface="Osaka" charset="0"/>
              </a:rPr>
              <a:t>  </a:t>
            </a:r>
            <a:endParaRPr lang="en-US" sz="2000" i="1" dirty="0">
              <a:latin typeface="Tahoma" charset="0"/>
              <a:ea typeface="Osaka" charset="0"/>
              <a:cs typeface="Osak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60647"/>
              </p:ext>
            </p:extLst>
          </p:nvPr>
        </p:nvGraphicFramePr>
        <p:xfrm>
          <a:off x="266700" y="5105400"/>
          <a:ext cx="8610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of student</a:t>
                      </a:r>
                      <a:r>
                        <a:rPr lang="en-US" baseline="0" dirty="0" smtClean="0"/>
                        <a:t> with average GPA</a:t>
                      </a:r>
                    </a:p>
                    <a:p>
                      <a:pPr algn="ctr"/>
                      <a:r>
                        <a:rPr lang="en-US" baseline="0" dirty="0" smtClean="0"/>
                        <a:t>per </a:t>
                      </a:r>
                      <a:r>
                        <a:rPr lang="en-US" baseline="0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names per department with the AVG </a:t>
                      </a:r>
                      <a:r>
                        <a:rPr lang="en-US" baseline="0" dirty="0" err="1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Illegal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2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HAVING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[WHERE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 COUNT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(*) &gt; 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2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18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rgbClr val="00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2"/>
              </a:solidFill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The HAVING predicate </a:t>
            </a: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filters groups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HAVING is 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applied 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</a:rPr>
              <a:t>after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grouping and aggregation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Hence can contain anything that could go in the SELECT list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I.e.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aggs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or GROUP BY columns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HAVING can only be used in aggregate queries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It’s 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an optional </a:t>
            </a: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clause</a:t>
            </a:r>
          </a:p>
          <a:p>
            <a:pPr>
              <a:lnSpc>
                <a:spcPct val="90000"/>
              </a:lnSpc>
            </a:pPr>
            <a:endParaRPr lang="en-US" sz="2000" i="1" dirty="0" smtClean="0">
              <a:solidFill>
                <a:schemeClr val="tx1"/>
              </a:solidFill>
              <a:latin typeface="+mn-lt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saka" charset="0"/>
                <a:cs typeface="Osaka" charset="0"/>
                <a:hlinkClick r:id="rId2"/>
              </a:rPr>
              <a:t>http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saka" charset="0"/>
                <a:cs typeface="Osaka" charset="0"/>
                <a:hlinkClick r:id="rId2"/>
              </a:rPr>
              <a:t>://sqlfiddle.com/#!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saka" charset="0"/>
                <a:cs typeface="Osaka" charset="0"/>
                <a:hlinkClick r:id="rId2"/>
              </a:rPr>
              <a:t>17/67109/10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saka" charset="0"/>
                <a:cs typeface="Osaka" charset="0"/>
              </a:rPr>
              <a:t> 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Putting it all together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S.gender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'F'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&gt;= 2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800" dirty="0" smtClean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1800" i="1" dirty="0">
                <a:latin typeface="Tahoma" charset="0"/>
                <a:ea typeface="Osaka" charset="0"/>
                <a:cs typeface="Osaka" charset="0"/>
                <a:hlinkClick r:id="rId2"/>
              </a:rPr>
              <a:t>http://sqlfiddle.com/#!</a:t>
            </a:r>
            <a:r>
              <a:rPr lang="en-US" sz="1800" i="1" dirty="0" smtClean="0">
                <a:latin typeface="Tahoma" charset="0"/>
                <a:ea typeface="Osaka" charset="0"/>
                <a:cs typeface="Osaka" charset="0"/>
                <a:hlinkClick r:id="rId2"/>
              </a:rPr>
              <a:t>17/67109/12</a:t>
            </a:r>
            <a:r>
              <a:rPr lang="en-US" sz="1800" i="1" dirty="0" smtClean="0">
                <a:latin typeface="Tahoma" charset="0"/>
                <a:ea typeface="Osaka" charset="0"/>
                <a:cs typeface="Osaka" charset="0"/>
              </a:rPr>
              <a:t> </a:t>
            </a:r>
            <a:endParaRPr lang="en-US" sz="1800" i="1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96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Helvetica Neue Light"/>
              </a:rPr>
              <a:t>Summary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5511800"/>
          </a:xfrm>
        </p:spPr>
        <p:txBody>
          <a:bodyPr/>
          <a:lstStyle/>
          <a:p>
            <a:r>
              <a:rPr lang="en-US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Relational </a:t>
            </a:r>
            <a:r>
              <a:rPr lang="en-US" sz="2800" b="0" dirty="0">
                <a:latin typeface="Tahoma" charset="0"/>
                <a:ea typeface="ＭＳ Ｐゴシック" charset="0"/>
                <a:cs typeface="ＭＳ Ｐゴシック" charset="0"/>
              </a:rPr>
              <a:t>model has </a:t>
            </a:r>
            <a:r>
              <a:rPr lang="en-US" sz="2800" b="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well-defined query semantics</a:t>
            </a:r>
            <a:endParaRPr lang="en-US" sz="2800" b="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900" b="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Modern SQL extends “pure” relational </a:t>
            </a:r>
            <a:r>
              <a:rPr lang="en-US" sz="2800" b="0" dirty="0">
                <a:latin typeface="Tahoma" charset="0"/>
                <a:ea typeface="ＭＳ Ｐゴシック" charset="0"/>
                <a:cs typeface="ＭＳ Ｐゴシック" charset="0"/>
              </a:rPr>
              <a:t>model</a:t>
            </a:r>
          </a:p>
          <a:p>
            <a:pPr lvl="1">
              <a:buFontTx/>
              <a:buNone/>
            </a:pPr>
            <a:r>
              <a:rPr lang="en-US" sz="2400" i="1" dirty="0">
                <a:latin typeface="Tahoma" charset="0"/>
                <a:ea typeface="ＭＳ Ｐゴシック" charset="0"/>
              </a:rPr>
              <a:t>(some </a:t>
            </a:r>
            <a:r>
              <a:rPr lang="en-US" sz="2400" i="1" dirty="0" smtClean="0">
                <a:latin typeface="Tahoma" charset="0"/>
                <a:ea typeface="ＭＳ Ｐゴシック" charset="0"/>
              </a:rPr>
              <a:t>extra goodies for duplicate row, non-atomic types… more in next lecture)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/>
            <a:endParaRPr lang="en-US" sz="900" dirty="0">
              <a:latin typeface="Tahoma" charset="0"/>
              <a:ea typeface="ＭＳ Ｐゴシック" charset="0"/>
            </a:endParaRPr>
          </a:p>
          <a:p>
            <a:r>
              <a:rPr lang="en-US" sz="2800" b="0" dirty="0">
                <a:latin typeface="Tahoma" charset="0"/>
                <a:ea typeface="ＭＳ Ｐゴシック" charset="0"/>
                <a:cs typeface="ＭＳ Ｐゴシック" charset="0"/>
              </a:rPr>
              <a:t>Typically, many ways to write a query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DBMS figures out a fast way to execute a query, regardless of how it is written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.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2697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3" y="260943"/>
            <a:ext cx="7770333" cy="1143000"/>
          </a:xfrm>
        </p:spPr>
        <p:txBody>
          <a:bodyPr/>
          <a:lstStyle/>
          <a:p>
            <a:r>
              <a:rPr lang="en-US" dirty="0" smtClean="0"/>
              <a:t>What is a relational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911"/>
            <a:ext cx="7772400" cy="734979"/>
          </a:xfrm>
        </p:spPr>
        <p:txBody>
          <a:bodyPr anchor="t"/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 database </a:t>
            </a:r>
            <a:r>
              <a:rPr lang="en-US" dirty="0" smtClean="0"/>
              <a:t>of named Relations (or tables)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1804" y="2876858"/>
            <a:ext cx="6356396" cy="3505200"/>
            <a:chOff x="6011863" y="3911600"/>
            <a:chExt cx="3132137" cy="1727200"/>
          </a:xfrm>
        </p:grpSpPr>
        <p:pic>
          <p:nvPicPr>
            <p:cNvPr id="4" name="Picture 5" descr="skitched-3-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3911600"/>
              <a:ext cx="3132137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6400800" y="4572000"/>
              <a:ext cx="2286000" cy="838200"/>
            </a:xfrm>
            <a:prstGeom prst="rect">
              <a:avLst/>
            </a:prstGeom>
            <a:solidFill>
              <a:srgbClr val="F7B21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69550"/>
              </p:ext>
            </p:extLst>
          </p:nvPr>
        </p:nvGraphicFramePr>
        <p:xfrm>
          <a:off x="2635204" y="4217082"/>
          <a:ext cx="1470003" cy="76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01"/>
                <a:gridCol w="490001"/>
                <a:gridCol w="490001"/>
              </a:tblGrid>
              <a:tr h="19070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</a:tr>
              <a:tr h="1907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</a:tr>
              <a:tr h="1907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</a:tr>
              <a:tr h="1907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7676" marR="47676" marT="23838" marB="23838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676" marR="47676" marT="23838" marB="2383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65071"/>
              </p:ext>
            </p:extLst>
          </p:nvPr>
        </p:nvGraphicFramePr>
        <p:xfrm>
          <a:off x="5859201" y="4304796"/>
          <a:ext cx="890802" cy="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34"/>
                <a:gridCol w="296934"/>
                <a:gridCol w="296934"/>
              </a:tblGrid>
              <a:tr h="11556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5908"/>
              </p:ext>
            </p:extLst>
          </p:nvPr>
        </p:nvGraphicFramePr>
        <p:xfrm>
          <a:off x="6079540" y="4979894"/>
          <a:ext cx="890802" cy="4622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934"/>
                <a:gridCol w="296934"/>
                <a:gridCol w="296934"/>
              </a:tblGrid>
              <a:tr h="11556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921"/>
              </p:ext>
            </p:extLst>
          </p:nvPr>
        </p:nvGraphicFramePr>
        <p:xfrm>
          <a:off x="4427705" y="4277661"/>
          <a:ext cx="890802" cy="4622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934"/>
                <a:gridCol w="296934"/>
                <a:gridCol w="296934"/>
              </a:tblGrid>
              <a:tr h="11556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</a:tr>
              <a:tr h="115564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8891" marR="28891" marT="14446" marB="14446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8891" marR="28891" marT="14446" marB="1444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44486"/>
              </p:ext>
            </p:extLst>
          </p:nvPr>
        </p:nvGraphicFramePr>
        <p:xfrm>
          <a:off x="4051322" y="5156835"/>
          <a:ext cx="1877224" cy="7613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06346"/>
                <a:gridCol w="592420"/>
                <a:gridCol w="578458"/>
              </a:tblGrid>
              <a:tr h="190325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ssn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="0" baseline="0" dirty="0" smtClean="0"/>
                        <a:t>integer</a:t>
                      </a:r>
                      <a:endParaRPr lang="en-US" sz="900" b="0" dirty="0"/>
                    </a:p>
                  </a:txBody>
                  <a:tcPr marL="47582" marR="47582" marT="23791" marB="23791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</a:t>
                      </a:r>
                      <a:r>
                        <a:rPr lang="en-US" sz="900" b="0" dirty="0" smtClean="0"/>
                        <a:t>text</a:t>
                      </a:r>
                      <a:endParaRPr lang="en-US" sz="900" b="0" dirty="0"/>
                    </a:p>
                  </a:txBody>
                  <a:tcPr marL="47582" marR="47582" marT="23791" marB="23791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</a:t>
                      </a:r>
                      <a:r>
                        <a:rPr lang="en-US" sz="900" b="0" dirty="0" smtClean="0"/>
                        <a:t>text</a:t>
                      </a:r>
                      <a:endParaRPr lang="en-US" sz="900" b="0" dirty="0"/>
                    </a:p>
                  </a:txBody>
                  <a:tcPr marL="47582" marR="47582" marT="23791" marB="23791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032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1"/>
                          </a:solidFill>
                        </a:rPr>
                        <a:t>wei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jones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9032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987654321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1"/>
                          </a:solidFill>
                        </a:rPr>
                        <a:t>apurva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lee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9032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543219876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1"/>
                          </a:solidFill>
                        </a:rPr>
                        <a:t>sara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manning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7582" marR="47582" marT="23791" marB="237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 err="1" smtClean="0"/>
              <a:t>SQLFiddle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3200"/>
            <a:ext cx="5943600" cy="1143000"/>
          </a:xfrm>
        </p:spPr>
        <p:txBody>
          <a:bodyPr/>
          <a:lstStyle/>
          <a:p>
            <a:r>
              <a:rPr lang="en-US" sz="4000" dirty="0" smtClean="0"/>
              <a:t>Why </a:t>
            </a:r>
            <a:r>
              <a:rPr lang="en-US" sz="4000" smtClean="0"/>
              <a:t>relations (or tables)?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0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relations (or tables)?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211180" y="4756027"/>
            <a:ext cx="6966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logs, graphs, trees, objects, matrices, tensors,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1180" y="3823890"/>
            <a:ext cx="6334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sz="2400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any types of structured data can be represented as tables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718" y="3200400"/>
            <a:ext cx="6960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Universal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655" y="1600200"/>
            <a:ext cx="6960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Simple &amp; Familiar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7117" y="2181862"/>
            <a:ext cx="6334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E41"/>
                </a:solidFill>
                <a:latin typeface="Helvetica" charset="0"/>
                <a:ea typeface="Helvetica" charset="0"/>
                <a:cs typeface="Helvetica" charset="0"/>
              </a:rPr>
              <a:t>accounting, finance, insurance, scientific, …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3159" y="5372654"/>
            <a:ext cx="6966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doesn’t matter HOW you store it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oesn’t matter WHAT you want to store</a:t>
            </a:r>
          </a:p>
        </p:txBody>
      </p:sp>
    </p:spTree>
    <p:extLst>
      <p:ext uri="{BB962C8B-B14F-4D97-AF65-F5344CB8AC3E}">
        <p14:creationId xmlns:p14="http://schemas.microsoft.com/office/powerpoint/2010/main" val="20240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763000" cy="4648200"/>
          </a:xfrm>
        </p:spPr>
        <p:txBody>
          <a:bodyPr/>
          <a:lstStyle/>
          <a:p>
            <a:r>
              <a:rPr lang="en-US" sz="4000" dirty="0" smtClean="0"/>
              <a:t>SQL is the language for querying a database of relations (or tables).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store, search, retrieve, and analyze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9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SQL: “Intergalactic </a:t>
            </a:r>
            <a:r>
              <a:rPr lang="en-US" sz="4000" dirty="0" err="1" smtClean="0"/>
              <a:t>Dataspeak</a:t>
            </a:r>
            <a:r>
              <a:rPr lang="en-US" sz="4000" dirty="0" smtClean="0"/>
              <a:t>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Developed @IBM Research in the 1970s</a:t>
            </a:r>
          </a:p>
          <a:p>
            <a:pPr lvl="1"/>
            <a:r>
              <a:rPr lang="en-US" sz="2000" dirty="0" smtClean="0"/>
              <a:t>System R project</a:t>
            </a:r>
          </a:p>
          <a:p>
            <a:pPr lvl="1"/>
            <a:r>
              <a:rPr lang="en-US" sz="2000" dirty="0" smtClean="0"/>
              <a:t>Vs. Berkeley’s </a:t>
            </a:r>
            <a:r>
              <a:rPr lang="en-US" sz="2000" dirty="0" err="1" smtClean="0"/>
              <a:t>Quel</a:t>
            </a:r>
            <a:r>
              <a:rPr lang="en-US" sz="2000" dirty="0" smtClean="0"/>
              <a:t> language (Ingres project)</a:t>
            </a:r>
          </a:p>
          <a:p>
            <a:r>
              <a:rPr lang="en-US" sz="2400" dirty="0" smtClean="0"/>
              <a:t>Commercialized/Popularized in the 1980s</a:t>
            </a:r>
          </a:p>
          <a:p>
            <a:pPr lvl="1"/>
            <a:r>
              <a:rPr lang="en-US" sz="2000" dirty="0" smtClean="0"/>
              <a:t>IBM beaten to market by a startup called Oracle</a:t>
            </a:r>
          </a:p>
          <a:p>
            <a:r>
              <a:rPr lang="en-US" sz="2400" dirty="0" smtClean="0"/>
              <a:t>Questioned repeatedly</a:t>
            </a:r>
          </a:p>
          <a:p>
            <a:pPr lvl="1"/>
            <a:r>
              <a:rPr lang="en-US" sz="2000" dirty="0" smtClean="0"/>
              <a:t>90’s: Object-Oriented DBMS (OQL, etc.)</a:t>
            </a:r>
          </a:p>
          <a:p>
            <a:pPr lvl="1"/>
            <a:r>
              <a:rPr lang="en-US" sz="2000" dirty="0" smtClean="0"/>
              <a:t>2000’s: XML (</a:t>
            </a:r>
            <a:r>
              <a:rPr lang="en-US" sz="2000" dirty="0" err="1" smtClean="0"/>
              <a:t>Xquery</a:t>
            </a:r>
            <a:r>
              <a:rPr lang="en-US" sz="2000" dirty="0" smtClean="0"/>
              <a:t>, </a:t>
            </a:r>
            <a:r>
              <a:rPr lang="en-US" sz="2000" dirty="0" err="1" smtClean="0"/>
              <a:t>Xpath</a:t>
            </a:r>
            <a:r>
              <a:rPr lang="en-US" sz="2000" dirty="0" smtClean="0"/>
              <a:t>, XSLT)</a:t>
            </a:r>
          </a:p>
          <a:p>
            <a:pPr lvl="1"/>
            <a:r>
              <a:rPr lang="en-US" sz="2000" dirty="0" smtClean="0"/>
              <a:t>2010’s: </a:t>
            </a:r>
            <a:r>
              <a:rPr lang="en-US" sz="2000" dirty="0" err="1" smtClean="0"/>
              <a:t>NoSQL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r>
              <a:rPr lang="en-US" sz="2400" dirty="0" smtClean="0"/>
              <a:t>SQL keeps re-emerging as the standard</a:t>
            </a:r>
          </a:p>
          <a:p>
            <a:pPr lvl="1"/>
            <a:r>
              <a:rPr lang="en-US" sz="2000" dirty="0" smtClean="0"/>
              <a:t>Even Hadoop, Spark etc. mostly used via SQL</a:t>
            </a:r>
          </a:p>
          <a:p>
            <a:pPr lvl="1"/>
            <a:r>
              <a:rPr lang="en-US" sz="2000" dirty="0" smtClean="0"/>
              <a:t>May not be perfect, but it is useful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0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.ke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135B02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CS186.potx</Template>
  <TotalTime>1490435996</TotalTime>
  <Pages>12</Pages>
  <Words>2041</Words>
  <Application>Microsoft Macintosh PowerPoint</Application>
  <PresentationFormat>Letter Paper (8.5x11 in)</PresentationFormat>
  <Paragraphs>849</Paragraphs>
  <Slides>50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ArialMT</vt:lpstr>
      <vt:lpstr>Book Antiqua</vt:lpstr>
      <vt:lpstr>Courier</vt:lpstr>
      <vt:lpstr>Helvetica</vt:lpstr>
      <vt:lpstr>Helvetica Neue</vt:lpstr>
      <vt:lpstr>Helvetica Neue Light</vt:lpstr>
      <vt:lpstr>Lucida Console</vt:lpstr>
      <vt:lpstr>Lucida Sans Typewriter</vt:lpstr>
      <vt:lpstr>Monaco</vt:lpstr>
      <vt:lpstr>ＭＳ Ｐゴシック</vt:lpstr>
      <vt:lpstr>Osaka</vt:lpstr>
      <vt:lpstr>Tahoma</vt:lpstr>
      <vt:lpstr>Times New Roman</vt:lpstr>
      <vt:lpstr>Arial</vt:lpstr>
      <vt:lpstr>lecture1.key</vt:lpstr>
      <vt:lpstr>SQL I</vt:lpstr>
      <vt:lpstr>What is a database?</vt:lpstr>
      <vt:lpstr>What is a database?</vt:lpstr>
      <vt:lpstr>What is a relational database?</vt:lpstr>
      <vt:lpstr>What is a relational database?</vt:lpstr>
      <vt:lpstr>Why relations (or tables)?</vt:lpstr>
      <vt:lpstr>Why relations (or tables)?</vt:lpstr>
      <vt:lpstr>SQL is the language for querying a database of relations (or tables).   store, search, retrieve, and analyze</vt:lpstr>
      <vt:lpstr>SQL: “Intergalactic Dataspeak”</vt:lpstr>
      <vt:lpstr>SQL Pros and Cons</vt:lpstr>
      <vt:lpstr>Relational Terminology</vt:lpstr>
      <vt:lpstr>Relational Terminology</vt:lpstr>
      <vt:lpstr>Relational Terminology</vt:lpstr>
      <vt:lpstr>Relational Terminology</vt:lpstr>
      <vt:lpstr>Relational Tables</vt:lpstr>
      <vt:lpstr>Quick Check 1</vt:lpstr>
      <vt:lpstr>Quick Check 1</vt:lpstr>
      <vt:lpstr>Quick Check 2</vt:lpstr>
      <vt:lpstr>Quick Check 3</vt:lpstr>
      <vt:lpstr>SQL Language</vt:lpstr>
      <vt:lpstr>Example Database</vt:lpstr>
      <vt:lpstr>The SQL DDL</vt:lpstr>
      <vt:lpstr>The SQL DDL</vt:lpstr>
      <vt:lpstr>The SQL DDL</vt:lpstr>
      <vt:lpstr>The SQL DDL</vt:lpstr>
      <vt:lpstr>The SQL DDL</vt:lpstr>
      <vt:lpstr>The SQL DDL</vt:lpstr>
      <vt:lpstr>The SQL DDL</vt:lpstr>
      <vt:lpstr>The SQL DDL</vt:lpstr>
      <vt:lpstr>Administrivia</vt:lpstr>
      <vt:lpstr>Enrollment</vt:lpstr>
      <vt:lpstr>The SQL DML</vt:lpstr>
      <vt:lpstr>Check it out!</vt:lpstr>
      <vt:lpstr>SQL DML 1: Basic Single-Table Queries</vt:lpstr>
      <vt:lpstr>Basic Single-Table Queries</vt:lpstr>
      <vt:lpstr>Some DDL to set us up</vt:lpstr>
      <vt:lpstr>Basic Single-Table Queries</vt:lpstr>
      <vt:lpstr>Basic Single-Table Queries</vt:lpstr>
      <vt:lpstr>SELECT DISTINCT</vt:lpstr>
      <vt:lpstr>ORDER BY</vt:lpstr>
      <vt:lpstr>ORDER BY</vt:lpstr>
      <vt:lpstr>LIMIT</vt:lpstr>
      <vt:lpstr>Aggregates</vt:lpstr>
      <vt:lpstr>DISTINCT Aggregates</vt:lpstr>
      <vt:lpstr>GROUP BY</vt:lpstr>
      <vt:lpstr>What Is This Asking For?</vt:lpstr>
      <vt:lpstr>HAVING</vt:lpstr>
      <vt:lpstr>Putting it all together</vt:lpstr>
      <vt:lpstr>Summary</vt:lpstr>
      <vt:lpstr>Support SQLFiddle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Mehul A. Shah</cp:lastModifiedBy>
  <cp:revision>254</cp:revision>
  <cp:lastPrinted>2017-08-29T07:48:24Z</cp:lastPrinted>
  <dcterms:created xsi:type="dcterms:W3CDTF">2010-03-16T04:14:43Z</dcterms:created>
  <dcterms:modified xsi:type="dcterms:W3CDTF">2018-01-18T09:33:04Z</dcterms:modified>
  <cp:category/>
</cp:coreProperties>
</file>