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71" r:id="rId1"/>
  </p:sldMasterIdLst>
  <p:notesMasterIdLst>
    <p:notesMasterId r:id="rId67"/>
  </p:notesMasterIdLst>
  <p:handoutMasterIdLst>
    <p:handoutMasterId r:id="rId68"/>
  </p:handoutMasterIdLst>
  <p:sldIdLst>
    <p:sldId id="281" r:id="rId2"/>
    <p:sldId id="523" r:id="rId3"/>
    <p:sldId id="349" r:id="rId4"/>
    <p:sldId id="529" r:id="rId5"/>
    <p:sldId id="520" r:id="rId6"/>
    <p:sldId id="530" r:id="rId7"/>
    <p:sldId id="521" r:id="rId8"/>
    <p:sldId id="522" r:id="rId9"/>
    <p:sldId id="481" r:id="rId10"/>
    <p:sldId id="519" r:id="rId11"/>
    <p:sldId id="292" r:id="rId12"/>
    <p:sldId id="293" r:id="rId13"/>
    <p:sldId id="416" r:id="rId14"/>
    <p:sldId id="294" r:id="rId15"/>
    <p:sldId id="500" r:id="rId16"/>
    <p:sldId id="295" r:id="rId17"/>
    <p:sldId id="484" r:id="rId18"/>
    <p:sldId id="422" r:id="rId19"/>
    <p:sldId id="485" r:id="rId20"/>
    <p:sldId id="423" r:id="rId21"/>
    <p:sldId id="486" r:id="rId22"/>
    <p:sldId id="301" r:id="rId23"/>
    <p:sldId id="426" r:id="rId24"/>
    <p:sldId id="489" r:id="rId25"/>
    <p:sldId id="502" r:id="rId26"/>
    <p:sldId id="493" r:id="rId27"/>
    <p:sldId id="491" r:id="rId28"/>
    <p:sldId id="498" r:id="rId29"/>
    <p:sldId id="302" r:id="rId30"/>
    <p:sldId id="303" r:id="rId31"/>
    <p:sldId id="304" r:id="rId32"/>
    <p:sldId id="305" r:id="rId33"/>
    <p:sldId id="306" r:id="rId34"/>
    <p:sldId id="496" r:id="rId35"/>
    <p:sldId id="428" r:id="rId36"/>
    <p:sldId id="394" r:id="rId37"/>
    <p:sldId id="433" r:id="rId38"/>
    <p:sldId id="432" r:id="rId39"/>
    <p:sldId id="313" r:id="rId40"/>
    <p:sldId id="314" r:id="rId41"/>
    <p:sldId id="527" r:id="rId42"/>
    <p:sldId id="528" r:id="rId43"/>
    <p:sldId id="524" r:id="rId44"/>
    <p:sldId id="525" r:id="rId45"/>
    <p:sldId id="526" r:id="rId46"/>
    <p:sldId id="319" r:id="rId47"/>
    <p:sldId id="320" r:id="rId48"/>
    <p:sldId id="321" r:id="rId49"/>
    <p:sldId id="445" r:id="rId50"/>
    <p:sldId id="322" r:id="rId51"/>
    <p:sldId id="395" r:id="rId52"/>
    <p:sldId id="323" r:id="rId53"/>
    <p:sldId id="372" r:id="rId54"/>
    <p:sldId id="370" r:id="rId55"/>
    <p:sldId id="494" r:id="rId56"/>
    <p:sldId id="517" r:id="rId57"/>
    <p:sldId id="503" r:id="rId58"/>
    <p:sldId id="504" r:id="rId59"/>
    <p:sldId id="506" r:id="rId60"/>
    <p:sldId id="508" r:id="rId61"/>
    <p:sldId id="510" r:id="rId62"/>
    <p:sldId id="512" r:id="rId63"/>
    <p:sldId id="514" r:id="rId64"/>
    <p:sldId id="516" r:id="rId65"/>
    <p:sldId id="307" r:id="rId66"/>
  </p:sldIdLst>
  <p:sldSz cx="9144000" cy="6858000" type="letter"/>
  <p:notesSz cx="6908800" cy="9410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00" kern="1200">
        <a:solidFill>
          <a:srgbClr val="CF0E30"/>
        </a:solidFill>
        <a:latin typeface="Book Antiqua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kern="1200">
        <a:solidFill>
          <a:srgbClr val="CF0E30"/>
        </a:solidFill>
        <a:latin typeface="Book Antiqua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kern="1200">
        <a:solidFill>
          <a:srgbClr val="CF0E30"/>
        </a:solidFill>
        <a:latin typeface="Book Antiqua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kern="1200">
        <a:solidFill>
          <a:srgbClr val="CF0E30"/>
        </a:solidFill>
        <a:latin typeface="Book Antiqua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kern="1200">
        <a:solidFill>
          <a:srgbClr val="CF0E30"/>
        </a:solidFill>
        <a:latin typeface="Book Antiqu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3600" kern="1200">
        <a:solidFill>
          <a:srgbClr val="CF0E30"/>
        </a:solidFill>
        <a:latin typeface="Book Antiqu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3600" kern="1200">
        <a:solidFill>
          <a:srgbClr val="CF0E30"/>
        </a:solidFill>
        <a:latin typeface="Book Antiqu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3600" kern="1200">
        <a:solidFill>
          <a:srgbClr val="CF0E30"/>
        </a:solidFill>
        <a:latin typeface="Book Antiqu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3600" kern="1200">
        <a:solidFill>
          <a:srgbClr val="CF0E30"/>
        </a:solidFill>
        <a:latin typeface="Book Antiqu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1010C"/>
    <a:srgbClr val="F7B210"/>
    <a:srgbClr val="0033CC"/>
    <a:srgbClr val="0000CC"/>
    <a:srgbClr val="0000FF"/>
    <a:srgbClr val="FEF4CA"/>
    <a:srgbClr val="CC0000"/>
    <a:srgbClr val="6B0718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33"/>
    <p:restoredTop sz="81426"/>
  </p:normalViewPr>
  <p:slideViewPr>
    <p:cSldViewPr>
      <p:cViewPr varScale="1">
        <p:scale>
          <a:sx n="72" d="100"/>
          <a:sy n="72" d="100"/>
        </p:scale>
        <p:origin x="1320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9" d="100"/>
        <a:sy n="49" d="100"/>
      </p:scale>
      <p:origin x="0" y="27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9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t" anchorCtr="0" compatLnSpc="1">
            <a:prstTxWarp prst="textNoShape">
              <a:avLst/>
            </a:prstTxWarp>
          </a:bodyPr>
          <a:lstStyle>
            <a:lvl1pPr defTabSz="928688">
              <a:defRPr sz="1000" i="1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6363" y="0"/>
            <a:ext cx="29924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t" anchorCtr="0" compatLnSpc="1">
            <a:prstTxWarp prst="textNoShape">
              <a:avLst/>
            </a:prstTxWarp>
          </a:bodyPr>
          <a:lstStyle>
            <a:lvl1pPr algn="r" defTabSz="928688">
              <a:defRPr sz="1000" i="1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40800"/>
            <a:ext cx="29924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b" anchorCtr="0" compatLnSpc="1">
            <a:prstTxWarp prst="textNoShape">
              <a:avLst/>
            </a:prstTxWarp>
          </a:bodyPr>
          <a:lstStyle>
            <a:lvl1pPr defTabSz="928688">
              <a:defRPr sz="1000" i="1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6363" y="8940800"/>
            <a:ext cx="29924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b" anchorCtr="0" compatLnSpc="1">
            <a:prstTxWarp prst="textNoShape">
              <a:avLst/>
            </a:prstTxWarp>
          </a:bodyPr>
          <a:lstStyle>
            <a:lvl1pPr algn="r" defTabSz="928688">
              <a:defRPr sz="1000" i="1" smtClean="0"/>
            </a:lvl1pPr>
          </a:lstStyle>
          <a:p>
            <a:pPr>
              <a:defRPr/>
            </a:pPr>
            <a:fld id="{C0DE0504-414D-0B4B-9393-4AE5CA231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98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t" anchorCtr="0" compatLnSpc="1">
            <a:prstTxWarp prst="textNoShape">
              <a:avLst/>
            </a:prstTxWarp>
          </a:bodyPr>
          <a:lstStyle>
            <a:lvl1pPr defTabSz="928688">
              <a:defRPr sz="1000" i="1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16363" y="0"/>
            <a:ext cx="29924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t" anchorCtr="0" compatLnSpc="1">
            <a:prstTxWarp prst="textNoShape">
              <a:avLst/>
            </a:prstTxWarp>
          </a:bodyPr>
          <a:lstStyle>
            <a:lvl1pPr algn="r" defTabSz="928688">
              <a:defRPr sz="1000" i="1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40800"/>
            <a:ext cx="29924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b" anchorCtr="0" compatLnSpc="1">
            <a:prstTxWarp prst="textNoShape">
              <a:avLst/>
            </a:prstTxWarp>
          </a:bodyPr>
          <a:lstStyle>
            <a:lvl1pPr defTabSz="928688">
              <a:defRPr sz="1000" i="1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6363" y="8940800"/>
            <a:ext cx="29924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b" anchorCtr="0" compatLnSpc="1">
            <a:prstTxWarp prst="textNoShape">
              <a:avLst/>
            </a:prstTxWarp>
          </a:bodyPr>
          <a:lstStyle>
            <a:lvl1pPr algn="r" defTabSz="928688"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C19BCC6B-5E9B-304F-981F-FAC9971AEC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470400"/>
            <a:ext cx="5064125" cy="423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27" tIns="46764" rIns="93527" bIns="467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39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0138" y="704850"/>
            <a:ext cx="4710112" cy="35321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0519095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9D20C9FA-EDB0-D340-97B4-9D2A1C295789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9D695B53-A366-9B4B-8763-0A0CED2BB6A8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14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B135008B-475E-9642-85F9-7ACD813589FB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16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6E7BDF62-ABE0-A34E-BEA6-DF7F3C5C12ED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18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749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6E7BDF62-ABE0-A34E-BEA6-DF7F3C5C12ED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19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7979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C73EB23A-C226-D647-828A-71E3AAD70A93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20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6142007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C73EB23A-C226-D647-828A-71E3AAD70A93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21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8760974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411F9A66-8FAC-8541-AD79-EBE745E637A1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22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566A3E76-DF5C-4941-A4B1-242B110FD46F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29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ED3760E9-1DE7-FB49-8A3C-D45403BA896E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30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EC9910B0-BB9E-6E43-9343-E36AEB37F821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31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ADF44967-F446-4747-AA31-0D9CB4630A3C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3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BFCA209E-61D7-9944-A5CA-85E206538373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32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AA7E4C75-3F65-A042-9199-424A7EB33C9B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33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A486F47B-4540-1647-B110-F280B6A3FDEE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39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B190E4EF-64A8-A047-9C5F-F579EC03B84B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40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B190E4EF-64A8-A047-9C5F-F579EC03B84B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41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9152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F4B3D6A3-BDE2-0944-BA01-897005D1D09C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42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5470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02B1780E-1B43-B742-845A-BB49130C3002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43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1750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CEA24207-8797-7A44-947E-25ADFE7A5567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44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4931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F69F32F8-EABB-B941-BA44-85CA451187B8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45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3703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E5E1C9C1-B77B-AE49-8C7E-91FE79D825BC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46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ADF44967-F446-4747-AA31-0D9CB4630A3C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4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9798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522329B9-6B28-FA4C-A4B1-F7224BC2841B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47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D0E73060-462C-124E-A75D-9E89284EF734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48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D0E73060-462C-124E-A75D-9E89284EF734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49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678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237C5A68-588C-A548-964F-51EB19417F0B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50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1725" y="704850"/>
            <a:ext cx="4706938" cy="3532188"/>
          </a:xfrm>
          <a:ln cap="flat"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885" tIns="46942" rIns="93885" bIns="46942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9CF46CE2-0C1C-654F-A00C-7EBE314C67FD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52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1725" y="704850"/>
            <a:ext cx="4706938" cy="3532188"/>
          </a:xfrm>
          <a:ln cap="flat"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885" tIns="46942" rIns="93885" bIns="46942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71B3A21D-7AAE-9D47-A70E-7C3DC844A517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57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278" tIns="45329" rIns="92278" bIns="45329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8841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811A9D91-5B27-CE45-A6E9-D6A1E7EB22AD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65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2F9821C4-7B90-1D45-8C42-3BA436D56534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8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74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2F9821C4-7B90-1D45-8C42-3BA436D56534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9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177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2F9821C4-7B90-1D45-8C42-3BA436D56534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10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091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AD5F88C5-48F1-A14A-9F60-68875914B7CD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11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00DE8BB5-1742-514D-A4D2-CA28781F9C21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12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00DE8BB5-1742-514D-A4D2-CA28781F9C21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13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97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skitched-3-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3911600"/>
            <a:ext cx="3132137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15566"/>
            <a:ext cx="52578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4000"/>
            <a:ext cx="4572000" cy="1397000"/>
          </a:xfrm>
        </p:spPr>
        <p:txBody>
          <a:bodyPr anchor="b" anchorCtr="0"/>
          <a:lstStyle>
            <a:lvl1pPr marL="0" indent="0" algn="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chemeClr val="tx1"/>
                </a:solidFill>
                <a:ea typeface="Osaka" charset="-128"/>
                <a:cs typeface="Osak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solidFill>
                  <a:schemeClr val="tx1"/>
                </a:solidFill>
                <a:ea typeface="Osaka" charset="-128"/>
                <a:cs typeface="Osak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B8027A-901F-8D4B-BEEB-5E526ED1FF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5" descr="skitched-3-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3911600"/>
            <a:ext cx="3132137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055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2EF0D7-8F6A-F444-8D54-DBEB129520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41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6553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6553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9E81A-DF76-B24F-BDEF-FC980135A7F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49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716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447800"/>
            <a:ext cx="3810000" cy="5105400"/>
          </a:xfrm>
        </p:spPr>
        <p:txBody>
          <a:bodyPr/>
          <a:lstStyle/>
          <a:p>
            <a:pPr lvl="0"/>
            <a:r>
              <a:rPr lang="en-US" noProof="0"/>
              <a:t>Click icon to add clip art</a:t>
            </a:r>
            <a:endParaRPr lang="en-US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27B3C-CC12-9E42-A89A-C8F69554E80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8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884267-D271-3C43-A608-FB4A870ECE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5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122405-2E08-4242-8FD0-A2A778523DA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36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EDD31-F2F6-5042-B286-B8710D0FDD9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0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A965FB-FFF8-BC45-B748-FC3BC7DBDD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37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116741-C967-C146-8EB6-8155210A4CF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5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853C55-16AE-2F46-B7EB-EE6C9FC1DF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6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BBA64B-8095-9341-B303-1CD0FB5217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09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F54B56-9263-5646-802E-F6763A76E2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7867" y="0"/>
            <a:ext cx="7770333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5105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059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4798169-6469-8046-85CA-7AC08D25D65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29" name="Picture 9" descr="skitched-3-4-1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887" y="310093"/>
            <a:ext cx="1014413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0" i="0">
          <a:solidFill>
            <a:schemeClr val="tx1"/>
          </a:solidFill>
          <a:latin typeface="Helvetica Neue Light"/>
          <a:ea typeface="+mj-ea"/>
          <a:cs typeface="Osaka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pitchFamily="1" charset="0"/>
          <a:ea typeface="Osaka" pitchFamily="1" charset="-128"/>
          <a:cs typeface="Osaka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pitchFamily="1" charset="0"/>
          <a:ea typeface="Osaka" pitchFamily="1" charset="-128"/>
          <a:cs typeface="Osaka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pitchFamily="1" charset="0"/>
          <a:ea typeface="Osaka" pitchFamily="1" charset="-128"/>
          <a:cs typeface="Osaka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pitchFamily="1" charset="0"/>
          <a:ea typeface="Osaka" pitchFamily="1" charset="-128"/>
          <a:cs typeface="Osaka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pitchFamily="1" charset="0"/>
          <a:ea typeface="Osaka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pitchFamily="1" charset="0"/>
          <a:ea typeface="Osaka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pitchFamily="1" charset="0"/>
          <a:ea typeface="Osaka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pitchFamily="1" charset="0"/>
          <a:ea typeface="Osaka" pitchFamily="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484848"/>
          </a:solidFill>
          <a:latin typeface="Helvetica Neue"/>
          <a:ea typeface="+mn-ea"/>
          <a:cs typeface="Osaka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484848"/>
          </a:solidFill>
          <a:latin typeface="Helvetica Neue"/>
          <a:ea typeface="+mn-ea"/>
          <a:cs typeface="Osaka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484848"/>
          </a:solidFill>
          <a:latin typeface="Helvetica Neue"/>
          <a:ea typeface="+mn-ea"/>
          <a:cs typeface="Osaka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484848"/>
          </a:solidFill>
          <a:latin typeface="Helvetica Neue"/>
          <a:ea typeface="+mn-ea"/>
          <a:cs typeface="Osaka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484848"/>
          </a:solidFill>
          <a:latin typeface="Helvetica Neue"/>
          <a:ea typeface="+mn-ea"/>
          <a:cs typeface="Osaka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qlfiddle.com/#!17/cef431/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qlfiddle.com/#!17/cef431/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qlfiddle.com/#!17/cef431/3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qlfiddle.com/#!17/cef431/4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qlfiddle.com/#!17/cef431/8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qlfiddle.com/#!17/cef431/10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sqlfiddle.com/#!17/121b8/17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qlfiddle.com/#!17/cef431/11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qlfiddle.com/#!17/cef431/13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qlfiddle.com/#!17/cef431/25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qlfiddle.com/#!17/cef431/26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qlfiddle.com/#!17/cef431/27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sqlfiddle.com/#!17/cef431/28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sqlfiddle.com/#!17/cef431/29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sqlfiddle.com/#!17/cef431/31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sqlfiddle.com/#!17/cef431/33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sqlfiddle.com/#!17/cef431/36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sqlfiddle.com/#!17/cef431/39" TargetMode="External"/><Relationship Id="rId2" Type="http://schemas.openxmlformats.org/officeDocument/2006/relationships/hyperlink" Target="http://sqlfiddle.com/#!17/cef431/38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sqlfiddle.com/#!17/cef431/40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sqlfiddle.com/#!17/cef431/40" TargetMode="External"/><Relationship Id="rId2" Type="http://schemas.openxmlformats.org/officeDocument/2006/relationships/hyperlink" Target="http://sqlfiddle.com/#!17/cef431/42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sqlfiddle.com/#!17/cef431/44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sqlfiddle.com/#!17/cef431/46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sqlfiddle.com/#!17/cef431/46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://sqlfiddle.com/#!17/54a88/2" TargetMode="External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notesSlide" Target="../notesSlides/notesSlide29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hyperlink" Target="http://sqlfiddle.com/#!17/a7b2f/1" TargetMode="Externa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://sqlfiddle.com/#!17/a7b2f/3" TargetMode="External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5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9.png"/><Relationship Id="rId4" Type="http://schemas.openxmlformats.org/officeDocument/2006/relationships/oleObject" Target="../embeddings/oleObject7.bin"/><Relationship Id="rId9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qlfiddle.com/#!17/67109/12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hyperlink" Target="http://sqlfiddle.com/#!17/cfdb2/1" TargetMode="Externa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10.bin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sqlfiddle.com/#!17/cfdb2/2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sqlfiddle.com/#!17/cfdb2/3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sqlfiddle.com/#!17/cfdb2/3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://sqlfiddle.com/#!17/36ca9/2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://sqlfiddle.com/#!17/f35aa/6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cs186berkeley.net/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://sqlfiddle.com/#!17/f35aa/4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://sqlfiddle.com/#!17/f35aa/1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://sqlfiddle.com/#!17/f35aa/2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://sqlfiddle.com/#!17/f35aa/7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990600"/>
            <a:ext cx="7620000" cy="1143000"/>
          </a:xfrm>
        </p:spPr>
        <p:txBody>
          <a:bodyPr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SQL II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2743200"/>
            <a:ext cx="4800600" cy="2438400"/>
          </a:xfrm>
        </p:spPr>
        <p:txBody>
          <a:bodyPr/>
          <a:lstStyle/>
          <a:p>
            <a:pPr marL="342900" indent="-342900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R &amp; G - Chapter 5 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7696200" y="0"/>
            <a:ext cx="1447800" cy="12954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789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(Cartesian) Product</a:t>
            </a:r>
          </a:p>
        </p:txBody>
      </p:sp>
      <p:sp>
        <p:nvSpPr>
          <p:cNvPr id="126981" name="Rectangle 5"/>
          <p:cNvSpPr>
            <a:spLocks noGrp="1" noChangeArrowheads="1"/>
          </p:cNvSpPr>
          <p:nvPr>
            <p:ph idx="1"/>
          </p:nvPr>
        </p:nvSpPr>
        <p:spPr>
          <a:xfrm>
            <a:off x="714897" y="319088"/>
            <a:ext cx="7772400" cy="5105400"/>
          </a:xfrm>
        </p:spPr>
        <p:txBody>
          <a:bodyPr anchor="t"/>
          <a:lstStyle/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All pairs of tuples</a:t>
            </a:r>
            <a:r>
              <a:rPr lang="en-US" sz="2800"/>
              <a:t>, concatenated</a:t>
            </a:r>
            <a:endParaRPr lang="en-US" sz="2800" dirty="0"/>
          </a:p>
          <a:p>
            <a:endParaRPr lang="en-US" sz="2400" dirty="0"/>
          </a:p>
        </p:txBody>
      </p:sp>
      <p:sp>
        <p:nvSpPr>
          <p:cNvPr id="37889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53188"/>
            <a:ext cx="2895600" cy="403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  <a:p>
            <a:endParaRPr lang="en-US" sz="12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3218447" y="42957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38173" y="6463378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+mn-lt"/>
                <a:hlinkClick r:id="rId3"/>
              </a:rPr>
              <a:t>http://sqlfiddle.com/#!17/cef431/1</a:t>
            </a:r>
            <a:endParaRPr lang="en-US" sz="2000" dirty="0">
              <a:latin typeface="+mn-lt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266700" y="5619277"/>
          <a:ext cx="8610600" cy="885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32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3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3+4 =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3*4 =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3^4</a:t>
                      </a:r>
                      <a:r>
                        <a:rPr lang="en-US" baseline="0" dirty="0"/>
                        <a:t> = 81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Rectangle 5"/>
          <p:cNvSpPr txBox="1">
            <a:spLocks noChangeArrowheads="1"/>
          </p:cNvSpPr>
          <p:nvPr/>
        </p:nvSpPr>
        <p:spPr bwMode="auto">
          <a:xfrm>
            <a:off x="266700" y="4431715"/>
            <a:ext cx="7772400" cy="1213909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484848"/>
                </a:solidFill>
                <a:latin typeface="Helvetica Neue"/>
                <a:ea typeface="+mn-ea"/>
                <a:cs typeface="Osaka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484848"/>
                </a:solidFill>
                <a:latin typeface="Helvetica Neue"/>
                <a:ea typeface="+mn-ea"/>
                <a:cs typeface="Osaka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484848"/>
                </a:solidFill>
                <a:latin typeface="Helvetica Neue"/>
                <a:ea typeface="+mn-ea"/>
                <a:cs typeface="Osaka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484848"/>
                </a:solidFill>
                <a:latin typeface="Helvetica Neue"/>
                <a:ea typeface="+mn-ea"/>
                <a:cs typeface="Osaka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84848"/>
                </a:solidFill>
                <a:latin typeface="Helvetica Neue"/>
                <a:ea typeface="+mn-ea"/>
                <a:cs typeface="Osaka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2800" kern="0" dirty="0"/>
              <a:t>How many rows in cross product?</a:t>
            </a:r>
          </a:p>
          <a:p>
            <a:pPr marL="0" indent="0">
              <a:buNone/>
            </a:pPr>
            <a:r>
              <a:rPr lang="en-US" sz="2400" kern="0" dirty="0">
                <a:latin typeface="Lucida Console" charset="0"/>
                <a:ea typeface="Lucida Console" charset="0"/>
                <a:cs typeface="Lucida Console" charset="0"/>
              </a:rPr>
              <a:t>SELECT * FROM Users, Posts;</a:t>
            </a:r>
          </a:p>
          <a:p>
            <a:endParaRPr lang="en-US" sz="2400" kern="0" dirty="0"/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BD12823C-D64F-0F42-B2CB-8FBBC43D6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942" y="3701007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8" name="Group 56">
            <a:extLst>
              <a:ext uri="{FF2B5EF4-FFF2-40B4-BE49-F238E27FC236}">
                <a16:creationId xmlns:a16="http://schemas.microsoft.com/office/drawing/2014/main" id="{3FEABF2D-ED8D-5F47-B206-ED7FEA4F9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493691"/>
              </p:ext>
            </p:extLst>
          </p:nvPr>
        </p:nvGraphicFramePr>
        <p:xfrm>
          <a:off x="416342" y="2043657"/>
          <a:ext cx="4343400" cy="1980880"/>
        </p:xfrm>
        <a:graphic>
          <a:graphicData uri="http://schemas.openxmlformats.org/drawingml/2006/table">
            <a:tbl>
              <a:tblPr/>
              <a:tblGrid>
                <a:gridCol w="726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5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uid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uname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followers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age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Anurag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2224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22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Ryan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12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39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Rolando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27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Valerie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5034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19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Rectangle 57">
            <a:extLst>
              <a:ext uri="{FF2B5EF4-FFF2-40B4-BE49-F238E27FC236}">
                <a16:creationId xmlns:a16="http://schemas.microsoft.com/office/drawing/2014/main" id="{401FD9C7-804A-7847-A07F-0DA4B4183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142" y="1586457"/>
            <a:ext cx="970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Users</a:t>
            </a:r>
          </a:p>
        </p:txBody>
      </p:sp>
      <p:graphicFrame>
        <p:nvGraphicFramePr>
          <p:cNvPr id="20" name="Group 87">
            <a:extLst>
              <a:ext uri="{FF2B5EF4-FFF2-40B4-BE49-F238E27FC236}">
                <a16:creationId xmlns:a16="http://schemas.microsoft.com/office/drawing/2014/main" id="{945F94C4-6494-FF4B-A548-8E2000F6D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71968"/>
              </p:ext>
            </p:extLst>
          </p:nvPr>
        </p:nvGraphicFramePr>
        <p:xfrm>
          <a:off x="5058297" y="2229212"/>
          <a:ext cx="3933303" cy="1585384"/>
        </p:xfrm>
        <a:graphic>
          <a:graphicData uri="http://schemas.openxmlformats.org/drawingml/2006/table">
            <a:tbl>
              <a:tblPr/>
              <a:tblGrid>
                <a:gridCol w="833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uid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cid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time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2018-01-16 09:00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2018-01-17 09:02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2018-01-22 23:00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" name="Rectangle 85">
            <a:extLst>
              <a:ext uri="{FF2B5EF4-FFF2-40B4-BE49-F238E27FC236}">
                <a16:creationId xmlns:a16="http://schemas.microsoft.com/office/drawing/2014/main" id="{21FAD688-89EE-3D45-A00A-0A9DA4366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1755413"/>
            <a:ext cx="9188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Posts</a:t>
            </a:r>
          </a:p>
        </p:txBody>
      </p:sp>
    </p:spTree>
    <p:extLst>
      <p:ext uri="{BB962C8B-B14F-4D97-AF65-F5344CB8AC3E}">
        <p14:creationId xmlns:p14="http://schemas.microsoft.com/office/powerpoint/2010/main" val="91509147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7867" y="202406"/>
            <a:ext cx="7770333" cy="1143000"/>
          </a:xfrm>
        </p:spPr>
        <p:txBody>
          <a:bodyPr/>
          <a:lstStyle/>
          <a:p>
            <a:r>
              <a:rPr lang="en-US" dirty="0"/>
              <a:t>Find users who have posted</a:t>
            </a:r>
          </a:p>
        </p:txBody>
      </p:sp>
      <p:sp>
        <p:nvSpPr>
          <p:cNvPr id="39937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53188"/>
            <a:ext cx="2895600" cy="403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  <a:p>
            <a:endParaRPr lang="en-US" sz="12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219200" y="1797969"/>
            <a:ext cx="6461705" cy="138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800" dirty="0">
                <a:solidFill>
                  <a:srgbClr val="6600CC"/>
                </a:solidFill>
                <a:latin typeface="Lucida Console" charset="0"/>
              </a:rPr>
              <a:t>SELECT </a:t>
            </a:r>
            <a:r>
              <a:rPr lang="en-US" sz="2800" dirty="0" err="1">
                <a:solidFill>
                  <a:srgbClr val="6600CC"/>
                </a:solidFill>
                <a:latin typeface="Lucida Console" charset="0"/>
              </a:rPr>
              <a:t>U.uid</a:t>
            </a:r>
            <a:r>
              <a:rPr lang="en-US" sz="2800" dirty="0">
                <a:solidFill>
                  <a:srgbClr val="6600CC"/>
                </a:solidFill>
                <a:latin typeface="Lucida Console" charset="0"/>
              </a:rPr>
              <a:t>, </a:t>
            </a:r>
            <a:r>
              <a:rPr lang="en-US" sz="2800" dirty="0" err="1">
                <a:solidFill>
                  <a:srgbClr val="6600CC"/>
                </a:solidFill>
                <a:latin typeface="Lucida Console" charset="0"/>
              </a:rPr>
              <a:t>uname</a:t>
            </a:r>
            <a:endParaRPr lang="en-US" sz="2800" dirty="0">
              <a:solidFill>
                <a:srgbClr val="6600CC"/>
              </a:solidFill>
              <a:latin typeface="Lucida Console" charset="0"/>
            </a:endParaRPr>
          </a:p>
          <a:p>
            <a:r>
              <a:rPr lang="en-US" sz="2800" dirty="0">
                <a:solidFill>
                  <a:srgbClr val="6600CC"/>
                </a:solidFill>
                <a:latin typeface="Lucida Console" charset="0"/>
              </a:rPr>
              <a:t>  FROM Users AS U, Posts AS P</a:t>
            </a:r>
          </a:p>
          <a:p>
            <a:r>
              <a:rPr lang="en-US" sz="2800" dirty="0">
                <a:solidFill>
                  <a:srgbClr val="6600CC"/>
                </a:solidFill>
                <a:latin typeface="Lucida Console" charset="0"/>
              </a:rPr>
              <a:t> WHERE </a:t>
            </a:r>
            <a:r>
              <a:rPr lang="en-US" sz="2800" dirty="0" err="1">
                <a:solidFill>
                  <a:srgbClr val="6600CC"/>
                </a:solidFill>
                <a:latin typeface="Lucida Console" charset="0"/>
              </a:rPr>
              <a:t>U.uid</a:t>
            </a:r>
            <a:r>
              <a:rPr lang="en-US" sz="2800" dirty="0">
                <a:solidFill>
                  <a:srgbClr val="6600CC"/>
                </a:solidFill>
                <a:latin typeface="Lucida Console" charset="0"/>
              </a:rPr>
              <a:t>=</a:t>
            </a:r>
            <a:r>
              <a:rPr lang="en-US" sz="2800" dirty="0" err="1">
                <a:solidFill>
                  <a:srgbClr val="6600CC"/>
                </a:solidFill>
                <a:latin typeface="Lucida Console" charset="0"/>
              </a:rPr>
              <a:t>P.uid</a:t>
            </a:r>
            <a:endParaRPr lang="en-US" sz="2800" dirty="0">
              <a:solidFill>
                <a:srgbClr val="6600CC"/>
              </a:solidFill>
              <a:latin typeface="Lucida Consol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47800" y="3390935"/>
            <a:ext cx="7010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hlinkClick r:id="rId3"/>
              </a:rPr>
              <a:t>http://</a:t>
            </a:r>
            <a:r>
              <a:rPr lang="en-US" sz="20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hlinkClick r:id="rId3"/>
              </a:rPr>
              <a:t>sqlfiddle.com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hlinkClick r:id="rId3"/>
              </a:rPr>
              <a:t>/#!17/cef431/2</a:t>
            </a:r>
            <a:endParaRPr 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Range Variables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 anchor="t"/>
          <a:lstStyle/>
          <a:p>
            <a:r>
              <a:rPr lang="en-US" sz="2800" dirty="0"/>
              <a:t>Optional!</a:t>
            </a:r>
            <a:endParaRPr lang="en-US" sz="2400" dirty="0"/>
          </a:p>
        </p:txBody>
      </p:sp>
      <p:sp>
        <p:nvSpPr>
          <p:cNvPr id="4198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53188"/>
            <a:ext cx="2895600" cy="403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  <a:p>
            <a:endParaRPr lang="en-US" sz="12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41988" name="Rectangle 13"/>
          <p:cNvSpPr>
            <a:spLocks noChangeArrowheads="1"/>
          </p:cNvSpPr>
          <p:nvPr/>
        </p:nvSpPr>
        <p:spPr bwMode="auto">
          <a:xfrm>
            <a:off x="1066800" y="2203450"/>
            <a:ext cx="5392502" cy="120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 dirty="0">
                <a:solidFill>
                  <a:srgbClr val="6600CC"/>
                </a:solidFill>
                <a:latin typeface="Lucida Console" charset="0"/>
              </a:rPr>
              <a:t>SELECT </a:t>
            </a:r>
            <a:r>
              <a:rPr lang="en-US" sz="2400" dirty="0" err="1">
                <a:solidFill>
                  <a:srgbClr val="6600CC"/>
                </a:solidFill>
                <a:latin typeface="Lucida Console" charset="0"/>
              </a:rPr>
              <a:t>Users.uid</a:t>
            </a:r>
            <a:r>
              <a:rPr lang="en-US" sz="2400" dirty="0">
                <a:solidFill>
                  <a:srgbClr val="6600CC"/>
                </a:solidFill>
                <a:latin typeface="Lucida Console" charset="0"/>
              </a:rPr>
              <a:t>, </a:t>
            </a:r>
            <a:r>
              <a:rPr lang="en-US" sz="2400" dirty="0" err="1">
                <a:solidFill>
                  <a:srgbClr val="6600CC"/>
                </a:solidFill>
                <a:latin typeface="Lucida Console" charset="0"/>
              </a:rPr>
              <a:t>uname</a:t>
            </a:r>
            <a:endParaRPr lang="en-US" sz="2400" dirty="0">
              <a:solidFill>
                <a:srgbClr val="6600CC"/>
              </a:solidFill>
              <a:latin typeface="Lucida Console" charset="0"/>
            </a:endParaRPr>
          </a:p>
          <a:p>
            <a:r>
              <a:rPr lang="en-US" sz="2400" dirty="0">
                <a:solidFill>
                  <a:srgbClr val="6600CC"/>
                </a:solidFill>
                <a:latin typeface="Lucida Console" charset="0"/>
              </a:rPr>
              <a:t>  FROM Users, Posts</a:t>
            </a:r>
          </a:p>
          <a:p>
            <a:r>
              <a:rPr lang="en-US" sz="2400" dirty="0">
                <a:solidFill>
                  <a:srgbClr val="6600CC"/>
                </a:solidFill>
                <a:latin typeface="Lucida Console" charset="0"/>
              </a:rPr>
              <a:t> WHERE </a:t>
            </a:r>
            <a:r>
              <a:rPr lang="en-US" sz="2400" dirty="0" err="1">
                <a:solidFill>
                  <a:srgbClr val="6600CC"/>
                </a:solidFill>
                <a:latin typeface="Lucida Console" charset="0"/>
              </a:rPr>
              <a:t>Users.uid</a:t>
            </a:r>
            <a:r>
              <a:rPr lang="en-US" sz="2400" dirty="0">
                <a:solidFill>
                  <a:srgbClr val="6600CC"/>
                </a:solidFill>
                <a:latin typeface="Lucida Console" charset="0"/>
              </a:rPr>
              <a:t> = </a:t>
            </a:r>
            <a:r>
              <a:rPr lang="en-US" sz="2400" dirty="0" err="1">
                <a:solidFill>
                  <a:srgbClr val="6600CC"/>
                </a:solidFill>
                <a:latin typeface="Lucida Console" charset="0"/>
              </a:rPr>
              <a:t>Posts.uid</a:t>
            </a:r>
            <a:endParaRPr lang="en-US" sz="2400" dirty="0">
              <a:solidFill>
                <a:srgbClr val="6600CC"/>
              </a:solidFill>
              <a:latin typeface="Lucida Console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0" y="4002028"/>
            <a:ext cx="42640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hlinkClick r:id="rId3"/>
              </a:rPr>
              <a:t>http://</a:t>
            </a:r>
            <a:r>
              <a:rPr lang="en-US" sz="20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hlinkClick r:id="rId3"/>
              </a:rPr>
              <a:t>sqlfiddle.com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hlinkClick r:id="rId3"/>
              </a:rPr>
              <a:t>/#!17/cef431/3</a:t>
            </a:r>
            <a:endParaRPr 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Range Variables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 anchor="t"/>
          <a:lstStyle/>
          <a:p>
            <a:r>
              <a:rPr lang="en-US" sz="2800" dirty="0"/>
              <a:t>Needed when ambiguity could arise.  </a:t>
            </a:r>
          </a:p>
          <a:p>
            <a:pPr lvl="1"/>
            <a:r>
              <a:rPr lang="en-US" sz="2400" dirty="0"/>
              <a:t>e.g., same table used multiple times in FROM      (</a:t>
            </a:r>
            <a:r>
              <a:rPr lang="ja-JP" altLang="en-US" sz="2400" dirty="0"/>
              <a:t>“</a:t>
            </a:r>
            <a:r>
              <a:rPr lang="en-US" altLang="ja-JP" sz="2400" dirty="0"/>
              <a:t>self-join</a:t>
            </a:r>
            <a:r>
              <a:rPr lang="ja-JP" altLang="en-US" sz="2400" dirty="0"/>
              <a:t>”</a:t>
            </a:r>
            <a:r>
              <a:rPr lang="en-US" altLang="ja-JP" sz="2400" dirty="0"/>
              <a:t>)</a:t>
            </a:r>
            <a:endParaRPr lang="en-US" sz="2400" dirty="0"/>
          </a:p>
        </p:txBody>
      </p:sp>
      <p:sp>
        <p:nvSpPr>
          <p:cNvPr id="4198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53188"/>
            <a:ext cx="2895600" cy="403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  <a:p>
            <a:endParaRPr lang="en-US" sz="12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41988" name="Rectangle 13"/>
          <p:cNvSpPr>
            <a:spLocks noChangeArrowheads="1"/>
          </p:cNvSpPr>
          <p:nvPr/>
        </p:nvSpPr>
        <p:spPr bwMode="auto">
          <a:xfrm>
            <a:off x="1063625" y="2895600"/>
            <a:ext cx="7232650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 dirty="0">
                <a:solidFill>
                  <a:srgbClr val="6600CC"/>
                </a:solidFill>
                <a:latin typeface="Lucida Console" charset="0"/>
              </a:rPr>
              <a:t>SELECT  </a:t>
            </a:r>
            <a:r>
              <a:rPr lang="en-US" sz="2400" dirty="0" err="1">
                <a:solidFill>
                  <a:srgbClr val="FF0000"/>
                </a:solidFill>
                <a:latin typeface="Lucida Console" charset="0"/>
              </a:rPr>
              <a:t>x.uname</a:t>
            </a:r>
            <a:r>
              <a:rPr lang="en-US" sz="2400" dirty="0">
                <a:solidFill>
                  <a:srgbClr val="FF0000"/>
                </a:solidFill>
                <a:latin typeface="Lucida Console" charset="0"/>
              </a:rPr>
              <a:t>, </a:t>
            </a:r>
            <a:r>
              <a:rPr lang="en-US" sz="2400" dirty="0" err="1">
                <a:solidFill>
                  <a:srgbClr val="FF0000"/>
                </a:solidFill>
                <a:latin typeface="Lucida Console" charset="0"/>
              </a:rPr>
              <a:t>x.age</a:t>
            </a:r>
            <a:r>
              <a:rPr lang="en-US" sz="2400" dirty="0">
                <a:solidFill>
                  <a:srgbClr val="FF0000"/>
                </a:solidFill>
                <a:latin typeface="Lucida Console" charset="0"/>
              </a:rPr>
              <a:t>, </a:t>
            </a:r>
            <a:r>
              <a:rPr lang="en-US" sz="2400" dirty="0" err="1">
                <a:solidFill>
                  <a:schemeClr val="accent1"/>
                </a:solidFill>
                <a:latin typeface="Lucida Console" charset="0"/>
              </a:rPr>
              <a:t>y.uname</a:t>
            </a:r>
            <a:r>
              <a:rPr lang="en-US" sz="2400" dirty="0">
                <a:solidFill>
                  <a:schemeClr val="accent1"/>
                </a:solidFill>
                <a:latin typeface="Lucida Console" charset="0"/>
              </a:rPr>
              <a:t>, </a:t>
            </a:r>
            <a:r>
              <a:rPr lang="en-US" sz="2400" dirty="0" err="1">
                <a:solidFill>
                  <a:schemeClr val="accent1"/>
                </a:solidFill>
                <a:latin typeface="Lucida Console" charset="0"/>
              </a:rPr>
              <a:t>y.age</a:t>
            </a:r>
            <a:endParaRPr lang="en-US" sz="2400" dirty="0">
              <a:solidFill>
                <a:schemeClr val="accent1"/>
              </a:solidFill>
              <a:latin typeface="Lucida Console" charset="0"/>
            </a:endParaRPr>
          </a:p>
          <a:p>
            <a:r>
              <a:rPr lang="en-US" sz="2400" dirty="0">
                <a:solidFill>
                  <a:srgbClr val="6600CC"/>
                </a:solidFill>
                <a:latin typeface="Lucida Console" charset="0"/>
              </a:rPr>
              <a:t>FROM    </a:t>
            </a:r>
            <a:r>
              <a:rPr lang="en-US" sz="2400" dirty="0">
                <a:solidFill>
                  <a:srgbClr val="FF0000"/>
                </a:solidFill>
                <a:latin typeface="Lucida Console" charset="0"/>
              </a:rPr>
              <a:t>Users AS x</a:t>
            </a:r>
            <a:r>
              <a:rPr lang="en-US" sz="2400" dirty="0">
                <a:solidFill>
                  <a:srgbClr val="6600CC"/>
                </a:solidFill>
                <a:latin typeface="Lucida Console" charset="0"/>
              </a:rPr>
              <a:t>, </a:t>
            </a:r>
            <a:r>
              <a:rPr lang="en-US" sz="2400" dirty="0">
                <a:solidFill>
                  <a:schemeClr val="accent1"/>
                </a:solidFill>
                <a:latin typeface="Lucida Console" charset="0"/>
              </a:rPr>
              <a:t>Users AS y</a:t>
            </a:r>
          </a:p>
          <a:p>
            <a:r>
              <a:rPr lang="en-US" sz="2400" dirty="0">
                <a:solidFill>
                  <a:srgbClr val="6600CC"/>
                </a:solidFill>
                <a:latin typeface="Lucida Console" charset="0"/>
              </a:rPr>
              <a:t>WHERE   </a:t>
            </a:r>
            <a:r>
              <a:rPr lang="en-US" sz="2400" dirty="0" err="1">
                <a:solidFill>
                  <a:srgbClr val="FF0000"/>
                </a:solidFill>
                <a:latin typeface="Lucida Console" charset="0"/>
              </a:rPr>
              <a:t>x.age</a:t>
            </a:r>
            <a:r>
              <a:rPr lang="en-US" sz="2400" dirty="0">
                <a:solidFill>
                  <a:srgbClr val="6600CC"/>
                </a:solidFill>
                <a:latin typeface="Lucida Console" charset="0"/>
              </a:rPr>
              <a:t> &gt; </a:t>
            </a:r>
            <a:r>
              <a:rPr lang="en-US" sz="2400" dirty="0" err="1">
                <a:solidFill>
                  <a:schemeClr val="accent1"/>
                </a:solidFill>
                <a:latin typeface="Lucida Console" charset="0"/>
              </a:rPr>
              <a:t>y.age</a:t>
            </a:r>
            <a:endParaRPr lang="en-US" sz="2400" dirty="0">
              <a:solidFill>
                <a:schemeClr val="accent1"/>
              </a:solidFill>
              <a:latin typeface="Lucida Console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0" y="4002028"/>
            <a:ext cx="42640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hlinkClick r:id="rId3"/>
              </a:rPr>
              <a:t>http://</a:t>
            </a:r>
            <a:r>
              <a:rPr lang="en-US" sz="20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hlinkClick r:id="rId3"/>
              </a:rPr>
              <a:t>sqlfiddle.com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hlinkClick r:id="rId3"/>
              </a:rPr>
              <a:t>/#!17/cef431/4</a:t>
            </a:r>
            <a:endParaRPr 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graphicFrame>
        <p:nvGraphicFramePr>
          <p:cNvPr id="10" name="Group 56">
            <a:extLst>
              <a:ext uri="{FF2B5EF4-FFF2-40B4-BE49-F238E27FC236}">
                <a16:creationId xmlns:a16="http://schemas.microsoft.com/office/drawing/2014/main" id="{B1358B25-9FE6-8644-BAB5-7EA127B44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542790"/>
              </p:ext>
            </p:extLst>
          </p:nvPr>
        </p:nvGraphicFramePr>
        <p:xfrm>
          <a:off x="3048000" y="4691056"/>
          <a:ext cx="4343400" cy="1980880"/>
        </p:xfrm>
        <a:graphic>
          <a:graphicData uri="http://schemas.openxmlformats.org/drawingml/2006/table">
            <a:tbl>
              <a:tblPr/>
              <a:tblGrid>
                <a:gridCol w="726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5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uid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uname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followers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age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Anurag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2224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22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Ryan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12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39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Rolando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27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Valerie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5034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19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732631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Arithmetic Expressions</a:t>
            </a:r>
          </a:p>
        </p:txBody>
      </p:sp>
      <p:sp>
        <p:nvSpPr>
          <p:cNvPr id="44033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53188"/>
            <a:ext cx="2895600" cy="403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  <a:p>
            <a:endParaRPr lang="en-US" sz="12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44035" name="Rectangle 5"/>
          <p:cNvSpPr>
            <a:spLocks noChangeArrowheads="1"/>
          </p:cNvSpPr>
          <p:nvPr/>
        </p:nvSpPr>
        <p:spPr bwMode="auto">
          <a:xfrm>
            <a:off x="304800" y="2438400"/>
            <a:ext cx="8686800" cy="12017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SELECT </a:t>
            </a:r>
            <a:r>
              <a:rPr lang="en-US" sz="2400" dirty="0" err="1">
                <a:solidFill>
                  <a:schemeClr val="tx1"/>
                </a:solidFill>
                <a:latin typeface="Lucida Console" charset="0"/>
              </a:rPr>
              <a:t>U.age</a:t>
            </a:r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, </a:t>
            </a:r>
            <a:r>
              <a:rPr lang="en-US" sz="2400" dirty="0">
                <a:solidFill>
                  <a:srgbClr val="6600CC"/>
                </a:solidFill>
                <a:latin typeface="Lucida Console" charset="0"/>
              </a:rPr>
              <a:t>U.age-5 AS age1, 2*</a:t>
            </a:r>
            <a:r>
              <a:rPr lang="en-US" sz="2400" dirty="0" err="1">
                <a:solidFill>
                  <a:srgbClr val="6600CC"/>
                </a:solidFill>
                <a:latin typeface="Lucida Console" charset="0"/>
              </a:rPr>
              <a:t>U.age</a:t>
            </a:r>
            <a:r>
              <a:rPr lang="en-US" sz="2400" dirty="0">
                <a:solidFill>
                  <a:srgbClr val="6600CC"/>
                </a:solidFill>
                <a:latin typeface="Lucida Console" charset="0"/>
              </a:rPr>
              <a:t> AS age2</a:t>
            </a:r>
          </a:p>
          <a:p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FROM   Users AS U</a:t>
            </a:r>
          </a:p>
          <a:p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WHERE  </a:t>
            </a:r>
            <a:r>
              <a:rPr lang="en-US" sz="2400" dirty="0" err="1">
                <a:solidFill>
                  <a:schemeClr val="tx1"/>
                </a:solidFill>
                <a:latin typeface="Lucida Console" charset="0"/>
              </a:rPr>
              <a:t>U.uname</a:t>
            </a:r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 = 'Anurag'</a:t>
            </a:r>
          </a:p>
        </p:txBody>
      </p:sp>
      <p:sp>
        <p:nvSpPr>
          <p:cNvPr id="44036" name="Rectangle 6"/>
          <p:cNvSpPr>
            <a:spLocks noChangeArrowheads="1"/>
          </p:cNvSpPr>
          <p:nvPr/>
        </p:nvSpPr>
        <p:spPr bwMode="auto">
          <a:xfrm>
            <a:off x="228600" y="4375150"/>
            <a:ext cx="8763000" cy="12017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SELECT U1.uname AS name1, U2.uname AS name2</a:t>
            </a:r>
          </a:p>
          <a:p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FROM   Users AS U1, Users AS U2</a:t>
            </a:r>
          </a:p>
          <a:p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WHERE  </a:t>
            </a:r>
            <a:r>
              <a:rPr lang="en-US" sz="2400" dirty="0">
                <a:solidFill>
                  <a:srgbClr val="6600CC"/>
                </a:solidFill>
                <a:latin typeface="Lucida Console" charset="0"/>
              </a:rPr>
              <a:t>2*U1.followers = U2.followers - 586</a:t>
            </a:r>
          </a:p>
        </p:txBody>
      </p:sp>
      <p:sp>
        <p:nvSpPr>
          <p:cNvPr id="2" name="Rectangle 1"/>
          <p:cNvSpPr/>
          <p:nvPr/>
        </p:nvSpPr>
        <p:spPr>
          <a:xfrm>
            <a:off x="5029200" y="3607534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hlinkClick r:id="rId3"/>
              </a:rPr>
              <a:t>http://</a:t>
            </a:r>
            <a:r>
              <a:rPr lang="en-US" sz="20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hlinkClick r:id="rId3"/>
              </a:rPr>
              <a:t>sqlfiddle.com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hlinkClick r:id="rId3"/>
              </a:rPr>
              <a:t>/#!17/cef431/8</a:t>
            </a:r>
            <a:endParaRPr 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76800" y="5576888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hlinkClick r:id="rId4"/>
              </a:rPr>
              <a:t>http://</a:t>
            </a:r>
            <a:r>
              <a:rPr lang="en-US" sz="20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hlinkClick r:id="rId4"/>
              </a:rPr>
              <a:t>sqlfiddle.com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hlinkClick r:id="rId4"/>
              </a:rPr>
              <a:t>/#!17/cef431/10</a:t>
            </a:r>
            <a:endParaRPr 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Calculator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Lucida Sans Typewriter" charset="0"/>
                <a:ea typeface="Lucida Sans Typewriter" charset="0"/>
                <a:cs typeface="Lucida Sans Typewriter" charset="0"/>
              </a:rPr>
              <a:t>SELECT log(1000) as three,</a:t>
            </a:r>
          </a:p>
          <a:p>
            <a:pPr marL="0" indent="0">
              <a:buNone/>
            </a:pPr>
            <a:r>
              <a:rPr lang="en-US" sz="2400" dirty="0">
                <a:latin typeface="Lucida Sans Typewriter" charset="0"/>
                <a:ea typeface="Lucida Sans Typewriter" charset="0"/>
                <a:cs typeface="Lucida Sans Typewriter" charset="0"/>
              </a:rPr>
              <a:t>	  </a:t>
            </a:r>
            <a:r>
              <a:rPr lang="en-US" sz="2400" dirty="0" err="1">
                <a:latin typeface="Lucida Sans Typewriter" charset="0"/>
                <a:ea typeface="Lucida Sans Typewriter" charset="0"/>
                <a:cs typeface="Lucida Sans Typewriter" charset="0"/>
              </a:rPr>
              <a:t>exp</a:t>
            </a:r>
            <a:r>
              <a:rPr lang="en-US" sz="2400" dirty="0">
                <a:latin typeface="Lucida Sans Typewriter" charset="0"/>
                <a:ea typeface="Lucida Sans Typewriter" charset="0"/>
                <a:cs typeface="Lucida Sans Typewriter" charset="0"/>
              </a:rPr>
              <a:t>(ln(2)) as two,</a:t>
            </a:r>
          </a:p>
          <a:p>
            <a:pPr marL="0" indent="0">
              <a:buNone/>
            </a:pPr>
            <a:r>
              <a:rPr lang="en-US" sz="2400" dirty="0">
                <a:latin typeface="Lucida Sans Typewriter" charset="0"/>
                <a:ea typeface="Lucida Sans Typewriter" charset="0"/>
                <a:cs typeface="Lucida Sans Typewriter" charset="0"/>
              </a:rPr>
              <a:t>       cos(0) as one,</a:t>
            </a:r>
          </a:p>
          <a:p>
            <a:pPr marL="0" indent="0">
              <a:buNone/>
            </a:pPr>
            <a:r>
              <a:rPr lang="en-US" sz="2400" dirty="0">
                <a:latin typeface="Lucida Sans Typewriter" charset="0"/>
                <a:ea typeface="Lucida Sans Typewriter" charset="0"/>
                <a:cs typeface="Lucida Sans Typewriter" charset="0"/>
              </a:rPr>
              <a:t>       ln(2*3) = ln(2) + ln(3) as sanity;</a:t>
            </a:r>
          </a:p>
        </p:txBody>
      </p:sp>
      <p:sp>
        <p:nvSpPr>
          <p:cNvPr id="4" name="Rectangle 3"/>
          <p:cNvSpPr/>
          <p:nvPr/>
        </p:nvSpPr>
        <p:spPr>
          <a:xfrm>
            <a:off x="3581400" y="5181600"/>
            <a:ext cx="5181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chemeClr val="tx1"/>
                </a:solidFill>
                <a:latin typeface="+mn-lt"/>
                <a:ea typeface="Helvetica Neue" charset="0"/>
                <a:cs typeface="Helvetica Neue" charset="0"/>
                <a:hlinkClick r:id="rId2"/>
              </a:rPr>
              <a:t>http://sqlfiddle.com/#!17/121b8/17</a:t>
            </a:r>
            <a:r>
              <a:rPr lang="en-US" sz="2400" i="1" dirty="0">
                <a:solidFill>
                  <a:schemeClr val="tx1"/>
                </a:solidFill>
                <a:latin typeface="+mn-lt"/>
                <a:ea typeface="Helvetica Neue" charset="0"/>
                <a:cs typeface="Helvetica Neue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213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Comparisons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6081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53188"/>
            <a:ext cx="2895600" cy="403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  <a:p>
            <a:endParaRPr lang="en-US" sz="12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838200" y="2057400"/>
            <a:ext cx="4834657" cy="12009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SELECT </a:t>
            </a:r>
            <a:r>
              <a:rPr lang="en-US" sz="2400" dirty="0" err="1">
                <a:solidFill>
                  <a:schemeClr val="tx1"/>
                </a:solidFill>
                <a:latin typeface="Lucida Console" charset="0"/>
              </a:rPr>
              <a:t>U.uname</a:t>
            </a:r>
            <a:endParaRPr lang="en-US" sz="2400" dirty="0">
              <a:solidFill>
                <a:schemeClr val="tx1"/>
              </a:solidFill>
              <a:latin typeface="Lucida Console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FROM   Users U</a:t>
            </a:r>
          </a:p>
          <a:p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WHERE  </a:t>
            </a:r>
            <a:r>
              <a:rPr lang="en-US" sz="2400" dirty="0" err="1">
                <a:solidFill>
                  <a:srgbClr val="6600CC"/>
                </a:solidFill>
                <a:latin typeface="Lucida Console" charset="0"/>
              </a:rPr>
              <a:t>U.uname</a:t>
            </a:r>
            <a:r>
              <a:rPr lang="en-US" sz="2400" dirty="0">
                <a:solidFill>
                  <a:srgbClr val="6600CC"/>
                </a:solidFill>
                <a:latin typeface="Lucida Console" charset="0"/>
              </a:rPr>
              <a:t> LIKE </a:t>
            </a:r>
            <a:r>
              <a:rPr lang="en-US" altLang="ja-JP" sz="2400" dirty="0">
                <a:solidFill>
                  <a:srgbClr val="6600CC"/>
                </a:solidFill>
                <a:latin typeface="Lucida Console" charset="0"/>
              </a:rPr>
              <a:t>'</a:t>
            </a:r>
            <a:r>
              <a:rPr lang="en-US" sz="2400" dirty="0">
                <a:solidFill>
                  <a:srgbClr val="6600CC"/>
                </a:solidFill>
                <a:latin typeface="Lucida Console" charset="0"/>
              </a:rPr>
              <a:t>V</a:t>
            </a:r>
            <a:r>
              <a:rPr lang="en-US" altLang="ja-JP" sz="2400" dirty="0">
                <a:solidFill>
                  <a:srgbClr val="6600CC"/>
                </a:solidFill>
                <a:latin typeface="Lucida Console" charset="0"/>
              </a:rPr>
              <a:t>_%'</a:t>
            </a:r>
            <a:endParaRPr lang="en-US" sz="2400" dirty="0">
              <a:solidFill>
                <a:srgbClr val="6600CC"/>
              </a:solidFill>
              <a:latin typeface="Lucida Consol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46895" y="3258371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hlinkClick r:id="rId3"/>
              </a:rPr>
              <a:t>http://</a:t>
            </a:r>
            <a:r>
              <a:rPr lang="en-US" sz="20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hlinkClick r:id="rId3"/>
              </a:rPr>
              <a:t>sqlfiddle.com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hlinkClick r:id="rId3"/>
              </a:rPr>
              <a:t>/#!17/cef431/11</a:t>
            </a:r>
            <a:endParaRPr 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38200" y="5008046"/>
            <a:ext cx="4276812" cy="12009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SELECT </a:t>
            </a:r>
            <a:r>
              <a:rPr lang="en-US" sz="2400" dirty="0" err="1">
                <a:solidFill>
                  <a:schemeClr val="tx1"/>
                </a:solidFill>
                <a:latin typeface="Lucida Console" charset="0"/>
              </a:rPr>
              <a:t>U.uname</a:t>
            </a:r>
            <a:endParaRPr lang="en-US" sz="2400" dirty="0">
              <a:solidFill>
                <a:schemeClr val="tx1"/>
              </a:solidFill>
              <a:latin typeface="Lucida Console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FROM   Users U</a:t>
            </a:r>
          </a:p>
          <a:p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WHERE  </a:t>
            </a:r>
            <a:r>
              <a:rPr lang="en-US" sz="2400" dirty="0" err="1">
                <a:solidFill>
                  <a:srgbClr val="6600CC"/>
                </a:solidFill>
                <a:latin typeface="Lucida Console" charset="0"/>
              </a:rPr>
              <a:t>U.uname</a:t>
            </a:r>
            <a:r>
              <a:rPr lang="en-US" sz="2400" dirty="0">
                <a:solidFill>
                  <a:srgbClr val="6600CC"/>
                </a:solidFill>
                <a:latin typeface="Lucida Console" charset="0"/>
              </a:rPr>
              <a:t> ~ </a:t>
            </a:r>
            <a:r>
              <a:rPr lang="en-US" altLang="ja-JP" sz="2400" dirty="0">
                <a:solidFill>
                  <a:srgbClr val="6600CC"/>
                </a:solidFill>
                <a:latin typeface="Lucida Console" charset="0"/>
              </a:rPr>
              <a:t>'</a:t>
            </a:r>
            <a:r>
              <a:rPr lang="en-US" sz="2400" dirty="0">
                <a:solidFill>
                  <a:srgbClr val="6600CC"/>
                </a:solidFill>
                <a:latin typeface="Lucida Console" charset="0"/>
              </a:rPr>
              <a:t>V</a:t>
            </a:r>
            <a:r>
              <a:rPr lang="en-US" altLang="ja-JP" sz="2400" dirty="0">
                <a:solidFill>
                  <a:srgbClr val="6600CC"/>
                </a:solidFill>
                <a:latin typeface="Lucida Console" charset="0"/>
              </a:rPr>
              <a:t>.*'</a:t>
            </a:r>
            <a:endParaRPr lang="en-US" sz="2400" dirty="0">
              <a:solidFill>
                <a:srgbClr val="6600CC"/>
              </a:solidFill>
              <a:latin typeface="Lucida Console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6895" y="6253133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hlinkClick r:id="rId4"/>
              </a:rPr>
              <a:t>http://</a:t>
            </a:r>
            <a:r>
              <a:rPr lang="en-US" sz="20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hlinkClick r:id="rId4"/>
              </a:rPr>
              <a:t>sqlfiddle.com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hlinkClick r:id="rId4"/>
              </a:rPr>
              <a:t>/#!17/cef431/13</a:t>
            </a:r>
            <a:endParaRPr 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72200" y="2362200"/>
            <a:ext cx="2760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Helvetica Neue" charset="0"/>
                <a:ea typeface="Helvetica Neue" charset="0"/>
                <a:cs typeface="Helvetica Neue" charset="0"/>
              </a:rPr>
              <a:t>Old-school SQL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60531" y="5131477"/>
            <a:ext cx="34723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Helvetica Neue" charset="0"/>
                <a:ea typeface="Helvetica Neue" charset="0"/>
                <a:cs typeface="Helvetica Neue" charset="0"/>
              </a:rPr>
              <a:t>Standard</a:t>
            </a:r>
            <a:br>
              <a:rPr lang="en-US" sz="2800" dirty="0">
                <a:solidFill>
                  <a:schemeClr val="accent1"/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2800" dirty="0">
                <a:solidFill>
                  <a:schemeClr val="accent1"/>
                </a:solidFill>
                <a:latin typeface="Helvetica Neue" charset="0"/>
                <a:ea typeface="Helvetica Neue" charset="0"/>
                <a:cs typeface="Helvetica Neue" charset="0"/>
              </a:rPr>
              <a:t>Regular Expressions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Predicates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Subtle connections between: </a:t>
            </a:r>
          </a:p>
          <a:p>
            <a:pPr lvl="1"/>
            <a:r>
              <a:rPr lang="en-US" dirty="0"/>
              <a:t>Boolean logic in WHERE (i.e., AND, OR)</a:t>
            </a:r>
          </a:p>
          <a:p>
            <a:pPr lvl="1"/>
            <a:r>
              <a:rPr lang="en-US" dirty="0"/>
              <a:t>Traditional Set operations (i.e. INTERSECT, UNION)</a:t>
            </a:r>
          </a:p>
          <a:p>
            <a:r>
              <a:rPr lang="en-US" dirty="0"/>
              <a:t>Let’s see some examples</a:t>
            </a:r>
            <a:r>
              <a:rPr lang="mr-I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317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9808" y="0"/>
            <a:ext cx="8001000" cy="1143000"/>
          </a:xfrm>
        </p:spPr>
        <p:txBody>
          <a:bodyPr/>
          <a:lstStyle/>
          <a:p>
            <a:r>
              <a:rPr lang="en-US" sz="3600" dirty="0"/>
              <a:t>Find </a:t>
            </a:r>
            <a:r>
              <a:rPr lang="en-US" sz="3600" dirty="0" err="1"/>
              <a:t>uid’</a:t>
            </a:r>
            <a:r>
              <a:rPr lang="en-US" altLang="ja-JP" sz="3600" dirty="0" err="1"/>
              <a:t>s</a:t>
            </a:r>
            <a:r>
              <a:rPr lang="en-US" altLang="ja-JP" sz="3600" dirty="0"/>
              <a:t> of users who’ve posted on the </a:t>
            </a:r>
            <a:r>
              <a:rPr lang="en-US" altLang="ja-JP" sz="3600" dirty="0" err="1"/>
              <a:t>homeworks</a:t>
            </a:r>
            <a:r>
              <a:rPr lang="en-US" altLang="ja-JP" sz="3600" dirty="0"/>
              <a:t> </a:t>
            </a:r>
            <a:r>
              <a:rPr lang="en-US" altLang="ja-JP" sz="3600" dirty="0">
                <a:solidFill>
                  <a:srgbClr val="FF0000"/>
                </a:solidFill>
              </a:rPr>
              <a:t>or</a:t>
            </a:r>
            <a:r>
              <a:rPr lang="en-US" altLang="ja-JP" sz="3600" dirty="0"/>
              <a:t> midterms channels</a:t>
            </a:r>
            <a:endParaRPr lang="en-US" sz="3600" dirty="0"/>
          </a:p>
        </p:txBody>
      </p:sp>
      <p:sp>
        <p:nvSpPr>
          <p:cNvPr id="4812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453188"/>
            <a:ext cx="2895600" cy="403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  <a:p>
            <a:endParaRPr lang="en-US" sz="12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14400" y="1381125"/>
            <a:ext cx="6464300" cy="14779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Lucida Console" charset="0"/>
              </a:rPr>
              <a:t>SELECT </a:t>
            </a:r>
            <a:r>
              <a:rPr lang="en-US" sz="1800" dirty="0" err="1">
                <a:solidFill>
                  <a:schemeClr val="tx1"/>
                </a:solidFill>
                <a:latin typeface="Lucida Console" charset="0"/>
              </a:rPr>
              <a:t>P.uid</a:t>
            </a:r>
            <a:endParaRPr lang="en-US" sz="1800" dirty="0">
              <a:solidFill>
                <a:schemeClr val="tx1"/>
              </a:solidFill>
              <a:latin typeface="Lucida Console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Lucida Console" charset="0"/>
              </a:rPr>
              <a:t>FROM   Channels C, Posts P</a:t>
            </a:r>
          </a:p>
          <a:p>
            <a:r>
              <a:rPr lang="en-US" sz="1800" dirty="0">
                <a:solidFill>
                  <a:schemeClr val="tx1"/>
                </a:solidFill>
                <a:latin typeface="Lucida Console" charset="0"/>
              </a:rPr>
              <a:t>WHERE  </a:t>
            </a:r>
            <a:r>
              <a:rPr lang="en-US" sz="1800" dirty="0" err="1">
                <a:solidFill>
                  <a:schemeClr val="tx1"/>
                </a:solidFill>
                <a:latin typeface="Lucida Console" charset="0"/>
              </a:rPr>
              <a:t>C.cid</a:t>
            </a:r>
            <a:r>
              <a:rPr lang="en-US" sz="1800" dirty="0">
                <a:solidFill>
                  <a:schemeClr val="tx1"/>
                </a:solidFill>
                <a:latin typeface="Lucida Console" charset="0"/>
              </a:rPr>
              <a:t>=</a:t>
            </a:r>
            <a:r>
              <a:rPr lang="en-US" sz="1800" dirty="0" err="1">
                <a:solidFill>
                  <a:schemeClr val="tx1"/>
                </a:solidFill>
                <a:latin typeface="Lucida Console" charset="0"/>
              </a:rPr>
              <a:t>P.cid</a:t>
            </a:r>
            <a:r>
              <a:rPr lang="en-US" sz="1800" dirty="0">
                <a:solidFill>
                  <a:schemeClr val="tx1"/>
                </a:solidFill>
                <a:latin typeface="Lucida Console" charset="0"/>
              </a:rPr>
              <a:t> AND </a:t>
            </a:r>
          </a:p>
          <a:p>
            <a:r>
              <a:rPr lang="en-US" sz="1800" dirty="0">
                <a:solidFill>
                  <a:schemeClr val="tx1"/>
                </a:solidFill>
                <a:latin typeface="Lucida Console" charset="0"/>
              </a:rPr>
              <a:t>         (</a:t>
            </a:r>
            <a:r>
              <a:rPr lang="en-US" sz="1800" dirty="0" err="1">
                <a:solidFill>
                  <a:schemeClr val="tx1"/>
                </a:solidFill>
                <a:latin typeface="Lucida Console" charset="0"/>
              </a:rPr>
              <a:t>C.cname</a:t>
            </a:r>
            <a:r>
              <a:rPr lang="en-US" sz="1800" dirty="0">
                <a:solidFill>
                  <a:schemeClr val="tx1"/>
                </a:solidFill>
                <a:latin typeface="Lucida Console" charset="0"/>
              </a:rPr>
              <a:t>=‘</a:t>
            </a:r>
            <a:r>
              <a:rPr lang="en-US" sz="1800" dirty="0" err="1">
                <a:solidFill>
                  <a:srgbClr val="FF0000"/>
                </a:solidFill>
                <a:latin typeface="Lucida Console" charset="0"/>
              </a:rPr>
              <a:t>homeworks</a:t>
            </a:r>
            <a:r>
              <a:rPr lang="en-US" altLang="ja-JP" sz="1800" dirty="0">
                <a:solidFill>
                  <a:schemeClr val="tx1"/>
                </a:solidFill>
                <a:latin typeface="Lucida Console" charset="0"/>
              </a:rPr>
              <a:t>' </a:t>
            </a:r>
            <a:r>
              <a:rPr lang="en-US" altLang="ja-JP" sz="1800" b="1" dirty="0">
                <a:solidFill>
                  <a:srgbClr val="6600CC"/>
                </a:solidFill>
                <a:latin typeface="Lucida Console" charset="0"/>
              </a:rPr>
              <a:t>OR</a:t>
            </a:r>
            <a:r>
              <a:rPr lang="en-US" altLang="ja-JP" sz="1800" dirty="0">
                <a:solidFill>
                  <a:schemeClr val="tx1"/>
                </a:solidFill>
                <a:latin typeface="Lucida Console" charset="0"/>
              </a:rPr>
              <a:t>    </a:t>
            </a:r>
          </a:p>
          <a:p>
            <a:r>
              <a:rPr lang="en-US" sz="1800" dirty="0">
                <a:solidFill>
                  <a:schemeClr val="tx1"/>
                </a:solidFill>
                <a:latin typeface="Lucida Console" charset="0"/>
              </a:rPr>
              <a:t>          </a:t>
            </a:r>
            <a:r>
              <a:rPr lang="en-US" sz="1800" dirty="0" err="1">
                <a:solidFill>
                  <a:schemeClr val="tx1"/>
                </a:solidFill>
                <a:latin typeface="Lucida Console" charset="0"/>
              </a:rPr>
              <a:t>C.cname</a:t>
            </a:r>
            <a:r>
              <a:rPr lang="en-US" sz="1800" dirty="0">
                <a:solidFill>
                  <a:schemeClr val="tx1"/>
                </a:solidFill>
                <a:latin typeface="Lucida Console" charset="0"/>
              </a:rPr>
              <a:t>=‘</a:t>
            </a:r>
            <a:r>
              <a:rPr lang="en-US" altLang="ja-JP" sz="1800" dirty="0">
                <a:solidFill>
                  <a:schemeClr val="accent2"/>
                </a:solidFill>
                <a:latin typeface="Lucida Console" charset="0"/>
              </a:rPr>
              <a:t>midterms</a:t>
            </a:r>
            <a:r>
              <a:rPr lang="en-US" altLang="ja-JP" sz="1800" dirty="0">
                <a:solidFill>
                  <a:schemeClr val="tx1"/>
                </a:solidFill>
                <a:latin typeface="Lucida Console" charset="0"/>
              </a:rPr>
              <a:t>')</a:t>
            </a:r>
            <a:endParaRPr lang="en-US" sz="1800" dirty="0">
              <a:solidFill>
                <a:schemeClr val="tx1"/>
              </a:solidFill>
              <a:latin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74191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453188"/>
            <a:ext cx="2895600" cy="403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  <a:p>
            <a:endParaRPr lang="en-US" sz="12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2362200" y="3084703"/>
            <a:ext cx="6324600" cy="23089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Lucida Console" charset="0"/>
              </a:rPr>
              <a:t>SELECT </a:t>
            </a:r>
            <a:r>
              <a:rPr lang="en-US" sz="1800" dirty="0" err="1">
                <a:solidFill>
                  <a:schemeClr val="tx1"/>
                </a:solidFill>
                <a:latin typeface="Lucida Console" charset="0"/>
              </a:rPr>
              <a:t>P.uid</a:t>
            </a:r>
            <a:endParaRPr lang="en-US" sz="1800" dirty="0">
              <a:solidFill>
                <a:schemeClr val="tx1"/>
              </a:solidFill>
              <a:latin typeface="Lucida Console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Lucida Console" charset="0"/>
              </a:rPr>
              <a:t>FROM   Channels C, Posts P</a:t>
            </a:r>
          </a:p>
          <a:p>
            <a:r>
              <a:rPr lang="en-US" sz="1800" dirty="0">
                <a:solidFill>
                  <a:schemeClr val="tx1"/>
                </a:solidFill>
                <a:latin typeface="Lucida Console" charset="0"/>
              </a:rPr>
              <a:t>WHERE  </a:t>
            </a:r>
            <a:r>
              <a:rPr lang="en-US" sz="1800" dirty="0" err="1">
                <a:solidFill>
                  <a:schemeClr val="tx1"/>
                </a:solidFill>
                <a:latin typeface="Lucida Console" charset="0"/>
              </a:rPr>
              <a:t>P.cid</a:t>
            </a:r>
            <a:r>
              <a:rPr lang="en-US" sz="1800" dirty="0">
                <a:solidFill>
                  <a:schemeClr val="tx1"/>
                </a:solidFill>
                <a:latin typeface="Lucida Console" charset="0"/>
              </a:rPr>
              <a:t>=</a:t>
            </a:r>
            <a:r>
              <a:rPr lang="en-US" sz="1800" dirty="0" err="1">
                <a:solidFill>
                  <a:schemeClr val="tx1"/>
                </a:solidFill>
                <a:latin typeface="Lucida Console" charset="0"/>
              </a:rPr>
              <a:t>C.cid</a:t>
            </a:r>
            <a:r>
              <a:rPr lang="en-US" sz="1800" dirty="0">
                <a:solidFill>
                  <a:schemeClr val="tx1"/>
                </a:solidFill>
                <a:latin typeface="Lucida Console" charset="0"/>
              </a:rPr>
              <a:t> AND  </a:t>
            </a:r>
          </a:p>
          <a:p>
            <a:r>
              <a:rPr lang="en-US" sz="1800" dirty="0">
                <a:solidFill>
                  <a:schemeClr val="tx1"/>
                </a:solidFill>
                <a:latin typeface="Lucida Console" charset="0"/>
              </a:rPr>
              <a:t>       </a:t>
            </a:r>
            <a:r>
              <a:rPr lang="en-US" sz="1800" dirty="0" err="1">
                <a:solidFill>
                  <a:schemeClr val="tx1"/>
                </a:solidFill>
                <a:latin typeface="Lucida Console" charset="0"/>
              </a:rPr>
              <a:t>C.cname</a:t>
            </a:r>
            <a:r>
              <a:rPr lang="en-US" sz="1800" dirty="0">
                <a:solidFill>
                  <a:schemeClr val="tx1"/>
                </a:solidFill>
                <a:latin typeface="Lucida Console" charset="0"/>
              </a:rPr>
              <a:t>=‘</a:t>
            </a:r>
            <a:r>
              <a:rPr lang="en-US" sz="1800" dirty="0" err="1">
                <a:solidFill>
                  <a:srgbClr val="FF0000"/>
                </a:solidFill>
                <a:latin typeface="Lucida Console" charset="0"/>
              </a:rPr>
              <a:t>homeworks</a:t>
            </a:r>
            <a:r>
              <a:rPr lang="en-US" altLang="ja-JP" sz="1800" dirty="0">
                <a:solidFill>
                  <a:schemeClr val="tx1"/>
                </a:solidFill>
                <a:latin typeface="Lucida Console" charset="0"/>
              </a:rPr>
              <a:t>'</a:t>
            </a:r>
          </a:p>
          <a:p>
            <a:r>
              <a:rPr lang="en-US" sz="1800" b="1" dirty="0">
                <a:solidFill>
                  <a:srgbClr val="6600CC"/>
                </a:solidFill>
                <a:latin typeface="Lucida Console" charset="0"/>
              </a:rPr>
              <a:t>UNION ALL</a:t>
            </a:r>
            <a:r>
              <a:rPr lang="en-US" sz="1800" b="1" dirty="0">
                <a:solidFill>
                  <a:schemeClr val="accent2"/>
                </a:solidFill>
                <a:latin typeface="Lucida Console" charset="0"/>
              </a:rPr>
              <a:t> </a:t>
            </a:r>
          </a:p>
          <a:p>
            <a:r>
              <a:rPr lang="en-US" sz="1800" dirty="0">
                <a:solidFill>
                  <a:schemeClr val="tx1"/>
                </a:solidFill>
                <a:latin typeface="Lucida Console" charset="0"/>
              </a:rPr>
              <a:t>SELECT </a:t>
            </a:r>
            <a:r>
              <a:rPr lang="en-US" sz="1800" dirty="0" err="1">
                <a:solidFill>
                  <a:schemeClr val="tx1"/>
                </a:solidFill>
                <a:latin typeface="Lucida Console" charset="0"/>
              </a:rPr>
              <a:t>P.uid</a:t>
            </a:r>
            <a:endParaRPr lang="en-US" sz="1800" b="1" dirty="0">
              <a:solidFill>
                <a:schemeClr val="tx1"/>
              </a:solidFill>
              <a:latin typeface="Lucida Console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Lucida Console" charset="0"/>
              </a:rPr>
              <a:t>FROM   Channels C, Posts P</a:t>
            </a:r>
          </a:p>
          <a:p>
            <a:r>
              <a:rPr lang="en-US" sz="1800" dirty="0">
                <a:solidFill>
                  <a:schemeClr val="tx1"/>
                </a:solidFill>
                <a:latin typeface="Lucida Console" charset="0"/>
              </a:rPr>
              <a:t>WHERE  </a:t>
            </a:r>
            <a:r>
              <a:rPr lang="en-US" sz="1800" dirty="0" err="1">
                <a:solidFill>
                  <a:schemeClr val="tx1"/>
                </a:solidFill>
                <a:latin typeface="Lucida Console" charset="0"/>
              </a:rPr>
              <a:t>P.cid</a:t>
            </a:r>
            <a:r>
              <a:rPr lang="en-US" sz="1800" dirty="0">
                <a:solidFill>
                  <a:schemeClr val="tx1"/>
                </a:solidFill>
                <a:latin typeface="Lucida Console" charset="0"/>
              </a:rPr>
              <a:t>=</a:t>
            </a:r>
            <a:r>
              <a:rPr lang="en-US" sz="1800" dirty="0" err="1">
                <a:solidFill>
                  <a:schemeClr val="tx1"/>
                </a:solidFill>
                <a:latin typeface="Lucida Console" charset="0"/>
              </a:rPr>
              <a:t>C.cid</a:t>
            </a:r>
            <a:r>
              <a:rPr lang="en-US" sz="1800" dirty="0">
                <a:solidFill>
                  <a:schemeClr val="tx1"/>
                </a:solidFill>
                <a:latin typeface="Lucida Console" charset="0"/>
              </a:rPr>
              <a:t> AND </a:t>
            </a:r>
            <a:r>
              <a:rPr lang="en-US" sz="1800" dirty="0" err="1">
                <a:solidFill>
                  <a:schemeClr val="tx1"/>
                </a:solidFill>
                <a:latin typeface="Lucida Console" charset="0"/>
              </a:rPr>
              <a:t>C.cname</a:t>
            </a:r>
            <a:r>
              <a:rPr lang="en-US" sz="1800" dirty="0">
                <a:solidFill>
                  <a:schemeClr val="tx1"/>
                </a:solidFill>
                <a:latin typeface="Lucida Console" charset="0"/>
              </a:rPr>
              <a:t>=‘</a:t>
            </a:r>
            <a:r>
              <a:rPr lang="en-US" sz="1800" dirty="0">
                <a:solidFill>
                  <a:schemeClr val="accent2"/>
                </a:solidFill>
                <a:latin typeface="Lucida Console" charset="0"/>
              </a:rPr>
              <a:t>midterms</a:t>
            </a:r>
            <a:r>
              <a:rPr lang="en-US" altLang="ja-JP" sz="1800" dirty="0">
                <a:solidFill>
                  <a:schemeClr val="tx1"/>
                </a:solidFill>
                <a:latin typeface="Lucida Console" charset="0"/>
              </a:rPr>
              <a:t>'</a:t>
            </a:r>
            <a:endParaRPr lang="en-US" sz="1800" dirty="0">
              <a:solidFill>
                <a:schemeClr val="tx1"/>
              </a:solidFill>
              <a:latin typeface="Lucida Console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55958" y="6289675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http://</a:t>
            </a:r>
            <a:r>
              <a:rPr lang="en-US" sz="20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sqlfiddle.com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/#!17/0f0ac/12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095709"/>
              </p:ext>
            </p:extLst>
          </p:nvPr>
        </p:nvGraphicFramePr>
        <p:xfrm>
          <a:off x="266700" y="5619277"/>
          <a:ext cx="8610600" cy="1013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DIFFERENT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62689" y="4552366"/>
            <a:ext cx="1790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Helvetica Neue" charset="0"/>
                <a:ea typeface="Helvetica Neue" charset="0"/>
                <a:cs typeface="Helvetica Neue" charset="0"/>
              </a:rPr>
              <a:t>Same or different?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48726" y="173349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hlinkClick r:id="rId3"/>
              </a:rPr>
              <a:t>http://</a:t>
            </a:r>
            <a:r>
              <a:rPr lang="en-US" sz="20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hlinkClick r:id="rId3"/>
              </a:rPr>
              <a:t>sqlfiddle.com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hlinkClick r:id="rId3"/>
              </a:rPr>
              <a:t>/#!17/cef431/25</a:t>
            </a:r>
            <a:endParaRPr 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402DFED5-FDA6-A745-80A9-AAAEC6198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381125"/>
            <a:ext cx="6464300" cy="14779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Lucida Console" charset="0"/>
              </a:rPr>
              <a:t>SELECT </a:t>
            </a:r>
            <a:r>
              <a:rPr lang="en-US" sz="1800" dirty="0" err="1">
                <a:solidFill>
                  <a:schemeClr val="tx1"/>
                </a:solidFill>
                <a:latin typeface="Lucida Console" charset="0"/>
              </a:rPr>
              <a:t>P.uid</a:t>
            </a:r>
            <a:endParaRPr lang="en-US" sz="1800" dirty="0">
              <a:solidFill>
                <a:schemeClr val="tx1"/>
              </a:solidFill>
              <a:latin typeface="Lucida Console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Lucida Console" charset="0"/>
              </a:rPr>
              <a:t>FROM   Channels C, Posts P</a:t>
            </a:r>
          </a:p>
          <a:p>
            <a:r>
              <a:rPr lang="en-US" sz="1800" dirty="0">
                <a:solidFill>
                  <a:schemeClr val="tx1"/>
                </a:solidFill>
                <a:latin typeface="Lucida Console" charset="0"/>
              </a:rPr>
              <a:t>WHERE  </a:t>
            </a:r>
            <a:r>
              <a:rPr lang="en-US" sz="1800" dirty="0" err="1">
                <a:solidFill>
                  <a:schemeClr val="tx1"/>
                </a:solidFill>
                <a:latin typeface="Lucida Console" charset="0"/>
              </a:rPr>
              <a:t>C.cid</a:t>
            </a:r>
            <a:r>
              <a:rPr lang="en-US" sz="1800" dirty="0">
                <a:solidFill>
                  <a:schemeClr val="tx1"/>
                </a:solidFill>
                <a:latin typeface="Lucida Console" charset="0"/>
              </a:rPr>
              <a:t>=</a:t>
            </a:r>
            <a:r>
              <a:rPr lang="en-US" sz="1800" dirty="0" err="1">
                <a:solidFill>
                  <a:schemeClr val="tx1"/>
                </a:solidFill>
                <a:latin typeface="Lucida Console" charset="0"/>
              </a:rPr>
              <a:t>P.cid</a:t>
            </a:r>
            <a:r>
              <a:rPr lang="en-US" sz="1800" dirty="0">
                <a:solidFill>
                  <a:schemeClr val="tx1"/>
                </a:solidFill>
                <a:latin typeface="Lucida Console" charset="0"/>
              </a:rPr>
              <a:t> AND </a:t>
            </a:r>
          </a:p>
          <a:p>
            <a:r>
              <a:rPr lang="en-US" sz="1800" dirty="0">
                <a:solidFill>
                  <a:schemeClr val="tx1"/>
                </a:solidFill>
                <a:latin typeface="Lucida Console" charset="0"/>
              </a:rPr>
              <a:t>         (</a:t>
            </a:r>
            <a:r>
              <a:rPr lang="en-US" sz="1800" dirty="0" err="1">
                <a:solidFill>
                  <a:schemeClr val="tx1"/>
                </a:solidFill>
                <a:latin typeface="Lucida Console" charset="0"/>
              </a:rPr>
              <a:t>C.cname</a:t>
            </a:r>
            <a:r>
              <a:rPr lang="en-US" sz="1800" dirty="0">
                <a:solidFill>
                  <a:schemeClr val="tx1"/>
                </a:solidFill>
                <a:latin typeface="Lucida Console" charset="0"/>
              </a:rPr>
              <a:t>=‘</a:t>
            </a:r>
            <a:r>
              <a:rPr lang="en-US" sz="1800" dirty="0" err="1">
                <a:solidFill>
                  <a:srgbClr val="FF0000"/>
                </a:solidFill>
                <a:latin typeface="Lucida Console" charset="0"/>
              </a:rPr>
              <a:t>homeworks</a:t>
            </a:r>
            <a:r>
              <a:rPr lang="en-US" altLang="ja-JP" sz="1800" dirty="0">
                <a:solidFill>
                  <a:schemeClr val="tx1"/>
                </a:solidFill>
                <a:latin typeface="Lucida Console" charset="0"/>
              </a:rPr>
              <a:t>' </a:t>
            </a:r>
            <a:r>
              <a:rPr lang="en-US" altLang="ja-JP" sz="1800" b="1" dirty="0">
                <a:solidFill>
                  <a:srgbClr val="6600CC"/>
                </a:solidFill>
                <a:latin typeface="Lucida Console" charset="0"/>
              </a:rPr>
              <a:t>OR</a:t>
            </a:r>
            <a:r>
              <a:rPr lang="en-US" altLang="ja-JP" sz="1800" dirty="0">
                <a:solidFill>
                  <a:schemeClr val="tx1"/>
                </a:solidFill>
                <a:latin typeface="Lucida Console" charset="0"/>
              </a:rPr>
              <a:t>    </a:t>
            </a:r>
          </a:p>
          <a:p>
            <a:r>
              <a:rPr lang="en-US" sz="1800" dirty="0">
                <a:solidFill>
                  <a:schemeClr val="tx1"/>
                </a:solidFill>
                <a:latin typeface="Lucida Console" charset="0"/>
              </a:rPr>
              <a:t>          </a:t>
            </a:r>
            <a:r>
              <a:rPr lang="en-US" sz="1800" dirty="0" err="1">
                <a:solidFill>
                  <a:schemeClr val="tx1"/>
                </a:solidFill>
                <a:latin typeface="Lucida Console" charset="0"/>
              </a:rPr>
              <a:t>C.cname</a:t>
            </a:r>
            <a:r>
              <a:rPr lang="en-US" sz="1800" dirty="0">
                <a:solidFill>
                  <a:schemeClr val="tx1"/>
                </a:solidFill>
                <a:latin typeface="Lucida Console" charset="0"/>
              </a:rPr>
              <a:t>=‘</a:t>
            </a:r>
            <a:r>
              <a:rPr lang="en-US" altLang="ja-JP" sz="1800" dirty="0">
                <a:solidFill>
                  <a:schemeClr val="accent2"/>
                </a:solidFill>
                <a:latin typeface="Lucida Console" charset="0"/>
              </a:rPr>
              <a:t>midterms</a:t>
            </a:r>
            <a:r>
              <a:rPr lang="en-US" altLang="ja-JP" sz="1800" dirty="0">
                <a:solidFill>
                  <a:schemeClr val="tx1"/>
                </a:solidFill>
                <a:latin typeface="Lucida Console" charset="0"/>
              </a:rPr>
              <a:t>')</a:t>
            </a:r>
            <a:endParaRPr lang="en-US" sz="1800" dirty="0">
              <a:solidFill>
                <a:schemeClr val="tx1"/>
              </a:solidFill>
              <a:latin typeface="Lucida Console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B99CD032-C3BA-DD45-AEBA-5B143F6FD4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2517"/>
            <a:ext cx="8001000" cy="1143000"/>
          </a:xfrm>
        </p:spPr>
        <p:txBody>
          <a:bodyPr/>
          <a:lstStyle/>
          <a:p>
            <a:r>
              <a:rPr lang="en-US" sz="3600" dirty="0"/>
              <a:t>Find </a:t>
            </a:r>
            <a:r>
              <a:rPr lang="en-US" sz="3600" dirty="0" err="1"/>
              <a:t>uid’</a:t>
            </a:r>
            <a:r>
              <a:rPr lang="en-US" altLang="ja-JP" sz="3600" dirty="0" err="1"/>
              <a:t>s</a:t>
            </a:r>
            <a:r>
              <a:rPr lang="en-US" altLang="ja-JP" sz="3600" dirty="0"/>
              <a:t> of users who’ve posted on the </a:t>
            </a:r>
            <a:r>
              <a:rPr lang="en-US" altLang="ja-JP" sz="3600" dirty="0" err="1"/>
              <a:t>homeworks</a:t>
            </a:r>
            <a:r>
              <a:rPr lang="en-US" altLang="ja-JP" sz="3600" dirty="0"/>
              <a:t> </a:t>
            </a:r>
            <a:r>
              <a:rPr lang="en-US" altLang="ja-JP" sz="3600" dirty="0">
                <a:solidFill>
                  <a:srgbClr val="FF0000"/>
                </a:solidFill>
              </a:rPr>
              <a:t>or</a:t>
            </a:r>
            <a:r>
              <a:rPr lang="en-US" altLang="ja-JP" sz="3600" dirty="0"/>
              <a:t> midterms channels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37287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Osaka" charset="0"/>
                <a:cs typeface="Helvetica Neue Light"/>
              </a:rPr>
              <a:t>SQL DML 1:</a:t>
            </a:r>
            <a:br>
              <a:rPr lang="en-US" dirty="0">
                <a:ea typeface="Osaka" charset="0"/>
                <a:cs typeface="Helvetica Neue Light"/>
              </a:rPr>
            </a:br>
            <a:r>
              <a:rPr lang="en-US" dirty="0">
                <a:ea typeface="Osaka" charset="0"/>
                <a:cs typeface="Helvetica Neue Light"/>
              </a:rPr>
              <a:t>Basic Single-Table Queries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 anchor="t"/>
          <a:lstStyle/>
          <a:p>
            <a:r>
              <a:rPr lang="en-US" sz="20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SELECT 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[</a:t>
            </a:r>
            <a:r>
              <a:rPr lang="en-US" sz="20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DISTINCT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] </a:t>
            </a:r>
            <a:r>
              <a:rPr lang="en-US" sz="2000" i="1" dirty="0">
                <a:latin typeface="Lucida Sans Typewriter" charset="0"/>
                <a:ea typeface="Osaka" charset="0"/>
                <a:cs typeface="Osaka" charset="0"/>
              </a:rPr>
              <a:t>&lt;column expression list&gt;</a:t>
            </a:r>
            <a:br>
              <a:rPr lang="en-US" sz="2000" dirty="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 </a:t>
            </a:r>
            <a:r>
              <a:rPr lang="en-US" sz="20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FROM </a:t>
            </a:r>
            <a:r>
              <a:rPr lang="en-US" sz="2000" i="1" dirty="0">
                <a:latin typeface="Lucida Sans Typewriter" charset="0"/>
                <a:ea typeface="Osaka" charset="0"/>
                <a:cs typeface="Osaka" charset="0"/>
              </a:rPr>
              <a:t>&lt;single table&gt;</a:t>
            </a:r>
            <a:br>
              <a:rPr lang="en-US" sz="2000" dirty="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[</a:t>
            </a:r>
            <a:r>
              <a:rPr lang="en-US" sz="20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WHERE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000" i="1" dirty="0">
                <a:latin typeface="Lucida Sans Typewriter" charset="0"/>
                <a:ea typeface="Osaka" charset="0"/>
                <a:cs typeface="Osaka" charset="0"/>
              </a:rPr>
              <a:t>&lt;predicate&gt;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]</a:t>
            </a:r>
            <a:br>
              <a:rPr lang="en-US" sz="2000" dirty="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[</a:t>
            </a:r>
            <a:r>
              <a:rPr lang="en-US" sz="20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GROUP BY </a:t>
            </a:r>
            <a:r>
              <a:rPr lang="en-US" sz="2000" i="1" dirty="0">
                <a:latin typeface="Lucida Sans Typewriter" charset="0"/>
                <a:ea typeface="Osaka" charset="0"/>
                <a:cs typeface="Osaka" charset="0"/>
              </a:rPr>
              <a:t>&lt;column list&gt;</a:t>
            </a:r>
            <a:br>
              <a:rPr lang="en-US" sz="2000" dirty="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[</a:t>
            </a:r>
            <a:r>
              <a:rPr lang="en-US" sz="20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HAVING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000" i="1" dirty="0">
                <a:latin typeface="Lucida Sans Typewriter" charset="0"/>
                <a:ea typeface="Osaka" charset="0"/>
                <a:cs typeface="Osaka" charset="0"/>
              </a:rPr>
              <a:t>&lt;predicate&gt;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] ]</a:t>
            </a:r>
            <a:br>
              <a:rPr lang="en-US" sz="2000" dirty="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[</a:t>
            </a:r>
            <a:r>
              <a:rPr lang="en-US" sz="20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ORDER BY </a:t>
            </a:r>
            <a:r>
              <a:rPr lang="en-US" sz="2000" i="1" dirty="0">
                <a:latin typeface="Lucida Sans Typewriter" charset="0"/>
                <a:ea typeface="Osaka" charset="0"/>
                <a:cs typeface="Osaka" charset="0"/>
              </a:rPr>
              <a:t>&lt;column list&gt;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]</a:t>
            </a:r>
            <a:br>
              <a:rPr lang="en-US" sz="2000" dirty="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[</a:t>
            </a:r>
            <a:r>
              <a:rPr lang="en-US" sz="20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LIMIT 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&lt;integer&gt;]</a:t>
            </a:r>
            <a:r>
              <a:rPr lang="en-US" sz="20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;</a:t>
            </a:r>
          </a:p>
          <a:p>
            <a:endParaRPr lang="en-US" dirty="0">
              <a:latin typeface="Tahoma" charset="0"/>
              <a:ea typeface="Osaka" charset="0"/>
              <a:cs typeface="Osak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045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453188"/>
            <a:ext cx="2895600" cy="403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  <a:p>
            <a:endParaRPr lang="en-US" sz="12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50178" name="Rectangle 8"/>
          <p:cNvSpPr>
            <a:spLocks noChangeArrowheads="1"/>
          </p:cNvSpPr>
          <p:nvPr/>
        </p:nvSpPr>
        <p:spPr bwMode="auto">
          <a:xfrm>
            <a:off x="1014662" y="1580501"/>
            <a:ext cx="7668127" cy="12009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Lucida Console" charset="0"/>
              </a:rPr>
              <a:t>SELECT </a:t>
            </a:r>
            <a:r>
              <a:rPr lang="en-US" sz="1800" dirty="0" err="1">
                <a:solidFill>
                  <a:schemeClr val="tx1"/>
                </a:solidFill>
                <a:latin typeface="Lucida Console" charset="0"/>
              </a:rPr>
              <a:t>P.uid</a:t>
            </a:r>
            <a:endParaRPr lang="en-US" sz="1800" dirty="0">
              <a:solidFill>
                <a:schemeClr val="tx1"/>
              </a:solidFill>
              <a:latin typeface="Lucida Console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Lucida Console" charset="0"/>
              </a:rPr>
              <a:t>FROM   Channels C, Posts P</a:t>
            </a:r>
          </a:p>
          <a:p>
            <a:r>
              <a:rPr lang="en-US" sz="1800" dirty="0">
                <a:solidFill>
                  <a:schemeClr val="tx1"/>
                </a:solidFill>
                <a:latin typeface="Lucida Console" charset="0"/>
              </a:rPr>
              <a:t>WHERE  </a:t>
            </a:r>
            <a:r>
              <a:rPr lang="en-US" sz="1800" dirty="0" err="1">
                <a:solidFill>
                  <a:schemeClr val="tx1"/>
                </a:solidFill>
                <a:latin typeface="Lucida Console" charset="0"/>
              </a:rPr>
              <a:t>C.cid</a:t>
            </a:r>
            <a:r>
              <a:rPr lang="en-US" sz="1800" dirty="0">
                <a:solidFill>
                  <a:schemeClr val="tx1"/>
                </a:solidFill>
                <a:latin typeface="Lucida Console" charset="0"/>
              </a:rPr>
              <a:t>=</a:t>
            </a:r>
            <a:r>
              <a:rPr lang="en-US" sz="1800" dirty="0" err="1">
                <a:solidFill>
                  <a:schemeClr val="tx1"/>
                </a:solidFill>
                <a:latin typeface="Lucida Console" charset="0"/>
              </a:rPr>
              <a:t>P.cid</a:t>
            </a:r>
            <a:r>
              <a:rPr lang="en-US" sz="1800" dirty="0">
                <a:solidFill>
                  <a:schemeClr val="tx1"/>
                </a:solidFill>
                <a:latin typeface="Lucida Console" charset="0"/>
              </a:rPr>
              <a:t> AND </a:t>
            </a:r>
          </a:p>
          <a:p>
            <a:r>
              <a:rPr lang="en-US" sz="1800" dirty="0">
                <a:solidFill>
                  <a:schemeClr val="tx1"/>
                </a:solidFill>
                <a:latin typeface="Lucida Console" charset="0"/>
              </a:rPr>
              <a:t>         (</a:t>
            </a:r>
            <a:r>
              <a:rPr lang="en-US" sz="1800" dirty="0" err="1">
                <a:solidFill>
                  <a:schemeClr val="tx1"/>
                </a:solidFill>
                <a:latin typeface="Lucida Console" charset="0"/>
              </a:rPr>
              <a:t>C.cname</a:t>
            </a:r>
            <a:r>
              <a:rPr lang="en-US" sz="1800" dirty="0">
                <a:solidFill>
                  <a:schemeClr val="tx1"/>
                </a:solidFill>
                <a:latin typeface="Lucida Console" charset="0"/>
              </a:rPr>
              <a:t>=‘</a:t>
            </a:r>
            <a:r>
              <a:rPr lang="en-US" sz="1800" dirty="0" err="1">
                <a:solidFill>
                  <a:srgbClr val="FF0000"/>
                </a:solidFill>
                <a:latin typeface="Lucida Console" charset="0"/>
              </a:rPr>
              <a:t>homeworks</a:t>
            </a:r>
            <a:r>
              <a:rPr lang="en-US" altLang="ja-JP" sz="1800" dirty="0">
                <a:solidFill>
                  <a:schemeClr val="tx1"/>
                </a:solidFill>
                <a:latin typeface="Lucida Console" charset="0"/>
              </a:rPr>
              <a:t>’ </a:t>
            </a:r>
            <a:r>
              <a:rPr lang="en-US" altLang="ja-JP" sz="1800" b="1" dirty="0">
                <a:solidFill>
                  <a:srgbClr val="6600CC"/>
                </a:solidFill>
                <a:latin typeface="Lucida Console" charset="0"/>
              </a:rPr>
              <a:t>AND</a:t>
            </a:r>
            <a:r>
              <a:rPr lang="en-US" altLang="ja-JP" sz="1800" dirty="0">
                <a:solidFill>
                  <a:schemeClr val="tx1"/>
                </a:solidFill>
                <a:latin typeface="Lucida Console" charset="0"/>
              </a:rPr>
              <a:t>  </a:t>
            </a:r>
            <a:r>
              <a:rPr lang="en-US" altLang="ja-JP" sz="1800" dirty="0" err="1">
                <a:solidFill>
                  <a:schemeClr val="tx1"/>
                </a:solidFill>
                <a:latin typeface="Lucida Console" charset="0"/>
              </a:rPr>
              <a:t>C</a:t>
            </a:r>
            <a:r>
              <a:rPr lang="en-US" sz="1800" dirty="0" err="1">
                <a:solidFill>
                  <a:schemeClr val="tx1"/>
                </a:solidFill>
                <a:latin typeface="Lucida Console" charset="0"/>
              </a:rPr>
              <a:t>.cname</a:t>
            </a:r>
            <a:r>
              <a:rPr lang="en-US" sz="1800" dirty="0">
                <a:solidFill>
                  <a:schemeClr val="tx1"/>
                </a:solidFill>
                <a:latin typeface="Lucida Console" charset="0"/>
              </a:rPr>
              <a:t>=‘</a:t>
            </a:r>
            <a:r>
              <a:rPr lang="en-US" altLang="ja-JP" sz="1800" dirty="0">
                <a:solidFill>
                  <a:schemeClr val="accent2"/>
                </a:solidFill>
                <a:latin typeface="Lucida Console" charset="0"/>
              </a:rPr>
              <a:t>midterms</a:t>
            </a:r>
            <a:r>
              <a:rPr lang="en-US" altLang="ja-JP" sz="1800" dirty="0">
                <a:solidFill>
                  <a:schemeClr val="tx1"/>
                </a:solidFill>
                <a:latin typeface="Lucida Console" charset="0"/>
              </a:rPr>
              <a:t>')</a:t>
            </a:r>
            <a:endParaRPr lang="en-US" sz="1800" dirty="0">
              <a:solidFill>
                <a:schemeClr val="tx1"/>
              </a:solidFill>
              <a:latin typeface="Lucida Console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283368" y="3218973"/>
            <a:ext cx="10747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3200"/>
              <a:t>... </a:t>
            </a:r>
            <a:r>
              <a:rPr lang="en-US" sz="3200" dirty="0"/>
              <a:t>or: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2590800" y="3048000"/>
            <a:ext cx="6091990" cy="23089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Lucida Console" charset="0"/>
              </a:rPr>
              <a:t>SELECT </a:t>
            </a:r>
            <a:r>
              <a:rPr lang="en-US" sz="1800" dirty="0" err="1">
                <a:solidFill>
                  <a:schemeClr val="tx1"/>
                </a:solidFill>
                <a:latin typeface="Lucida Console" charset="0"/>
              </a:rPr>
              <a:t>P.uid</a:t>
            </a:r>
            <a:endParaRPr lang="en-US" sz="1800" dirty="0">
              <a:solidFill>
                <a:schemeClr val="tx1"/>
              </a:solidFill>
              <a:latin typeface="Lucida Console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Lucida Console" charset="0"/>
              </a:rPr>
              <a:t>FROM   Channels C, Posts P</a:t>
            </a:r>
          </a:p>
          <a:p>
            <a:r>
              <a:rPr lang="en-US" sz="1800" dirty="0">
                <a:solidFill>
                  <a:schemeClr val="tx1"/>
                </a:solidFill>
                <a:latin typeface="Lucida Console" charset="0"/>
              </a:rPr>
              <a:t>WHERE  </a:t>
            </a:r>
            <a:r>
              <a:rPr lang="en-US" sz="1800" dirty="0" err="1">
                <a:solidFill>
                  <a:schemeClr val="tx1"/>
                </a:solidFill>
                <a:latin typeface="Lucida Console" charset="0"/>
              </a:rPr>
              <a:t>P.cid</a:t>
            </a:r>
            <a:r>
              <a:rPr lang="en-US" sz="1800" dirty="0">
                <a:solidFill>
                  <a:schemeClr val="tx1"/>
                </a:solidFill>
                <a:latin typeface="Lucida Console" charset="0"/>
              </a:rPr>
              <a:t>=</a:t>
            </a:r>
            <a:r>
              <a:rPr lang="en-US" sz="1800" dirty="0" err="1">
                <a:solidFill>
                  <a:schemeClr val="tx1"/>
                </a:solidFill>
                <a:latin typeface="Lucida Console" charset="0"/>
              </a:rPr>
              <a:t>C.cid</a:t>
            </a:r>
            <a:r>
              <a:rPr lang="en-US" sz="1800" dirty="0">
                <a:solidFill>
                  <a:schemeClr val="tx1"/>
                </a:solidFill>
                <a:latin typeface="Lucida Console" charset="0"/>
              </a:rPr>
              <a:t> AND  </a:t>
            </a:r>
          </a:p>
          <a:p>
            <a:r>
              <a:rPr lang="en-US" sz="1800" dirty="0">
                <a:solidFill>
                  <a:schemeClr val="tx1"/>
                </a:solidFill>
                <a:latin typeface="Lucida Console" charset="0"/>
              </a:rPr>
              <a:t>       </a:t>
            </a:r>
            <a:r>
              <a:rPr lang="en-US" sz="1800" dirty="0" err="1">
                <a:solidFill>
                  <a:schemeClr val="tx1"/>
                </a:solidFill>
                <a:latin typeface="Lucida Console" charset="0"/>
              </a:rPr>
              <a:t>C.cname</a:t>
            </a:r>
            <a:r>
              <a:rPr lang="en-US" sz="1800" dirty="0">
                <a:solidFill>
                  <a:schemeClr val="tx1"/>
                </a:solidFill>
                <a:latin typeface="Lucida Console" charset="0"/>
              </a:rPr>
              <a:t>=‘</a:t>
            </a:r>
            <a:r>
              <a:rPr lang="en-US" sz="1800" dirty="0" err="1">
                <a:solidFill>
                  <a:srgbClr val="FF0000"/>
                </a:solidFill>
                <a:latin typeface="Lucida Console" charset="0"/>
              </a:rPr>
              <a:t>homeworks</a:t>
            </a:r>
            <a:r>
              <a:rPr lang="en-US" altLang="ja-JP" sz="1800" dirty="0">
                <a:solidFill>
                  <a:schemeClr val="tx1"/>
                </a:solidFill>
                <a:latin typeface="Lucida Console" charset="0"/>
              </a:rPr>
              <a:t>'</a:t>
            </a:r>
          </a:p>
          <a:p>
            <a:r>
              <a:rPr lang="en-US" sz="1800" b="1" dirty="0">
                <a:solidFill>
                  <a:srgbClr val="6600CC"/>
                </a:solidFill>
                <a:latin typeface="Lucida Console" charset="0"/>
              </a:rPr>
              <a:t>INTERSECT</a:t>
            </a:r>
            <a:endParaRPr lang="en-US" sz="1800" dirty="0">
              <a:solidFill>
                <a:schemeClr val="tx1"/>
              </a:solidFill>
              <a:latin typeface="Lucida Console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Lucida Console" charset="0"/>
              </a:rPr>
              <a:t>SELECT </a:t>
            </a:r>
            <a:r>
              <a:rPr lang="en-US" sz="1800" dirty="0" err="1">
                <a:solidFill>
                  <a:schemeClr val="tx1"/>
                </a:solidFill>
                <a:latin typeface="Lucida Console" charset="0"/>
              </a:rPr>
              <a:t>P.uid</a:t>
            </a:r>
            <a:endParaRPr lang="en-US" sz="1800" b="1" dirty="0">
              <a:solidFill>
                <a:schemeClr val="tx1"/>
              </a:solidFill>
              <a:latin typeface="Lucida Console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Lucida Console" charset="0"/>
              </a:rPr>
              <a:t>FROM   Channels C, Posts P</a:t>
            </a:r>
          </a:p>
          <a:p>
            <a:r>
              <a:rPr lang="en-US" sz="1800" dirty="0">
                <a:solidFill>
                  <a:schemeClr val="tx1"/>
                </a:solidFill>
                <a:latin typeface="Lucida Console" charset="0"/>
              </a:rPr>
              <a:t>WHERE  </a:t>
            </a:r>
            <a:r>
              <a:rPr lang="en-US" sz="1800" dirty="0" err="1">
                <a:solidFill>
                  <a:schemeClr val="tx1"/>
                </a:solidFill>
                <a:latin typeface="Lucida Console" charset="0"/>
              </a:rPr>
              <a:t>P.cid</a:t>
            </a:r>
            <a:r>
              <a:rPr lang="en-US" sz="1800" dirty="0">
                <a:solidFill>
                  <a:schemeClr val="tx1"/>
                </a:solidFill>
                <a:latin typeface="Lucida Console" charset="0"/>
              </a:rPr>
              <a:t>=</a:t>
            </a:r>
            <a:r>
              <a:rPr lang="en-US" sz="1800" dirty="0" err="1">
                <a:solidFill>
                  <a:schemeClr val="tx1"/>
                </a:solidFill>
                <a:latin typeface="Lucida Console" charset="0"/>
              </a:rPr>
              <a:t>C.cid</a:t>
            </a:r>
            <a:r>
              <a:rPr lang="en-US" sz="1800" dirty="0">
                <a:solidFill>
                  <a:schemeClr val="tx1"/>
                </a:solidFill>
                <a:latin typeface="Lucida Console" charset="0"/>
              </a:rPr>
              <a:t> AND </a:t>
            </a:r>
            <a:r>
              <a:rPr lang="en-US" sz="1800" dirty="0" err="1">
                <a:solidFill>
                  <a:schemeClr val="tx1"/>
                </a:solidFill>
                <a:latin typeface="Lucida Console" charset="0"/>
              </a:rPr>
              <a:t>C.cname</a:t>
            </a:r>
            <a:r>
              <a:rPr lang="en-US" sz="1800" dirty="0">
                <a:solidFill>
                  <a:schemeClr val="tx1"/>
                </a:solidFill>
                <a:latin typeface="Lucida Console" charset="0"/>
              </a:rPr>
              <a:t>=‘</a:t>
            </a:r>
            <a:r>
              <a:rPr lang="en-US" sz="1800" dirty="0">
                <a:solidFill>
                  <a:schemeClr val="accent2"/>
                </a:solidFill>
                <a:latin typeface="Lucida Console" charset="0"/>
              </a:rPr>
              <a:t>midterms</a:t>
            </a:r>
            <a:r>
              <a:rPr lang="en-US" altLang="ja-JP" sz="1800" dirty="0">
                <a:solidFill>
                  <a:schemeClr val="tx1"/>
                </a:solidFill>
                <a:latin typeface="Lucida Console" charset="0"/>
              </a:rPr>
              <a:t>'</a:t>
            </a:r>
            <a:endParaRPr lang="en-US" sz="1800" dirty="0">
              <a:solidFill>
                <a:schemeClr val="tx1"/>
              </a:solidFill>
              <a:latin typeface="Lucida Console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DE539BF-531F-2745-AD71-C4CF6CE212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001000" cy="1143000"/>
          </a:xfrm>
        </p:spPr>
        <p:txBody>
          <a:bodyPr/>
          <a:lstStyle/>
          <a:p>
            <a:r>
              <a:rPr lang="en-US" sz="3600" dirty="0"/>
              <a:t>Find </a:t>
            </a:r>
            <a:r>
              <a:rPr lang="en-US" sz="3600" dirty="0" err="1"/>
              <a:t>uid’</a:t>
            </a:r>
            <a:r>
              <a:rPr lang="en-US" altLang="ja-JP" sz="3600" dirty="0" err="1"/>
              <a:t>s</a:t>
            </a:r>
            <a:r>
              <a:rPr lang="en-US" altLang="ja-JP" sz="3600" dirty="0"/>
              <a:t> of users who’ve posted on the </a:t>
            </a:r>
            <a:r>
              <a:rPr lang="en-US" altLang="ja-JP" sz="3600" dirty="0" err="1"/>
              <a:t>homeworks</a:t>
            </a:r>
            <a:r>
              <a:rPr lang="en-US" altLang="ja-JP" sz="3600" dirty="0"/>
              <a:t> </a:t>
            </a:r>
            <a:r>
              <a:rPr lang="en-US" altLang="ja-JP" sz="3600" dirty="0">
                <a:solidFill>
                  <a:srgbClr val="FF0000"/>
                </a:solidFill>
              </a:rPr>
              <a:t>and</a:t>
            </a:r>
            <a:r>
              <a:rPr lang="en-US" altLang="ja-JP" sz="3600" dirty="0"/>
              <a:t> midterms channels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754498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Find </a:t>
            </a:r>
            <a:r>
              <a:rPr lang="en-US" sz="3600" dirty="0" err="1"/>
              <a:t>sid’</a:t>
            </a:r>
            <a:r>
              <a:rPr lang="en-US" altLang="ja-JP" sz="3600" dirty="0" err="1"/>
              <a:t>s</a:t>
            </a:r>
            <a:r>
              <a:rPr lang="en-US" altLang="ja-JP" sz="3600" dirty="0"/>
              <a:t> of sailors who’ve reserved a red </a:t>
            </a:r>
            <a:r>
              <a:rPr lang="en-US" altLang="ja-JP" sz="3600" dirty="0">
                <a:solidFill>
                  <a:srgbClr val="FF0000"/>
                </a:solidFill>
              </a:rPr>
              <a:t>and</a:t>
            </a:r>
            <a:r>
              <a:rPr lang="en-US" altLang="ja-JP" sz="3600" dirty="0"/>
              <a:t> a green boat</a:t>
            </a:r>
            <a:endParaRPr lang="en-US" sz="3600" dirty="0"/>
          </a:p>
        </p:txBody>
      </p:sp>
      <p:sp>
        <p:nvSpPr>
          <p:cNvPr id="5017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453188"/>
            <a:ext cx="2895600" cy="403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  <a:p>
            <a:endParaRPr lang="en-US" sz="1200">
              <a:solidFill>
                <a:schemeClr val="tx2"/>
              </a:solidFill>
              <a:latin typeface="Times New Roman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811334"/>
              </p:ext>
            </p:extLst>
          </p:nvPr>
        </p:nvGraphicFramePr>
        <p:xfrm>
          <a:off x="266700" y="5619277"/>
          <a:ext cx="8610600" cy="1013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DIFFERENT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62689" y="4552366"/>
            <a:ext cx="1790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Neue" charset="0"/>
                <a:ea typeface="Helvetica Neue" charset="0"/>
                <a:cs typeface="Helvetica Neue" charset="0"/>
              </a:rPr>
              <a:t>Same or different?</a:t>
            </a:r>
          </a:p>
        </p:txBody>
      </p:sp>
      <p:sp>
        <p:nvSpPr>
          <p:cNvPr id="8" name="Rectangle 7"/>
          <p:cNvSpPr/>
          <p:nvPr/>
        </p:nvSpPr>
        <p:spPr>
          <a:xfrm>
            <a:off x="4876800" y="1980931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hlinkClick r:id="rId3"/>
              </a:rPr>
              <a:t>http://</a:t>
            </a:r>
            <a:r>
              <a:rPr lang="en-US" sz="20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hlinkClick r:id="rId3"/>
              </a:rPr>
              <a:t>sqlfiddle.com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hlinkClick r:id="rId3"/>
              </a:rPr>
              <a:t>/#!17/cef431/26</a:t>
            </a:r>
            <a:endParaRPr 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14E831B8-026B-1D45-ACBC-A32721FB9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662" y="1580501"/>
            <a:ext cx="7668127" cy="12009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Lucida Console" charset="0"/>
              </a:rPr>
              <a:t>SELECT </a:t>
            </a:r>
            <a:r>
              <a:rPr lang="en-US" sz="1800" dirty="0" err="1">
                <a:solidFill>
                  <a:schemeClr val="tx1"/>
                </a:solidFill>
                <a:latin typeface="Lucida Console" charset="0"/>
              </a:rPr>
              <a:t>P.uid</a:t>
            </a:r>
            <a:endParaRPr lang="en-US" sz="1800" dirty="0">
              <a:solidFill>
                <a:schemeClr val="tx1"/>
              </a:solidFill>
              <a:latin typeface="Lucida Console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Lucida Console" charset="0"/>
              </a:rPr>
              <a:t>FROM   Channels C, Posts P</a:t>
            </a:r>
          </a:p>
          <a:p>
            <a:r>
              <a:rPr lang="en-US" sz="1800" dirty="0">
                <a:solidFill>
                  <a:schemeClr val="tx1"/>
                </a:solidFill>
                <a:latin typeface="Lucida Console" charset="0"/>
              </a:rPr>
              <a:t>WHERE  </a:t>
            </a:r>
            <a:r>
              <a:rPr lang="en-US" sz="1800" dirty="0" err="1">
                <a:solidFill>
                  <a:schemeClr val="tx1"/>
                </a:solidFill>
                <a:latin typeface="Lucida Console" charset="0"/>
              </a:rPr>
              <a:t>C.cid</a:t>
            </a:r>
            <a:r>
              <a:rPr lang="en-US" sz="1800" dirty="0">
                <a:solidFill>
                  <a:schemeClr val="tx1"/>
                </a:solidFill>
                <a:latin typeface="Lucida Console" charset="0"/>
              </a:rPr>
              <a:t>=</a:t>
            </a:r>
            <a:r>
              <a:rPr lang="en-US" sz="1800" dirty="0" err="1">
                <a:solidFill>
                  <a:schemeClr val="tx1"/>
                </a:solidFill>
                <a:latin typeface="Lucida Console" charset="0"/>
              </a:rPr>
              <a:t>P.cid</a:t>
            </a:r>
            <a:r>
              <a:rPr lang="en-US" sz="1800" dirty="0">
                <a:solidFill>
                  <a:schemeClr val="tx1"/>
                </a:solidFill>
                <a:latin typeface="Lucida Console" charset="0"/>
              </a:rPr>
              <a:t> AND </a:t>
            </a:r>
          </a:p>
          <a:p>
            <a:r>
              <a:rPr lang="en-US" sz="1800" dirty="0">
                <a:solidFill>
                  <a:schemeClr val="tx1"/>
                </a:solidFill>
                <a:latin typeface="Lucida Console" charset="0"/>
              </a:rPr>
              <a:t>         (</a:t>
            </a:r>
            <a:r>
              <a:rPr lang="en-US" sz="1800" dirty="0" err="1">
                <a:solidFill>
                  <a:schemeClr val="tx1"/>
                </a:solidFill>
                <a:latin typeface="Lucida Console" charset="0"/>
              </a:rPr>
              <a:t>C.cname</a:t>
            </a:r>
            <a:r>
              <a:rPr lang="en-US" sz="1800" dirty="0">
                <a:solidFill>
                  <a:schemeClr val="tx1"/>
                </a:solidFill>
                <a:latin typeface="Lucida Console" charset="0"/>
              </a:rPr>
              <a:t>=‘</a:t>
            </a:r>
            <a:r>
              <a:rPr lang="en-US" sz="1800" dirty="0" err="1">
                <a:solidFill>
                  <a:srgbClr val="FF0000"/>
                </a:solidFill>
                <a:latin typeface="Lucida Console" charset="0"/>
              </a:rPr>
              <a:t>homeworks</a:t>
            </a:r>
            <a:r>
              <a:rPr lang="en-US" altLang="ja-JP" sz="1800" dirty="0">
                <a:solidFill>
                  <a:schemeClr val="tx1"/>
                </a:solidFill>
                <a:latin typeface="Lucida Console" charset="0"/>
              </a:rPr>
              <a:t>’ </a:t>
            </a:r>
            <a:r>
              <a:rPr lang="en-US" altLang="ja-JP" sz="1800" b="1" dirty="0">
                <a:solidFill>
                  <a:srgbClr val="6600CC"/>
                </a:solidFill>
                <a:latin typeface="Lucida Console" charset="0"/>
              </a:rPr>
              <a:t>AND</a:t>
            </a:r>
            <a:r>
              <a:rPr lang="en-US" altLang="ja-JP" sz="1800" dirty="0">
                <a:solidFill>
                  <a:schemeClr val="tx1"/>
                </a:solidFill>
                <a:latin typeface="Lucida Console" charset="0"/>
              </a:rPr>
              <a:t>  </a:t>
            </a:r>
            <a:r>
              <a:rPr lang="en-US" altLang="ja-JP" sz="1800" dirty="0" err="1">
                <a:solidFill>
                  <a:schemeClr val="tx1"/>
                </a:solidFill>
                <a:latin typeface="Lucida Console" charset="0"/>
              </a:rPr>
              <a:t>C</a:t>
            </a:r>
            <a:r>
              <a:rPr lang="en-US" sz="1800" dirty="0" err="1">
                <a:solidFill>
                  <a:schemeClr val="tx1"/>
                </a:solidFill>
                <a:latin typeface="Lucida Console" charset="0"/>
              </a:rPr>
              <a:t>.cname</a:t>
            </a:r>
            <a:r>
              <a:rPr lang="en-US" sz="1800" dirty="0">
                <a:solidFill>
                  <a:schemeClr val="tx1"/>
                </a:solidFill>
                <a:latin typeface="Lucida Console" charset="0"/>
              </a:rPr>
              <a:t>=‘</a:t>
            </a:r>
            <a:r>
              <a:rPr lang="en-US" altLang="ja-JP" sz="1800" dirty="0">
                <a:solidFill>
                  <a:schemeClr val="accent2"/>
                </a:solidFill>
                <a:latin typeface="Lucida Console" charset="0"/>
              </a:rPr>
              <a:t>midterms</a:t>
            </a:r>
            <a:r>
              <a:rPr lang="en-US" altLang="ja-JP" sz="1800" dirty="0">
                <a:solidFill>
                  <a:schemeClr val="tx1"/>
                </a:solidFill>
                <a:latin typeface="Lucida Console" charset="0"/>
              </a:rPr>
              <a:t>')</a:t>
            </a:r>
            <a:endParaRPr lang="en-US" sz="1800" dirty="0">
              <a:solidFill>
                <a:schemeClr val="tx1"/>
              </a:solidFill>
              <a:latin typeface="Lucida Console" charset="0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C95750CA-EEA8-E242-A7FA-B0848FF51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048000"/>
            <a:ext cx="6091990" cy="23089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Lucida Console" charset="0"/>
              </a:rPr>
              <a:t>SELECT </a:t>
            </a:r>
            <a:r>
              <a:rPr lang="en-US" sz="1800" dirty="0" err="1">
                <a:solidFill>
                  <a:schemeClr val="tx1"/>
                </a:solidFill>
                <a:latin typeface="Lucida Console" charset="0"/>
              </a:rPr>
              <a:t>P.uid</a:t>
            </a:r>
            <a:endParaRPr lang="en-US" sz="1800" dirty="0">
              <a:solidFill>
                <a:schemeClr val="tx1"/>
              </a:solidFill>
              <a:latin typeface="Lucida Console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Lucida Console" charset="0"/>
              </a:rPr>
              <a:t>FROM   Channels C, Posts P</a:t>
            </a:r>
          </a:p>
          <a:p>
            <a:r>
              <a:rPr lang="en-US" sz="1800" dirty="0">
                <a:solidFill>
                  <a:schemeClr val="tx1"/>
                </a:solidFill>
                <a:latin typeface="Lucida Console" charset="0"/>
              </a:rPr>
              <a:t>WHERE  </a:t>
            </a:r>
            <a:r>
              <a:rPr lang="en-US" sz="1800" dirty="0" err="1">
                <a:solidFill>
                  <a:schemeClr val="tx1"/>
                </a:solidFill>
                <a:latin typeface="Lucida Console" charset="0"/>
              </a:rPr>
              <a:t>P.cid</a:t>
            </a:r>
            <a:r>
              <a:rPr lang="en-US" sz="1800" dirty="0">
                <a:solidFill>
                  <a:schemeClr val="tx1"/>
                </a:solidFill>
                <a:latin typeface="Lucida Console" charset="0"/>
              </a:rPr>
              <a:t>=</a:t>
            </a:r>
            <a:r>
              <a:rPr lang="en-US" sz="1800" dirty="0" err="1">
                <a:solidFill>
                  <a:schemeClr val="tx1"/>
                </a:solidFill>
                <a:latin typeface="Lucida Console" charset="0"/>
              </a:rPr>
              <a:t>C.cid</a:t>
            </a:r>
            <a:r>
              <a:rPr lang="en-US" sz="1800" dirty="0">
                <a:solidFill>
                  <a:schemeClr val="tx1"/>
                </a:solidFill>
                <a:latin typeface="Lucida Console" charset="0"/>
              </a:rPr>
              <a:t> AND  </a:t>
            </a:r>
          </a:p>
          <a:p>
            <a:r>
              <a:rPr lang="en-US" sz="1800" dirty="0">
                <a:solidFill>
                  <a:schemeClr val="tx1"/>
                </a:solidFill>
                <a:latin typeface="Lucida Console" charset="0"/>
              </a:rPr>
              <a:t>       </a:t>
            </a:r>
            <a:r>
              <a:rPr lang="en-US" sz="1800" dirty="0" err="1">
                <a:solidFill>
                  <a:schemeClr val="tx1"/>
                </a:solidFill>
                <a:latin typeface="Lucida Console" charset="0"/>
              </a:rPr>
              <a:t>C.cname</a:t>
            </a:r>
            <a:r>
              <a:rPr lang="en-US" sz="1800" dirty="0">
                <a:solidFill>
                  <a:schemeClr val="tx1"/>
                </a:solidFill>
                <a:latin typeface="Lucida Console" charset="0"/>
              </a:rPr>
              <a:t>=‘</a:t>
            </a:r>
            <a:r>
              <a:rPr lang="en-US" sz="1800" dirty="0" err="1">
                <a:solidFill>
                  <a:srgbClr val="FF0000"/>
                </a:solidFill>
                <a:latin typeface="Lucida Console" charset="0"/>
              </a:rPr>
              <a:t>homeworks</a:t>
            </a:r>
            <a:r>
              <a:rPr lang="en-US" altLang="ja-JP" sz="1800" dirty="0">
                <a:solidFill>
                  <a:schemeClr val="tx1"/>
                </a:solidFill>
                <a:latin typeface="Lucida Console" charset="0"/>
              </a:rPr>
              <a:t>'</a:t>
            </a:r>
          </a:p>
          <a:p>
            <a:r>
              <a:rPr lang="en-US" sz="1800" b="1" dirty="0">
                <a:solidFill>
                  <a:srgbClr val="6600CC"/>
                </a:solidFill>
                <a:latin typeface="Lucida Console" charset="0"/>
              </a:rPr>
              <a:t>INTERSECT</a:t>
            </a:r>
            <a:endParaRPr lang="en-US" sz="1800" dirty="0">
              <a:solidFill>
                <a:schemeClr val="tx1"/>
              </a:solidFill>
              <a:latin typeface="Lucida Console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Lucida Console" charset="0"/>
              </a:rPr>
              <a:t>SELECT </a:t>
            </a:r>
            <a:r>
              <a:rPr lang="en-US" sz="1800" dirty="0" err="1">
                <a:solidFill>
                  <a:schemeClr val="tx1"/>
                </a:solidFill>
                <a:latin typeface="Lucida Console" charset="0"/>
              </a:rPr>
              <a:t>P.uid</a:t>
            </a:r>
            <a:endParaRPr lang="en-US" sz="1800" b="1" dirty="0">
              <a:solidFill>
                <a:schemeClr val="tx1"/>
              </a:solidFill>
              <a:latin typeface="Lucida Console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Lucida Console" charset="0"/>
              </a:rPr>
              <a:t>FROM   Channels C, Posts P</a:t>
            </a:r>
          </a:p>
          <a:p>
            <a:r>
              <a:rPr lang="en-US" sz="1800" dirty="0">
                <a:solidFill>
                  <a:schemeClr val="tx1"/>
                </a:solidFill>
                <a:latin typeface="Lucida Console" charset="0"/>
              </a:rPr>
              <a:t>WHERE  </a:t>
            </a:r>
            <a:r>
              <a:rPr lang="en-US" sz="1800" dirty="0" err="1">
                <a:solidFill>
                  <a:schemeClr val="tx1"/>
                </a:solidFill>
                <a:latin typeface="Lucida Console" charset="0"/>
              </a:rPr>
              <a:t>P.cid</a:t>
            </a:r>
            <a:r>
              <a:rPr lang="en-US" sz="1800" dirty="0">
                <a:solidFill>
                  <a:schemeClr val="tx1"/>
                </a:solidFill>
                <a:latin typeface="Lucida Console" charset="0"/>
              </a:rPr>
              <a:t>=</a:t>
            </a:r>
            <a:r>
              <a:rPr lang="en-US" sz="1800" dirty="0" err="1">
                <a:solidFill>
                  <a:schemeClr val="tx1"/>
                </a:solidFill>
                <a:latin typeface="Lucida Console" charset="0"/>
              </a:rPr>
              <a:t>C.cid</a:t>
            </a:r>
            <a:r>
              <a:rPr lang="en-US" sz="1800" dirty="0">
                <a:solidFill>
                  <a:schemeClr val="tx1"/>
                </a:solidFill>
                <a:latin typeface="Lucida Console" charset="0"/>
              </a:rPr>
              <a:t> AND </a:t>
            </a:r>
            <a:r>
              <a:rPr lang="en-US" sz="1800" dirty="0" err="1">
                <a:solidFill>
                  <a:schemeClr val="tx1"/>
                </a:solidFill>
                <a:latin typeface="Lucida Console" charset="0"/>
              </a:rPr>
              <a:t>C.cname</a:t>
            </a:r>
            <a:r>
              <a:rPr lang="en-US" sz="1800" dirty="0">
                <a:solidFill>
                  <a:schemeClr val="tx1"/>
                </a:solidFill>
                <a:latin typeface="Lucida Console" charset="0"/>
              </a:rPr>
              <a:t>=‘</a:t>
            </a:r>
            <a:r>
              <a:rPr lang="en-US" sz="1800" dirty="0">
                <a:solidFill>
                  <a:schemeClr val="accent2"/>
                </a:solidFill>
                <a:latin typeface="Lucida Console" charset="0"/>
              </a:rPr>
              <a:t>midterms</a:t>
            </a:r>
            <a:r>
              <a:rPr lang="en-US" altLang="ja-JP" sz="1800" dirty="0">
                <a:solidFill>
                  <a:schemeClr val="tx1"/>
                </a:solidFill>
                <a:latin typeface="Lucida Console" charset="0"/>
              </a:rPr>
              <a:t>'</a:t>
            </a:r>
            <a:endParaRPr lang="en-US" sz="1800" dirty="0">
              <a:solidFill>
                <a:schemeClr val="tx1"/>
              </a:solidFill>
              <a:latin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073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dirty="0" err="1"/>
              <a:t>uid’</a:t>
            </a:r>
            <a:r>
              <a:rPr lang="en-US" altLang="ja-JP" dirty="0" err="1"/>
              <a:t>s</a:t>
            </a:r>
            <a:r>
              <a:rPr lang="en-US" altLang="ja-JP" dirty="0"/>
              <a:t> of users who </a:t>
            </a:r>
            <a:br>
              <a:rPr lang="en-US" altLang="ja-JP" dirty="0"/>
            </a:br>
            <a:r>
              <a:rPr lang="en-US" altLang="ja-JP" dirty="0"/>
              <a:t>have not posted</a:t>
            </a:r>
            <a:endParaRPr lang="en-US" dirty="0"/>
          </a:p>
        </p:txBody>
      </p:sp>
      <p:sp>
        <p:nvSpPr>
          <p:cNvPr id="563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453188"/>
            <a:ext cx="2895600" cy="403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  <a:p>
            <a:endParaRPr lang="en-US" sz="12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56323" name="Rectangle 7"/>
          <p:cNvSpPr>
            <a:spLocks noChangeArrowheads="1"/>
          </p:cNvSpPr>
          <p:nvPr/>
        </p:nvSpPr>
        <p:spPr bwMode="auto">
          <a:xfrm>
            <a:off x="1905000" y="2514600"/>
            <a:ext cx="54102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SELECT </a:t>
            </a:r>
            <a:r>
              <a:rPr lang="en-US" sz="2400" dirty="0" err="1">
                <a:solidFill>
                  <a:schemeClr val="tx1"/>
                </a:solidFill>
                <a:latin typeface="Lucida Console" charset="0"/>
              </a:rPr>
              <a:t>U.uid</a:t>
            </a:r>
            <a:endParaRPr lang="en-US" sz="2400" dirty="0">
              <a:solidFill>
                <a:schemeClr val="tx1"/>
              </a:solidFill>
              <a:latin typeface="Lucida Console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FROM   Users U</a:t>
            </a:r>
          </a:p>
          <a:p>
            <a:endParaRPr lang="en-US" sz="2400" dirty="0">
              <a:solidFill>
                <a:schemeClr val="tx1"/>
              </a:solidFill>
              <a:latin typeface="Lucida Console" charset="0"/>
            </a:endParaRPr>
          </a:p>
          <a:p>
            <a:r>
              <a:rPr lang="en-US" sz="2400" b="1" dirty="0">
                <a:solidFill>
                  <a:srgbClr val="6600CC"/>
                </a:solidFill>
                <a:latin typeface="Lucida Console" charset="0"/>
              </a:rPr>
              <a:t>EXCEPT</a:t>
            </a:r>
          </a:p>
          <a:p>
            <a:endParaRPr lang="en-US" sz="2400" dirty="0">
              <a:solidFill>
                <a:schemeClr val="tx1"/>
              </a:solidFill>
              <a:latin typeface="Lucida Console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SELECT </a:t>
            </a:r>
            <a:r>
              <a:rPr lang="en-US" sz="2400" dirty="0" err="1">
                <a:solidFill>
                  <a:schemeClr val="tx1"/>
                </a:solidFill>
                <a:latin typeface="Lucida Console" charset="0"/>
              </a:rPr>
              <a:t>U.uid</a:t>
            </a:r>
            <a:endParaRPr lang="en-US" sz="2400" dirty="0">
              <a:solidFill>
                <a:schemeClr val="tx1"/>
              </a:solidFill>
              <a:latin typeface="Lucida Console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FROM   Users U, Posts P</a:t>
            </a:r>
          </a:p>
          <a:p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WHERE  </a:t>
            </a:r>
            <a:r>
              <a:rPr lang="en-US" sz="2400" dirty="0" err="1">
                <a:solidFill>
                  <a:schemeClr val="tx1"/>
                </a:solidFill>
                <a:latin typeface="Lucida Console" charset="0"/>
              </a:rPr>
              <a:t>U.uid</a:t>
            </a:r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=</a:t>
            </a:r>
            <a:r>
              <a:rPr lang="en-US" sz="2400" dirty="0" err="1">
                <a:solidFill>
                  <a:schemeClr val="tx1"/>
                </a:solidFill>
                <a:latin typeface="Lucida Console" charset="0"/>
              </a:rPr>
              <a:t>P.uid</a:t>
            </a:r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4610100" y="5598695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hlinkClick r:id="rId3"/>
              </a:rPr>
              <a:t>http://</a:t>
            </a:r>
            <a:r>
              <a:rPr lang="en-US" sz="20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hlinkClick r:id="rId3"/>
              </a:rPr>
              <a:t>sqlfiddle.com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hlinkClick r:id="rId3"/>
              </a:rPr>
              <a:t>/#!17/cef431/27</a:t>
            </a:r>
            <a:endParaRPr 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Default: Set Semantics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R = {</a:t>
            </a:r>
            <a:r>
              <a:rPr lang="en-US" sz="2800" dirty="0">
                <a:solidFill>
                  <a:srgbClr val="FF0000"/>
                </a:solidFill>
              </a:rPr>
              <a:t>A, A, A, A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1"/>
                </a:solidFill>
              </a:rPr>
              <a:t>B, B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C, </a:t>
            </a:r>
            <a:r>
              <a:rPr lang="en-US" sz="2800" dirty="0">
                <a:solidFill>
                  <a:schemeClr val="tx1"/>
                </a:solidFill>
              </a:rPr>
              <a:t>D</a:t>
            </a:r>
            <a:r>
              <a:rPr lang="en-US" sz="2800" dirty="0"/>
              <a:t>}</a:t>
            </a:r>
            <a:br>
              <a:rPr lang="en-US" sz="2800" dirty="0"/>
            </a:br>
            <a:r>
              <a:rPr lang="en-US" sz="2800" dirty="0"/>
              <a:t>S = {</a:t>
            </a:r>
            <a:r>
              <a:rPr lang="en-US" sz="2800" dirty="0">
                <a:solidFill>
                  <a:srgbClr val="FF0000"/>
                </a:solidFill>
              </a:rPr>
              <a:t>A, A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1"/>
                </a:solidFill>
              </a:rPr>
              <a:t>B, B, B,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C</a:t>
            </a:r>
            <a:r>
              <a:rPr lang="en-US" sz="2800" dirty="0">
                <a:solidFill>
                  <a:srgbClr val="7030A0"/>
                </a:solidFill>
              </a:rPr>
              <a:t>, E</a:t>
            </a:r>
            <a:r>
              <a:rPr lang="en-US" sz="2800" dirty="0"/>
              <a:t>}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400" dirty="0"/>
              <a:t>UNION</a:t>
            </a:r>
            <a:br>
              <a:rPr lang="en-US" sz="2400" dirty="0"/>
            </a:br>
            <a:r>
              <a:rPr lang="en-US" sz="2400" dirty="0"/>
              <a:t>	{</a:t>
            </a:r>
            <a:r>
              <a:rPr lang="en-US" sz="2400" dirty="0">
                <a:solidFill>
                  <a:srgbClr val="FF0000"/>
                </a:solidFill>
              </a:rPr>
              <a:t>A, </a:t>
            </a:r>
            <a:r>
              <a:rPr lang="en-US" sz="2400" dirty="0">
                <a:solidFill>
                  <a:schemeClr val="accent1"/>
                </a:solidFill>
              </a:rPr>
              <a:t>B, </a:t>
            </a:r>
            <a:r>
              <a:rPr lang="en-US" sz="2400" dirty="0">
                <a:solidFill>
                  <a:schemeClr val="accent2"/>
                </a:solidFill>
              </a:rPr>
              <a:t>C, </a:t>
            </a:r>
            <a:r>
              <a:rPr lang="en-US" sz="2400" dirty="0">
                <a:solidFill>
                  <a:schemeClr val="tx1"/>
                </a:solidFill>
              </a:rPr>
              <a:t>D, </a:t>
            </a:r>
            <a:r>
              <a:rPr lang="en-US" sz="2400" dirty="0">
                <a:solidFill>
                  <a:srgbClr val="7030A0"/>
                </a:solidFill>
              </a:rPr>
              <a:t>E</a:t>
            </a:r>
            <a:r>
              <a:rPr lang="en-US" sz="2400" dirty="0"/>
              <a:t>}</a:t>
            </a:r>
          </a:p>
          <a:p>
            <a:r>
              <a:rPr lang="en-US" sz="2400" dirty="0"/>
              <a:t>INTERSECT</a:t>
            </a:r>
            <a:br>
              <a:rPr lang="en-US" sz="2400" dirty="0"/>
            </a:br>
            <a:r>
              <a:rPr lang="en-US" sz="2400" dirty="0"/>
              <a:t>	 {</a:t>
            </a:r>
            <a:r>
              <a:rPr lang="en-US" sz="2400" dirty="0">
                <a:solidFill>
                  <a:srgbClr val="FF0000"/>
                </a:solidFill>
              </a:rPr>
              <a:t>A, </a:t>
            </a:r>
            <a:r>
              <a:rPr lang="en-US" sz="2400" dirty="0">
                <a:solidFill>
                  <a:schemeClr val="accent1"/>
                </a:solidFill>
              </a:rPr>
              <a:t>B, </a:t>
            </a:r>
            <a:r>
              <a:rPr lang="en-US" sz="2400" dirty="0">
                <a:solidFill>
                  <a:schemeClr val="accent2"/>
                </a:solidFill>
              </a:rPr>
              <a:t>C</a:t>
            </a:r>
            <a:r>
              <a:rPr lang="en-US" sz="2400" dirty="0"/>
              <a:t>}</a:t>
            </a:r>
          </a:p>
          <a:p>
            <a:r>
              <a:rPr lang="en-US" sz="2400" dirty="0"/>
              <a:t>EXCEPT</a:t>
            </a:r>
            <a:br>
              <a:rPr lang="en-US" sz="1600" dirty="0"/>
            </a:br>
            <a:r>
              <a:rPr lang="en-US" sz="1600" dirty="0"/>
              <a:t>	</a:t>
            </a:r>
            <a:r>
              <a:rPr lang="en-US" sz="2400" dirty="0"/>
              <a:t> {</a:t>
            </a:r>
            <a:r>
              <a:rPr lang="en-US" sz="2400" dirty="0">
                <a:solidFill>
                  <a:schemeClr val="tx1"/>
                </a:solidFill>
              </a:rPr>
              <a:t>D</a:t>
            </a:r>
            <a:r>
              <a:rPr lang="en-US" sz="24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6258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“ALL”: Multiset Semantics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sz="2400" dirty="0"/>
              <a:t>R = {</a:t>
            </a:r>
            <a:r>
              <a:rPr lang="en-US" sz="2400" dirty="0">
                <a:solidFill>
                  <a:srgbClr val="FF0000"/>
                </a:solidFill>
              </a:rPr>
              <a:t>A, A, A, A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1"/>
                </a:solidFill>
              </a:rPr>
              <a:t>B, B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C, </a:t>
            </a:r>
            <a:r>
              <a:rPr lang="en-US" sz="2400" dirty="0">
                <a:solidFill>
                  <a:schemeClr val="tx1"/>
                </a:solidFill>
              </a:rPr>
              <a:t>D</a:t>
            </a:r>
            <a:r>
              <a:rPr lang="en-US" sz="2400" dirty="0"/>
              <a:t>} = {</a:t>
            </a:r>
            <a:r>
              <a:rPr lang="en-US" sz="2400" dirty="0">
                <a:solidFill>
                  <a:srgbClr val="FF0000"/>
                </a:solidFill>
              </a:rPr>
              <a:t>A(4)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1"/>
                </a:solidFill>
              </a:rPr>
              <a:t>B(2)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2"/>
                </a:solidFill>
              </a:rPr>
              <a:t>C(1), </a:t>
            </a:r>
            <a:r>
              <a:rPr lang="en-US" sz="2400" dirty="0">
                <a:solidFill>
                  <a:schemeClr val="tx1"/>
                </a:solidFill>
              </a:rPr>
              <a:t>D(1)</a:t>
            </a:r>
            <a:r>
              <a:rPr lang="en-US" sz="2400" dirty="0"/>
              <a:t>}</a:t>
            </a:r>
            <a:br>
              <a:rPr lang="en-US" sz="2400" dirty="0"/>
            </a:br>
            <a:r>
              <a:rPr lang="en-US" sz="2400" dirty="0"/>
              <a:t>S = {</a:t>
            </a:r>
            <a:r>
              <a:rPr lang="en-US" sz="2400" dirty="0">
                <a:solidFill>
                  <a:srgbClr val="FF0000"/>
                </a:solidFill>
              </a:rPr>
              <a:t>A, A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1"/>
                </a:solidFill>
              </a:rPr>
              <a:t>B, B, B,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C</a:t>
            </a:r>
            <a:r>
              <a:rPr lang="en-US" sz="2400" dirty="0">
                <a:solidFill>
                  <a:srgbClr val="7030A0"/>
                </a:solidFill>
              </a:rPr>
              <a:t>, E</a:t>
            </a:r>
            <a:r>
              <a:rPr lang="en-US" sz="2400" dirty="0"/>
              <a:t>} 	= {</a:t>
            </a:r>
            <a:r>
              <a:rPr lang="en-US" sz="2400" dirty="0">
                <a:solidFill>
                  <a:srgbClr val="FF0000"/>
                </a:solidFill>
              </a:rPr>
              <a:t>A(2)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1"/>
                </a:solidFill>
              </a:rPr>
              <a:t>B(3)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2"/>
                </a:solidFill>
              </a:rPr>
              <a:t>C(1</a:t>
            </a:r>
            <a:r>
              <a:rPr lang="en-US" sz="2400" dirty="0"/>
              <a:t>), </a:t>
            </a:r>
            <a:r>
              <a:rPr lang="en-US" sz="2400" dirty="0">
                <a:solidFill>
                  <a:srgbClr val="7030A0"/>
                </a:solidFill>
              </a:rPr>
              <a:t>E(1)</a:t>
            </a: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47842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“ALL”: Multiset Semantics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sz="2400" dirty="0"/>
              <a:t>R = {</a:t>
            </a:r>
            <a:r>
              <a:rPr lang="en-US" sz="2400" dirty="0">
                <a:solidFill>
                  <a:srgbClr val="FF0000"/>
                </a:solidFill>
              </a:rPr>
              <a:t>A, A, A, A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1"/>
                </a:solidFill>
              </a:rPr>
              <a:t>B, B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C, </a:t>
            </a:r>
            <a:r>
              <a:rPr lang="en-US" sz="2400" dirty="0">
                <a:solidFill>
                  <a:schemeClr val="tx1"/>
                </a:solidFill>
              </a:rPr>
              <a:t>D</a:t>
            </a:r>
            <a:r>
              <a:rPr lang="en-US" sz="2400" dirty="0"/>
              <a:t>} = {</a:t>
            </a:r>
            <a:r>
              <a:rPr lang="en-US" sz="2400" dirty="0">
                <a:solidFill>
                  <a:srgbClr val="FF0000"/>
                </a:solidFill>
              </a:rPr>
              <a:t>A(4)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1"/>
                </a:solidFill>
              </a:rPr>
              <a:t>B(2)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2"/>
                </a:solidFill>
              </a:rPr>
              <a:t>C(1), </a:t>
            </a:r>
            <a:r>
              <a:rPr lang="en-US" sz="2400" dirty="0">
                <a:solidFill>
                  <a:schemeClr val="tx1"/>
                </a:solidFill>
              </a:rPr>
              <a:t>D(1)</a:t>
            </a:r>
            <a:r>
              <a:rPr lang="en-US" sz="2400" dirty="0"/>
              <a:t>}</a:t>
            </a:r>
            <a:br>
              <a:rPr lang="en-US" sz="2400" dirty="0"/>
            </a:br>
            <a:r>
              <a:rPr lang="en-US" sz="2400" dirty="0"/>
              <a:t>S = {</a:t>
            </a:r>
            <a:r>
              <a:rPr lang="en-US" sz="2400" dirty="0">
                <a:solidFill>
                  <a:srgbClr val="FF0000"/>
                </a:solidFill>
              </a:rPr>
              <a:t>A, A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1"/>
                </a:solidFill>
              </a:rPr>
              <a:t>B, B, B,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C</a:t>
            </a:r>
            <a:r>
              <a:rPr lang="en-US" sz="2400" dirty="0">
                <a:solidFill>
                  <a:srgbClr val="7030A0"/>
                </a:solidFill>
              </a:rPr>
              <a:t>, E</a:t>
            </a:r>
            <a:r>
              <a:rPr lang="en-US" sz="2400" dirty="0"/>
              <a:t>} 	= {</a:t>
            </a:r>
            <a:r>
              <a:rPr lang="en-US" sz="2400" dirty="0">
                <a:solidFill>
                  <a:srgbClr val="FF0000"/>
                </a:solidFill>
              </a:rPr>
              <a:t>A(2)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1"/>
                </a:solidFill>
              </a:rPr>
              <a:t>B(3)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2"/>
                </a:solidFill>
              </a:rPr>
              <a:t>C(1</a:t>
            </a:r>
            <a:r>
              <a:rPr lang="en-US" sz="2400" dirty="0"/>
              <a:t>), </a:t>
            </a:r>
            <a:r>
              <a:rPr lang="en-US" sz="2400" dirty="0">
                <a:solidFill>
                  <a:srgbClr val="7030A0"/>
                </a:solidFill>
              </a:rPr>
              <a:t>E(1)</a:t>
            </a: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400" dirty="0"/>
              <a:t>UNION ALL: sum of cardinalities</a:t>
            </a:r>
            <a:br>
              <a:rPr lang="en-US" sz="2400" dirty="0"/>
            </a:br>
            <a:r>
              <a:rPr lang="en-US" sz="2400" dirty="0"/>
              <a:t>	{</a:t>
            </a:r>
            <a:r>
              <a:rPr lang="en-US" sz="2400" dirty="0">
                <a:solidFill>
                  <a:srgbClr val="FF0000"/>
                </a:solidFill>
              </a:rPr>
              <a:t>A(4+2)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1"/>
                </a:solidFill>
              </a:rPr>
              <a:t>B(2+3)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2"/>
                </a:solidFill>
              </a:rPr>
              <a:t>C(1+1</a:t>
            </a:r>
            <a:r>
              <a:rPr lang="en-US" sz="2400" dirty="0"/>
              <a:t>), </a:t>
            </a:r>
            <a:r>
              <a:rPr lang="en-US" sz="2400" dirty="0">
                <a:solidFill>
                  <a:schemeClr val="tx1"/>
                </a:solidFill>
              </a:rPr>
              <a:t>D(1+0), </a:t>
            </a:r>
            <a:r>
              <a:rPr lang="en-US" sz="2400" dirty="0">
                <a:solidFill>
                  <a:srgbClr val="7030A0"/>
                </a:solidFill>
              </a:rPr>
              <a:t>E(0+1)</a:t>
            </a:r>
            <a:r>
              <a:rPr lang="en-US" sz="2400" dirty="0"/>
              <a:t>} </a:t>
            </a:r>
            <a:br>
              <a:rPr lang="en-US" sz="2400" dirty="0"/>
            </a:br>
            <a:r>
              <a:rPr lang="en-US" sz="2400" dirty="0"/>
              <a:t>	= {</a:t>
            </a:r>
            <a:r>
              <a:rPr lang="en-US" sz="2400" dirty="0">
                <a:solidFill>
                  <a:srgbClr val="FF0000"/>
                </a:solidFill>
              </a:rPr>
              <a:t>A, A, A, A, A, A, </a:t>
            </a:r>
            <a:r>
              <a:rPr lang="en-US" sz="2400" dirty="0">
                <a:solidFill>
                  <a:schemeClr val="accent1"/>
                </a:solidFill>
              </a:rPr>
              <a:t>B, B, B, B, B, </a:t>
            </a:r>
            <a:r>
              <a:rPr lang="en-US" sz="2400" dirty="0">
                <a:solidFill>
                  <a:schemeClr val="accent2"/>
                </a:solidFill>
              </a:rPr>
              <a:t>C, C, </a:t>
            </a:r>
            <a:r>
              <a:rPr lang="en-US" sz="2400" dirty="0">
                <a:solidFill>
                  <a:schemeClr val="tx1"/>
                </a:solidFill>
              </a:rPr>
              <a:t>D, </a:t>
            </a:r>
            <a:r>
              <a:rPr lang="en-US" sz="2400" dirty="0">
                <a:solidFill>
                  <a:srgbClr val="7030A0"/>
                </a:solidFill>
              </a:rPr>
              <a:t>E</a:t>
            </a: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3345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“ALL”: Multiset Semantics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sz="2400" dirty="0"/>
              <a:t>R = {</a:t>
            </a:r>
            <a:r>
              <a:rPr lang="en-US" sz="2400" dirty="0">
                <a:solidFill>
                  <a:srgbClr val="FF0000"/>
                </a:solidFill>
              </a:rPr>
              <a:t>A, A, A, A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1"/>
                </a:solidFill>
              </a:rPr>
              <a:t>B, B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C, </a:t>
            </a:r>
            <a:r>
              <a:rPr lang="en-US" sz="2400" dirty="0">
                <a:solidFill>
                  <a:schemeClr val="tx1"/>
                </a:solidFill>
              </a:rPr>
              <a:t>D</a:t>
            </a:r>
            <a:r>
              <a:rPr lang="en-US" sz="2400" dirty="0"/>
              <a:t>} = {</a:t>
            </a:r>
            <a:r>
              <a:rPr lang="en-US" sz="2400" dirty="0">
                <a:solidFill>
                  <a:srgbClr val="FF0000"/>
                </a:solidFill>
              </a:rPr>
              <a:t>A(4)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1"/>
                </a:solidFill>
              </a:rPr>
              <a:t>B(2)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2"/>
                </a:solidFill>
              </a:rPr>
              <a:t>C(1), </a:t>
            </a:r>
            <a:r>
              <a:rPr lang="en-US" sz="2400" dirty="0">
                <a:solidFill>
                  <a:schemeClr val="tx1"/>
                </a:solidFill>
              </a:rPr>
              <a:t>D(1)</a:t>
            </a:r>
            <a:r>
              <a:rPr lang="en-US" sz="2400" dirty="0"/>
              <a:t>}</a:t>
            </a:r>
            <a:br>
              <a:rPr lang="en-US" sz="2400" dirty="0"/>
            </a:br>
            <a:r>
              <a:rPr lang="en-US" sz="2400" dirty="0"/>
              <a:t>S = {</a:t>
            </a:r>
            <a:r>
              <a:rPr lang="en-US" sz="2400" dirty="0">
                <a:solidFill>
                  <a:srgbClr val="FF0000"/>
                </a:solidFill>
              </a:rPr>
              <a:t>A, A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1"/>
                </a:solidFill>
              </a:rPr>
              <a:t>B, B, B,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C</a:t>
            </a:r>
            <a:r>
              <a:rPr lang="en-US" sz="2400" dirty="0">
                <a:solidFill>
                  <a:srgbClr val="7030A0"/>
                </a:solidFill>
              </a:rPr>
              <a:t>, E</a:t>
            </a:r>
            <a:r>
              <a:rPr lang="en-US" sz="2400" dirty="0"/>
              <a:t>} 	= {</a:t>
            </a:r>
            <a:r>
              <a:rPr lang="en-US" sz="2400" dirty="0">
                <a:solidFill>
                  <a:srgbClr val="FF0000"/>
                </a:solidFill>
              </a:rPr>
              <a:t>A(2)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1"/>
                </a:solidFill>
              </a:rPr>
              <a:t>B(3)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2"/>
                </a:solidFill>
              </a:rPr>
              <a:t>C(1</a:t>
            </a:r>
            <a:r>
              <a:rPr lang="en-US" sz="2400" dirty="0"/>
              <a:t>), </a:t>
            </a:r>
            <a:r>
              <a:rPr lang="en-US" sz="2400" dirty="0">
                <a:solidFill>
                  <a:srgbClr val="7030A0"/>
                </a:solidFill>
              </a:rPr>
              <a:t>E(1)</a:t>
            </a: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400" dirty="0">
                <a:solidFill>
                  <a:schemeClr val="bg2"/>
                </a:solidFill>
              </a:rPr>
              <a:t>UNION ALL: sum of cardinalities</a:t>
            </a:r>
            <a:br>
              <a:rPr lang="en-US" sz="2400" dirty="0">
                <a:solidFill>
                  <a:schemeClr val="bg2"/>
                </a:solidFill>
              </a:rPr>
            </a:br>
            <a:r>
              <a:rPr lang="en-US" sz="2400" dirty="0">
                <a:solidFill>
                  <a:schemeClr val="bg2"/>
                </a:solidFill>
              </a:rPr>
              <a:t>	{A(4+2), B(2+3), C(1+1), D(1+0), E(0+1)} </a:t>
            </a:r>
            <a:br>
              <a:rPr lang="en-US" sz="2400" dirty="0">
                <a:solidFill>
                  <a:schemeClr val="bg2"/>
                </a:solidFill>
              </a:rPr>
            </a:br>
            <a:r>
              <a:rPr lang="en-US" sz="2400" dirty="0">
                <a:solidFill>
                  <a:schemeClr val="bg2"/>
                </a:solidFill>
              </a:rPr>
              <a:t>	= {A, A, A, A, A, A, B, B, B, B, B, C, C, D, E}</a:t>
            </a:r>
          </a:p>
          <a:p>
            <a:r>
              <a:rPr lang="en-US" sz="2400" dirty="0"/>
              <a:t>INTERSECT ALL: min of cardinalities</a:t>
            </a:r>
            <a:br>
              <a:rPr lang="en-US" sz="2400" dirty="0"/>
            </a:br>
            <a:r>
              <a:rPr lang="en-US" sz="2400" dirty="0"/>
              <a:t>	{</a:t>
            </a:r>
            <a:r>
              <a:rPr lang="en-US" sz="2400" dirty="0">
                <a:solidFill>
                  <a:srgbClr val="FF0000"/>
                </a:solidFill>
              </a:rPr>
              <a:t>A(min(4,2))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1"/>
                </a:solidFill>
              </a:rPr>
              <a:t>B(min(2,3))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2"/>
                </a:solidFill>
              </a:rPr>
              <a:t>C(min(1,1</a:t>
            </a:r>
            <a:r>
              <a:rPr lang="en-US" sz="2400" dirty="0"/>
              <a:t>)), </a:t>
            </a:r>
            <a:br>
              <a:rPr lang="en-US" sz="2400" dirty="0"/>
            </a:br>
            <a:r>
              <a:rPr lang="en-US" sz="2400" dirty="0"/>
              <a:t>	 </a:t>
            </a:r>
            <a:r>
              <a:rPr lang="en-US" sz="2400" dirty="0">
                <a:solidFill>
                  <a:schemeClr val="tx1"/>
                </a:solidFill>
              </a:rPr>
              <a:t>D(min(1,0)), </a:t>
            </a:r>
            <a:r>
              <a:rPr lang="en-US" sz="2400" dirty="0">
                <a:solidFill>
                  <a:srgbClr val="7030A0"/>
                </a:solidFill>
              </a:rPr>
              <a:t>E(min(0,1))</a:t>
            </a:r>
            <a:r>
              <a:rPr lang="en-US" sz="2400" dirty="0"/>
              <a:t>}</a:t>
            </a:r>
            <a:br>
              <a:rPr lang="en-US" sz="2400" dirty="0"/>
            </a:br>
            <a:r>
              <a:rPr lang="en-US" sz="2400" dirty="0"/>
              <a:t>	= {</a:t>
            </a:r>
            <a:r>
              <a:rPr lang="en-US" sz="2400" dirty="0">
                <a:solidFill>
                  <a:srgbClr val="FF0000"/>
                </a:solidFill>
              </a:rPr>
              <a:t>A, A, </a:t>
            </a:r>
            <a:r>
              <a:rPr lang="en-US" sz="2400" dirty="0">
                <a:solidFill>
                  <a:schemeClr val="accent1"/>
                </a:solidFill>
              </a:rPr>
              <a:t>B, B, </a:t>
            </a:r>
            <a:r>
              <a:rPr lang="en-US" sz="2400" dirty="0">
                <a:solidFill>
                  <a:schemeClr val="accent2"/>
                </a:solidFill>
              </a:rPr>
              <a:t>C</a:t>
            </a: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05951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“ALL”: Multiset Semantics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sz="2400" dirty="0"/>
              <a:t>R = {</a:t>
            </a:r>
            <a:r>
              <a:rPr lang="en-US" sz="2400" dirty="0">
                <a:solidFill>
                  <a:srgbClr val="FF0000"/>
                </a:solidFill>
              </a:rPr>
              <a:t>A, A, A, A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1"/>
                </a:solidFill>
              </a:rPr>
              <a:t>B, B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C, </a:t>
            </a:r>
            <a:r>
              <a:rPr lang="en-US" sz="2400" dirty="0">
                <a:solidFill>
                  <a:schemeClr val="tx1"/>
                </a:solidFill>
              </a:rPr>
              <a:t>D</a:t>
            </a:r>
            <a:r>
              <a:rPr lang="en-US" sz="2400" dirty="0"/>
              <a:t>} = {</a:t>
            </a:r>
            <a:r>
              <a:rPr lang="en-US" sz="2400" dirty="0">
                <a:solidFill>
                  <a:srgbClr val="FF0000"/>
                </a:solidFill>
              </a:rPr>
              <a:t>A(4)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1"/>
                </a:solidFill>
              </a:rPr>
              <a:t>B(2)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2"/>
                </a:solidFill>
              </a:rPr>
              <a:t>C(1), </a:t>
            </a:r>
            <a:r>
              <a:rPr lang="en-US" sz="2400" dirty="0">
                <a:solidFill>
                  <a:schemeClr val="tx1"/>
                </a:solidFill>
              </a:rPr>
              <a:t>D(1)</a:t>
            </a:r>
            <a:r>
              <a:rPr lang="en-US" sz="2400" dirty="0"/>
              <a:t>}</a:t>
            </a:r>
            <a:br>
              <a:rPr lang="en-US" sz="2400" dirty="0"/>
            </a:br>
            <a:r>
              <a:rPr lang="en-US" sz="2400" dirty="0"/>
              <a:t>S = {</a:t>
            </a:r>
            <a:r>
              <a:rPr lang="en-US" sz="2400" dirty="0">
                <a:solidFill>
                  <a:srgbClr val="FF0000"/>
                </a:solidFill>
              </a:rPr>
              <a:t>A, A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1"/>
                </a:solidFill>
              </a:rPr>
              <a:t>B, B, B,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C</a:t>
            </a:r>
            <a:r>
              <a:rPr lang="en-US" sz="2400" dirty="0">
                <a:solidFill>
                  <a:srgbClr val="7030A0"/>
                </a:solidFill>
              </a:rPr>
              <a:t>, E</a:t>
            </a:r>
            <a:r>
              <a:rPr lang="en-US" sz="2400" dirty="0"/>
              <a:t>} 	= {</a:t>
            </a:r>
            <a:r>
              <a:rPr lang="en-US" sz="2400" dirty="0">
                <a:solidFill>
                  <a:srgbClr val="FF0000"/>
                </a:solidFill>
              </a:rPr>
              <a:t>A(2)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1"/>
                </a:solidFill>
              </a:rPr>
              <a:t>B(3)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2"/>
                </a:solidFill>
              </a:rPr>
              <a:t>C(1</a:t>
            </a:r>
            <a:r>
              <a:rPr lang="en-US" sz="2400" dirty="0"/>
              <a:t>), </a:t>
            </a:r>
            <a:r>
              <a:rPr lang="en-US" sz="2400" dirty="0">
                <a:solidFill>
                  <a:srgbClr val="7030A0"/>
                </a:solidFill>
              </a:rPr>
              <a:t>E(1)</a:t>
            </a: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400" dirty="0">
                <a:solidFill>
                  <a:schemeClr val="bg2"/>
                </a:solidFill>
              </a:rPr>
              <a:t>UNION ALL: sum of cardinalities</a:t>
            </a:r>
            <a:br>
              <a:rPr lang="en-US" sz="2400" dirty="0">
                <a:solidFill>
                  <a:schemeClr val="bg2"/>
                </a:solidFill>
              </a:rPr>
            </a:br>
            <a:r>
              <a:rPr lang="en-US" sz="2400" dirty="0">
                <a:solidFill>
                  <a:schemeClr val="bg2"/>
                </a:solidFill>
              </a:rPr>
              <a:t>	{A(4+2), B(2+3), C(1+1), D(1+0), E(0+1)} </a:t>
            </a:r>
            <a:br>
              <a:rPr lang="en-US" sz="2400" dirty="0">
                <a:solidFill>
                  <a:schemeClr val="bg2"/>
                </a:solidFill>
              </a:rPr>
            </a:br>
            <a:r>
              <a:rPr lang="en-US" sz="2400" dirty="0">
                <a:solidFill>
                  <a:schemeClr val="bg2"/>
                </a:solidFill>
              </a:rPr>
              <a:t>	= {A, A, A, A, A, A, B, B, B, B, B, C, C, D, E}</a:t>
            </a:r>
          </a:p>
          <a:p>
            <a:r>
              <a:rPr lang="en-US" sz="2400" dirty="0">
                <a:solidFill>
                  <a:schemeClr val="bg2"/>
                </a:solidFill>
              </a:rPr>
              <a:t>INTERSECT ALL: min of cardinalities</a:t>
            </a:r>
            <a:br>
              <a:rPr lang="en-US" sz="2400" dirty="0">
                <a:solidFill>
                  <a:schemeClr val="bg2"/>
                </a:solidFill>
              </a:rPr>
            </a:br>
            <a:r>
              <a:rPr lang="en-US" sz="2400" dirty="0">
                <a:solidFill>
                  <a:schemeClr val="bg2"/>
                </a:solidFill>
              </a:rPr>
              <a:t>	{A(min(4,2)), B(min(2,3)), C(min(1,1)), </a:t>
            </a:r>
            <a:br>
              <a:rPr lang="en-US" sz="2400" dirty="0">
                <a:solidFill>
                  <a:schemeClr val="bg2"/>
                </a:solidFill>
              </a:rPr>
            </a:br>
            <a:r>
              <a:rPr lang="en-US" sz="2400" dirty="0">
                <a:solidFill>
                  <a:schemeClr val="bg2"/>
                </a:solidFill>
              </a:rPr>
              <a:t>	 D(min(1,0)), E(min(0,1))}</a:t>
            </a:r>
            <a:br>
              <a:rPr lang="en-US" sz="2400" dirty="0">
                <a:solidFill>
                  <a:schemeClr val="bg2"/>
                </a:solidFill>
              </a:rPr>
            </a:br>
            <a:r>
              <a:rPr lang="en-US" sz="2400" dirty="0">
                <a:solidFill>
                  <a:schemeClr val="bg2"/>
                </a:solidFill>
              </a:rPr>
              <a:t>	= {A, A, B, B, C}</a:t>
            </a:r>
          </a:p>
          <a:p>
            <a:r>
              <a:rPr lang="en-US" sz="2400" dirty="0"/>
              <a:t>EXCEPT ALL: difference of cardinalities</a:t>
            </a:r>
            <a:br>
              <a:rPr lang="en-US" sz="1600" dirty="0"/>
            </a:br>
            <a:r>
              <a:rPr lang="en-US" sz="1600" dirty="0"/>
              <a:t>	</a:t>
            </a:r>
            <a:r>
              <a:rPr lang="en-US" sz="2400" dirty="0"/>
              <a:t>{</a:t>
            </a:r>
            <a:r>
              <a:rPr lang="en-US" sz="2400" dirty="0">
                <a:solidFill>
                  <a:srgbClr val="FF0000"/>
                </a:solidFill>
              </a:rPr>
              <a:t>A(4-2)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1"/>
                </a:solidFill>
              </a:rPr>
              <a:t>B(2-3)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2"/>
                </a:solidFill>
              </a:rPr>
              <a:t>C(1-1</a:t>
            </a:r>
            <a:r>
              <a:rPr lang="en-US" sz="2400" dirty="0"/>
              <a:t>), </a:t>
            </a:r>
            <a:r>
              <a:rPr lang="en-US" sz="2400" dirty="0">
                <a:solidFill>
                  <a:schemeClr val="tx1"/>
                </a:solidFill>
              </a:rPr>
              <a:t>D(1-0), </a:t>
            </a:r>
            <a:r>
              <a:rPr lang="en-US" sz="2400" dirty="0">
                <a:solidFill>
                  <a:srgbClr val="7030A0"/>
                </a:solidFill>
              </a:rPr>
              <a:t>E(0-1)</a:t>
            </a:r>
            <a:r>
              <a:rPr lang="en-US" sz="2400" dirty="0"/>
              <a:t>} </a:t>
            </a:r>
            <a:br>
              <a:rPr lang="en-US" sz="2400" dirty="0"/>
            </a:br>
            <a:r>
              <a:rPr lang="en-US" sz="2400" dirty="0"/>
              <a:t>	= {</a:t>
            </a:r>
            <a:r>
              <a:rPr lang="en-US" sz="2400" dirty="0">
                <a:solidFill>
                  <a:srgbClr val="FF0000"/>
                </a:solidFill>
              </a:rPr>
              <a:t>A, A, </a:t>
            </a:r>
            <a:r>
              <a:rPr lang="en-US" sz="2400" dirty="0">
                <a:solidFill>
                  <a:schemeClr val="tx1"/>
                </a:solidFill>
              </a:rPr>
              <a:t>D</a:t>
            </a:r>
            <a:r>
              <a:rPr lang="en-US" sz="24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6632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“ALL”: Multiset Semantics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sz="2400" dirty="0"/>
              <a:t>R = {</a:t>
            </a:r>
            <a:r>
              <a:rPr lang="en-US" sz="2400" dirty="0">
                <a:solidFill>
                  <a:srgbClr val="FF0000"/>
                </a:solidFill>
              </a:rPr>
              <a:t>A, A, A, A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1"/>
                </a:solidFill>
              </a:rPr>
              <a:t>B, B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C, </a:t>
            </a:r>
            <a:r>
              <a:rPr lang="en-US" sz="2400" dirty="0">
                <a:solidFill>
                  <a:schemeClr val="tx1"/>
                </a:solidFill>
              </a:rPr>
              <a:t>D</a:t>
            </a:r>
            <a:r>
              <a:rPr lang="en-US" sz="2400" dirty="0"/>
              <a:t>} = {</a:t>
            </a:r>
            <a:r>
              <a:rPr lang="en-US" sz="2400" dirty="0">
                <a:solidFill>
                  <a:srgbClr val="FF0000"/>
                </a:solidFill>
              </a:rPr>
              <a:t>A(4)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1"/>
                </a:solidFill>
              </a:rPr>
              <a:t>B(2)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2"/>
                </a:solidFill>
              </a:rPr>
              <a:t>C(1), </a:t>
            </a:r>
            <a:r>
              <a:rPr lang="en-US" sz="2400" dirty="0">
                <a:solidFill>
                  <a:schemeClr val="tx1"/>
                </a:solidFill>
              </a:rPr>
              <a:t>D(1)</a:t>
            </a:r>
            <a:r>
              <a:rPr lang="en-US" sz="2400" dirty="0"/>
              <a:t>}</a:t>
            </a:r>
            <a:br>
              <a:rPr lang="en-US" sz="2400" dirty="0"/>
            </a:br>
            <a:r>
              <a:rPr lang="en-US" sz="2400" dirty="0"/>
              <a:t>S = {</a:t>
            </a:r>
            <a:r>
              <a:rPr lang="en-US" sz="2400" dirty="0">
                <a:solidFill>
                  <a:srgbClr val="FF0000"/>
                </a:solidFill>
              </a:rPr>
              <a:t>A, A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1"/>
                </a:solidFill>
              </a:rPr>
              <a:t>B, B, B,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C</a:t>
            </a:r>
            <a:r>
              <a:rPr lang="en-US" sz="2400" dirty="0">
                <a:solidFill>
                  <a:srgbClr val="7030A0"/>
                </a:solidFill>
              </a:rPr>
              <a:t>, E</a:t>
            </a:r>
            <a:r>
              <a:rPr lang="en-US" sz="2400" dirty="0"/>
              <a:t>} 	= {</a:t>
            </a:r>
            <a:r>
              <a:rPr lang="en-US" sz="2400" dirty="0">
                <a:solidFill>
                  <a:srgbClr val="FF0000"/>
                </a:solidFill>
              </a:rPr>
              <a:t>A(2)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1"/>
                </a:solidFill>
              </a:rPr>
              <a:t>B(3)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2"/>
                </a:solidFill>
              </a:rPr>
              <a:t>C(1</a:t>
            </a:r>
            <a:r>
              <a:rPr lang="en-US" sz="2400" dirty="0"/>
              <a:t>), </a:t>
            </a:r>
            <a:r>
              <a:rPr lang="en-US" sz="2400" dirty="0">
                <a:solidFill>
                  <a:srgbClr val="7030A0"/>
                </a:solidFill>
              </a:rPr>
              <a:t>E(1)</a:t>
            </a: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400" dirty="0">
                <a:solidFill>
                  <a:schemeClr val="bg2"/>
                </a:solidFill>
              </a:rPr>
              <a:t>UNION ALL: sum of cardinalities</a:t>
            </a:r>
            <a:br>
              <a:rPr lang="en-US" sz="2400" dirty="0">
                <a:solidFill>
                  <a:schemeClr val="bg2"/>
                </a:solidFill>
              </a:rPr>
            </a:br>
            <a:r>
              <a:rPr lang="en-US" sz="2400" dirty="0">
                <a:solidFill>
                  <a:schemeClr val="bg2"/>
                </a:solidFill>
              </a:rPr>
              <a:t>	{A(4+2), B(2+3), C(1+1), D(1+0), E(0+1)} </a:t>
            </a:r>
            <a:br>
              <a:rPr lang="en-US" sz="2400" dirty="0">
                <a:solidFill>
                  <a:schemeClr val="bg2"/>
                </a:solidFill>
              </a:rPr>
            </a:br>
            <a:r>
              <a:rPr lang="en-US" sz="2400" dirty="0">
                <a:solidFill>
                  <a:schemeClr val="bg2"/>
                </a:solidFill>
              </a:rPr>
              <a:t>	= {A, A, A, A, A, A, B, B, B, B, B, C, C, D, E}</a:t>
            </a:r>
          </a:p>
          <a:p>
            <a:r>
              <a:rPr lang="en-US" sz="2400" dirty="0">
                <a:solidFill>
                  <a:schemeClr val="bg2"/>
                </a:solidFill>
              </a:rPr>
              <a:t>INTERSECT ALL: min of cardinalities</a:t>
            </a:r>
            <a:br>
              <a:rPr lang="en-US" sz="2400" dirty="0">
                <a:solidFill>
                  <a:schemeClr val="bg2"/>
                </a:solidFill>
              </a:rPr>
            </a:br>
            <a:r>
              <a:rPr lang="en-US" sz="2400" dirty="0">
                <a:solidFill>
                  <a:schemeClr val="bg2"/>
                </a:solidFill>
              </a:rPr>
              <a:t>	{A(min(4,2)), B(min(2,3)), C(min(1,1)), </a:t>
            </a:r>
            <a:br>
              <a:rPr lang="en-US" sz="2400" dirty="0">
                <a:solidFill>
                  <a:schemeClr val="bg2"/>
                </a:solidFill>
              </a:rPr>
            </a:br>
            <a:r>
              <a:rPr lang="en-US" sz="2400" dirty="0">
                <a:solidFill>
                  <a:schemeClr val="bg2"/>
                </a:solidFill>
              </a:rPr>
              <a:t>	 D(min(1,0)), E(min(0,1))}</a:t>
            </a:r>
            <a:br>
              <a:rPr lang="en-US" sz="2400" dirty="0">
                <a:solidFill>
                  <a:schemeClr val="bg2"/>
                </a:solidFill>
              </a:rPr>
            </a:br>
            <a:r>
              <a:rPr lang="en-US" sz="2400" dirty="0">
                <a:solidFill>
                  <a:schemeClr val="bg2"/>
                </a:solidFill>
              </a:rPr>
              <a:t>	= {A, A, B, B, C}</a:t>
            </a:r>
          </a:p>
          <a:p>
            <a:r>
              <a:rPr lang="en-US" sz="2400" dirty="0"/>
              <a:t>EXCEPT ALL: difference of cardinalities</a:t>
            </a:r>
            <a:br>
              <a:rPr lang="en-US" sz="1600" dirty="0"/>
            </a:br>
            <a:r>
              <a:rPr lang="en-US" sz="1600" dirty="0"/>
              <a:t>	</a:t>
            </a:r>
            <a:r>
              <a:rPr lang="en-US" sz="2400" dirty="0"/>
              <a:t>{</a:t>
            </a:r>
            <a:r>
              <a:rPr lang="en-US" sz="2400" dirty="0">
                <a:solidFill>
                  <a:srgbClr val="FF0000"/>
                </a:solidFill>
              </a:rPr>
              <a:t>A(4-2)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1"/>
                </a:solidFill>
              </a:rPr>
              <a:t>B(2-3)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2"/>
                </a:solidFill>
              </a:rPr>
              <a:t>C(1-1</a:t>
            </a:r>
            <a:r>
              <a:rPr lang="en-US" sz="2400" dirty="0"/>
              <a:t>), </a:t>
            </a:r>
            <a:r>
              <a:rPr lang="en-US" sz="2400" dirty="0">
                <a:solidFill>
                  <a:schemeClr val="tx1"/>
                </a:solidFill>
              </a:rPr>
              <a:t>D(1-0), </a:t>
            </a:r>
            <a:r>
              <a:rPr lang="en-US" sz="2400" dirty="0">
                <a:solidFill>
                  <a:srgbClr val="7030A0"/>
                </a:solidFill>
              </a:rPr>
              <a:t>E(0-1)</a:t>
            </a:r>
            <a:r>
              <a:rPr lang="en-US" sz="2400" dirty="0"/>
              <a:t>} </a:t>
            </a:r>
            <a:br>
              <a:rPr lang="en-US" sz="2400" dirty="0"/>
            </a:br>
            <a:r>
              <a:rPr lang="en-US" sz="2400" dirty="0"/>
              <a:t>	= {</a:t>
            </a:r>
            <a:r>
              <a:rPr lang="en-US" sz="2400" dirty="0">
                <a:solidFill>
                  <a:srgbClr val="FF0000"/>
                </a:solidFill>
              </a:rPr>
              <a:t>A, A, </a:t>
            </a:r>
            <a:r>
              <a:rPr lang="en-US" sz="2400" dirty="0">
                <a:solidFill>
                  <a:schemeClr val="tx1"/>
                </a:solidFill>
              </a:rPr>
              <a:t>D</a:t>
            </a:r>
            <a:r>
              <a:rPr lang="en-US" sz="2400" dirty="0"/>
              <a:t>}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239000" y="5486400"/>
            <a:ext cx="190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Neue" charset="0"/>
                <a:ea typeface="Helvetica Neue" charset="0"/>
                <a:cs typeface="Helvetica Neue" charset="0"/>
              </a:rPr>
              <a:t>N.B.: Cardinal numbers start at 0</a:t>
            </a:r>
          </a:p>
        </p:txBody>
      </p:sp>
    </p:spTree>
    <p:extLst>
      <p:ext uri="{BB962C8B-B14F-4D97-AF65-F5344CB8AC3E}">
        <p14:creationId xmlns:p14="http://schemas.microsoft.com/office/powerpoint/2010/main" val="511377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Queries: IN</a:t>
            </a:r>
          </a:p>
        </p:txBody>
      </p:sp>
      <p:sp>
        <p:nvSpPr>
          <p:cNvPr id="58369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53188"/>
            <a:ext cx="2895600" cy="403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  <a:p>
            <a:endParaRPr lang="en-US" sz="12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58371" name="Rectangle 4"/>
          <p:cNvSpPr>
            <a:spLocks noChangeArrowheads="1"/>
          </p:cNvSpPr>
          <p:nvPr/>
        </p:nvSpPr>
        <p:spPr bwMode="auto">
          <a:xfrm>
            <a:off x="1981200" y="2514600"/>
            <a:ext cx="4946867" cy="26782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Lucida Console" charset="0"/>
              </a:rPr>
              <a:t>SELECT </a:t>
            </a:r>
            <a:r>
              <a:rPr lang="en-US" sz="2800" dirty="0" err="1">
                <a:solidFill>
                  <a:schemeClr val="tx1"/>
                </a:solidFill>
                <a:latin typeface="Lucida Console" charset="0"/>
              </a:rPr>
              <a:t>U.uname</a:t>
            </a:r>
            <a:endParaRPr lang="en-US" sz="2800" dirty="0">
              <a:solidFill>
                <a:schemeClr val="tx1"/>
              </a:solidFill>
              <a:latin typeface="Lucida Console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Lucida Console" charset="0"/>
              </a:rPr>
              <a:t>FROM   Users U</a:t>
            </a:r>
          </a:p>
          <a:p>
            <a:r>
              <a:rPr lang="en-US" sz="2800" dirty="0">
                <a:solidFill>
                  <a:schemeClr val="tx1"/>
                </a:solidFill>
                <a:latin typeface="Lucida Console" charset="0"/>
              </a:rPr>
              <a:t>WHERE  </a:t>
            </a:r>
            <a:r>
              <a:rPr lang="en-US" sz="2800" dirty="0" err="1">
                <a:solidFill>
                  <a:schemeClr val="tx1"/>
                </a:solidFill>
                <a:latin typeface="Lucida Console" charset="0"/>
              </a:rPr>
              <a:t>U.uid</a:t>
            </a:r>
            <a:r>
              <a:rPr lang="en-US" sz="2800" dirty="0">
                <a:solidFill>
                  <a:schemeClr val="tx1"/>
                </a:solidFill>
                <a:latin typeface="Lucida Console" charset="0"/>
              </a:rPr>
              <a:t>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Lucida Console" charset="0"/>
              </a:rPr>
              <a:t>IN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Lucida Console" charset="0"/>
              </a:rPr>
              <a:t> </a:t>
            </a:r>
          </a:p>
          <a:p>
            <a:r>
              <a:rPr lang="en-US" sz="2800" dirty="0">
                <a:solidFill>
                  <a:schemeClr val="tx1"/>
                </a:solidFill>
                <a:latin typeface="Lucida Console" charset="0"/>
              </a:rPr>
              <a:t>   (SELECT  </a:t>
            </a:r>
            <a:r>
              <a:rPr lang="en-US" sz="2800" dirty="0" err="1">
                <a:solidFill>
                  <a:schemeClr val="tx1"/>
                </a:solidFill>
                <a:latin typeface="Lucida Console" charset="0"/>
              </a:rPr>
              <a:t>P.uid</a:t>
            </a:r>
            <a:endParaRPr lang="en-US" sz="2800" dirty="0">
              <a:solidFill>
                <a:schemeClr val="tx1"/>
              </a:solidFill>
              <a:latin typeface="Lucida Console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Lucida Console" charset="0"/>
              </a:rPr>
              <a:t>    FROM    Posts P</a:t>
            </a:r>
          </a:p>
          <a:p>
            <a:r>
              <a:rPr lang="en-US" sz="2800" dirty="0">
                <a:solidFill>
                  <a:schemeClr val="tx1"/>
                </a:solidFill>
                <a:latin typeface="Lucida Console" charset="0"/>
              </a:rPr>
              <a:t>    WHERE   </a:t>
            </a:r>
            <a:r>
              <a:rPr lang="en-US" sz="2800" dirty="0" err="1">
                <a:solidFill>
                  <a:schemeClr val="tx1"/>
                </a:solidFill>
                <a:latin typeface="Lucida Console" charset="0"/>
              </a:rPr>
              <a:t>P.cid</a:t>
            </a:r>
            <a:r>
              <a:rPr lang="en-US" sz="2800" dirty="0">
                <a:solidFill>
                  <a:schemeClr val="tx1"/>
                </a:solidFill>
                <a:latin typeface="Lucida Console" charset="0"/>
              </a:rPr>
              <a:t>=102)</a:t>
            </a:r>
          </a:p>
        </p:txBody>
      </p:sp>
      <p:sp>
        <p:nvSpPr>
          <p:cNvPr id="58372" name="Rectangle 5"/>
          <p:cNvSpPr>
            <a:spLocks noChangeArrowheads="1"/>
          </p:cNvSpPr>
          <p:nvPr/>
        </p:nvSpPr>
        <p:spPr bwMode="auto">
          <a:xfrm>
            <a:off x="838200" y="1905000"/>
            <a:ext cx="7088479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800" i="1" dirty="0">
                <a:solidFill>
                  <a:schemeClr val="accent2"/>
                </a:solidFill>
              </a:rPr>
              <a:t>Names of users who’</a:t>
            </a:r>
            <a:r>
              <a:rPr lang="en-US" altLang="ja-JP" sz="2800" i="1" dirty="0">
                <a:solidFill>
                  <a:schemeClr val="accent2"/>
                </a:solidFill>
              </a:rPr>
              <a:t>ve posted on channel #102:</a:t>
            </a:r>
            <a:endParaRPr lang="en-US" sz="2800" i="1" dirty="0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40263" y="5286472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hlinkClick r:id="rId3"/>
              </a:rPr>
              <a:t>http://</a:t>
            </a:r>
            <a:r>
              <a:rPr lang="en-US" sz="20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hlinkClick r:id="rId3"/>
              </a:rPr>
              <a:t>sqlfiddle.com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hlinkClick r:id="rId3"/>
              </a:rPr>
              <a:t>/#!17/cef431/28</a:t>
            </a:r>
            <a:endParaRPr 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6019800" y="3124200"/>
            <a:ext cx="1828800" cy="1066800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7315200" y="2550367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accent1"/>
                </a:solidFill>
                <a:latin typeface="Helvetica Neue" charset="0"/>
                <a:ea typeface="Helvetica Neue" charset="0"/>
                <a:cs typeface="Helvetica Neue" charset="0"/>
              </a:rPr>
              <a:t>subquery</a:t>
            </a:r>
            <a:endParaRPr lang="en-US" sz="2800" dirty="0">
              <a:solidFill>
                <a:schemeClr val="accent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Conceptual SQL Evaluation</a:t>
            </a:r>
          </a:p>
        </p:txBody>
      </p:sp>
      <p:sp>
        <p:nvSpPr>
          <p:cNvPr id="68609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53188"/>
            <a:ext cx="2895600" cy="403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  <a:p>
            <a:endParaRPr lang="en-US" sz="12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4168775" y="990600"/>
            <a:ext cx="4975225" cy="1628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SELECT        [DISTINCT]  </a:t>
            </a:r>
            <a:r>
              <a:rPr lang="en-US" sz="2000" i="1" dirty="0">
                <a:solidFill>
                  <a:schemeClr val="accent2"/>
                </a:solidFill>
              </a:rPr>
              <a:t>target-list</a:t>
            </a:r>
            <a:endParaRPr lang="en-US" sz="200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FROM         </a:t>
            </a:r>
            <a:r>
              <a:rPr lang="en-US" sz="2000" i="1" dirty="0">
                <a:solidFill>
                  <a:schemeClr val="accent2"/>
                </a:solidFill>
              </a:rPr>
              <a:t>relation-list</a:t>
            </a:r>
            <a:endParaRPr lang="en-US" sz="200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WHERE        </a:t>
            </a:r>
            <a:r>
              <a:rPr lang="en-US" sz="2000" i="1" dirty="0">
                <a:solidFill>
                  <a:schemeClr val="accent2"/>
                </a:solidFill>
              </a:rPr>
              <a:t>qualification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GROUP BY  </a:t>
            </a:r>
            <a:r>
              <a:rPr lang="en-US" sz="2000" i="1" dirty="0">
                <a:solidFill>
                  <a:schemeClr val="accent2"/>
                </a:solidFill>
              </a:rPr>
              <a:t>grouping-list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HAVING      </a:t>
            </a:r>
            <a:r>
              <a:rPr lang="en-US" sz="2000" i="1" dirty="0">
                <a:solidFill>
                  <a:schemeClr val="accent2"/>
                </a:solidFill>
              </a:rPr>
              <a:t>group-qualification</a:t>
            </a:r>
          </a:p>
        </p:txBody>
      </p:sp>
      <p:sp>
        <p:nvSpPr>
          <p:cNvPr id="68612" name="Oval 4"/>
          <p:cNvSpPr>
            <a:spLocks noChangeArrowheads="1"/>
          </p:cNvSpPr>
          <p:nvPr/>
        </p:nvSpPr>
        <p:spPr bwMode="auto">
          <a:xfrm>
            <a:off x="2971800" y="3276600"/>
            <a:ext cx="1752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SELECT</a:t>
            </a:r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0" y="5867400"/>
            <a:ext cx="1981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2000" b="1" i="1">
                <a:solidFill>
                  <a:schemeClr val="tx1"/>
                </a:solidFill>
              </a:rPr>
              <a:t>Relation     cross-product </a:t>
            </a:r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0" y="4648200"/>
            <a:ext cx="2590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2000" b="1" i="1">
                <a:solidFill>
                  <a:schemeClr val="tx1"/>
                </a:solidFill>
              </a:rPr>
              <a:t>Apply selections</a:t>
            </a:r>
          </a:p>
          <a:p>
            <a:r>
              <a:rPr lang="en-US" sz="2000" b="1" i="1">
                <a:solidFill>
                  <a:schemeClr val="tx1"/>
                </a:solidFill>
              </a:rPr>
              <a:t>(eliminate rows)</a:t>
            </a: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0" y="3124200"/>
            <a:ext cx="3124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2000" b="1" i="1">
                <a:solidFill>
                  <a:schemeClr val="tx1"/>
                </a:solidFill>
              </a:rPr>
              <a:t>Project away columns</a:t>
            </a:r>
          </a:p>
          <a:p>
            <a:r>
              <a:rPr lang="en-US" sz="2000" b="1" i="1">
                <a:solidFill>
                  <a:schemeClr val="tx1"/>
                </a:solidFill>
              </a:rPr>
              <a:t>(just keep those used in SELECT, GBY, HAVING)</a:t>
            </a:r>
          </a:p>
        </p:txBody>
      </p:sp>
      <p:sp>
        <p:nvSpPr>
          <p:cNvPr id="68616" name="Oval 8"/>
          <p:cNvSpPr>
            <a:spLocks noChangeArrowheads="1"/>
          </p:cNvSpPr>
          <p:nvPr/>
        </p:nvSpPr>
        <p:spPr bwMode="auto">
          <a:xfrm>
            <a:off x="2971800" y="4648200"/>
            <a:ext cx="1752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WHERE</a:t>
            </a:r>
          </a:p>
        </p:txBody>
      </p:sp>
      <p:sp>
        <p:nvSpPr>
          <p:cNvPr id="68617" name="Oval 9"/>
          <p:cNvSpPr>
            <a:spLocks noChangeArrowheads="1"/>
          </p:cNvSpPr>
          <p:nvPr/>
        </p:nvSpPr>
        <p:spPr bwMode="auto">
          <a:xfrm>
            <a:off x="2895600" y="5867400"/>
            <a:ext cx="1752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FROM</a:t>
            </a:r>
          </a:p>
        </p:txBody>
      </p:sp>
      <p:sp>
        <p:nvSpPr>
          <p:cNvPr id="68618" name="Oval 10"/>
          <p:cNvSpPr>
            <a:spLocks noChangeArrowheads="1"/>
          </p:cNvSpPr>
          <p:nvPr/>
        </p:nvSpPr>
        <p:spPr bwMode="auto">
          <a:xfrm>
            <a:off x="5791200" y="5867400"/>
            <a:ext cx="1752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GROUP BY</a:t>
            </a:r>
          </a:p>
        </p:txBody>
      </p:sp>
      <p:sp>
        <p:nvSpPr>
          <p:cNvPr id="68619" name="Text Box 11"/>
          <p:cNvSpPr txBox="1">
            <a:spLocks noChangeArrowheads="1"/>
          </p:cNvSpPr>
          <p:nvPr/>
        </p:nvSpPr>
        <p:spPr bwMode="auto">
          <a:xfrm>
            <a:off x="7543800" y="5791200"/>
            <a:ext cx="1828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2000" b="1" i="1">
                <a:solidFill>
                  <a:schemeClr val="tx1"/>
                </a:solidFill>
              </a:rPr>
              <a:t>Form groups &amp; aggregate</a:t>
            </a:r>
          </a:p>
        </p:txBody>
      </p:sp>
      <p:sp>
        <p:nvSpPr>
          <p:cNvPr id="68620" name="Oval 12"/>
          <p:cNvSpPr>
            <a:spLocks noChangeArrowheads="1"/>
          </p:cNvSpPr>
          <p:nvPr/>
        </p:nvSpPr>
        <p:spPr bwMode="auto">
          <a:xfrm>
            <a:off x="5791200" y="4648200"/>
            <a:ext cx="1752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HAVING</a:t>
            </a:r>
          </a:p>
        </p:txBody>
      </p:sp>
      <p:sp>
        <p:nvSpPr>
          <p:cNvPr id="68621" name="Text Box 13"/>
          <p:cNvSpPr txBox="1">
            <a:spLocks noChangeArrowheads="1"/>
          </p:cNvSpPr>
          <p:nvPr/>
        </p:nvSpPr>
        <p:spPr bwMode="auto">
          <a:xfrm>
            <a:off x="7772400" y="4648200"/>
            <a:ext cx="1371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2000" b="1" i="1">
                <a:solidFill>
                  <a:schemeClr val="tx1"/>
                </a:solidFill>
              </a:rPr>
              <a:t>Eliminate groups</a:t>
            </a:r>
          </a:p>
        </p:txBody>
      </p:sp>
      <p:sp>
        <p:nvSpPr>
          <p:cNvPr id="68622" name="Oval 14"/>
          <p:cNvSpPr>
            <a:spLocks noChangeArrowheads="1"/>
          </p:cNvSpPr>
          <p:nvPr/>
        </p:nvSpPr>
        <p:spPr bwMode="auto">
          <a:xfrm>
            <a:off x="5791200" y="3276600"/>
            <a:ext cx="1752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[DISTINCT]</a:t>
            </a:r>
          </a:p>
        </p:txBody>
      </p:sp>
      <p:sp>
        <p:nvSpPr>
          <p:cNvPr id="68623" name="Text Box 15"/>
          <p:cNvSpPr txBox="1">
            <a:spLocks noChangeArrowheads="1"/>
          </p:cNvSpPr>
          <p:nvPr/>
        </p:nvSpPr>
        <p:spPr bwMode="auto">
          <a:xfrm>
            <a:off x="7772400" y="3276600"/>
            <a:ext cx="1371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2000" b="1" i="1">
                <a:solidFill>
                  <a:schemeClr val="tx1"/>
                </a:solidFill>
              </a:rPr>
              <a:t>Eliminate duplicates</a:t>
            </a:r>
          </a:p>
        </p:txBody>
      </p:sp>
      <p:sp>
        <p:nvSpPr>
          <p:cNvPr id="68624" name="Line 16"/>
          <p:cNvSpPr>
            <a:spLocks noChangeShapeType="1"/>
          </p:cNvSpPr>
          <p:nvPr/>
        </p:nvSpPr>
        <p:spPr bwMode="auto">
          <a:xfrm>
            <a:off x="3810000" y="52578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5" name="Line 17"/>
          <p:cNvSpPr>
            <a:spLocks noChangeShapeType="1"/>
          </p:cNvSpPr>
          <p:nvPr/>
        </p:nvSpPr>
        <p:spPr bwMode="auto">
          <a:xfrm>
            <a:off x="3810000" y="3886200"/>
            <a:ext cx="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6" name="Line 18"/>
          <p:cNvSpPr>
            <a:spLocks noChangeShapeType="1"/>
          </p:cNvSpPr>
          <p:nvPr/>
        </p:nvSpPr>
        <p:spPr bwMode="auto">
          <a:xfrm>
            <a:off x="6629400" y="52578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7" name="Line 19"/>
          <p:cNvSpPr>
            <a:spLocks noChangeShapeType="1"/>
          </p:cNvSpPr>
          <p:nvPr/>
        </p:nvSpPr>
        <p:spPr bwMode="auto">
          <a:xfrm>
            <a:off x="6629400" y="3886200"/>
            <a:ext cx="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8" name="Freeform 20"/>
          <p:cNvSpPr>
            <a:spLocks/>
          </p:cNvSpPr>
          <p:nvPr/>
        </p:nvSpPr>
        <p:spPr bwMode="auto">
          <a:xfrm>
            <a:off x="3810000" y="2895600"/>
            <a:ext cx="1981200" cy="3276600"/>
          </a:xfrm>
          <a:custGeom>
            <a:avLst/>
            <a:gdLst>
              <a:gd name="T0" fmla="*/ 0 w 1248"/>
              <a:gd name="T1" fmla="*/ 2147483647 h 2064"/>
              <a:gd name="T2" fmla="*/ 0 w 1248"/>
              <a:gd name="T3" fmla="*/ 0 h 2064"/>
              <a:gd name="T4" fmla="*/ 2147483647 w 1248"/>
              <a:gd name="T5" fmla="*/ 0 h 2064"/>
              <a:gd name="T6" fmla="*/ 2147483647 w 1248"/>
              <a:gd name="T7" fmla="*/ 2147483647 h 2064"/>
              <a:gd name="T8" fmla="*/ 2147483647 w 1248"/>
              <a:gd name="T9" fmla="*/ 2147483647 h 20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8"/>
              <a:gd name="T16" fmla="*/ 0 h 2064"/>
              <a:gd name="T17" fmla="*/ 1248 w 1248"/>
              <a:gd name="T18" fmla="*/ 2064 h 20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8" h="2064">
                <a:moveTo>
                  <a:pt x="0" y="240"/>
                </a:moveTo>
                <a:lnTo>
                  <a:pt x="0" y="0"/>
                </a:lnTo>
                <a:lnTo>
                  <a:pt x="672" y="0"/>
                </a:lnTo>
                <a:lnTo>
                  <a:pt x="672" y="2064"/>
                </a:lnTo>
                <a:lnTo>
                  <a:pt x="1248" y="2064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9" name="Line 21"/>
          <p:cNvSpPr>
            <a:spLocks noChangeShapeType="1"/>
          </p:cNvSpPr>
          <p:nvPr/>
        </p:nvSpPr>
        <p:spPr bwMode="auto">
          <a:xfrm>
            <a:off x="6629400" y="26670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590800" y="596348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99199" y="463849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30068" y="290689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97331" y="552959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55598" y="43434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653215" y="29718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1514992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Queries: NOT IN</a:t>
            </a:r>
          </a:p>
        </p:txBody>
      </p:sp>
      <p:sp>
        <p:nvSpPr>
          <p:cNvPr id="60417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53188"/>
            <a:ext cx="2895600" cy="403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  <a:p>
            <a:endParaRPr lang="en-US" sz="12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2057400" y="2514600"/>
            <a:ext cx="5163273" cy="26782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Lucida Console" charset="0"/>
              </a:rPr>
              <a:t>SELECT  </a:t>
            </a:r>
            <a:r>
              <a:rPr lang="en-US" sz="2800" dirty="0" err="1">
                <a:solidFill>
                  <a:schemeClr val="tx1"/>
                </a:solidFill>
                <a:latin typeface="Lucida Console" charset="0"/>
              </a:rPr>
              <a:t>U.uname</a:t>
            </a:r>
            <a:endParaRPr lang="en-US" sz="2800" dirty="0">
              <a:solidFill>
                <a:schemeClr val="tx1"/>
              </a:solidFill>
              <a:latin typeface="Lucida Console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Lucida Console" charset="0"/>
              </a:rPr>
              <a:t>FROM    Users U</a:t>
            </a:r>
          </a:p>
          <a:p>
            <a:r>
              <a:rPr lang="en-US" sz="2800" dirty="0">
                <a:solidFill>
                  <a:schemeClr val="tx1"/>
                </a:solidFill>
                <a:latin typeface="Lucida Console" charset="0"/>
              </a:rPr>
              <a:t>WHERE   </a:t>
            </a:r>
            <a:r>
              <a:rPr lang="en-US" sz="2800" dirty="0" err="1">
                <a:solidFill>
                  <a:schemeClr val="tx1"/>
                </a:solidFill>
                <a:latin typeface="Lucida Console" charset="0"/>
              </a:rPr>
              <a:t>U.uid</a:t>
            </a:r>
            <a:r>
              <a:rPr lang="en-US" sz="2800" dirty="0">
                <a:solidFill>
                  <a:schemeClr val="tx1"/>
                </a:solidFill>
                <a:latin typeface="Lucida Console" charset="0"/>
              </a:rPr>
              <a:t> </a:t>
            </a:r>
            <a:r>
              <a:rPr lang="en-US" sz="2800" b="1" dirty="0">
                <a:solidFill>
                  <a:srgbClr val="0019AE"/>
                </a:solidFill>
                <a:latin typeface="Lucida Console" charset="0"/>
              </a:rPr>
              <a:t>NOT IN</a:t>
            </a:r>
            <a:r>
              <a:rPr lang="en-US" sz="2800" dirty="0">
                <a:solidFill>
                  <a:schemeClr val="tx1"/>
                </a:solidFill>
                <a:latin typeface="Lucida Console" charset="0"/>
              </a:rPr>
              <a:t> </a:t>
            </a:r>
          </a:p>
          <a:p>
            <a:r>
              <a:rPr lang="en-US" sz="2800" dirty="0">
                <a:solidFill>
                  <a:schemeClr val="tx1"/>
                </a:solidFill>
                <a:latin typeface="Lucida Console" charset="0"/>
              </a:rPr>
              <a:t>    (SELECT  </a:t>
            </a:r>
            <a:r>
              <a:rPr lang="en-US" sz="2800" dirty="0" err="1">
                <a:solidFill>
                  <a:schemeClr val="tx1"/>
                </a:solidFill>
                <a:latin typeface="Lucida Console" charset="0"/>
              </a:rPr>
              <a:t>P.uid</a:t>
            </a:r>
            <a:endParaRPr lang="en-US" sz="2800" dirty="0">
              <a:solidFill>
                <a:schemeClr val="tx1"/>
              </a:solidFill>
              <a:latin typeface="Lucida Console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Lucida Console" charset="0"/>
              </a:rPr>
              <a:t>     FROM    Posts P</a:t>
            </a:r>
          </a:p>
          <a:p>
            <a:r>
              <a:rPr lang="en-US" sz="2800" dirty="0">
                <a:solidFill>
                  <a:schemeClr val="tx1"/>
                </a:solidFill>
                <a:latin typeface="Lucida Console" charset="0"/>
              </a:rPr>
              <a:t>     WHERE   </a:t>
            </a:r>
            <a:r>
              <a:rPr lang="en-US" sz="2800" dirty="0" err="1">
                <a:solidFill>
                  <a:schemeClr val="tx1"/>
                </a:solidFill>
                <a:latin typeface="Lucida Console" charset="0"/>
              </a:rPr>
              <a:t>P.cid</a:t>
            </a:r>
            <a:r>
              <a:rPr lang="en-US" sz="2800" dirty="0">
                <a:solidFill>
                  <a:schemeClr val="tx1"/>
                </a:solidFill>
                <a:latin typeface="Lucida Console" charset="0"/>
              </a:rPr>
              <a:t>=103)</a:t>
            </a:r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457200" y="1905000"/>
            <a:ext cx="7718460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800" i="1" dirty="0">
                <a:solidFill>
                  <a:schemeClr val="accent2"/>
                </a:solidFill>
              </a:rPr>
              <a:t>Names of users who’</a:t>
            </a:r>
            <a:r>
              <a:rPr lang="en-US" altLang="ja-JP" sz="2800" i="1" dirty="0">
                <a:solidFill>
                  <a:schemeClr val="accent2"/>
                </a:solidFill>
              </a:rPr>
              <a:t>ve </a:t>
            </a:r>
            <a:r>
              <a:rPr lang="en-US" altLang="ja-JP" sz="2800" b="1" i="1" u="sng" dirty="0">
                <a:solidFill>
                  <a:schemeClr val="accent2"/>
                </a:solidFill>
              </a:rPr>
              <a:t>not</a:t>
            </a:r>
            <a:r>
              <a:rPr lang="en-US" altLang="ja-JP" sz="2800" b="1" i="1" dirty="0">
                <a:solidFill>
                  <a:schemeClr val="accent2"/>
                </a:solidFill>
              </a:rPr>
              <a:t> </a:t>
            </a:r>
            <a:r>
              <a:rPr lang="en-US" altLang="ja-JP" sz="2800" i="1" dirty="0">
                <a:solidFill>
                  <a:schemeClr val="accent2"/>
                </a:solidFill>
              </a:rPr>
              <a:t>posted on channel #103:</a:t>
            </a:r>
            <a:endParaRPr lang="en-US" sz="2800" i="1" dirty="0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40263" y="5286472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hlinkClick r:id="rId3"/>
              </a:rPr>
              <a:t>http://</a:t>
            </a:r>
            <a:r>
              <a:rPr lang="en-US" sz="20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hlinkClick r:id="rId3"/>
              </a:rPr>
              <a:t>sqlfiddle.com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hlinkClick r:id="rId3"/>
              </a:rPr>
              <a:t>/#!17/cef431/29</a:t>
            </a:r>
            <a:endParaRPr 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Queries with Correlation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 anchor="b"/>
          <a:lstStyle/>
          <a:p>
            <a:endParaRPr lang="en-US" sz="2400" dirty="0"/>
          </a:p>
          <a:p>
            <a:r>
              <a:rPr lang="en-US" sz="2400" dirty="0"/>
              <a:t>The correlated subquery must be recomputed for each Users tuple.</a:t>
            </a:r>
          </a:p>
          <a:p>
            <a:pPr lvl="1"/>
            <a:r>
              <a:rPr lang="en-US" sz="2000" dirty="0"/>
              <a:t>Think of correlated subquery as a function </a:t>
            </a:r>
            <a:r>
              <a:rPr lang="en-US" sz="2000" dirty="0">
                <a:solidFill>
                  <a:schemeClr val="accent1"/>
                </a:solidFill>
                <a:latin typeface="Lucida Console" charset="0"/>
                <a:ea typeface="Lucida Console" charset="0"/>
                <a:cs typeface="Lucida Console" charset="0"/>
              </a:rPr>
              <a:t>f(</a:t>
            </a:r>
            <a:r>
              <a:rPr lang="en-US" sz="2000" dirty="0" err="1">
                <a:solidFill>
                  <a:schemeClr val="accent1"/>
                </a:solidFill>
                <a:latin typeface="Lucida Console" charset="0"/>
                <a:ea typeface="Lucida Console" charset="0"/>
                <a:cs typeface="Lucida Console" charset="0"/>
              </a:rPr>
              <a:t>S.sid</a:t>
            </a:r>
            <a:r>
              <a:rPr lang="en-US" sz="2000" dirty="0">
                <a:solidFill>
                  <a:schemeClr val="accent1"/>
                </a:solidFill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</p:txBody>
      </p:sp>
      <p:sp>
        <p:nvSpPr>
          <p:cNvPr id="6246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53188"/>
            <a:ext cx="2895600" cy="403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  <a:p>
            <a:endParaRPr lang="en-US" sz="12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990600" y="2209800"/>
            <a:ext cx="7418388" cy="230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SELECT  </a:t>
            </a:r>
            <a:r>
              <a:rPr lang="en-US" sz="2400" dirty="0" err="1">
                <a:solidFill>
                  <a:schemeClr val="tx1"/>
                </a:solidFill>
                <a:latin typeface="Lucida Console" charset="0"/>
              </a:rPr>
              <a:t>U.uname</a:t>
            </a:r>
            <a:endParaRPr lang="en-US" sz="2400" dirty="0">
              <a:solidFill>
                <a:schemeClr val="tx1"/>
              </a:solidFill>
              <a:latin typeface="Lucida Console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FROM    Users </a:t>
            </a:r>
            <a:r>
              <a:rPr lang="en-US" sz="2400" dirty="0">
                <a:solidFill>
                  <a:srgbClr val="0033CC"/>
                </a:solidFill>
                <a:latin typeface="Lucida Console" charset="0"/>
              </a:rPr>
              <a:t>U</a:t>
            </a:r>
          </a:p>
          <a:p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WHERE </a:t>
            </a:r>
            <a:r>
              <a:rPr lang="en-US" sz="2400" b="1" dirty="0">
                <a:solidFill>
                  <a:srgbClr val="0019AE"/>
                </a:solidFill>
                <a:latin typeface="Lucida Console" charset="0"/>
              </a:rPr>
              <a:t>EXISTS</a:t>
            </a:r>
            <a:r>
              <a:rPr lang="en-US" sz="2400" dirty="0">
                <a:solidFill>
                  <a:srgbClr val="0019AE"/>
                </a:solidFill>
                <a:latin typeface="Lucida Console" charset="0"/>
              </a:rPr>
              <a:t> </a:t>
            </a:r>
          </a:p>
          <a:p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      (SELECT  *</a:t>
            </a:r>
            <a:endParaRPr lang="en-US" sz="2400" dirty="0">
              <a:solidFill>
                <a:srgbClr val="0033CC"/>
              </a:solidFill>
              <a:latin typeface="Lucida Console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       FROM  Posts P</a:t>
            </a:r>
          </a:p>
          <a:p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       WHERE </a:t>
            </a:r>
            <a:r>
              <a:rPr lang="en-US" sz="2400" dirty="0" err="1">
                <a:solidFill>
                  <a:schemeClr val="tx1"/>
                </a:solidFill>
                <a:latin typeface="Lucida Console" charset="0"/>
              </a:rPr>
              <a:t>P.cid</a:t>
            </a:r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=102 AND </a:t>
            </a:r>
            <a:r>
              <a:rPr lang="en-US" sz="2400" dirty="0" err="1">
                <a:solidFill>
                  <a:srgbClr val="0033CC"/>
                </a:solidFill>
                <a:latin typeface="Lucida Console" charset="0"/>
              </a:rPr>
              <a:t>U.uid</a:t>
            </a:r>
            <a:r>
              <a:rPr lang="en-US" sz="2400" dirty="0">
                <a:solidFill>
                  <a:srgbClr val="0033CC"/>
                </a:solidFill>
                <a:latin typeface="Lucida Console" charset="0"/>
              </a:rPr>
              <a:t>=</a:t>
            </a:r>
            <a:r>
              <a:rPr lang="en-US" sz="2400" dirty="0" err="1">
                <a:solidFill>
                  <a:schemeClr val="tx1"/>
                </a:solidFill>
                <a:latin typeface="Lucida Console" charset="0"/>
              </a:rPr>
              <a:t>P.uid</a:t>
            </a:r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)</a:t>
            </a:r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762000" y="1462088"/>
            <a:ext cx="7088479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800" i="1" dirty="0">
                <a:solidFill>
                  <a:schemeClr val="accent2"/>
                </a:solidFill>
              </a:rPr>
              <a:t>Names of users who’</a:t>
            </a:r>
            <a:r>
              <a:rPr lang="en-US" altLang="ja-JP" sz="2800" i="1" dirty="0">
                <a:solidFill>
                  <a:schemeClr val="accent2"/>
                </a:solidFill>
              </a:rPr>
              <a:t>ve posted on channel #102:</a:t>
            </a:r>
            <a:endParaRPr lang="en-US" sz="2800" i="1" dirty="0">
              <a:solidFill>
                <a:schemeClr val="accent2"/>
              </a:solidFill>
            </a:endParaRPr>
          </a:p>
        </p:txBody>
      </p:sp>
      <p:sp>
        <p:nvSpPr>
          <p:cNvPr id="26630" name="Arc 6"/>
          <p:cNvSpPr>
            <a:spLocks/>
          </p:cNvSpPr>
          <p:nvPr/>
        </p:nvSpPr>
        <p:spPr bwMode="auto">
          <a:xfrm>
            <a:off x="4343400" y="2765425"/>
            <a:ext cx="1752600" cy="1273175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86677" y="462277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hlinkClick r:id="rId3"/>
              </a:rPr>
              <a:t>http://</a:t>
            </a:r>
            <a:r>
              <a:rPr lang="en-US" sz="20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hlinkClick r:id="rId3"/>
              </a:rPr>
              <a:t>sqlfiddle.com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hlinkClick r:id="rId3"/>
              </a:rPr>
              <a:t>/#!17/cef431/31</a:t>
            </a:r>
            <a:endParaRPr 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on Set-Comparison Operators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 anchor="t"/>
          <a:lstStyle/>
          <a:p>
            <a:r>
              <a:rPr lang="en-US" sz="2400" dirty="0"/>
              <a:t>we’</a:t>
            </a:r>
            <a:r>
              <a:rPr lang="en-US" altLang="ja-JP" sz="2400" dirty="0"/>
              <a:t>ve seen: IN, EXISTS</a:t>
            </a:r>
          </a:p>
          <a:p>
            <a:r>
              <a:rPr lang="en-US" sz="2400" dirty="0"/>
              <a:t>can also have: NOT IN, NOT EXISTS</a:t>
            </a:r>
          </a:p>
          <a:p>
            <a:r>
              <a:rPr lang="en-US" sz="2400" dirty="0"/>
              <a:t>other forms: op ANY, op ALL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Find users whose followers count is greater than that of </a:t>
            </a:r>
            <a:r>
              <a:rPr lang="en-US" sz="2400" i="1" dirty="0"/>
              <a:t>some</a:t>
            </a:r>
            <a:r>
              <a:rPr lang="en-US" sz="2400" dirty="0"/>
              <a:t> user called ‘Anurag’:</a:t>
            </a:r>
          </a:p>
        </p:txBody>
      </p:sp>
      <p:sp>
        <p:nvSpPr>
          <p:cNvPr id="64513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53188"/>
            <a:ext cx="2895600" cy="403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  <a:p>
            <a:endParaRPr lang="en-US" sz="12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981200" y="4267200"/>
            <a:ext cx="5392502" cy="23089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SELECT *</a:t>
            </a:r>
          </a:p>
          <a:p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FROM   Users U</a:t>
            </a:r>
          </a:p>
          <a:p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WHERE  </a:t>
            </a:r>
            <a:r>
              <a:rPr lang="en-US" sz="2400" dirty="0" err="1">
                <a:solidFill>
                  <a:schemeClr val="tx1"/>
                </a:solidFill>
                <a:latin typeface="Lucida Console" charset="0"/>
              </a:rPr>
              <a:t>U.followers</a:t>
            </a:r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Lucida Console" charset="0"/>
              </a:rPr>
              <a:t>&gt; ANY </a:t>
            </a:r>
          </a:p>
          <a:p>
            <a:r>
              <a:rPr lang="en-US" sz="2400" dirty="0">
                <a:solidFill>
                  <a:schemeClr val="accent2"/>
                </a:solidFill>
                <a:latin typeface="Lucida Console" charset="0"/>
              </a:rPr>
              <a:t>   </a:t>
            </a:r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(SELECT  U2.followers</a:t>
            </a:r>
          </a:p>
          <a:p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    FROM  Users U2</a:t>
            </a:r>
          </a:p>
          <a:p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    WHERE U2.uname=‘</a:t>
            </a:r>
            <a:r>
              <a:rPr lang="en-US" altLang="ja-JP" sz="2400" dirty="0">
                <a:solidFill>
                  <a:schemeClr val="tx1"/>
                </a:solidFill>
                <a:latin typeface="Lucida Console" charset="0"/>
              </a:rPr>
              <a:t>Anurag')</a:t>
            </a:r>
            <a:endParaRPr lang="en-US" sz="2400" dirty="0">
              <a:solidFill>
                <a:schemeClr val="tx1"/>
              </a:solidFill>
              <a:latin typeface="Lucida Consol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98512" y="386709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hlinkClick r:id="rId3"/>
              </a:rPr>
              <a:t>http://</a:t>
            </a:r>
            <a:r>
              <a:rPr lang="en-US" sz="20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hlinkClick r:id="rId3"/>
              </a:rPr>
              <a:t>sqlfiddle.com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hlinkClick r:id="rId3"/>
              </a:rPr>
              <a:t>/#!17/cef431/33</a:t>
            </a:r>
            <a:endParaRPr 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 animBg="1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Tough One: “Division”</a:t>
            </a:r>
          </a:p>
        </p:txBody>
      </p:sp>
      <p:sp>
        <p:nvSpPr>
          <p:cNvPr id="6656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453188"/>
            <a:ext cx="2895600" cy="403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  <a:p>
            <a:endParaRPr lang="en-US" sz="12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0" y="2286000"/>
            <a:ext cx="9111469" cy="3786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SELECT </a:t>
            </a:r>
            <a:r>
              <a:rPr lang="en-US" sz="2400" dirty="0" err="1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U.uname</a:t>
            </a:r>
            <a:endParaRPr lang="en-US" sz="2400" dirty="0">
              <a:solidFill>
                <a:schemeClr val="tx1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  FROM Users U</a:t>
            </a:r>
          </a:p>
          <a:p>
            <a:endParaRPr lang="en-US" sz="2400" dirty="0">
              <a:solidFill>
                <a:schemeClr val="tx1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 WHERE NOT EXISTS </a:t>
            </a:r>
          </a:p>
          <a:p>
            <a:r>
              <a:rPr lang="en-US" sz="2400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       (SELECT </a:t>
            </a:r>
            <a:r>
              <a:rPr lang="en-US" sz="2400" dirty="0" err="1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C.cid</a:t>
            </a:r>
            <a:endParaRPr lang="en-US" sz="2400" dirty="0">
              <a:solidFill>
                <a:schemeClr val="tx1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          FROM Channels C </a:t>
            </a:r>
          </a:p>
          <a:p>
            <a:r>
              <a:rPr lang="en-US" sz="2400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         WHERE NOT EXISTS (SELECT </a:t>
            </a:r>
            <a:r>
              <a:rPr lang="en-US" sz="2400" dirty="0" err="1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P.cid</a:t>
            </a:r>
            <a:endParaRPr lang="en-US" sz="2400" dirty="0">
              <a:solidFill>
                <a:schemeClr val="tx1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                             FROM Posts P</a:t>
            </a:r>
          </a:p>
          <a:p>
            <a:r>
              <a:rPr lang="en-US" sz="2400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                            WHERE </a:t>
            </a:r>
            <a:r>
              <a:rPr lang="en-US" sz="2400" dirty="0" err="1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P.cid</a:t>
            </a:r>
            <a:r>
              <a:rPr lang="en-US" sz="2400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en-US" sz="2400" dirty="0" err="1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C.cid</a:t>
            </a:r>
            <a:endParaRPr lang="en-US" sz="2400" dirty="0">
              <a:solidFill>
                <a:schemeClr val="tx1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                              AND </a:t>
            </a:r>
            <a:r>
              <a:rPr lang="en-US" sz="2400" dirty="0" err="1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P.uid</a:t>
            </a:r>
            <a:r>
              <a:rPr lang="en-US" sz="2400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en-US" sz="2400" dirty="0" err="1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U.uid</a:t>
            </a:r>
            <a:r>
              <a:rPr lang="en-US" sz="2400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 ))</a:t>
            </a: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3670300" y="2527584"/>
            <a:ext cx="3173946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800" i="1" dirty="0">
                <a:solidFill>
                  <a:srgbClr val="0033CC"/>
                </a:solidFill>
              </a:rPr>
              <a:t>Users U such that ...</a:t>
            </a:r>
            <a:endParaRPr lang="en-US" sz="2800" i="1" dirty="0">
              <a:solidFill>
                <a:schemeClr val="tx1"/>
              </a:solidFill>
            </a:endParaRP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3670300" y="3332312"/>
            <a:ext cx="4406900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sz="2800" i="1" dirty="0">
                <a:solidFill>
                  <a:srgbClr val="0033CC"/>
                </a:solidFill>
              </a:rPr>
              <a:t>there is no channel C that...</a:t>
            </a: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1219200" y="5638800"/>
            <a:ext cx="3954609" cy="95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800" i="1" dirty="0">
                <a:solidFill>
                  <a:srgbClr val="0033CC"/>
                </a:solidFill>
              </a:rPr>
              <a:t>...is missing a Posts tuple </a:t>
            </a:r>
            <a:br>
              <a:rPr lang="en-US" sz="2800" i="1" dirty="0">
                <a:solidFill>
                  <a:srgbClr val="0033CC"/>
                </a:solidFill>
              </a:rPr>
            </a:br>
            <a:r>
              <a:rPr lang="en-US" sz="2800" i="1" dirty="0">
                <a:solidFill>
                  <a:srgbClr val="0033CC"/>
                </a:solidFill>
              </a:rPr>
              <a:t>showing U reserved C</a:t>
            </a:r>
            <a:endParaRPr lang="en-US" sz="2800" i="1" dirty="0">
              <a:solidFill>
                <a:schemeClr val="tx1"/>
              </a:solidFill>
            </a:endParaRPr>
          </a:p>
        </p:txBody>
      </p:sp>
      <p:sp>
        <p:nvSpPr>
          <p:cNvPr id="66567" name="Rectangle 9"/>
          <p:cNvSpPr>
            <a:spLocks noChangeArrowheads="1"/>
          </p:cNvSpPr>
          <p:nvPr/>
        </p:nvSpPr>
        <p:spPr bwMode="auto">
          <a:xfrm>
            <a:off x="152400" y="1452563"/>
            <a:ext cx="8980022" cy="893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Relational Division: “Find users who’</a:t>
            </a:r>
            <a:r>
              <a:rPr lang="en-US" altLang="ja-JP" sz="2400" dirty="0">
                <a:latin typeface="Helvetica Neue" charset="0"/>
                <a:ea typeface="Helvetica Neue" charset="0"/>
                <a:cs typeface="Helvetica Neue" charset="0"/>
              </a:rPr>
              <a:t>ve posted on all channels</a:t>
            </a:r>
            <a:r>
              <a:rPr lang="en-US" altLang="ja-JP" sz="3200" dirty="0">
                <a:latin typeface="Helvetica Neue" charset="0"/>
                <a:ea typeface="Helvetica Neue" charset="0"/>
                <a:cs typeface="Helvetica Neue" charset="0"/>
              </a:rPr>
              <a:t>.”</a:t>
            </a:r>
            <a:br>
              <a:rPr lang="en-US" altLang="ja-JP" sz="3200" dirty="0"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altLang="ja-JP" sz="2000" dirty="0">
                <a:latin typeface="Helvetica Neue" charset="0"/>
                <a:ea typeface="Helvetica Neue" charset="0"/>
                <a:cs typeface="Helvetica Neue" charset="0"/>
              </a:rPr>
              <a:t>Said differently: “users with no counterexample of missing channels”</a:t>
            </a:r>
            <a:endParaRPr lang="en-US" sz="3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11700" y="996127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hlinkClick r:id="rId3"/>
              </a:rPr>
              <a:t>http://</a:t>
            </a:r>
            <a:r>
              <a:rPr lang="en-US" sz="20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hlinkClick r:id="rId3"/>
              </a:rPr>
              <a:t>sqlfiddle.com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hlinkClick r:id="rId3"/>
              </a:rPr>
              <a:t>/#!17/cef431/36</a:t>
            </a:r>
            <a:endParaRPr 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/>
      <p:bldP spid="32774" grpId="0"/>
      <p:bldP spid="32775" grpId="0"/>
      <p:bldP spid="3277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</a:t>
            </a:r>
            <a:r>
              <a:rPr lang="en-US" dirty="0" err="1"/>
              <a:t>SQLFiddle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9144000" cy="554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325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ARGMAX?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1219200"/>
          </a:xfrm>
        </p:spPr>
        <p:txBody>
          <a:bodyPr/>
          <a:lstStyle/>
          <a:p>
            <a:r>
              <a:rPr lang="en-US" dirty="0"/>
              <a:t>The user with the most followers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05000" y="2237237"/>
            <a:ext cx="4462760" cy="8316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SELECT MAX(</a:t>
            </a:r>
            <a:r>
              <a:rPr lang="en-US" sz="2400" dirty="0" err="1">
                <a:solidFill>
                  <a:schemeClr val="tx1"/>
                </a:solidFill>
                <a:latin typeface="Lucida Console" charset="0"/>
              </a:rPr>
              <a:t>U.followers</a:t>
            </a:r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)</a:t>
            </a:r>
            <a:br>
              <a:rPr lang="en-US" sz="2400" dirty="0">
                <a:solidFill>
                  <a:schemeClr val="tx1"/>
                </a:solidFill>
                <a:latin typeface="Lucida Console" charset="0"/>
              </a:rPr>
            </a:br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  FROM Users U;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Lucida Console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884947" y="3898631"/>
            <a:ext cx="5392502" cy="8316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SELECT U.*, MAX(</a:t>
            </a:r>
            <a:r>
              <a:rPr lang="en-US" sz="2400" dirty="0" err="1">
                <a:solidFill>
                  <a:schemeClr val="tx1"/>
                </a:solidFill>
                <a:latin typeface="Lucida Console" charset="0"/>
              </a:rPr>
              <a:t>U.followers</a:t>
            </a:r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)</a:t>
            </a:r>
          </a:p>
          <a:p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  FROM Users U;</a:t>
            </a:r>
            <a:endParaRPr lang="en-US" sz="2400" dirty="0">
              <a:solidFill>
                <a:srgbClr val="7F7F7F"/>
              </a:solidFill>
              <a:latin typeface="Lucida Console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0" y="3080908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hlinkClick r:id="rId2"/>
              </a:rPr>
              <a:t>http://</a:t>
            </a:r>
            <a:r>
              <a:rPr lang="en-US" sz="20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hlinkClick r:id="rId2"/>
              </a:rPr>
              <a:t>sqlfiddle.com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hlinkClick r:id="rId2"/>
              </a:rPr>
              <a:t>/#!17/cef431/38</a:t>
            </a:r>
            <a:endParaRPr 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0" y="487680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hlinkClick r:id="rId3"/>
              </a:rPr>
              <a:t>http://</a:t>
            </a:r>
            <a:r>
              <a:rPr lang="en-US" sz="20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hlinkClick r:id="rId3"/>
              </a:rPr>
              <a:t>sqlfiddle.com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hlinkClick r:id="rId3"/>
              </a:rPr>
              <a:t>/#!17/cef431/39</a:t>
            </a:r>
            <a:endParaRPr 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234424"/>
              </p:ext>
            </p:extLst>
          </p:nvPr>
        </p:nvGraphicFramePr>
        <p:xfrm>
          <a:off x="266700" y="5619277"/>
          <a:ext cx="8610600" cy="1013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SAME and CORRECT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SAME but INCORRECT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DIFFERENT,  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is correct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DIFFERENT, 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is correct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DIFFERENT, both incorrect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62689" y="4552366"/>
            <a:ext cx="1790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Same or different?</a:t>
            </a:r>
          </a:p>
        </p:txBody>
      </p:sp>
    </p:spTree>
    <p:extLst>
      <p:ext uri="{BB962C8B-B14F-4D97-AF65-F5344CB8AC3E}">
        <p14:creationId xmlns:p14="http://schemas.microsoft.com/office/powerpoint/2010/main" val="178273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ARGMAX?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1219200"/>
          </a:xfrm>
        </p:spPr>
        <p:txBody>
          <a:bodyPr anchor="t"/>
          <a:lstStyle/>
          <a:p>
            <a:r>
              <a:rPr lang="en-US" dirty="0"/>
              <a:t>The user with the most followers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2400" y="2514600"/>
            <a:ext cx="5020605" cy="19396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SELECT *</a:t>
            </a:r>
          </a:p>
          <a:p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FROM   Users U</a:t>
            </a:r>
          </a:p>
          <a:p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WHERE  </a:t>
            </a:r>
            <a:r>
              <a:rPr lang="en-US" sz="2400" dirty="0" err="1">
                <a:solidFill>
                  <a:schemeClr val="tx1"/>
                </a:solidFill>
                <a:latin typeface="Lucida Console" charset="0"/>
              </a:rPr>
              <a:t>U.followers</a:t>
            </a:r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Lucida Console" charset="0"/>
              </a:rPr>
              <a:t>&gt;= ALL </a:t>
            </a:r>
          </a:p>
          <a:p>
            <a:r>
              <a:rPr lang="en-US" sz="2400" dirty="0">
                <a:solidFill>
                  <a:schemeClr val="accent2"/>
                </a:solidFill>
                <a:latin typeface="Lucida Console" charset="0"/>
              </a:rPr>
              <a:t>   </a:t>
            </a:r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(SELECT  U2.followers</a:t>
            </a:r>
          </a:p>
          <a:p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    FROM  Users U2</a:t>
            </a:r>
            <a:r>
              <a:rPr lang="en-US" altLang="ja-JP" sz="2400" dirty="0">
                <a:solidFill>
                  <a:schemeClr val="tx1"/>
                </a:solidFill>
                <a:latin typeface="Lucida Console" charset="0"/>
              </a:rPr>
              <a:t>)</a:t>
            </a:r>
            <a:endParaRPr lang="en-US" sz="2400" dirty="0">
              <a:solidFill>
                <a:schemeClr val="tx1"/>
              </a:solidFill>
              <a:latin typeface="Lucida Console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8337" y="4478298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hlinkClick r:id="rId2"/>
              </a:rPr>
              <a:t>http://</a:t>
            </a:r>
            <a:r>
              <a:rPr lang="en-US" sz="20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hlinkClick r:id="rId2"/>
              </a:rPr>
              <a:t>sqlfiddle.com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hlinkClick r:id="rId2"/>
              </a:rPr>
              <a:t>/#!17/cef431/40</a:t>
            </a:r>
            <a:endParaRPr 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096185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ARGMAX?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1219200"/>
          </a:xfrm>
        </p:spPr>
        <p:txBody>
          <a:bodyPr anchor="t"/>
          <a:lstStyle/>
          <a:p>
            <a:r>
              <a:rPr lang="en-US" dirty="0"/>
              <a:t>The user with the most followers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2400" y="2514600"/>
            <a:ext cx="4187044" cy="16318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Lucida Console" charset="0"/>
              </a:rPr>
              <a:t>SELECT *</a:t>
            </a:r>
          </a:p>
          <a:p>
            <a:r>
              <a:rPr lang="en-US" sz="2000" dirty="0">
                <a:solidFill>
                  <a:schemeClr val="tx1"/>
                </a:solidFill>
                <a:latin typeface="Lucida Console" charset="0"/>
              </a:rPr>
              <a:t>FROM   Users U</a:t>
            </a:r>
          </a:p>
          <a:p>
            <a:r>
              <a:rPr lang="en-US" sz="2000" dirty="0">
                <a:solidFill>
                  <a:schemeClr val="tx1"/>
                </a:solidFill>
                <a:latin typeface="Lucida Console" charset="0"/>
              </a:rPr>
              <a:t>WHERE  </a:t>
            </a:r>
            <a:r>
              <a:rPr lang="en-US" sz="2000" dirty="0" err="1">
                <a:solidFill>
                  <a:schemeClr val="tx1"/>
                </a:solidFill>
                <a:latin typeface="Lucida Console" charset="0"/>
              </a:rPr>
              <a:t>U.followers</a:t>
            </a:r>
            <a:r>
              <a:rPr lang="en-US" sz="2000" dirty="0">
                <a:solidFill>
                  <a:schemeClr val="tx1"/>
                </a:solidFill>
                <a:latin typeface="Lucida Console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Lucida Console" charset="0"/>
              </a:rPr>
              <a:t>&gt;= ALL </a:t>
            </a:r>
          </a:p>
          <a:p>
            <a:r>
              <a:rPr lang="en-US" sz="2000" dirty="0">
                <a:solidFill>
                  <a:schemeClr val="accent2"/>
                </a:solidFill>
                <a:latin typeface="Lucida Console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Lucida Console" charset="0"/>
              </a:rPr>
              <a:t>(SELECT  U2.followers</a:t>
            </a:r>
          </a:p>
          <a:p>
            <a:r>
              <a:rPr lang="en-US" sz="2000" dirty="0">
                <a:solidFill>
                  <a:schemeClr val="tx1"/>
                </a:solidFill>
                <a:latin typeface="Lucida Console" charset="0"/>
              </a:rPr>
              <a:t>      FROM  Users U2</a:t>
            </a:r>
            <a:r>
              <a:rPr lang="en-US" altLang="ja-JP" sz="2000" dirty="0">
                <a:solidFill>
                  <a:schemeClr val="tx1"/>
                </a:solidFill>
                <a:latin typeface="Lucida Console" charset="0"/>
              </a:rPr>
              <a:t>)</a:t>
            </a:r>
            <a:endParaRPr lang="en-US" sz="2000" dirty="0">
              <a:solidFill>
                <a:schemeClr val="tx1"/>
              </a:solidFill>
              <a:latin typeface="Lucida Console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029200" y="2514600"/>
            <a:ext cx="4187044" cy="16318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Lucida Console" charset="0"/>
              </a:rPr>
              <a:t>SELECT *</a:t>
            </a:r>
          </a:p>
          <a:p>
            <a:r>
              <a:rPr lang="en-US" sz="2000" dirty="0">
                <a:solidFill>
                  <a:schemeClr val="tx1"/>
                </a:solidFill>
                <a:latin typeface="Lucida Console" charset="0"/>
              </a:rPr>
              <a:t>FROM   Users U</a:t>
            </a:r>
          </a:p>
          <a:p>
            <a:r>
              <a:rPr lang="en-US" sz="2000" dirty="0">
                <a:solidFill>
                  <a:schemeClr val="tx1"/>
                </a:solidFill>
                <a:latin typeface="Lucida Console" charset="0"/>
              </a:rPr>
              <a:t>WHERE  </a:t>
            </a:r>
            <a:r>
              <a:rPr lang="en-US" sz="2000" dirty="0" err="1">
                <a:solidFill>
                  <a:schemeClr val="tx1"/>
                </a:solidFill>
                <a:latin typeface="Lucida Console" charset="0"/>
              </a:rPr>
              <a:t>U.followers</a:t>
            </a:r>
            <a:r>
              <a:rPr lang="en-US" sz="2000" dirty="0">
                <a:solidFill>
                  <a:schemeClr val="tx1"/>
                </a:solidFill>
                <a:latin typeface="Lucida Console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Lucida Console" charset="0"/>
              </a:rPr>
              <a:t>= </a:t>
            </a:r>
            <a:br>
              <a:rPr lang="en-US" sz="2000" dirty="0">
                <a:solidFill>
                  <a:schemeClr val="accent2"/>
                </a:solidFill>
                <a:latin typeface="Lucida Console" charset="0"/>
              </a:rPr>
            </a:br>
            <a:r>
              <a:rPr lang="en-US" sz="2000" dirty="0">
                <a:solidFill>
                  <a:schemeClr val="tx1"/>
                </a:solidFill>
                <a:latin typeface="Lucida Console" charset="0"/>
              </a:rPr>
              <a:t>(SELECT  MAX(U2.followers)</a:t>
            </a:r>
          </a:p>
          <a:p>
            <a:r>
              <a:rPr lang="en-US" sz="2000" dirty="0">
                <a:solidFill>
                  <a:schemeClr val="tx1"/>
                </a:solidFill>
                <a:latin typeface="Lucida Console" charset="0"/>
              </a:rPr>
              <a:t>   FROM  Users U2</a:t>
            </a:r>
            <a:r>
              <a:rPr lang="en-US" altLang="ja-JP" sz="2000" dirty="0">
                <a:solidFill>
                  <a:schemeClr val="tx1"/>
                </a:solidFill>
                <a:latin typeface="Lucida Console" charset="0"/>
              </a:rPr>
              <a:t>)</a:t>
            </a:r>
            <a:endParaRPr lang="en-US" sz="2000" dirty="0">
              <a:solidFill>
                <a:schemeClr val="tx1"/>
              </a:solidFill>
              <a:latin typeface="Lucida Console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76800" y="4470277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hlinkClick r:id="rId2"/>
              </a:rPr>
              <a:t>http://</a:t>
            </a:r>
            <a:r>
              <a:rPr lang="en-US" sz="20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hlinkClick r:id="rId2"/>
              </a:rPr>
              <a:t>sqlfiddle.com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hlinkClick r:id="rId2"/>
              </a:rPr>
              <a:t>/#!17/cef431/42</a:t>
            </a:r>
            <a:endParaRPr 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8337" y="4478298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hlinkClick r:id="rId3"/>
              </a:rPr>
              <a:t>http://sqlfiddle.com/#!17/cef431/40</a:t>
            </a:r>
            <a:endParaRPr 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232667"/>
              </p:ext>
            </p:extLst>
          </p:nvPr>
        </p:nvGraphicFramePr>
        <p:xfrm>
          <a:off x="266700" y="5619277"/>
          <a:ext cx="8610600" cy="1013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SAME and CORRECT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SAME but INCORRECT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DIFFERENT,  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is correct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DIFFERENT, 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is correct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DIFFERENT, both incorrect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90763" y="4854345"/>
            <a:ext cx="1790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Helvetica Neue" charset="0"/>
                <a:ea typeface="Helvetica Neue" charset="0"/>
                <a:cs typeface="Helvetica Neue" charset="0"/>
              </a:rPr>
              <a:t>Same or different?</a:t>
            </a:r>
          </a:p>
        </p:txBody>
      </p:sp>
    </p:spTree>
    <p:extLst>
      <p:ext uri="{BB962C8B-B14F-4D97-AF65-F5344CB8AC3E}">
        <p14:creationId xmlns:p14="http://schemas.microsoft.com/office/powerpoint/2010/main" val="6880422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ARGMAX?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1219200"/>
          </a:xfrm>
        </p:spPr>
        <p:txBody>
          <a:bodyPr anchor="t"/>
          <a:lstStyle/>
          <a:p>
            <a:r>
              <a:rPr lang="en-US" dirty="0"/>
              <a:t>The sailor with the most followers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459944" y="2527413"/>
            <a:ext cx="4462760" cy="15703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SELECT *</a:t>
            </a:r>
          </a:p>
          <a:p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FROM   Users U</a:t>
            </a:r>
          </a:p>
          <a:p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ORDER BY followers DESC</a:t>
            </a:r>
          </a:p>
          <a:p>
            <a:r>
              <a:rPr lang="en-US" sz="2400" dirty="0">
                <a:solidFill>
                  <a:srgbClr val="FF0000"/>
                </a:solidFill>
                <a:latin typeface="Lucida Console" charset="0"/>
              </a:rPr>
              <a:t>LIMIT 1;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14800" y="415094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hlinkClick r:id="rId2"/>
              </a:rPr>
              <a:t>http://</a:t>
            </a:r>
            <a:r>
              <a:rPr lang="en-US" sz="20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hlinkClick r:id="rId2"/>
              </a:rPr>
              <a:t>sqlfiddle.com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hlinkClick r:id="rId2"/>
              </a:rPr>
              <a:t>/#!17/cef431/44</a:t>
            </a:r>
            <a:endParaRPr 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22964"/>
              </p:ext>
            </p:extLst>
          </p:nvPr>
        </p:nvGraphicFramePr>
        <p:xfrm>
          <a:off x="266700" y="5619277"/>
          <a:ext cx="8610600" cy="1013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SAME and CORRECT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SAME but INCORRECT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DIFFERENT,  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is correct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DIFFERENT, 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is correct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DIFFERENT, both incorrect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90763" y="4854345"/>
            <a:ext cx="1790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Helvetica Neue" charset="0"/>
                <a:ea typeface="Helvetica Neue" charset="0"/>
                <a:cs typeface="Helvetica Neue" charset="0"/>
              </a:rPr>
              <a:t>Same or different?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EFE8DA45-67A3-5546-8A34-997A1ADB1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514600"/>
            <a:ext cx="4187044" cy="16318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Lucida Console" charset="0"/>
              </a:rPr>
              <a:t>SELECT *</a:t>
            </a:r>
          </a:p>
          <a:p>
            <a:r>
              <a:rPr lang="en-US" sz="2000" dirty="0">
                <a:solidFill>
                  <a:schemeClr val="tx1"/>
                </a:solidFill>
                <a:latin typeface="Lucida Console" charset="0"/>
              </a:rPr>
              <a:t>FROM   Users U</a:t>
            </a:r>
          </a:p>
          <a:p>
            <a:r>
              <a:rPr lang="en-US" sz="2000" dirty="0">
                <a:solidFill>
                  <a:schemeClr val="tx1"/>
                </a:solidFill>
                <a:latin typeface="Lucida Console" charset="0"/>
              </a:rPr>
              <a:t>WHERE  </a:t>
            </a:r>
            <a:r>
              <a:rPr lang="en-US" sz="2000" dirty="0" err="1">
                <a:solidFill>
                  <a:schemeClr val="tx1"/>
                </a:solidFill>
                <a:latin typeface="Lucida Console" charset="0"/>
              </a:rPr>
              <a:t>U.followers</a:t>
            </a:r>
            <a:r>
              <a:rPr lang="en-US" sz="2000" dirty="0">
                <a:solidFill>
                  <a:schemeClr val="tx1"/>
                </a:solidFill>
                <a:latin typeface="Lucida Console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Lucida Console" charset="0"/>
              </a:rPr>
              <a:t>&gt;= ALL </a:t>
            </a:r>
          </a:p>
          <a:p>
            <a:r>
              <a:rPr lang="en-US" sz="2000" dirty="0">
                <a:solidFill>
                  <a:schemeClr val="accent2"/>
                </a:solidFill>
                <a:latin typeface="Lucida Console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Lucida Console" charset="0"/>
              </a:rPr>
              <a:t>(SELECT  U2.followers</a:t>
            </a:r>
          </a:p>
          <a:p>
            <a:r>
              <a:rPr lang="en-US" sz="2000" dirty="0">
                <a:solidFill>
                  <a:schemeClr val="tx1"/>
                </a:solidFill>
                <a:latin typeface="Lucida Console" charset="0"/>
              </a:rPr>
              <a:t>      FROM  Users U2</a:t>
            </a:r>
            <a:r>
              <a:rPr lang="en-US" altLang="ja-JP" sz="2000" dirty="0">
                <a:solidFill>
                  <a:schemeClr val="tx1"/>
                </a:solidFill>
                <a:latin typeface="Lucida Console" charset="0"/>
              </a:rPr>
              <a:t>)</a:t>
            </a:r>
            <a:endParaRPr lang="en-US" sz="2000" dirty="0">
              <a:solidFill>
                <a:schemeClr val="tx1"/>
              </a:solidFill>
              <a:latin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1127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Variants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4583112"/>
            <a:ext cx="7772400" cy="1970087"/>
          </a:xfrm>
        </p:spPr>
        <p:txBody>
          <a:bodyPr anchor="t"/>
          <a:lstStyle/>
          <a:p>
            <a:r>
              <a:rPr lang="en-US" dirty="0"/>
              <a:t>INNER is default</a:t>
            </a:r>
          </a:p>
          <a:p>
            <a:r>
              <a:rPr lang="en-US" dirty="0"/>
              <a:t>Inner join is akin to what we’ve learned so far, just with different syntax.</a:t>
            </a:r>
          </a:p>
          <a:p>
            <a:endParaRPr lang="en-US" dirty="0"/>
          </a:p>
        </p:txBody>
      </p:sp>
      <p:sp>
        <p:nvSpPr>
          <p:cNvPr id="74753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53188"/>
            <a:ext cx="2895600" cy="403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  <a:p>
            <a:endParaRPr lang="en-US" sz="12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76200" y="1524000"/>
            <a:ext cx="8915400" cy="26781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SELECT (</a:t>
            </a:r>
            <a:r>
              <a:rPr lang="en-US" sz="2400" dirty="0" err="1">
                <a:solidFill>
                  <a:schemeClr val="accent2"/>
                </a:solidFill>
              </a:rPr>
              <a:t>column_list</a:t>
            </a:r>
            <a:r>
              <a:rPr lang="en-US" sz="2400" dirty="0">
                <a:solidFill>
                  <a:schemeClr val="accent2"/>
                </a:solidFill>
              </a:rPr>
              <a:t>)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FROM  </a:t>
            </a:r>
            <a:r>
              <a:rPr lang="en-US" sz="2400" i="1" dirty="0" err="1">
                <a:solidFill>
                  <a:srgbClr val="6600CC"/>
                </a:solidFill>
              </a:rPr>
              <a:t>table_name</a:t>
            </a:r>
            <a:endParaRPr lang="en-US" sz="2400" i="1" dirty="0">
              <a:solidFill>
                <a:srgbClr val="6600CC"/>
              </a:solidFill>
            </a:endParaRPr>
          </a:p>
          <a:p>
            <a:r>
              <a:rPr lang="en-US" sz="2400" dirty="0">
                <a:solidFill>
                  <a:srgbClr val="6600CC"/>
                </a:solidFill>
              </a:rPr>
              <a:t>  </a:t>
            </a:r>
            <a:r>
              <a:rPr lang="en-US" sz="2400" dirty="0">
                <a:solidFill>
                  <a:schemeClr val="accent2"/>
                </a:solidFill>
              </a:rPr>
              <a:t>[INNER | </a:t>
            </a:r>
            <a:r>
              <a:rPr lang="en-US" sz="2400" dirty="0">
                <a:solidFill>
                  <a:srgbClr val="FF0000"/>
                </a:solidFill>
              </a:rPr>
              <a:t>{LEFT |RIGHT | FULL } {OUTER}]</a:t>
            </a:r>
            <a:r>
              <a:rPr lang="en-US" sz="2400" dirty="0">
                <a:solidFill>
                  <a:schemeClr val="accent2"/>
                </a:solidFill>
              </a:rPr>
              <a:t> JOIN</a:t>
            </a:r>
            <a:r>
              <a:rPr lang="en-US" sz="2400" i="1" dirty="0">
                <a:solidFill>
                  <a:srgbClr val="6600CC"/>
                </a:solidFill>
              </a:rPr>
              <a:t> </a:t>
            </a:r>
            <a:r>
              <a:rPr lang="en-US" sz="2400" i="1" dirty="0" err="1">
                <a:solidFill>
                  <a:srgbClr val="6600CC"/>
                </a:solidFill>
              </a:rPr>
              <a:t>table_name</a:t>
            </a:r>
            <a:endParaRPr lang="en-US" sz="2400" i="1" dirty="0">
              <a:solidFill>
                <a:srgbClr val="6600CC"/>
              </a:solidFill>
            </a:endParaRPr>
          </a:p>
          <a:p>
            <a:r>
              <a:rPr lang="en-US" sz="2400" dirty="0">
                <a:solidFill>
                  <a:srgbClr val="6600CC"/>
                </a:solidFill>
              </a:rPr>
              <a:t>    ON</a:t>
            </a:r>
            <a:r>
              <a:rPr lang="en-US" sz="2400" i="1" dirty="0">
                <a:solidFill>
                  <a:srgbClr val="6600CC"/>
                </a:solidFill>
              </a:rPr>
              <a:t> </a:t>
            </a:r>
            <a:r>
              <a:rPr lang="en-US" sz="2400" i="1" dirty="0" err="1">
                <a:solidFill>
                  <a:srgbClr val="6600CC"/>
                </a:solidFill>
              </a:rPr>
              <a:t>qualification_list</a:t>
            </a:r>
            <a:endParaRPr lang="en-US" sz="2400" i="1" dirty="0">
              <a:solidFill>
                <a:srgbClr val="6600CC"/>
              </a:solidFill>
            </a:endParaRPr>
          </a:p>
          <a:p>
            <a:r>
              <a:rPr lang="en-US" sz="2400" dirty="0">
                <a:solidFill>
                  <a:schemeClr val="accent2"/>
                </a:solidFill>
              </a:rPr>
              <a:t>WHERE …</a:t>
            </a:r>
          </a:p>
          <a:p>
            <a:endParaRPr lang="en-US" sz="2400" i="1" dirty="0">
              <a:solidFill>
                <a:schemeClr val="accent2"/>
              </a:solidFill>
            </a:endParaRPr>
          </a:p>
          <a:p>
            <a:endParaRPr lang="en-US" sz="2400" i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 – Having (review)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E98656-B80F-B04A-852F-4C380278E314}"/>
              </a:ext>
            </a:extLst>
          </p:cNvPr>
          <p:cNvSpPr/>
          <p:nvPr/>
        </p:nvSpPr>
        <p:spPr bwMode="auto">
          <a:xfrm>
            <a:off x="687867" y="1828800"/>
            <a:ext cx="455133" cy="228600"/>
          </a:xfrm>
          <a:prstGeom prst="rect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F9A4DBD-CB8D-4E45-B0DE-A0B3A866190E}"/>
              </a:ext>
            </a:extLst>
          </p:cNvPr>
          <p:cNvSpPr/>
          <p:nvPr/>
        </p:nvSpPr>
        <p:spPr bwMode="auto">
          <a:xfrm>
            <a:off x="1143000" y="1828800"/>
            <a:ext cx="609600" cy="228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C7D06A-BEB8-FE4B-B935-4258DDA2EC88}"/>
              </a:ext>
            </a:extLst>
          </p:cNvPr>
          <p:cNvSpPr/>
          <p:nvPr/>
        </p:nvSpPr>
        <p:spPr bwMode="auto">
          <a:xfrm>
            <a:off x="685800" y="2286000"/>
            <a:ext cx="455133" cy="228600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43B70E9-5941-5D45-8055-951153DA2A3A}"/>
              </a:ext>
            </a:extLst>
          </p:cNvPr>
          <p:cNvSpPr/>
          <p:nvPr/>
        </p:nvSpPr>
        <p:spPr bwMode="auto">
          <a:xfrm>
            <a:off x="1140933" y="2286000"/>
            <a:ext cx="609600" cy="228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43D1A7D-A1B2-EE4C-BA7B-BE9B4AB83538}"/>
              </a:ext>
            </a:extLst>
          </p:cNvPr>
          <p:cNvSpPr/>
          <p:nvPr/>
        </p:nvSpPr>
        <p:spPr bwMode="auto">
          <a:xfrm>
            <a:off x="685800" y="4191000"/>
            <a:ext cx="455133" cy="228600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EC118C5-3106-B14F-8D02-74451CB624B3}"/>
              </a:ext>
            </a:extLst>
          </p:cNvPr>
          <p:cNvSpPr/>
          <p:nvPr/>
        </p:nvSpPr>
        <p:spPr bwMode="auto">
          <a:xfrm>
            <a:off x="1140933" y="4191000"/>
            <a:ext cx="609600" cy="228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DF92BE2-566E-A543-A0B6-39FE91DB84BE}"/>
              </a:ext>
            </a:extLst>
          </p:cNvPr>
          <p:cNvSpPr/>
          <p:nvPr/>
        </p:nvSpPr>
        <p:spPr bwMode="auto">
          <a:xfrm>
            <a:off x="685800" y="3200400"/>
            <a:ext cx="455133" cy="228600"/>
          </a:xfrm>
          <a:prstGeom prst="rect">
            <a:avLst/>
          </a:prstGeom>
          <a:solidFill>
            <a:schemeClr val="accent6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E59BE28-C9BE-DB4F-AEB9-384F095DD5CE}"/>
              </a:ext>
            </a:extLst>
          </p:cNvPr>
          <p:cNvSpPr/>
          <p:nvPr/>
        </p:nvSpPr>
        <p:spPr bwMode="auto">
          <a:xfrm>
            <a:off x="1140933" y="3200400"/>
            <a:ext cx="609600" cy="228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B4C23B0-C6B5-5E42-9229-816FD04C8A6A}"/>
              </a:ext>
            </a:extLst>
          </p:cNvPr>
          <p:cNvSpPr/>
          <p:nvPr/>
        </p:nvSpPr>
        <p:spPr bwMode="auto">
          <a:xfrm>
            <a:off x="685800" y="3695700"/>
            <a:ext cx="455133" cy="228600"/>
          </a:xfrm>
          <a:prstGeom prst="rect">
            <a:avLst/>
          </a:prstGeom>
          <a:solidFill>
            <a:schemeClr val="accent6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F161CE7-E489-BC4E-AA2D-E97989885B9A}"/>
              </a:ext>
            </a:extLst>
          </p:cNvPr>
          <p:cNvSpPr/>
          <p:nvPr/>
        </p:nvSpPr>
        <p:spPr bwMode="auto">
          <a:xfrm>
            <a:off x="1140933" y="3695700"/>
            <a:ext cx="609600" cy="228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092E32F-8AC2-1241-AB63-8E695F88BBFC}"/>
              </a:ext>
            </a:extLst>
          </p:cNvPr>
          <p:cNvSpPr/>
          <p:nvPr/>
        </p:nvSpPr>
        <p:spPr bwMode="auto">
          <a:xfrm>
            <a:off x="685800" y="2781300"/>
            <a:ext cx="455133" cy="228600"/>
          </a:xfrm>
          <a:prstGeom prst="rect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65C8C24-FCDB-A242-93B8-E86FFA0F143B}"/>
              </a:ext>
            </a:extLst>
          </p:cNvPr>
          <p:cNvSpPr/>
          <p:nvPr/>
        </p:nvSpPr>
        <p:spPr bwMode="auto">
          <a:xfrm>
            <a:off x="1140933" y="2781300"/>
            <a:ext cx="609600" cy="228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CCCB6410-2AF8-7D4D-91B7-C53506DB9D4F}"/>
              </a:ext>
            </a:extLst>
          </p:cNvPr>
          <p:cNvSpPr/>
          <p:nvPr/>
        </p:nvSpPr>
        <p:spPr bwMode="auto">
          <a:xfrm>
            <a:off x="1983267" y="3314700"/>
            <a:ext cx="617533" cy="4191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BFB4B8D-4302-AB4D-9974-724D1E049B31}"/>
              </a:ext>
            </a:extLst>
          </p:cNvPr>
          <p:cNvSpPr/>
          <p:nvPr/>
        </p:nvSpPr>
        <p:spPr bwMode="auto">
          <a:xfrm>
            <a:off x="2761628" y="1838206"/>
            <a:ext cx="455133" cy="228600"/>
          </a:xfrm>
          <a:prstGeom prst="rect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2E00963-9F6B-B94F-A7AE-1D7504423FE5}"/>
              </a:ext>
            </a:extLst>
          </p:cNvPr>
          <p:cNvSpPr/>
          <p:nvPr/>
        </p:nvSpPr>
        <p:spPr bwMode="auto">
          <a:xfrm>
            <a:off x="3216761" y="1838206"/>
            <a:ext cx="609600" cy="228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BB877EA-157B-7846-855D-FCF35DB79810}"/>
              </a:ext>
            </a:extLst>
          </p:cNvPr>
          <p:cNvSpPr/>
          <p:nvPr/>
        </p:nvSpPr>
        <p:spPr bwMode="auto">
          <a:xfrm>
            <a:off x="2761628" y="2333506"/>
            <a:ext cx="455133" cy="228600"/>
          </a:xfrm>
          <a:prstGeom prst="rect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1E67229-AD8D-454C-A5F7-98B195025DD5}"/>
              </a:ext>
            </a:extLst>
          </p:cNvPr>
          <p:cNvSpPr/>
          <p:nvPr/>
        </p:nvSpPr>
        <p:spPr bwMode="auto">
          <a:xfrm>
            <a:off x="3216761" y="2333506"/>
            <a:ext cx="609600" cy="228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1938E0E-E784-B048-A7A1-B494DF1E088C}"/>
              </a:ext>
            </a:extLst>
          </p:cNvPr>
          <p:cNvSpPr/>
          <p:nvPr/>
        </p:nvSpPr>
        <p:spPr bwMode="auto">
          <a:xfrm>
            <a:off x="2759561" y="2866906"/>
            <a:ext cx="455133" cy="228600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AE37961-01A6-7246-B8F0-0EBFA793498C}"/>
              </a:ext>
            </a:extLst>
          </p:cNvPr>
          <p:cNvSpPr/>
          <p:nvPr/>
        </p:nvSpPr>
        <p:spPr bwMode="auto">
          <a:xfrm>
            <a:off x="3214694" y="2866906"/>
            <a:ext cx="609600" cy="228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A500F71-629C-954D-811F-AE26CDE65FE5}"/>
              </a:ext>
            </a:extLst>
          </p:cNvPr>
          <p:cNvSpPr/>
          <p:nvPr/>
        </p:nvSpPr>
        <p:spPr bwMode="auto">
          <a:xfrm>
            <a:off x="2759561" y="3362206"/>
            <a:ext cx="455133" cy="228600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B325709-7D2C-F345-9B03-A2FABF3A6F67}"/>
              </a:ext>
            </a:extLst>
          </p:cNvPr>
          <p:cNvSpPr/>
          <p:nvPr/>
        </p:nvSpPr>
        <p:spPr bwMode="auto">
          <a:xfrm>
            <a:off x="3214694" y="3362206"/>
            <a:ext cx="609600" cy="228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8D5A42C-161A-C74A-857F-5D86DD42B498}"/>
              </a:ext>
            </a:extLst>
          </p:cNvPr>
          <p:cNvSpPr/>
          <p:nvPr/>
        </p:nvSpPr>
        <p:spPr bwMode="auto">
          <a:xfrm>
            <a:off x="685800" y="4686300"/>
            <a:ext cx="455133" cy="228600"/>
          </a:xfrm>
          <a:prstGeom prst="rect">
            <a:avLst/>
          </a:prstGeom>
          <a:solidFill>
            <a:schemeClr val="accent6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3BDD9B1-622A-9E4F-8037-8D6092202691}"/>
              </a:ext>
            </a:extLst>
          </p:cNvPr>
          <p:cNvSpPr/>
          <p:nvPr/>
        </p:nvSpPr>
        <p:spPr bwMode="auto">
          <a:xfrm>
            <a:off x="1140933" y="4686300"/>
            <a:ext cx="609600" cy="228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4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9CE4B0C-0F90-4A4F-B5C8-7F223FF69CED}"/>
              </a:ext>
            </a:extLst>
          </p:cNvPr>
          <p:cNvSpPr/>
          <p:nvPr/>
        </p:nvSpPr>
        <p:spPr bwMode="auto">
          <a:xfrm>
            <a:off x="685800" y="5181600"/>
            <a:ext cx="455133" cy="228600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9A5F28E-AAB0-F24C-8130-44BBA18657DD}"/>
              </a:ext>
            </a:extLst>
          </p:cNvPr>
          <p:cNvSpPr/>
          <p:nvPr/>
        </p:nvSpPr>
        <p:spPr bwMode="auto">
          <a:xfrm>
            <a:off x="1140933" y="5181600"/>
            <a:ext cx="609600" cy="228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12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52179C8-170F-AA47-8BE7-B858A0E2F2F6}"/>
              </a:ext>
            </a:extLst>
          </p:cNvPr>
          <p:cNvSpPr/>
          <p:nvPr/>
        </p:nvSpPr>
        <p:spPr bwMode="auto">
          <a:xfrm>
            <a:off x="2759561" y="3857506"/>
            <a:ext cx="455133" cy="228600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BC09B7C-2B01-7B47-9698-13E6290D45B6}"/>
              </a:ext>
            </a:extLst>
          </p:cNvPr>
          <p:cNvSpPr/>
          <p:nvPr/>
        </p:nvSpPr>
        <p:spPr bwMode="auto">
          <a:xfrm>
            <a:off x="3214694" y="3857506"/>
            <a:ext cx="609600" cy="228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12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FACDFF-7CC2-E74C-B378-CB9A691B46CA}"/>
              </a:ext>
            </a:extLst>
          </p:cNvPr>
          <p:cNvSpPr txBox="1"/>
          <p:nvPr/>
        </p:nvSpPr>
        <p:spPr>
          <a:xfrm>
            <a:off x="4692638" y="1236980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+mj-lt"/>
              </a:rPr>
              <a:t>avg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(), count()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3A1AC11-0027-6C4D-A29A-3198832B50BC}"/>
              </a:ext>
            </a:extLst>
          </p:cNvPr>
          <p:cNvSpPr txBox="1"/>
          <p:nvPr/>
        </p:nvSpPr>
        <p:spPr>
          <a:xfrm>
            <a:off x="2572547" y="1234440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+mj-lt"/>
              </a:rPr>
              <a:t>group by color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FA21552-9DE7-6148-98D1-E9FE59314189}"/>
              </a:ext>
            </a:extLst>
          </p:cNvPr>
          <p:cNvSpPr/>
          <p:nvPr/>
        </p:nvSpPr>
        <p:spPr bwMode="auto">
          <a:xfrm>
            <a:off x="2759561" y="4352806"/>
            <a:ext cx="455133" cy="228600"/>
          </a:xfrm>
          <a:prstGeom prst="rect">
            <a:avLst/>
          </a:prstGeom>
          <a:solidFill>
            <a:schemeClr val="accent6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7F0B6C6-072B-B54E-A6E6-0394AC053B66}"/>
              </a:ext>
            </a:extLst>
          </p:cNvPr>
          <p:cNvSpPr/>
          <p:nvPr/>
        </p:nvSpPr>
        <p:spPr bwMode="auto">
          <a:xfrm>
            <a:off x="3214694" y="4352806"/>
            <a:ext cx="609600" cy="228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DE2D394-B01A-8B4E-8EEE-05B084DE7D26}"/>
              </a:ext>
            </a:extLst>
          </p:cNvPr>
          <p:cNvSpPr/>
          <p:nvPr/>
        </p:nvSpPr>
        <p:spPr bwMode="auto">
          <a:xfrm>
            <a:off x="2759561" y="4848106"/>
            <a:ext cx="455133" cy="228600"/>
          </a:xfrm>
          <a:prstGeom prst="rect">
            <a:avLst/>
          </a:prstGeom>
          <a:solidFill>
            <a:schemeClr val="accent6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A898EFC-DE0A-F040-AE81-2A786E164058}"/>
              </a:ext>
            </a:extLst>
          </p:cNvPr>
          <p:cNvSpPr/>
          <p:nvPr/>
        </p:nvSpPr>
        <p:spPr bwMode="auto">
          <a:xfrm>
            <a:off x="3214694" y="4848106"/>
            <a:ext cx="609600" cy="228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A6081-E6BC-3141-89C0-D1AE16489731}"/>
              </a:ext>
            </a:extLst>
          </p:cNvPr>
          <p:cNvSpPr/>
          <p:nvPr/>
        </p:nvSpPr>
        <p:spPr bwMode="auto">
          <a:xfrm>
            <a:off x="2759561" y="5290066"/>
            <a:ext cx="455133" cy="228600"/>
          </a:xfrm>
          <a:prstGeom prst="rect">
            <a:avLst/>
          </a:prstGeom>
          <a:solidFill>
            <a:schemeClr val="accent6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B606515-0EC6-CF40-BB9B-917C7AE15C5F}"/>
              </a:ext>
            </a:extLst>
          </p:cNvPr>
          <p:cNvSpPr/>
          <p:nvPr/>
        </p:nvSpPr>
        <p:spPr bwMode="auto">
          <a:xfrm>
            <a:off x="3214694" y="5290066"/>
            <a:ext cx="609600" cy="228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4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65" name="Right Arrow 64">
            <a:extLst>
              <a:ext uri="{FF2B5EF4-FFF2-40B4-BE49-F238E27FC236}">
                <a16:creationId xmlns:a16="http://schemas.microsoft.com/office/drawing/2014/main" id="{D2A171BA-74FB-6E41-854F-FD024098C33D}"/>
              </a:ext>
            </a:extLst>
          </p:cNvPr>
          <p:cNvSpPr/>
          <p:nvPr/>
        </p:nvSpPr>
        <p:spPr bwMode="auto">
          <a:xfrm>
            <a:off x="4044611" y="3314700"/>
            <a:ext cx="609585" cy="4191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AD38F78-4FF6-6043-B0A4-73AF34D09EEB}"/>
              </a:ext>
            </a:extLst>
          </p:cNvPr>
          <p:cNvSpPr/>
          <p:nvPr/>
        </p:nvSpPr>
        <p:spPr bwMode="auto">
          <a:xfrm>
            <a:off x="4812972" y="2300486"/>
            <a:ext cx="455133" cy="228600"/>
          </a:xfrm>
          <a:prstGeom prst="rect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1DF80D6-9D41-6F4C-9C31-A1E0A8B33504}"/>
              </a:ext>
            </a:extLst>
          </p:cNvPr>
          <p:cNvSpPr/>
          <p:nvPr/>
        </p:nvSpPr>
        <p:spPr bwMode="auto">
          <a:xfrm>
            <a:off x="5268105" y="2300486"/>
            <a:ext cx="457200" cy="228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4.0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F3B5BC9-F401-1948-B9FC-13D18C3FEEEF}"/>
              </a:ext>
            </a:extLst>
          </p:cNvPr>
          <p:cNvSpPr/>
          <p:nvPr/>
        </p:nvSpPr>
        <p:spPr bwMode="auto">
          <a:xfrm>
            <a:off x="5733238" y="2303026"/>
            <a:ext cx="381000" cy="228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2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CDB405F-C146-9045-8EF0-2C50FC90E71B}"/>
              </a:ext>
            </a:extLst>
          </p:cNvPr>
          <p:cNvSpPr/>
          <p:nvPr/>
        </p:nvSpPr>
        <p:spPr bwMode="auto">
          <a:xfrm>
            <a:off x="4820905" y="3364746"/>
            <a:ext cx="455133" cy="228600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35A128-68C4-BF41-B6A5-2FC4CB2E466A}"/>
              </a:ext>
            </a:extLst>
          </p:cNvPr>
          <p:cNvSpPr/>
          <p:nvPr/>
        </p:nvSpPr>
        <p:spPr bwMode="auto">
          <a:xfrm>
            <a:off x="5276038" y="3364746"/>
            <a:ext cx="457200" cy="228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5.3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C168CF8-ACA8-D34A-ADAA-9C2C5CBA8360}"/>
              </a:ext>
            </a:extLst>
          </p:cNvPr>
          <p:cNvSpPr/>
          <p:nvPr/>
        </p:nvSpPr>
        <p:spPr bwMode="auto">
          <a:xfrm>
            <a:off x="5741171" y="3367286"/>
            <a:ext cx="381000" cy="228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31761BE-FBF9-624A-9F95-99F1FBC9DF6F}"/>
              </a:ext>
            </a:extLst>
          </p:cNvPr>
          <p:cNvSpPr/>
          <p:nvPr/>
        </p:nvSpPr>
        <p:spPr bwMode="auto">
          <a:xfrm>
            <a:off x="4832491" y="4287520"/>
            <a:ext cx="455133" cy="228600"/>
          </a:xfrm>
          <a:prstGeom prst="rect">
            <a:avLst/>
          </a:prstGeom>
          <a:solidFill>
            <a:schemeClr val="accent6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B3854A2-B093-8D4F-88AA-DF2D9477347C}"/>
              </a:ext>
            </a:extLst>
          </p:cNvPr>
          <p:cNvSpPr/>
          <p:nvPr/>
        </p:nvSpPr>
        <p:spPr bwMode="auto">
          <a:xfrm>
            <a:off x="5287624" y="4287520"/>
            <a:ext cx="457200" cy="228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3.7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5140E3C-B32C-334E-824C-320C55F88111}"/>
              </a:ext>
            </a:extLst>
          </p:cNvPr>
          <p:cNvSpPr/>
          <p:nvPr/>
        </p:nvSpPr>
        <p:spPr bwMode="auto">
          <a:xfrm>
            <a:off x="5752757" y="4290060"/>
            <a:ext cx="381000" cy="228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75" name="Right Arrow 74">
            <a:extLst>
              <a:ext uri="{FF2B5EF4-FFF2-40B4-BE49-F238E27FC236}">
                <a16:creationId xmlns:a16="http://schemas.microsoft.com/office/drawing/2014/main" id="{A7B50E24-2B97-9142-8782-91F6476FA3A9}"/>
              </a:ext>
            </a:extLst>
          </p:cNvPr>
          <p:cNvSpPr/>
          <p:nvPr/>
        </p:nvSpPr>
        <p:spPr bwMode="auto">
          <a:xfrm>
            <a:off x="6363013" y="3281680"/>
            <a:ext cx="609585" cy="4191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661AC70-D65A-A945-BE90-1616F045D125}"/>
              </a:ext>
            </a:extLst>
          </p:cNvPr>
          <p:cNvSpPr/>
          <p:nvPr/>
        </p:nvSpPr>
        <p:spPr bwMode="auto">
          <a:xfrm>
            <a:off x="7085102" y="2887226"/>
            <a:ext cx="455133" cy="228600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1129E57-766B-EE46-A7D2-C59B7CABDFAB}"/>
              </a:ext>
            </a:extLst>
          </p:cNvPr>
          <p:cNvSpPr/>
          <p:nvPr/>
        </p:nvSpPr>
        <p:spPr bwMode="auto">
          <a:xfrm>
            <a:off x="7540235" y="2887226"/>
            <a:ext cx="457200" cy="228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5.3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6B3C210-2809-6A49-BFBB-678B7C2FCF74}"/>
              </a:ext>
            </a:extLst>
          </p:cNvPr>
          <p:cNvSpPr/>
          <p:nvPr/>
        </p:nvSpPr>
        <p:spPr bwMode="auto">
          <a:xfrm>
            <a:off x="7096688" y="3810000"/>
            <a:ext cx="455133" cy="228600"/>
          </a:xfrm>
          <a:prstGeom prst="rect">
            <a:avLst/>
          </a:prstGeom>
          <a:solidFill>
            <a:schemeClr val="accent6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FD857EC-F4C7-374D-BAC4-C321DDF7EC89}"/>
              </a:ext>
            </a:extLst>
          </p:cNvPr>
          <p:cNvSpPr/>
          <p:nvPr/>
        </p:nvSpPr>
        <p:spPr bwMode="auto">
          <a:xfrm>
            <a:off x="7551821" y="3810000"/>
            <a:ext cx="457200" cy="228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3.7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9974CC2-B860-7A40-B48B-03EE3AD6F7DE}"/>
              </a:ext>
            </a:extLst>
          </p:cNvPr>
          <p:cNvSpPr txBox="1"/>
          <p:nvPr/>
        </p:nvSpPr>
        <p:spPr>
          <a:xfrm>
            <a:off x="6667805" y="1234440"/>
            <a:ext cx="209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+mj-lt"/>
              </a:rPr>
              <a:t>having count(*)&gt;2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C76F0F-755A-6946-B9C7-104F6B3064B8}"/>
              </a:ext>
            </a:extLst>
          </p:cNvPr>
          <p:cNvSpPr/>
          <p:nvPr/>
        </p:nvSpPr>
        <p:spPr>
          <a:xfrm>
            <a:off x="4710076" y="5378688"/>
            <a:ext cx="44305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SELECT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000" dirty="0" err="1">
                <a:latin typeface="Lucida Sans Typewriter" charset="0"/>
                <a:ea typeface="Osaka" charset="0"/>
                <a:cs typeface="Osaka" charset="0"/>
              </a:rPr>
              <a:t>B.color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,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AVG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(</a:t>
            </a:r>
            <a:r>
              <a:rPr lang="en-US" sz="2000" dirty="0" err="1">
                <a:latin typeface="Lucida Sans Typewriter" charset="0"/>
                <a:ea typeface="Osaka" charset="0"/>
                <a:cs typeface="Osaka" charset="0"/>
              </a:rPr>
              <a:t>B.age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),</a:t>
            </a:r>
            <a:br>
              <a:rPr lang="en-US" sz="2000" dirty="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 </a:t>
            </a:r>
            <a:r>
              <a:rPr lang="en-US" sz="20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FROM 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Boats B</a:t>
            </a:r>
            <a:br>
              <a:rPr lang="en-US" sz="2000" i="1" dirty="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GROUP BY </a:t>
            </a:r>
            <a:r>
              <a:rPr lang="en-US" sz="2000" dirty="0" err="1">
                <a:latin typeface="Lucida Sans Typewriter" charset="0"/>
                <a:ea typeface="Osaka" charset="0"/>
                <a:cs typeface="Osaka" charset="0"/>
              </a:rPr>
              <a:t>B.color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</a:t>
            </a:r>
            <a:b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HAVING COUNT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(*) &gt; 2;</a:t>
            </a:r>
            <a:endParaRPr lang="en-US" sz="2000" dirty="0">
              <a:solidFill>
                <a:schemeClr val="bg2"/>
              </a:solidFill>
              <a:latin typeface="Lucida Sans Typewriter" charset="0"/>
              <a:ea typeface="Osaka" charset="0"/>
              <a:cs typeface="Osak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7552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Inner/Natural Joins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>
                <a:latin typeface="Lucida Console" charset="0"/>
                <a:ea typeface="Lucida Console" charset="0"/>
                <a:cs typeface="Lucida Console" charset="0"/>
              </a:rPr>
              <a:t>SELECT </a:t>
            </a:r>
            <a:r>
              <a:rPr lang="en-US" sz="1600" dirty="0" err="1">
                <a:latin typeface="Lucida Console" charset="0"/>
                <a:ea typeface="Lucida Console" charset="0"/>
                <a:cs typeface="Lucida Console" charset="0"/>
              </a:rPr>
              <a:t>u.uid</a:t>
            </a:r>
            <a:r>
              <a:rPr lang="en-US" sz="1600" dirty="0"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sz="1600" dirty="0" err="1">
                <a:latin typeface="Lucida Console" charset="0"/>
                <a:ea typeface="Lucida Console" charset="0"/>
                <a:cs typeface="Lucida Console" charset="0"/>
              </a:rPr>
              <a:t>u.uname</a:t>
            </a:r>
            <a:r>
              <a:rPr lang="en-US" sz="1600" dirty="0"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sz="1600" dirty="0" err="1">
                <a:latin typeface="Lucida Console" charset="0"/>
                <a:ea typeface="Lucida Console" charset="0"/>
                <a:cs typeface="Lucida Console" charset="0"/>
              </a:rPr>
              <a:t>p.uid</a:t>
            </a:r>
            <a:endParaRPr lang="en-US" sz="1600" dirty="0"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buNone/>
            </a:pPr>
            <a:r>
              <a:rPr lang="en-US" sz="1600" dirty="0">
                <a:latin typeface="Lucida Console" charset="0"/>
                <a:ea typeface="Lucida Console" charset="0"/>
                <a:cs typeface="Lucida Console" charset="0"/>
              </a:rPr>
              <a:t>    FROM Users u, Posts p</a:t>
            </a:r>
          </a:p>
          <a:p>
            <a:pPr marL="0" indent="0">
              <a:buNone/>
            </a:pPr>
            <a:r>
              <a:rPr lang="en-US" sz="1600" dirty="0">
                <a:latin typeface="Lucida Console" charset="0"/>
                <a:ea typeface="Lucida Console" charset="0"/>
                <a:cs typeface="Lucida Console" charset="0"/>
              </a:rPr>
              <a:t>   WHERE </a:t>
            </a:r>
            <a:r>
              <a:rPr lang="en-US" sz="1600" dirty="0" err="1">
                <a:latin typeface="Lucida Console" charset="0"/>
                <a:ea typeface="Lucida Console" charset="0"/>
                <a:cs typeface="Lucida Console" charset="0"/>
              </a:rPr>
              <a:t>u.uid</a:t>
            </a:r>
            <a:r>
              <a:rPr lang="en-US" sz="1600" dirty="0">
                <a:latin typeface="Lucida Console" charset="0"/>
                <a:ea typeface="Lucida Console" charset="0"/>
                <a:cs typeface="Lucida Console" charset="0"/>
              </a:rPr>
              <a:t> = </a:t>
            </a:r>
            <a:r>
              <a:rPr lang="en-US" sz="1600" dirty="0" err="1">
                <a:latin typeface="Lucida Console" charset="0"/>
                <a:ea typeface="Lucida Console" charset="0"/>
                <a:cs typeface="Lucida Console" charset="0"/>
              </a:rPr>
              <a:t>p.uid</a:t>
            </a:r>
            <a:endParaRPr lang="en-US" sz="1600" dirty="0"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buNone/>
            </a:pPr>
            <a:r>
              <a:rPr lang="en-US" sz="1600" dirty="0">
                <a:latin typeface="Lucida Console" charset="0"/>
                <a:ea typeface="Lucida Console" charset="0"/>
                <a:cs typeface="Lucida Console" charset="0"/>
              </a:rPr>
              <a:t>     AND </a:t>
            </a:r>
            <a:r>
              <a:rPr lang="en-US" sz="1600" dirty="0" err="1">
                <a:latin typeface="Lucida Console" charset="0"/>
                <a:ea typeface="Lucida Console" charset="0"/>
                <a:cs typeface="Lucida Console" charset="0"/>
              </a:rPr>
              <a:t>u.age</a:t>
            </a:r>
            <a:r>
              <a:rPr lang="en-US" sz="1600" dirty="0">
                <a:latin typeface="Lucida Console" charset="0"/>
                <a:ea typeface="Lucida Console" charset="0"/>
                <a:cs typeface="Lucida Console" charset="0"/>
              </a:rPr>
              <a:t> &gt; 20;</a:t>
            </a:r>
          </a:p>
          <a:p>
            <a:pPr marL="0" indent="0">
              <a:buNone/>
            </a:pPr>
            <a:r>
              <a:rPr lang="en-US" sz="16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</a:p>
          <a:p>
            <a:pPr marL="0" indent="0">
              <a:buNone/>
            </a:pPr>
            <a:r>
              <a:rPr lang="en-US" sz="1600" dirty="0">
                <a:latin typeface="Lucida Console" charset="0"/>
                <a:ea typeface="Lucida Console" charset="0"/>
                <a:cs typeface="Lucida Console" charset="0"/>
              </a:rPr>
              <a:t>  SELECT </a:t>
            </a:r>
            <a:r>
              <a:rPr lang="en-US" sz="1600" dirty="0" err="1">
                <a:latin typeface="Lucida Console" charset="0"/>
                <a:ea typeface="Lucida Console" charset="0"/>
                <a:cs typeface="Lucida Console" charset="0"/>
              </a:rPr>
              <a:t>u.uid</a:t>
            </a:r>
            <a:r>
              <a:rPr lang="en-US" sz="1600" dirty="0"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sz="1600" dirty="0" err="1">
                <a:latin typeface="Lucida Console" charset="0"/>
                <a:ea typeface="Lucida Console" charset="0"/>
                <a:cs typeface="Lucida Console" charset="0"/>
              </a:rPr>
              <a:t>u.uname</a:t>
            </a:r>
            <a:r>
              <a:rPr lang="en-US" sz="1600" dirty="0"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sz="1600" dirty="0" err="1">
                <a:latin typeface="Lucida Console" charset="0"/>
                <a:ea typeface="Lucida Console" charset="0"/>
                <a:cs typeface="Lucida Console" charset="0"/>
              </a:rPr>
              <a:t>p.uid</a:t>
            </a:r>
            <a:endParaRPr lang="en-US" sz="1600" dirty="0"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buNone/>
            </a:pPr>
            <a:r>
              <a:rPr lang="en-US" sz="1600" dirty="0">
                <a:latin typeface="Lucida Console" charset="0"/>
                <a:ea typeface="Lucida Console" charset="0"/>
                <a:cs typeface="Lucida Console" charset="0"/>
              </a:rPr>
              <a:t>    FROM Users u </a:t>
            </a:r>
            <a:r>
              <a:rPr lang="en-US" sz="1600" b="1" dirty="0">
                <a:solidFill>
                  <a:srgbClr val="00B050"/>
                </a:solidFill>
                <a:latin typeface="Lucida Console" charset="0"/>
                <a:ea typeface="Lucida Console" charset="0"/>
                <a:cs typeface="Lucida Console" charset="0"/>
              </a:rPr>
              <a:t>INNER JOIN </a:t>
            </a:r>
            <a:r>
              <a:rPr lang="en-US" sz="1600" dirty="0">
                <a:latin typeface="Lucida Console" charset="0"/>
                <a:ea typeface="Lucida Console" charset="0"/>
                <a:cs typeface="Lucida Console" charset="0"/>
              </a:rPr>
              <a:t>Posts p</a:t>
            </a:r>
          </a:p>
          <a:p>
            <a:pPr marL="0" indent="0">
              <a:buNone/>
            </a:pPr>
            <a:r>
              <a:rPr lang="en-US" sz="1600" dirty="0">
                <a:latin typeface="Lucida Console" charset="0"/>
                <a:ea typeface="Lucida Console" charset="0"/>
                <a:cs typeface="Lucida Console" charset="0"/>
              </a:rPr>
              <a:t>      </a:t>
            </a:r>
            <a:r>
              <a:rPr lang="en-US" sz="1600" b="1" dirty="0">
                <a:solidFill>
                  <a:srgbClr val="00B050"/>
                </a:solidFill>
                <a:latin typeface="Lucida Console" charset="0"/>
                <a:ea typeface="Lucida Console" charset="0"/>
                <a:cs typeface="Lucida Console" charset="0"/>
              </a:rPr>
              <a:t>ON</a:t>
            </a:r>
            <a:r>
              <a:rPr lang="en-US" sz="1600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600" dirty="0" err="1">
                <a:latin typeface="Lucida Console" charset="0"/>
                <a:ea typeface="Lucida Console" charset="0"/>
                <a:cs typeface="Lucida Console" charset="0"/>
              </a:rPr>
              <a:t>u.uid</a:t>
            </a:r>
            <a:r>
              <a:rPr lang="en-US" sz="1600" dirty="0">
                <a:latin typeface="Lucida Console" charset="0"/>
                <a:ea typeface="Lucida Console" charset="0"/>
                <a:cs typeface="Lucida Console" charset="0"/>
              </a:rPr>
              <a:t> = </a:t>
            </a:r>
            <a:r>
              <a:rPr lang="en-US" sz="1600" dirty="0" err="1">
                <a:latin typeface="Lucida Console" charset="0"/>
                <a:ea typeface="Lucida Console" charset="0"/>
                <a:cs typeface="Lucida Console" charset="0"/>
              </a:rPr>
              <a:t>p.uid</a:t>
            </a:r>
            <a:endParaRPr lang="en-US" sz="1600" dirty="0"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buNone/>
            </a:pPr>
            <a:r>
              <a:rPr lang="en-US" sz="1600" dirty="0">
                <a:latin typeface="Lucida Console" charset="0"/>
                <a:ea typeface="Lucida Console" charset="0"/>
                <a:cs typeface="Lucida Console" charset="0"/>
              </a:rPr>
              <a:t>     AND </a:t>
            </a:r>
            <a:r>
              <a:rPr lang="en-US" sz="1600" dirty="0" err="1">
                <a:latin typeface="Lucida Console" charset="0"/>
                <a:ea typeface="Lucida Console" charset="0"/>
                <a:cs typeface="Lucida Console" charset="0"/>
              </a:rPr>
              <a:t>u.age</a:t>
            </a:r>
            <a:r>
              <a:rPr lang="en-US" sz="1600" dirty="0">
                <a:latin typeface="Lucida Console" charset="0"/>
                <a:ea typeface="Lucida Console" charset="0"/>
                <a:cs typeface="Lucida Console" charset="0"/>
              </a:rPr>
              <a:t> &gt; 20;</a:t>
            </a:r>
          </a:p>
          <a:p>
            <a:pPr marL="0" indent="0">
              <a:buNone/>
            </a:pPr>
            <a:endParaRPr lang="en-US" sz="1600" dirty="0"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buNone/>
            </a:pPr>
            <a:r>
              <a:rPr lang="en-US" sz="1600" dirty="0">
                <a:latin typeface="Lucida Console" charset="0"/>
                <a:ea typeface="Lucida Console" charset="0"/>
                <a:cs typeface="Lucida Console" charset="0"/>
              </a:rPr>
              <a:t>  SELECT </a:t>
            </a:r>
            <a:r>
              <a:rPr lang="en-US" sz="1600" dirty="0" err="1">
                <a:latin typeface="Lucida Console" charset="0"/>
                <a:ea typeface="Lucida Console" charset="0"/>
                <a:cs typeface="Lucida Console" charset="0"/>
              </a:rPr>
              <a:t>u.uid</a:t>
            </a:r>
            <a:r>
              <a:rPr lang="en-US" sz="1600" dirty="0"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sz="1600" dirty="0" err="1">
                <a:latin typeface="Lucida Console" charset="0"/>
                <a:ea typeface="Lucida Console" charset="0"/>
                <a:cs typeface="Lucida Console" charset="0"/>
              </a:rPr>
              <a:t>u.uname</a:t>
            </a:r>
            <a:r>
              <a:rPr lang="en-US" sz="1600" dirty="0"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sz="1600" dirty="0" err="1">
                <a:latin typeface="Lucida Console" charset="0"/>
                <a:ea typeface="Lucida Console" charset="0"/>
                <a:cs typeface="Lucida Console" charset="0"/>
              </a:rPr>
              <a:t>p.uid</a:t>
            </a:r>
            <a:endParaRPr lang="en-US" sz="1600" dirty="0"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buNone/>
            </a:pPr>
            <a:r>
              <a:rPr lang="en-US" sz="1600" dirty="0">
                <a:latin typeface="Lucida Console" charset="0"/>
                <a:ea typeface="Lucida Console" charset="0"/>
                <a:cs typeface="Lucida Console" charset="0"/>
              </a:rPr>
              <a:t>    FROM Users u </a:t>
            </a:r>
            <a:r>
              <a:rPr lang="en-US" sz="1600" b="1" dirty="0">
                <a:solidFill>
                  <a:srgbClr val="00B050"/>
                </a:solidFill>
                <a:latin typeface="Lucida Console" charset="0"/>
                <a:ea typeface="Lucida Console" charset="0"/>
                <a:cs typeface="Lucida Console" charset="0"/>
              </a:rPr>
              <a:t>NATURAL JOIN </a:t>
            </a:r>
            <a:r>
              <a:rPr lang="en-US" sz="1600" dirty="0">
                <a:latin typeface="Lucida Console" charset="0"/>
                <a:ea typeface="Lucida Console" charset="0"/>
                <a:cs typeface="Lucida Console" charset="0"/>
              </a:rPr>
              <a:t>Posts p</a:t>
            </a:r>
            <a:br>
              <a:rPr lang="en-US" sz="1600" dirty="0"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1600" dirty="0">
                <a:latin typeface="Lucida Console" charset="0"/>
                <a:ea typeface="Lucida Console" charset="0"/>
                <a:cs typeface="Lucida Console" charset="0"/>
              </a:rPr>
              <a:t>   WHERE </a:t>
            </a:r>
            <a:r>
              <a:rPr lang="en-US" sz="1600" dirty="0" err="1">
                <a:latin typeface="Lucida Console" charset="0"/>
                <a:ea typeface="Lucida Console" charset="0"/>
                <a:cs typeface="Lucida Console" charset="0"/>
              </a:rPr>
              <a:t>u.age</a:t>
            </a:r>
            <a:r>
              <a:rPr lang="en-US" sz="1600" dirty="0">
                <a:latin typeface="Lucida Console" charset="0"/>
                <a:ea typeface="Lucida Console" charset="0"/>
                <a:cs typeface="Lucida Console" charset="0"/>
              </a:rPr>
              <a:t> &gt; 20;</a:t>
            </a:r>
          </a:p>
          <a:p>
            <a:endParaRPr lang="en-US" sz="1600" dirty="0"/>
          </a:p>
          <a:p>
            <a:r>
              <a:rPr lang="ja-JP" altLang="en-US" sz="1800" dirty="0"/>
              <a:t>“</a:t>
            </a:r>
            <a:r>
              <a:rPr lang="en-US" altLang="ja-JP" sz="1800" dirty="0"/>
              <a:t>NATURAL</a:t>
            </a:r>
            <a:r>
              <a:rPr lang="ja-JP" altLang="en-US" sz="1800" dirty="0"/>
              <a:t>”</a:t>
            </a:r>
            <a:r>
              <a:rPr lang="en-US" altLang="ja-JP" sz="1800" dirty="0"/>
              <a:t> means </a:t>
            </a:r>
            <a:r>
              <a:rPr lang="en-US" altLang="ja-JP" sz="1800" dirty="0" err="1"/>
              <a:t>equi</a:t>
            </a:r>
            <a:r>
              <a:rPr lang="en-US" altLang="ja-JP" sz="1800" dirty="0"/>
              <a:t>-join for each pair of attributes with the same name</a:t>
            </a:r>
          </a:p>
          <a:p>
            <a:pPr lvl="1"/>
            <a:r>
              <a:rPr lang="en-US" sz="1600" dirty="0"/>
              <a:t>Try SELECT *  with NATURAL JOIN: removes duplicate attributes in output!</a:t>
            </a:r>
          </a:p>
        </p:txBody>
      </p:sp>
      <p:sp>
        <p:nvSpPr>
          <p:cNvPr id="76801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53188"/>
            <a:ext cx="2895600" cy="403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  <a:p>
            <a:endParaRPr lang="en-US" sz="12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96263" y="1295400"/>
            <a:ext cx="24718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/>
                <a:cs typeface="Helvetica Neue"/>
              </a:rPr>
              <a:t>all 3 are</a:t>
            </a:r>
            <a:br>
              <a:rPr lang="en-US" dirty="0">
                <a:latin typeface="Helvetica Neue"/>
                <a:cs typeface="Helvetica Neue"/>
              </a:rPr>
            </a:br>
            <a:r>
              <a:rPr lang="en-US" dirty="0">
                <a:latin typeface="Helvetica Neue"/>
                <a:cs typeface="Helvetica Neue"/>
              </a:rPr>
              <a:t>equivalent!</a:t>
            </a:r>
          </a:p>
        </p:txBody>
      </p:sp>
      <p:sp>
        <p:nvSpPr>
          <p:cNvPr id="8" name="Rectangle 7"/>
          <p:cNvSpPr/>
          <p:nvPr/>
        </p:nvSpPr>
        <p:spPr>
          <a:xfrm>
            <a:off x="5105400" y="380044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hlinkClick r:id="rId3"/>
              </a:rPr>
              <a:t>http://</a:t>
            </a:r>
            <a:r>
              <a:rPr lang="en-US" sz="1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hlinkClick r:id="rId3"/>
              </a:rPr>
              <a:t>sqlfiddle.com</a:t>
            </a: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hlinkClick r:id="rId3"/>
              </a:rPr>
              <a:t>/#!17/cef431/46</a:t>
            </a:r>
            <a:endParaRPr 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Inner/Natural Joins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>
                <a:latin typeface="Lucida Console" charset="0"/>
                <a:ea typeface="Lucida Console" charset="0"/>
                <a:cs typeface="Lucida Console" charset="0"/>
              </a:rPr>
              <a:t>SELECT </a:t>
            </a:r>
            <a:r>
              <a:rPr lang="en-US" sz="1600" dirty="0" err="1">
                <a:latin typeface="Lucida Console" charset="0"/>
                <a:ea typeface="Lucida Console" charset="0"/>
                <a:cs typeface="Lucida Console" charset="0"/>
              </a:rPr>
              <a:t>u.uid</a:t>
            </a:r>
            <a:r>
              <a:rPr lang="en-US" sz="1600" dirty="0"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sz="1600" dirty="0" err="1">
                <a:latin typeface="Lucida Console" charset="0"/>
                <a:ea typeface="Lucida Console" charset="0"/>
                <a:cs typeface="Lucida Console" charset="0"/>
              </a:rPr>
              <a:t>u.uname</a:t>
            </a:r>
            <a:r>
              <a:rPr lang="en-US" sz="1600" dirty="0"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sz="1600" dirty="0" err="1">
                <a:latin typeface="Lucida Console" charset="0"/>
                <a:ea typeface="Lucida Console" charset="0"/>
                <a:cs typeface="Lucida Console" charset="0"/>
              </a:rPr>
              <a:t>p.uid</a:t>
            </a:r>
            <a:endParaRPr lang="en-US" sz="1600" dirty="0"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buNone/>
            </a:pPr>
            <a:r>
              <a:rPr lang="en-US" sz="1600" dirty="0">
                <a:latin typeface="Lucida Console" charset="0"/>
                <a:ea typeface="Lucida Console" charset="0"/>
                <a:cs typeface="Lucida Console" charset="0"/>
              </a:rPr>
              <a:t>    FROM Users u, Posts p</a:t>
            </a:r>
          </a:p>
          <a:p>
            <a:pPr marL="0" indent="0">
              <a:buNone/>
            </a:pPr>
            <a:r>
              <a:rPr lang="en-US" sz="1600" dirty="0">
                <a:latin typeface="Lucida Console" charset="0"/>
                <a:ea typeface="Lucida Console" charset="0"/>
                <a:cs typeface="Lucida Console" charset="0"/>
              </a:rPr>
              <a:t>   WHERE </a:t>
            </a:r>
            <a:r>
              <a:rPr lang="en-US" sz="1600" dirty="0" err="1">
                <a:latin typeface="Lucida Console" charset="0"/>
                <a:ea typeface="Lucida Console" charset="0"/>
                <a:cs typeface="Lucida Console" charset="0"/>
              </a:rPr>
              <a:t>u.uid</a:t>
            </a:r>
            <a:r>
              <a:rPr lang="en-US" sz="1600" dirty="0">
                <a:latin typeface="Lucida Console" charset="0"/>
                <a:ea typeface="Lucida Console" charset="0"/>
                <a:cs typeface="Lucida Console" charset="0"/>
              </a:rPr>
              <a:t> = </a:t>
            </a:r>
            <a:r>
              <a:rPr lang="en-US" sz="1600" dirty="0" err="1">
                <a:latin typeface="Lucida Console" charset="0"/>
                <a:ea typeface="Lucida Console" charset="0"/>
                <a:cs typeface="Lucida Console" charset="0"/>
              </a:rPr>
              <a:t>p.uid</a:t>
            </a:r>
            <a:endParaRPr lang="en-US" sz="1600" dirty="0"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buNone/>
            </a:pPr>
            <a:r>
              <a:rPr lang="en-US" sz="1600" dirty="0">
                <a:latin typeface="Lucida Console" charset="0"/>
                <a:ea typeface="Lucida Console" charset="0"/>
                <a:cs typeface="Lucida Console" charset="0"/>
              </a:rPr>
              <a:t>     AND </a:t>
            </a:r>
            <a:r>
              <a:rPr lang="en-US" sz="1600" dirty="0" err="1">
                <a:latin typeface="Lucida Console" charset="0"/>
                <a:ea typeface="Lucida Console" charset="0"/>
                <a:cs typeface="Lucida Console" charset="0"/>
              </a:rPr>
              <a:t>u.age</a:t>
            </a:r>
            <a:r>
              <a:rPr lang="en-US" sz="1600" dirty="0">
                <a:latin typeface="Lucida Console" charset="0"/>
                <a:ea typeface="Lucida Console" charset="0"/>
                <a:cs typeface="Lucida Console" charset="0"/>
              </a:rPr>
              <a:t> &gt; 20;</a:t>
            </a:r>
          </a:p>
          <a:p>
            <a:pPr marL="0" indent="0">
              <a:buNone/>
            </a:pPr>
            <a:r>
              <a:rPr lang="en-US" sz="16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</a:p>
          <a:p>
            <a:pPr marL="0" indent="0">
              <a:buNone/>
            </a:pPr>
            <a:r>
              <a:rPr lang="en-US" sz="1600" dirty="0">
                <a:latin typeface="Lucida Console" charset="0"/>
                <a:ea typeface="Lucida Console" charset="0"/>
                <a:cs typeface="Lucida Console" charset="0"/>
              </a:rPr>
              <a:t>  SELECT </a:t>
            </a:r>
            <a:r>
              <a:rPr lang="en-US" sz="1600" dirty="0" err="1">
                <a:latin typeface="Lucida Console" charset="0"/>
                <a:ea typeface="Lucida Console" charset="0"/>
                <a:cs typeface="Lucida Console" charset="0"/>
              </a:rPr>
              <a:t>u.uid</a:t>
            </a:r>
            <a:r>
              <a:rPr lang="en-US" sz="1600" dirty="0"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sz="1600" dirty="0" err="1">
                <a:latin typeface="Lucida Console" charset="0"/>
                <a:ea typeface="Lucida Console" charset="0"/>
                <a:cs typeface="Lucida Console" charset="0"/>
              </a:rPr>
              <a:t>u.uname</a:t>
            </a:r>
            <a:r>
              <a:rPr lang="en-US" sz="1600" dirty="0"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sz="1600" dirty="0" err="1">
                <a:latin typeface="Lucida Console" charset="0"/>
                <a:ea typeface="Lucida Console" charset="0"/>
                <a:cs typeface="Lucida Console" charset="0"/>
              </a:rPr>
              <a:t>p.uid</a:t>
            </a:r>
            <a:endParaRPr lang="en-US" sz="1600" dirty="0"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buNone/>
            </a:pPr>
            <a:r>
              <a:rPr lang="en-US" sz="1600" dirty="0">
                <a:latin typeface="Lucida Console" charset="0"/>
                <a:ea typeface="Lucida Console" charset="0"/>
                <a:cs typeface="Lucida Console" charset="0"/>
              </a:rPr>
              <a:t>    FROM Users u </a:t>
            </a:r>
            <a:r>
              <a:rPr lang="en-US" sz="1600" b="1" dirty="0">
                <a:solidFill>
                  <a:srgbClr val="00B050"/>
                </a:solidFill>
                <a:latin typeface="Lucida Console" charset="0"/>
                <a:ea typeface="Lucida Console" charset="0"/>
                <a:cs typeface="Lucida Console" charset="0"/>
              </a:rPr>
              <a:t>INNER JOIN </a:t>
            </a:r>
            <a:r>
              <a:rPr lang="en-US" sz="1600" dirty="0">
                <a:latin typeface="Lucida Console" charset="0"/>
                <a:ea typeface="Lucida Console" charset="0"/>
                <a:cs typeface="Lucida Console" charset="0"/>
              </a:rPr>
              <a:t>Posts p</a:t>
            </a:r>
          </a:p>
          <a:p>
            <a:pPr marL="0" indent="0">
              <a:buNone/>
            </a:pPr>
            <a:r>
              <a:rPr lang="en-US" sz="1600" dirty="0">
                <a:latin typeface="Lucida Console" charset="0"/>
                <a:ea typeface="Lucida Console" charset="0"/>
                <a:cs typeface="Lucida Console" charset="0"/>
              </a:rPr>
              <a:t>      </a:t>
            </a:r>
            <a:r>
              <a:rPr lang="en-US" sz="1600" b="1" dirty="0">
                <a:solidFill>
                  <a:srgbClr val="00B050"/>
                </a:solidFill>
                <a:latin typeface="Lucida Console" charset="0"/>
                <a:ea typeface="Lucida Console" charset="0"/>
                <a:cs typeface="Lucida Console" charset="0"/>
              </a:rPr>
              <a:t>ON</a:t>
            </a:r>
            <a:r>
              <a:rPr lang="en-US" sz="1600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600" dirty="0" err="1">
                <a:latin typeface="Lucida Console" charset="0"/>
                <a:ea typeface="Lucida Console" charset="0"/>
                <a:cs typeface="Lucida Console" charset="0"/>
              </a:rPr>
              <a:t>u.uid</a:t>
            </a:r>
            <a:r>
              <a:rPr lang="en-US" sz="1600" dirty="0">
                <a:latin typeface="Lucida Console" charset="0"/>
                <a:ea typeface="Lucida Console" charset="0"/>
                <a:cs typeface="Lucida Console" charset="0"/>
              </a:rPr>
              <a:t> = </a:t>
            </a:r>
            <a:r>
              <a:rPr lang="en-US" sz="1600" dirty="0" err="1">
                <a:latin typeface="Lucida Console" charset="0"/>
                <a:ea typeface="Lucida Console" charset="0"/>
                <a:cs typeface="Lucida Console" charset="0"/>
              </a:rPr>
              <a:t>p.uid</a:t>
            </a:r>
            <a:endParaRPr lang="en-US" sz="1600" dirty="0"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buNone/>
            </a:pPr>
            <a:r>
              <a:rPr lang="en-US" sz="1600" dirty="0">
                <a:latin typeface="Lucida Console" charset="0"/>
                <a:ea typeface="Lucida Console" charset="0"/>
                <a:cs typeface="Lucida Console" charset="0"/>
              </a:rPr>
              <a:t>     AND </a:t>
            </a:r>
            <a:r>
              <a:rPr lang="en-US" sz="1600" dirty="0" err="1">
                <a:latin typeface="Lucida Console" charset="0"/>
                <a:ea typeface="Lucida Console" charset="0"/>
                <a:cs typeface="Lucida Console" charset="0"/>
              </a:rPr>
              <a:t>u.age</a:t>
            </a:r>
            <a:r>
              <a:rPr lang="en-US" sz="1600" dirty="0">
                <a:latin typeface="Lucida Console" charset="0"/>
                <a:ea typeface="Lucida Console" charset="0"/>
                <a:cs typeface="Lucida Console" charset="0"/>
              </a:rPr>
              <a:t> &gt; 20;</a:t>
            </a:r>
          </a:p>
          <a:p>
            <a:pPr marL="0" indent="0">
              <a:buNone/>
            </a:pPr>
            <a:endParaRPr lang="en-US" sz="1600" dirty="0"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buNone/>
            </a:pPr>
            <a:r>
              <a:rPr lang="en-US" sz="1600" dirty="0">
                <a:latin typeface="Lucida Console" charset="0"/>
                <a:ea typeface="Lucida Console" charset="0"/>
                <a:cs typeface="Lucida Console" charset="0"/>
              </a:rPr>
              <a:t>  SELECT </a:t>
            </a:r>
            <a:r>
              <a:rPr lang="en-US" sz="1600" dirty="0" err="1">
                <a:latin typeface="Lucida Console" charset="0"/>
                <a:ea typeface="Lucida Console" charset="0"/>
                <a:cs typeface="Lucida Console" charset="0"/>
              </a:rPr>
              <a:t>u.uid</a:t>
            </a:r>
            <a:r>
              <a:rPr lang="en-US" sz="1600" dirty="0"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sz="1600" dirty="0" err="1">
                <a:latin typeface="Lucida Console" charset="0"/>
                <a:ea typeface="Lucida Console" charset="0"/>
                <a:cs typeface="Lucida Console" charset="0"/>
              </a:rPr>
              <a:t>u.uname</a:t>
            </a:r>
            <a:r>
              <a:rPr lang="en-US" sz="1600" dirty="0"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sz="1600" dirty="0" err="1">
                <a:latin typeface="Lucida Console" charset="0"/>
                <a:ea typeface="Lucida Console" charset="0"/>
                <a:cs typeface="Lucida Console" charset="0"/>
              </a:rPr>
              <a:t>p.uid</a:t>
            </a:r>
            <a:endParaRPr lang="en-US" sz="1600" dirty="0"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buNone/>
            </a:pPr>
            <a:r>
              <a:rPr lang="en-US" sz="1600" dirty="0">
                <a:latin typeface="Lucida Console" charset="0"/>
                <a:ea typeface="Lucida Console" charset="0"/>
                <a:cs typeface="Lucida Console" charset="0"/>
              </a:rPr>
              <a:t>    FROM Users u </a:t>
            </a:r>
            <a:r>
              <a:rPr lang="en-US" sz="1600" b="1" dirty="0">
                <a:solidFill>
                  <a:srgbClr val="00B050"/>
                </a:solidFill>
                <a:latin typeface="Lucida Console" charset="0"/>
                <a:ea typeface="Lucida Console" charset="0"/>
                <a:cs typeface="Lucida Console" charset="0"/>
              </a:rPr>
              <a:t>NATURAL JOIN </a:t>
            </a:r>
            <a:r>
              <a:rPr lang="en-US" sz="1600" dirty="0">
                <a:latin typeface="Lucida Console" charset="0"/>
                <a:ea typeface="Lucida Console" charset="0"/>
                <a:cs typeface="Lucida Console" charset="0"/>
              </a:rPr>
              <a:t>Posts p</a:t>
            </a:r>
            <a:br>
              <a:rPr lang="en-US" sz="1600" dirty="0"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1600" dirty="0">
                <a:latin typeface="Lucida Console" charset="0"/>
                <a:ea typeface="Lucida Console" charset="0"/>
                <a:cs typeface="Lucida Console" charset="0"/>
              </a:rPr>
              <a:t>   WHERE </a:t>
            </a:r>
            <a:r>
              <a:rPr lang="en-US" sz="1600" dirty="0" err="1">
                <a:latin typeface="Lucida Console" charset="0"/>
                <a:ea typeface="Lucida Console" charset="0"/>
                <a:cs typeface="Lucida Console" charset="0"/>
              </a:rPr>
              <a:t>u.age</a:t>
            </a:r>
            <a:r>
              <a:rPr lang="en-US" sz="1600" dirty="0">
                <a:latin typeface="Lucida Console" charset="0"/>
                <a:ea typeface="Lucida Console" charset="0"/>
                <a:cs typeface="Lucida Console" charset="0"/>
              </a:rPr>
              <a:t> &gt; 20;</a:t>
            </a:r>
          </a:p>
          <a:p>
            <a:endParaRPr lang="en-US" sz="1600" dirty="0"/>
          </a:p>
          <a:p>
            <a:r>
              <a:rPr lang="ja-JP" altLang="en-US" sz="1800" dirty="0"/>
              <a:t>“</a:t>
            </a:r>
            <a:r>
              <a:rPr lang="en-US" altLang="ja-JP" sz="1800" dirty="0"/>
              <a:t>NATURAL</a:t>
            </a:r>
            <a:r>
              <a:rPr lang="ja-JP" altLang="en-US" sz="1800" dirty="0"/>
              <a:t>”</a:t>
            </a:r>
            <a:r>
              <a:rPr lang="en-US" altLang="ja-JP" sz="1800" dirty="0"/>
              <a:t> means </a:t>
            </a:r>
            <a:r>
              <a:rPr lang="en-US" altLang="ja-JP" sz="1800" dirty="0" err="1"/>
              <a:t>equi</a:t>
            </a:r>
            <a:r>
              <a:rPr lang="en-US" altLang="ja-JP" sz="1800" dirty="0"/>
              <a:t>-join for each pair of attributes with the same name</a:t>
            </a:r>
          </a:p>
          <a:p>
            <a:pPr lvl="1"/>
            <a:r>
              <a:rPr lang="en-US" sz="1600" dirty="0"/>
              <a:t>Try SELECT *  with NATURAL JOIN: removes duplicate attributes in output!</a:t>
            </a:r>
          </a:p>
        </p:txBody>
      </p:sp>
      <p:sp>
        <p:nvSpPr>
          <p:cNvPr id="76801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53188"/>
            <a:ext cx="2895600" cy="403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  <a:p>
            <a:endParaRPr lang="en-US" sz="12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96263" y="1295400"/>
            <a:ext cx="24718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/>
                <a:cs typeface="Helvetica Neue"/>
              </a:rPr>
              <a:t>all 3 are</a:t>
            </a:r>
            <a:br>
              <a:rPr lang="en-US" dirty="0">
                <a:latin typeface="Helvetica Neue"/>
                <a:cs typeface="Helvetica Neue"/>
              </a:rPr>
            </a:br>
            <a:r>
              <a:rPr lang="en-US" dirty="0">
                <a:latin typeface="Helvetica Neue"/>
                <a:cs typeface="Helvetica Neue"/>
              </a:rPr>
              <a:t>equivalent!</a:t>
            </a:r>
          </a:p>
        </p:txBody>
      </p:sp>
      <p:sp>
        <p:nvSpPr>
          <p:cNvPr id="8" name="Rectangle 7"/>
          <p:cNvSpPr/>
          <p:nvPr/>
        </p:nvSpPr>
        <p:spPr>
          <a:xfrm>
            <a:off x="5105400" y="380044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hlinkClick r:id="rId3"/>
              </a:rPr>
              <a:t>http://</a:t>
            </a:r>
            <a:r>
              <a:rPr lang="en-US" sz="1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hlinkClick r:id="rId3"/>
              </a:rPr>
              <a:t>sqlfiddle.com</a:t>
            </a: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hlinkClick r:id="rId3"/>
              </a:rPr>
              <a:t>/#!17/cef431/46</a:t>
            </a:r>
            <a:endParaRPr 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974592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new schema</a:t>
            </a:r>
          </a:p>
        </p:txBody>
      </p:sp>
      <p:sp>
        <p:nvSpPr>
          <p:cNvPr id="27649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53188"/>
            <a:ext cx="2895600" cy="403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  <a:p>
            <a:endParaRPr lang="en-US" sz="1200">
              <a:solidFill>
                <a:schemeClr val="tx2"/>
              </a:solidFill>
              <a:latin typeface="Times New Roman" charset="0"/>
            </a:endParaRPr>
          </a:p>
        </p:txBody>
      </p:sp>
      <p:graphicFrame>
        <p:nvGraphicFramePr>
          <p:cNvPr id="15872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255146"/>
              </p:ext>
            </p:extLst>
          </p:nvPr>
        </p:nvGraphicFramePr>
        <p:xfrm>
          <a:off x="381000" y="2286000"/>
          <a:ext cx="4343400" cy="396176"/>
        </p:xfrm>
        <a:graphic>
          <a:graphicData uri="http://schemas.openxmlformats.org/drawingml/2006/table">
            <a:tbl>
              <a:tblPr/>
              <a:tblGrid>
                <a:gridCol w="108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sid</a:t>
                      </a:r>
                      <a:endParaRPr kumimoji="0" 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sname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rating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age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678" name="Rectangle 31"/>
          <p:cNvSpPr>
            <a:spLocks noChangeArrowheads="1"/>
          </p:cNvSpPr>
          <p:nvPr/>
        </p:nvSpPr>
        <p:spPr bwMode="auto">
          <a:xfrm>
            <a:off x="304800" y="1828800"/>
            <a:ext cx="1158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tx1"/>
                </a:solidFill>
              </a:rPr>
              <a:t>Sailors</a:t>
            </a:r>
          </a:p>
        </p:txBody>
      </p:sp>
      <p:graphicFrame>
        <p:nvGraphicFramePr>
          <p:cNvPr id="158752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450220"/>
              </p:ext>
            </p:extLst>
          </p:nvPr>
        </p:nvGraphicFramePr>
        <p:xfrm>
          <a:off x="3124200" y="5062538"/>
          <a:ext cx="4191000" cy="396346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sid</a:t>
                      </a:r>
                      <a:endParaRPr kumimoji="0" 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bid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day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697" name="Rectangle 50"/>
          <p:cNvSpPr>
            <a:spLocks noChangeArrowheads="1"/>
          </p:cNvSpPr>
          <p:nvPr/>
        </p:nvSpPr>
        <p:spPr bwMode="auto">
          <a:xfrm>
            <a:off x="3048000" y="4605338"/>
            <a:ext cx="14335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tx1"/>
                </a:solidFill>
              </a:rPr>
              <a:t>Reserves</a:t>
            </a:r>
          </a:p>
        </p:txBody>
      </p:sp>
      <p:graphicFrame>
        <p:nvGraphicFramePr>
          <p:cNvPr id="158803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883447"/>
              </p:ext>
            </p:extLst>
          </p:nvPr>
        </p:nvGraphicFramePr>
        <p:xfrm>
          <a:off x="5334000" y="2286000"/>
          <a:ext cx="3429000" cy="396176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bid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bname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color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720" name="Rectangle 78"/>
          <p:cNvSpPr>
            <a:spLocks noChangeArrowheads="1"/>
          </p:cNvSpPr>
          <p:nvPr/>
        </p:nvSpPr>
        <p:spPr bwMode="auto">
          <a:xfrm>
            <a:off x="5257800" y="1828800"/>
            <a:ext cx="954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tx1"/>
                </a:solidFill>
              </a:rPr>
              <a:t>Boats</a:t>
            </a:r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8F188913-7BBB-E64F-B6A1-41DC4F01D129}"/>
              </a:ext>
            </a:extLst>
          </p:cNvPr>
          <p:cNvCxnSpPr>
            <a:cxnSpLocks/>
            <a:stCxn id="158752" idx="1"/>
          </p:cNvCxnSpPr>
          <p:nvPr/>
        </p:nvCxnSpPr>
        <p:spPr bwMode="auto">
          <a:xfrm rot="10800000">
            <a:off x="762000" y="2682177"/>
            <a:ext cx="2362200" cy="2578535"/>
          </a:xfrm>
          <a:prstGeom prst="curvedConnector2">
            <a:avLst/>
          </a:prstGeom>
          <a:solidFill>
            <a:srgbClr val="3366FF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497358F2-393F-1A45-A9FB-641330BD391C}"/>
              </a:ext>
            </a:extLst>
          </p:cNvPr>
          <p:cNvCxnSpPr>
            <a:cxnSpLocks/>
            <a:stCxn id="158752" idx="0"/>
          </p:cNvCxnSpPr>
          <p:nvPr/>
        </p:nvCxnSpPr>
        <p:spPr bwMode="auto">
          <a:xfrm rot="5400000" flipH="1" flipV="1">
            <a:off x="4315269" y="3586607"/>
            <a:ext cx="2380362" cy="571500"/>
          </a:xfrm>
          <a:prstGeom prst="curvedConnector3">
            <a:avLst/>
          </a:prstGeom>
          <a:solidFill>
            <a:srgbClr val="3366FF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7171846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143000"/>
            <a:ext cx="7772400" cy="4114800"/>
          </a:xfrm>
        </p:spPr>
        <p:txBody>
          <a:bodyPr anchor="t"/>
          <a:lstStyle/>
          <a:p>
            <a:pPr>
              <a:buFontTx/>
              <a:buNone/>
            </a:pPr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Returns all matched rows, </a:t>
            </a:r>
            <a:r>
              <a:rPr lang="en-US" sz="2400" u="sng" dirty="0">
                <a:latin typeface="Helvetica Neue" charset="0"/>
                <a:ea typeface="Helvetica Neue" charset="0"/>
                <a:cs typeface="Helvetica Neue" charset="0"/>
              </a:rPr>
              <a:t>and </a:t>
            </a:r>
            <a:r>
              <a:rPr lang="en-US" sz="2400" i="1" u="sng" dirty="0">
                <a:latin typeface="Helvetica Neue" charset="0"/>
                <a:ea typeface="Helvetica Neue" charset="0"/>
                <a:cs typeface="Helvetica Neue" charset="0"/>
              </a:rPr>
              <a:t>preserves</a:t>
            </a:r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sz="2400" u="sng" dirty="0">
                <a:latin typeface="Helvetica Neue" charset="0"/>
                <a:ea typeface="Helvetica Neue" charset="0"/>
                <a:cs typeface="Helvetica Neue" charset="0"/>
              </a:rPr>
              <a:t>all unmatched rows from the table on the left</a:t>
            </a:r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 of the join clause</a:t>
            </a:r>
          </a:p>
          <a:p>
            <a:pPr>
              <a:buFontTx/>
              <a:buNone/>
            </a:pPr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(use nulls in fields of non-matching tuples)</a:t>
            </a:r>
          </a:p>
          <a:p>
            <a:pPr>
              <a:buFontTx/>
              <a:buNone/>
            </a:pPr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sz="2000" dirty="0">
                <a:solidFill>
                  <a:srgbClr val="0033CC"/>
                </a:solidFill>
                <a:latin typeface="Lucida Console" charset="0"/>
                <a:ea typeface="Lucida Console" charset="0"/>
                <a:cs typeface="Lucida Console" charset="0"/>
              </a:rPr>
              <a:t>SELECT </a:t>
            </a:r>
            <a:r>
              <a:rPr lang="en-US" sz="2000" dirty="0" err="1">
                <a:solidFill>
                  <a:srgbClr val="0033CC"/>
                </a:solidFill>
                <a:latin typeface="Lucida Console" charset="0"/>
                <a:ea typeface="Lucida Console" charset="0"/>
                <a:cs typeface="Lucida Console" charset="0"/>
              </a:rPr>
              <a:t>s.sid</a:t>
            </a:r>
            <a:r>
              <a:rPr lang="en-US" sz="2000" dirty="0">
                <a:solidFill>
                  <a:srgbClr val="0033CC"/>
                </a:solidFill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sz="2000" dirty="0" err="1">
                <a:solidFill>
                  <a:srgbClr val="0033CC"/>
                </a:solidFill>
                <a:latin typeface="Lucida Console" charset="0"/>
                <a:ea typeface="Lucida Console" charset="0"/>
                <a:cs typeface="Lucida Console" charset="0"/>
              </a:rPr>
              <a:t>s.sname</a:t>
            </a:r>
            <a:r>
              <a:rPr lang="en-US" sz="2000" dirty="0">
                <a:solidFill>
                  <a:srgbClr val="0033CC"/>
                </a:solidFill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sz="2000" dirty="0" err="1">
                <a:solidFill>
                  <a:srgbClr val="0033CC"/>
                </a:solidFill>
                <a:latin typeface="Lucida Console" charset="0"/>
                <a:ea typeface="Lucida Console" charset="0"/>
                <a:cs typeface="Lucida Console" charset="0"/>
              </a:rPr>
              <a:t>r.bid</a:t>
            </a:r>
            <a:r>
              <a:rPr lang="en-US" sz="2000" dirty="0">
                <a:solidFill>
                  <a:srgbClr val="0033CC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</a:p>
          <a:p>
            <a:pPr>
              <a:buFontTx/>
              <a:buNone/>
            </a:pPr>
            <a:r>
              <a:rPr lang="en-US" sz="2000" dirty="0">
                <a:solidFill>
                  <a:srgbClr val="0033CC"/>
                </a:solidFill>
                <a:latin typeface="Lucida Console" charset="0"/>
                <a:ea typeface="Lucida Console" charset="0"/>
                <a:cs typeface="Lucida Console" charset="0"/>
              </a:rPr>
              <a:t>FROM Sailors2 s LEFT OUTER JOIN Reserves2 r </a:t>
            </a:r>
          </a:p>
          <a:p>
            <a:pPr>
              <a:buFontTx/>
              <a:buNone/>
            </a:pPr>
            <a:r>
              <a:rPr lang="en-US" sz="2000" dirty="0">
                <a:solidFill>
                  <a:srgbClr val="0033CC"/>
                </a:solidFill>
                <a:latin typeface="Lucida Console" charset="0"/>
                <a:ea typeface="Lucida Console" charset="0"/>
                <a:cs typeface="Lucida Console" charset="0"/>
              </a:rPr>
              <a:t>ON </a:t>
            </a:r>
            <a:r>
              <a:rPr lang="en-US" sz="2000" dirty="0" err="1">
                <a:solidFill>
                  <a:srgbClr val="0033CC"/>
                </a:solidFill>
                <a:latin typeface="Lucida Console" charset="0"/>
                <a:ea typeface="Lucida Console" charset="0"/>
                <a:cs typeface="Lucida Console" charset="0"/>
              </a:rPr>
              <a:t>s.sid</a:t>
            </a:r>
            <a:r>
              <a:rPr lang="en-US" sz="2000" dirty="0">
                <a:solidFill>
                  <a:srgbClr val="0033CC"/>
                </a:solidFill>
                <a:latin typeface="Lucida Console" charset="0"/>
                <a:ea typeface="Lucida Console" charset="0"/>
                <a:cs typeface="Lucida Console" charset="0"/>
              </a:rPr>
              <a:t> = </a:t>
            </a:r>
            <a:r>
              <a:rPr lang="en-US" sz="2000" dirty="0" err="1">
                <a:solidFill>
                  <a:srgbClr val="0033CC"/>
                </a:solidFill>
                <a:latin typeface="Lucida Console" charset="0"/>
                <a:ea typeface="Lucida Console" charset="0"/>
                <a:cs typeface="Lucida Console" charset="0"/>
              </a:rPr>
              <a:t>r.sid</a:t>
            </a:r>
            <a:r>
              <a:rPr lang="en-US" sz="2000" dirty="0">
                <a:solidFill>
                  <a:srgbClr val="0033CC"/>
                </a:solidFill>
                <a:latin typeface="Lucida Console" charset="0"/>
                <a:ea typeface="Lucida Console" charset="0"/>
                <a:cs typeface="Lucida Console" charset="0"/>
              </a:rPr>
              <a:t>;</a:t>
            </a:r>
            <a:endParaRPr lang="en-US" sz="2000" dirty="0"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buFontTx/>
              <a:buNone/>
            </a:pPr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Returns all sailors &amp; bid for boat in any of their reservations</a:t>
            </a:r>
          </a:p>
          <a:p>
            <a:pPr>
              <a:buFontTx/>
              <a:buNone/>
            </a:pPr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Note: no match for </a:t>
            </a:r>
            <a:r>
              <a:rPr lang="en-US" sz="2400" dirty="0" err="1">
                <a:latin typeface="Helvetica Neue" charset="0"/>
                <a:ea typeface="Helvetica Neue" charset="0"/>
                <a:cs typeface="Helvetica Neue" charset="0"/>
              </a:rPr>
              <a:t>s.sid</a:t>
            </a:r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? </a:t>
            </a:r>
            <a:r>
              <a:rPr lang="en-US" sz="2400" dirty="0" err="1">
                <a:latin typeface="Helvetica Neue" charset="0"/>
                <a:ea typeface="Helvetica Neue" charset="0"/>
                <a:cs typeface="Helvetica Neue" charset="0"/>
              </a:rPr>
              <a:t>r.bid</a:t>
            </a:r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 IS NULL!</a:t>
            </a:r>
          </a:p>
        </p:txBody>
      </p:sp>
      <p:sp>
        <p:nvSpPr>
          <p:cNvPr id="80897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53188"/>
            <a:ext cx="2895600" cy="403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  <a:p>
            <a:endParaRPr lang="en-US" sz="12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</a:t>
            </a:r>
          </a:p>
        </p:txBody>
      </p:sp>
    </p:spTree>
    <p:extLst>
      <p:ext uri="{BB962C8B-B14F-4D97-AF65-F5344CB8AC3E}">
        <p14:creationId xmlns:p14="http://schemas.microsoft.com/office/powerpoint/2010/main" val="16948291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609600"/>
            <a:ext cx="7772400" cy="1143000"/>
          </a:xfrm>
        </p:spPr>
        <p:txBody>
          <a:bodyPr/>
          <a:lstStyle/>
          <a:p>
            <a:r>
              <a:rPr lang="en-US" sz="2000" dirty="0">
                <a:solidFill>
                  <a:srgbClr val="0033CC"/>
                </a:solidFill>
                <a:latin typeface="Lucida Console" charset="0"/>
                <a:ea typeface="Lucida Console" charset="0"/>
                <a:cs typeface="Lucida Console" charset="0"/>
              </a:rPr>
              <a:t>SELECT </a:t>
            </a:r>
            <a:r>
              <a:rPr lang="en-US" sz="2000" dirty="0" err="1">
                <a:solidFill>
                  <a:srgbClr val="0033CC"/>
                </a:solidFill>
                <a:latin typeface="Lucida Console" charset="0"/>
                <a:ea typeface="Lucida Console" charset="0"/>
                <a:cs typeface="Lucida Console" charset="0"/>
              </a:rPr>
              <a:t>s.sid</a:t>
            </a:r>
            <a:r>
              <a:rPr lang="en-US" sz="2000" dirty="0">
                <a:solidFill>
                  <a:srgbClr val="0033CC"/>
                </a:solidFill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sz="2000" dirty="0" err="1">
                <a:solidFill>
                  <a:srgbClr val="0033CC"/>
                </a:solidFill>
                <a:latin typeface="Lucida Console" charset="0"/>
                <a:ea typeface="Lucida Console" charset="0"/>
                <a:cs typeface="Lucida Console" charset="0"/>
              </a:rPr>
              <a:t>s.sname</a:t>
            </a:r>
            <a:r>
              <a:rPr lang="en-US" sz="2000" dirty="0">
                <a:solidFill>
                  <a:srgbClr val="0033CC"/>
                </a:solidFill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sz="2000" dirty="0" err="1">
                <a:solidFill>
                  <a:srgbClr val="0033CC"/>
                </a:solidFill>
                <a:latin typeface="Lucida Console" charset="0"/>
                <a:ea typeface="Lucida Console" charset="0"/>
                <a:cs typeface="Lucida Console" charset="0"/>
              </a:rPr>
              <a:t>r.bid</a:t>
            </a:r>
            <a:r>
              <a:rPr lang="en-US" sz="2000" dirty="0">
                <a:solidFill>
                  <a:srgbClr val="0033CC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br>
              <a:rPr lang="en-US" sz="2000" dirty="0">
                <a:solidFill>
                  <a:srgbClr val="0033CC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>
                <a:solidFill>
                  <a:srgbClr val="0033CC"/>
                </a:solidFill>
                <a:latin typeface="Lucida Console" charset="0"/>
                <a:ea typeface="Lucida Console" charset="0"/>
                <a:cs typeface="Lucida Console" charset="0"/>
              </a:rPr>
              <a:t>FROM Sailors2 s LEFT OUTER JOIN Reserves2 r </a:t>
            </a:r>
            <a:br>
              <a:rPr lang="en-US" sz="2000" dirty="0">
                <a:solidFill>
                  <a:srgbClr val="0033CC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>
                <a:solidFill>
                  <a:srgbClr val="0033CC"/>
                </a:solidFill>
                <a:latin typeface="Lucida Console" charset="0"/>
                <a:ea typeface="Lucida Console" charset="0"/>
                <a:cs typeface="Lucida Console" charset="0"/>
              </a:rPr>
              <a:t>ON </a:t>
            </a:r>
            <a:r>
              <a:rPr lang="en-US" sz="2000" dirty="0" err="1">
                <a:solidFill>
                  <a:srgbClr val="0033CC"/>
                </a:solidFill>
                <a:latin typeface="Lucida Console" charset="0"/>
                <a:ea typeface="Lucida Console" charset="0"/>
                <a:cs typeface="Lucida Console" charset="0"/>
              </a:rPr>
              <a:t>s.sid</a:t>
            </a:r>
            <a:r>
              <a:rPr lang="en-US" sz="2000" dirty="0">
                <a:solidFill>
                  <a:srgbClr val="0033CC"/>
                </a:solidFill>
                <a:latin typeface="Lucida Console" charset="0"/>
                <a:ea typeface="Lucida Console" charset="0"/>
                <a:cs typeface="Lucida Console" charset="0"/>
              </a:rPr>
              <a:t> = </a:t>
            </a:r>
            <a:r>
              <a:rPr lang="en-US" sz="2000" dirty="0" err="1">
                <a:solidFill>
                  <a:srgbClr val="0033CC"/>
                </a:solidFill>
                <a:latin typeface="Lucida Console" charset="0"/>
                <a:ea typeface="Lucida Console" charset="0"/>
                <a:cs typeface="Lucida Console" charset="0"/>
              </a:rPr>
              <a:t>r.sid</a:t>
            </a:r>
            <a:r>
              <a:rPr lang="en-US" sz="2000" dirty="0">
                <a:solidFill>
                  <a:srgbClr val="0033CC"/>
                </a:solidFill>
                <a:latin typeface="Lucida Console" charset="0"/>
                <a:ea typeface="Lucida Console" charset="0"/>
                <a:cs typeface="Lucida Console" charset="0"/>
              </a:rPr>
              <a:t>;</a:t>
            </a:r>
            <a:endParaRPr lang="en-US" sz="4000" dirty="0">
              <a:solidFill>
                <a:srgbClr val="0033CC"/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8294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53188"/>
            <a:ext cx="2895600" cy="403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200" dirty="0">
              <a:solidFill>
                <a:schemeClr val="tx1"/>
              </a:solidFill>
              <a:latin typeface="Times New Roman" charset="0"/>
            </a:endParaRPr>
          </a:p>
          <a:p>
            <a:endParaRPr lang="en-US" sz="1200" dirty="0">
              <a:solidFill>
                <a:schemeClr val="tx2"/>
              </a:solidFill>
              <a:latin typeface="Times New Roman" charset="0"/>
            </a:endParaRPr>
          </a:p>
        </p:txBody>
      </p:sp>
      <p:graphicFrame>
        <p:nvGraphicFramePr>
          <p:cNvPr id="82949" name="Object 8"/>
          <p:cNvGraphicFramePr>
            <a:graphicFrameLocks noChangeAspect="1"/>
          </p:cNvGraphicFramePr>
          <p:nvPr/>
        </p:nvGraphicFramePr>
        <p:xfrm>
          <a:off x="0" y="1981200"/>
          <a:ext cx="5643563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3" name="Document" r:id="rId4" imgW="5638800" imgH="2120900" progId="Word.Document.8">
                  <p:embed/>
                </p:oleObj>
              </mc:Choice>
              <mc:Fallback>
                <p:oleObj name="Document" r:id="rId4" imgW="5638800" imgH="2120900" progId="Word.Document.8">
                  <p:embed/>
                  <p:pic>
                    <p:nvPicPr>
                      <p:cNvPr id="8294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81200"/>
                        <a:ext cx="5643563" cy="212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0" name="Object 9"/>
          <p:cNvGraphicFramePr>
            <a:graphicFrameLocks noChangeAspect="1"/>
          </p:cNvGraphicFramePr>
          <p:nvPr/>
        </p:nvGraphicFramePr>
        <p:xfrm>
          <a:off x="4572000" y="2057400"/>
          <a:ext cx="5643563" cy="161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4" name="Document" r:id="rId6" imgW="5638800" imgH="1612900" progId="Word.Document.8">
                  <p:embed/>
                </p:oleObj>
              </mc:Choice>
              <mc:Fallback>
                <p:oleObj name="Document" r:id="rId6" imgW="5638800" imgH="1612900" progId="Word.Document.8">
                  <p:embed/>
                  <p:pic>
                    <p:nvPicPr>
                      <p:cNvPr id="8295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057400"/>
                        <a:ext cx="5643563" cy="161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2286000" y="506915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hlinkClick r:id="rId8"/>
              </a:rPr>
              <a:t>http://sqlfiddle.com/#!17/54a88/2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8710034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 Outer Join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r>
              <a:rPr lang="en-US" sz="2400" dirty="0"/>
              <a:t>Right Outer Join returns all matched rows, </a:t>
            </a:r>
            <a:r>
              <a:rPr lang="en-US" sz="2400" u="sng" dirty="0">
                <a:latin typeface="Helvetica Neue" charset="0"/>
                <a:ea typeface="Helvetica Neue" charset="0"/>
                <a:cs typeface="Helvetica Neue" charset="0"/>
              </a:rPr>
              <a:t>and </a:t>
            </a:r>
            <a:r>
              <a:rPr lang="en-US" sz="2400" i="1" u="sng" dirty="0">
                <a:latin typeface="Helvetica Neue" charset="0"/>
                <a:ea typeface="Helvetica Neue" charset="0"/>
                <a:cs typeface="Helvetica Neue" charset="0"/>
              </a:rPr>
              <a:t>preserves</a:t>
            </a:r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sz="2400" u="sng" dirty="0"/>
              <a:t>all unmatched rows from the table on the right </a:t>
            </a:r>
            <a:r>
              <a:rPr lang="en-US" sz="2400" dirty="0"/>
              <a:t>of the join clause</a:t>
            </a:r>
          </a:p>
          <a:p>
            <a:endParaRPr lang="en-US" sz="2400" dirty="0"/>
          </a:p>
          <a:p>
            <a:pPr marL="400050" lvl="1" indent="0">
              <a:buNone/>
            </a:pPr>
            <a:r>
              <a:rPr lang="en-US" sz="2000" dirty="0">
                <a:solidFill>
                  <a:schemeClr val="accent1"/>
                </a:solidFill>
                <a:latin typeface="Lucida Console" charset="0"/>
                <a:ea typeface="Lucida Console" charset="0"/>
                <a:cs typeface="Lucida Console" charset="0"/>
              </a:rPr>
              <a:t>SELECT </a:t>
            </a:r>
            <a:r>
              <a:rPr lang="en-US" sz="2000" dirty="0" err="1">
                <a:solidFill>
                  <a:schemeClr val="accent1"/>
                </a:solidFill>
                <a:latin typeface="Lucida Console" charset="0"/>
                <a:ea typeface="Lucida Console" charset="0"/>
                <a:cs typeface="Lucida Console" charset="0"/>
              </a:rPr>
              <a:t>r.sid</a:t>
            </a:r>
            <a:r>
              <a:rPr lang="en-US" sz="2000" dirty="0">
                <a:solidFill>
                  <a:schemeClr val="accent1"/>
                </a:solidFill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sz="2000" dirty="0" err="1">
                <a:solidFill>
                  <a:schemeClr val="accent1"/>
                </a:solidFill>
                <a:latin typeface="Lucida Console" charset="0"/>
                <a:ea typeface="Lucida Console" charset="0"/>
                <a:cs typeface="Lucida Console" charset="0"/>
              </a:rPr>
              <a:t>b.bid</a:t>
            </a:r>
            <a:r>
              <a:rPr lang="en-US" sz="2000" dirty="0">
                <a:solidFill>
                  <a:schemeClr val="accent1"/>
                </a:solidFill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sz="2000" dirty="0" err="1">
                <a:solidFill>
                  <a:schemeClr val="accent1"/>
                </a:solidFill>
                <a:latin typeface="Lucida Console" charset="0"/>
                <a:ea typeface="Lucida Console" charset="0"/>
                <a:cs typeface="Lucida Console" charset="0"/>
              </a:rPr>
              <a:t>b.bname</a:t>
            </a:r>
            <a:endParaRPr lang="en-US" sz="2000" dirty="0">
              <a:solidFill>
                <a:schemeClr val="accent1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chemeClr val="accent1"/>
                </a:solidFill>
                <a:latin typeface="Lucida Console" charset="0"/>
                <a:ea typeface="Lucida Console" charset="0"/>
                <a:cs typeface="Lucida Console" charset="0"/>
              </a:rPr>
              <a:t>FROM Reserves2 r RIGHT OUTER JOIN Boats2 b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accent1"/>
                </a:solidFill>
                <a:latin typeface="Lucida Console" charset="0"/>
                <a:ea typeface="Lucida Console" charset="0"/>
                <a:cs typeface="Lucida Console" charset="0"/>
              </a:rPr>
              <a:t>ON </a:t>
            </a:r>
            <a:r>
              <a:rPr lang="en-US" sz="2000" dirty="0" err="1">
                <a:solidFill>
                  <a:schemeClr val="accent1"/>
                </a:solidFill>
                <a:latin typeface="Lucida Console" charset="0"/>
                <a:ea typeface="Lucida Console" charset="0"/>
                <a:cs typeface="Lucida Console" charset="0"/>
              </a:rPr>
              <a:t>r.bid</a:t>
            </a:r>
            <a:r>
              <a:rPr lang="en-US" sz="2000" dirty="0">
                <a:solidFill>
                  <a:schemeClr val="accent1"/>
                </a:solidFill>
                <a:latin typeface="Lucida Console" charset="0"/>
                <a:ea typeface="Lucida Console" charset="0"/>
                <a:cs typeface="Lucida Console" charset="0"/>
              </a:rPr>
              <a:t> = </a:t>
            </a:r>
            <a:r>
              <a:rPr lang="en-US" sz="2000" dirty="0" err="1">
                <a:solidFill>
                  <a:schemeClr val="accent1"/>
                </a:solidFill>
                <a:latin typeface="Lucida Console" charset="0"/>
                <a:ea typeface="Lucida Console" charset="0"/>
                <a:cs typeface="Lucida Console" charset="0"/>
              </a:rPr>
              <a:t>b.bid</a:t>
            </a:r>
            <a:r>
              <a:rPr lang="en-US" sz="2000" dirty="0">
                <a:solidFill>
                  <a:schemeClr val="accent1"/>
                </a:solidFill>
                <a:latin typeface="Lucida Console" charset="0"/>
                <a:ea typeface="Lucida Console" charset="0"/>
                <a:cs typeface="Lucida Console" charset="0"/>
              </a:rPr>
              <a:t>;</a:t>
            </a:r>
          </a:p>
          <a:p>
            <a:endParaRPr lang="en-US" sz="2400" dirty="0"/>
          </a:p>
          <a:p>
            <a:r>
              <a:rPr lang="en-US" sz="2400" dirty="0"/>
              <a:t>Returns all boats &amp; information on which ones are  reserved.</a:t>
            </a:r>
          </a:p>
          <a:p>
            <a:r>
              <a:rPr lang="en-US" sz="2400" dirty="0"/>
              <a:t>No match for </a:t>
            </a:r>
            <a:r>
              <a:rPr lang="en-US" sz="2400" dirty="0" err="1"/>
              <a:t>b.bid</a:t>
            </a:r>
            <a:r>
              <a:rPr lang="en-US" sz="2400" dirty="0"/>
              <a:t>?  </a:t>
            </a:r>
            <a:r>
              <a:rPr lang="en-US" sz="2400" dirty="0" err="1"/>
              <a:t>r.sid</a:t>
            </a:r>
            <a:r>
              <a:rPr lang="en-US" sz="2400" dirty="0"/>
              <a:t> IS NULL!</a:t>
            </a:r>
          </a:p>
        </p:txBody>
      </p:sp>
      <p:sp>
        <p:nvSpPr>
          <p:cNvPr id="84993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53188"/>
            <a:ext cx="2895600" cy="403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  <a:p>
            <a:endParaRPr lang="en-US" sz="1200">
              <a:solidFill>
                <a:schemeClr val="tx2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0119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5665"/>
            <a:ext cx="7772400" cy="1143000"/>
          </a:xfrm>
        </p:spPr>
        <p:txBody>
          <a:bodyPr/>
          <a:lstStyle/>
          <a:p>
            <a:pPr marL="400050" lvl="1" indent="0">
              <a:buNone/>
            </a:pPr>
            <a:r>
              <a:rPr lang="en-US" sz="2000" dirty="0">
                <a:solidFill>
                  <a:schemeClr val="accent1"/>
                </a:solidFill>
                <a:latin typeface="Lucida Console" charset="0"/>
                <a:ea typeface="Lucida Console" charset="0"/>
                <a:cs typeface="Lucida Console" charset="0"/>
              </a:rPr>
              <a:t>SELECT </a:t>
            </a:r>
            <a:r>
              <a:rPr lang="en-US" sz="2000" dirty="0" err="1">
                <a:solidFill>
                  <a:schemeClr val="accent1"/>
                </a:solidFill>
                <a:latin typeface="Lucida Console" charset="0"/>
                <a:ea typeface="Lucida Console" charset="0"/>
                <a:cs typeface="Lucida Console" charset="0"/>
              </a:rPr>
              <a:t>p.uid</a:t>
            </a:r>
            <a:r>
              <a:rPr lang="en-US" sz="2000" dirty="0">
                <a:solidFill>
                  <a:schemeClr val="accent1"/>
                </a:solidFill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sz="2000" dirty="0" err="1">
                <a:solidFill>
                  <a:schemeClr val="accent1"/>
                </a:solidFill>
                <a:latin typeface="Lucida Console" charset="0"/>
                <a:ea typeface="Lucida Console" charset="0"/>
                <a:cs typeface="Lucida Console" charset="0"/>
              </a:rPr>
              <a:t>c.cid</a:t>
            </a:r>
            <a:r>
              <a:rPr lang="en-US" sz="2000" dirty="0">
                <a:solidFill>
                  <a:schemeClr val="accent1"/>
                </a:solidFill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sz="2000" dirty="0" err="1">
                <a:solidFill>
                  <a:schemeClr val="accent1"/>
                </a:solidFill>
                <a:latin typeface="Lucida Console" charset="0"/>
                <a:ea typeface="Lucida Console" charset="0"/>
                <a:cs typeface="Lucida Console" charset="0"/>
              </a:rPr>
              <a:t>c.cname</a:t>
            </a:r>
            <a:br>
              <a:rPr lang="en-US" sz="2000" dirty="0">
                <a:solidFill>
                  <a:schemeClr val="accent1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>
                <a:solidFill>
                  <a:schemeClr val="accent1"/>
                </a:solidFill>
                <a:latin typeface="Lucida Console" charset="0"/>
                <a:ea typeface="Lucida Console" charset="0"/>
                <a:cs typeface="Lucida Console" charset="0"/>
              </a:rPr>
              <a:t>FROM Posts2 p RIGHT OUTER JOIN Channels2 c</a:t>
            </a:r>
            <a:br>
              <a:rPr lang="en-US" sz="2000" dirty="0">
                <a:solidFill>
                  <a:schemeClr val="accent1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>
                <a:solidFill>
                  <a:schemeClr val="accent1"/>
                </a:solidFill>
                <a:latin typeface="Lucida Console" charset="0"/>
                <a:ea typeface="Lucida Console" charset="0"/>
                <a:cs typeface="Lucida Console" charset="0"/>
              </a:rPr>
              <a:t>ON </a:t>
            </a:r>
            <a:r>
              <a:rPr lang="en-US" sz="2000" dirty="0" err="1">
                <a:solidFill>
                  <a:schemeClr val="accent1"/>
                </a:solidFill>
                <a:latin typeface="Lucida Console" charset="0"/>
                <a:ea typeface="Lucida Console" charset="0"/>
                <a:cs typeface="Lucida Console" charset="0"/>
              </a:rPr>
              <a:t>p.cid</a:t>
            </a:r>
            <a:r>
              <a:rPr lang="en-US" sz="2000" dirty="0">
                <a:solidFill>
                  <a:schemeClr val="accent1"/>
                </a:solidFill>
                <a:latin typeface="Lucida Console" charset="0"/>
                <a:ea typeface="Lucida Console" charset="0"/>
                <a:cs typeface="Lucida Console" charset="0"/>
              </a:rPr>
              <a:t> = </a:t>
            </a:r>
            <a:r>
              <a:rPr lang="en-US" sz="2000" dirty="0" err="1">
                <a:solidFill>
                  <a:schemeClr val="accent1"/>
                </a:solidFill>
                <a:latin typeface="Lucida Console" charset="0"/>
                <a:ea typeface="Lucida Console" charset="0"/>
                <a:cs typeface="Lucida Console" charset="0"/>
              </a:rPr>
              <a:t>c.cid</a:t>
            </a:r>
            <a:r>
              <a:rPr lang="en-US" sz="2000" dirty="0">
                <a:solidFill>
                  <a:schemeClr val="accent1"/>
                </a:solidFill>
                <a:latin typeface="Lucida Console" charset="0"/>
                <a:ea typeface="Lucida Console" charset="0"/>
                <a:cs typeface="Lucida Console" charset="0"/>
              </a:rPr>
              <a:t>;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87041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53188"/>
            <a:ext cx="2895600" cy="403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  <a:p>
            <a:endParaRPr lang="en-US" sz="1200">
              <a:solidFill>
                <a:schemeClr val="tx2"/>
              </a:solidFill>
              <a:latin typeface="Times New Roman" charset="0"/>
            </a:endParaRPr>
          </a:p>
        </p:txBody>
      </p:sp>
      <p:graphicFrame>
        <p:nvGraphicFramePr>
          <p:cNvPr id="8704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5034104"/>
              </p:ext>
            </p:extLst>
          </p:nvPr>
        </p:nvGraphicFramePr>
        <p:xfrm>
          <a:off x="4800600" y="1797050"/>
          <a:ext cx="5640388" cy="200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91" name="Document" r:id="rId4" imgW="5638800" imgH="2006600" progId="Word.Document.8">
                  <p:embed/>
                </p:oleObj>
              </mc:Choice>
              <mc:Fallback>
                <p:oleObj name="Document" r:id="rId4" imgW="5638800" imgH="2006600" progId="Word.Document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797050"/>
                        <a:ext cx="5640388" cy="200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2286000" y="506915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hlinkClick r:id="rId6"/>
              </a:rPr>
              <a:t>http://sqlfiddle.com/#!17/a7b2f/1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</a:p>
        </p:txBody>
      </p:sp>
      <p:graphicFrame>
        <p:nvGraphicFramePr>
          <p:cNvPr id="9" name="Object 9">
            <a:extLst>
              <a:ext uri="{FF2B5EF4-FFF2-40B4-BE49-F238E27FC236}">
                <a16:creationId xmlns:a16="http://schemas.microsoft.com/office/drawing/2014/main" id="{5DDC59FC-AC9E-6246-AE5B-49B103A189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45040"/>
              </p:ext>
            </p:extLst>
          </p:nvPr>
        </p:nvGraphicFramePr>
        <p:xfrm>
          <a:off x="381000" y="2190218"/>
          <a:ext cx="5643563" cy="141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92" name="Document" r:id="rId7" imgW="5638800" imgH="1409700" progId="Word.Document.8">
                  <p:embed/>
                </p:oleObj>
              </mc:Choice>
              <mc:Fallback>
                <p:oleObj name="Document" r:id="rId7" imgW="5638800" imgH="1409700" progId="Word.Document.8">
                  <p:embed/>
                  <p:pic>
                    <p:nvPicPr>
                      <p:cNvPr id="2" name="Object 9">
                        <a:extLst>
                          <a:ext uri="{FF2B5EF4-FFF2-40B4-BE49-F238E27FC236}">
                            <a16:creationId xmlns:a16="http://schemas.microsoft.com/office/drawing/2014/main" id="{B8771740-75AB-7548-8E19-FD5C460E07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190218"/>
                        <a:ext cx="5643563" cy="1411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Full Outer Join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r>
              <a:rPr lang="en-US" sz="2400" dirty="0"/>
              <a:t>Full Outer Join returns all (matched or unmatched) rows from the tables on both sides of the join clause </a:t>
            </a:r>
          </a:p>
          <a:p>
            <a:endParaRPr lang="en-US" sz="2400" dirty="0"/>
          </a:p>
          <a:p>
            <a:pPr marL="400050" lvl="1" indent="0">
              <a:buNone/>
            </a:pPr>
            <a:r>
              <a:rPr lang="en-US" sz="2000" dirty="0">
                <a:solidFill>
                  <a:schemeClr val="accent1"/>
                </a:solidFill>
                <a:latin typeface="Lucida Console" charset="0"/>
                <a:ea typeface="Lucida Console" charset="0"/>
                <a:cs typeface="Lucida Console" charset="0"/>
              </a:rPr>
              <a:t>SELECT </a:t>
            </a:r>
            <a:r>
              <a:rPr lang="en-US" sz="2000" dirty="0" err="1">
                <a:solidFill>
                  <a:schemeClr val="accent1"/>
                </a:solidFill>
                <a:latin typeface="Lucida Console" charset="0"/>
                <a:ea typeface="Lucida Console" charset="0"/>
                <a:cs typeface="Lucida Console" charset="0"/>
              </a:rPr>
              <a:t>r.sid</a:t>
            </a:r>
            <a:r>
              <a:rPr lang="en-US" sz="2000" dirty="0">
                <a:solidFill>
                  <a:schemeClr val="accent1"/>
                </a:solidFill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sz="2000" dirty="0" err="1">
                <a:solidFill>
                  <a:schemeClr val="accent1"/>
                </a:solidFill>
                <a:latin typeface="Lucida Console" charset="0"/>
                <a:ea typeface="Lucida Console" charset="0"/>
                <a:cs typeface="Lucida Console" charset="0"/>
              </a:rPr>
              <a:t>b.bid</a:t>
            </a:r>
            <a:r>
              <a:rPr lang="en-US" sz="2000" dirty="0">
                <a:solidFill>
                  <a:schemeClr val="accent1"/>
                </a:solidFill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sz="2000" dirty="0" err="1">
                <a:solidFill>
                  <a:schemeClr val="accent1"/>
                </a:solidFill>
                <a:latin typeface="Lucida Console" charset="0"/>
                <a:ea typeface="Lucida Console" charset="0"/>
                <a:cs typeface="Lucida Console" charset="0"/>
              </a:rPr>
              <a:t>b.bname</a:t>
            </a:r>
            <a:endParaRPr lang="en-US" sz="2000" dirty="0">
              <a:solidFill>
                <a:schemeClr val="accent1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chemeClr val="accent1"/>
                </a:solidFill>
                <a:latin typeface="Lucida Console" charset="0"/>
                <a:ea typeface="Lucida Console" charset="0"/>
                <a:cs typeface="Lucida Console" charset="0"/>
              </a:rPr>
              <a:t>FROM Reserves2 r FULL OUTER JOIN Boats2 b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accent1"/>
                </a:solidFill>
                <a:latin typeface="Lucida Console" charset="0"/>
                <a:ea typeface="Lucida Console" charset="0"/>
                <a:cs typeface="Lucida Console" charset="0"/>
              </a:rPr>
              <a:t>ON </a:t>
            </a:r>
            <a:r>
              <a:rPr lang="en-US" sz="2000" dirty="0" err="1">
                <a:solidFill>
                  <a:schemeClr val="accent1"/>
                </a:solidFill>
                <a:latin typeface="Lucida Console" charset="0"/>
                <a:ea typeface="Lucida Console" charset="0"/>
                <a:cs typeface="Lucida Console" charset="0"/>
              </a:rPr>
              <a:t>r.bid</a:t>
            </a:r>
            <a:r>
              <a:rPr lang="en-US" sz="2000" dirty="0">
                <a:solidFill>
                  <a:schemeClr val="accent1"/>
                </a:solidFill>
                <a:latin typeface="Lucida Console" charset="0"/>
                <a:ea typeface="Lucida Console" charset="0"/>
                <a:cs typeface="Lucida Console" charset="0"/>
              </a:rPr>
              <a:t> = </a:t>
            </a:r>
            <a:r>
              <a:rPr lang="en-US" sz="2000" dirty="0" err="1">
                <a:solidFill>
                  <a:schemeClr val="accent1"/>
                </a:solidFill>
                <a:latin typeface="Lucida Console" charset="0"/>
                <a:ea typeface="Lucida Console" charset="0"/>
                <a:cs typeface="Lucida Console" charset="0"/>
              </a:rPr>
              <a:t>b.bid</a:t>
            </a:r>
            <a:endParaRPr lang="en-US" sz="2000" dirty="0">
              <a:solidFill>
                <a:schemeClr val="accent1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endParaRPr lang="en-US" sz="2400" dirty="0"/>
          </a:p>
          <a:p>
            <a:r>
              <a:rPr lang="en-US" sz="2400" dirty="0"/>
              <a:t>Returns all boats &amp; all information on reservations</a:t>
            </a:r>
          </a:p>
          <a:p>
            <a:r>
              <a:rPr lang="en-US" sz="2400" dirty="0"/>
              <a:t>No match for </a:t>
            </a:r>
            <a:r>
              <a:rPr lang="en-US" sz="2400" dirty="0" err="1"/>
              <a:t>r.bid</a:t>
            </a:r>
            <a:r>
              <a:rPr lang="en-US" sz="2400" dirty="0"/>
              <a:t>?  </a:t>
            </a:r>
          </a:p>
          <a:p>
            <a:pPr lvl="1"/>
            <a:r>
              <a:rPr lang="en-US" sz="2000" dirty="0" err="1"/>
              <a:t>b.bid</a:t>
            </a:r>
            <a:r>
              <a:rPr lang="en-US" sz="2000" dirty="0"/>
              <a:t> IS NULL AND </a:t>
            </a:r>
            <a:r>
              <a:rPr lang="en-US" sz="2000" dirty="0" err="1"/>
              <a:t>b.bname</a:t>
            </a:r>
            <a:r>
              <a:rPr lang="en-US" sz="2000" dirty="0"/>
              <a:t> IS NULL!</a:t>
            </a:r>
          </a:p>
          <a:p>
            <a:r>
              <a:rPr lang="en-US" sz="2400" dirty="0"/>
              <a:t>No match for </a:t>
            </a:r>
            <a:r>
              <a:rPr lang="en-US" sz="2400" dirty="0" err="1"/>
              <a:t>b.bid</a:t>
            </a:r>
            <a:r>
              <a:rPr lang="en-US" sz="2400" dirty="0"/>
              <a:t>?</a:t>
            </a:r>
          </a:p>
          <a:p>
            <a:pPr lvl="1"/>
            <a:r>
              <a:rPr lang="en-US" sz="2000" dirty="0" err="1"/>
              <a:t>r.sid</a:t>
            </a:r>
            <a:r>
              <a:rPr lang="en-US" sz="2000" dirty="0"/>
              <a:t> IS NULL!</a:t>
            </a:r>
          </a:p>
        </p:txBody>
      </p:sp>
      <p:sp>
        <p:nvSpPr>
          <p:cNvPr id="89089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53188"/>
            <a:ext cx="2895600" cy="403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  <a:p>
            <a:endParaRPr lang="en-US" sz="1200">
              <a:solidFill>
                <a:schemeClr val="tx2"/>
              </a:solidFill>
              <a:latin typeface="Times New Roman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1143000"/>
          </a:xfrm>
        </p:spPr>
        <p:txBody>
          <a:bodyPr/>
          <a:lstStyle/>
          <a:p>
            <a:r>
              <a:rPr lang="en-US" sz="2000" dirty="0">
                <a:solidFill>
                  <a:srgbClr val="0033CC"/>
                </a:solidFill>
                <a:latin typeface="Lucida Console" charset="0"/>
                <a:ea typeface="Lucida Console" charset="0"/>
                <a:cs typeface="Lucida Console" charset="0"/>
              </a:rPr>
              <a:t>SELECT </a:t>
            </a:r>
            <a:r>
              <a:rPr lang="en-US" sz="2000" dirty="0" err="1">
                <a:solidFill>
                  <a:srgbClr val="0033CC"/>
                </a:solidFill>
                <a:latin typeface="Lucida Console" charset="0"/>
                <a:ea typeface="Lucida Console" charset="0"/>
                <a:cs typeface="Lucida Console" charset="0"/>
              </a:rPr>
              <a:t>r.sid</a:t>
            </a:r>
            <a:r>
              <a:rPr lang="en-US" sz="2000" dirty="0">
                <a:solidFill>
                  <a:srgbClr val="0033CC"/>
                </a:solidFill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sz="2000" dirty="0" err="1">
                <a:solidFill>
                  <a:srgbClr val="0033CC"/>
                </a:solidFill>
                <a:latin typeface="Lucida Console" charset="0"/>
                <a:ea typeface="Lucida Console" charset="0"/>
                <a:cs typeface="Lucida Console" charset="0"/>
              </a:rPr>
              <a:t>b.bid</a:t>
            </a:r>
            <a:r>
              <a:rPr lang="en-US" sz="2000" dirty="0">
                <a:solidFill>
                  <a:srgbClr val="0033CC"/>
                </a:solidFill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sz="2000" dirty="0" err="1">
                <a:solidFill>
                  <a:srgbClr val="0033CC"/>
                </a:solidFill>
                <a:latin typeface="Lucida Console" charset="0"/>
                <a:ea typeface="Lucida Console" charset="0"/>
                <a:cs typeface="Lucida Console" charset="0"/>
              </a:rPr>
              <a:t>b.bname</a:t>
            </a:r>
            <a:r>
              <a:rPr lang="en-US" sz="2000" dirty="0">
                <a:solidFill>
                  <a:srgbClr val="0033CC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br>
              <a:rPr lang="en-US" sz="2000" dirty="0">
                <a:solidFill>
                  <a:srgbClr val="0033CC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>
                <a:solidFill>
                  <a:srgbClr val="0033CC"/>
                </a:solidFill>
                <a:latin typeface="Lucida Console" charset="0"/>
                <a:ea typeface="Lucida Console" charset="0"/>
                <a:cs typeface="Lucida Console" charset="0"/>
              </a:rPr>
              <a:t>FROM Reserves2 r FULL OUTER JOIN Boats2 b </a:t>
            </a:r>
            <a:br>
              <a:rPr lang="en-US" sz="2000" dirty="0">
                <a:solidFill>
                  <a:srgbClr val="0033CC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>
                <a:solidFill>
                  <a:srgbClr val="0033CC"/>
                </a:solidFill>
                <a:latin typeface="Lucida Console" charset="0"/>
                <a:ea typeface="Lucida Console" charset="0"/>
                <a:cs typeface="Lucida Console" charset="0"/>
              </a:rPr>
              <a:t>ON </a:t>
            </a:r>
            <a:r>
              <a:rPr lang="en-US" sz="2000" dirty="0" err="1">
                <a:solidFill>
                  <a:srgbClr val="0033CC"/>
                </a:solidFill>
                <a:latin typeface="Lucida Console" charset="0"/>
                <a:ea typeface="Lucida Console" charset="0"/>
                <a:cs typeface="Lucida Console" charset="0"/>
              </a:rPr>
              <a:t>r.bid</a:t>
            </a:r>
            <a:r>
              <a:rPr lang="en-US" sz="2000" dirty="0">
                <a:solidFill>
                  <a:srgbClr val="0033CC"/>
                </a:solidFill>
                <a:latin typeface="Lucida Console" charset="0"/>
                <a:ea typeface="Lucida Console" charset="0"/>
                <a:cs typeface="Lucida Console" charset="0"/>
              </a:rPr>
              <a:t> = </a:t>
            </a:r>
            <a:r>
              <a:rPr lang="en-US" sz="2000" dirty="0" err="1">
                <a:solidFill>
                  <a:srgbClr val="0033CC"/>
                </a:solidFill>
                <a:latin typeface="Lucida Console" charset="0"/>
                <a:ea typeface="Lucida Console" charset="0"/>
                <a:cs typeface="Lucida Console" charset="0"/>
              </a:rPr>
              <a:t>b.bid</a:t>
            </a:r>
            <a:endParaRPr lang="en-US" sz="4000" dirty="0">
              <a:solidFill>
                <a:srgbClr val="0033CC"/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91137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53188"/>
            <a:ext cx="2895600" cy="403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  <a:p>
            <a:endParaRPr lang="en-US" sz="1200">
              <a:solidFill>
                <a:schemeClr val="tx2"/>
              </a:solidFill>
              <a:latin typeface="Times New Roman" charset="0"/>
            </a:endParaRPr>
          </a:p>
        </p:txBody>
      </p:sp>
      <p:graphicFrame>
        <p:nvGraphicFramePr>
          <p:cNvPr id="9114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400659"/>
              </p:ext>
            </p:extLst>
          </p:nvPr>
        </p:nvGraphicFramePr>
        <p:xfrm>
          <a:off x="4271211" y="1295400"/>
          <a:ext cx="5640388" cy="224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91" name="Document" r:id="rId4" imgW="5638800" imgH="2247900" progId="Word.Document.8">
                  <p:embed/>
                </p:oleObj>
              </mc:Choice>
              <mc:Fallback>
                <p:oleObj name="Document" r:id="rId4" imgW="5638800" imgH="2247900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1211" y="1295400"/>
                        <a:ext cx="5640388" cy="224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6768180"/>
              </p:ext>
            </p:extLst>
          </p:nvPr>
        </p:nvGraphicFramePr>
        <p:xfrm>
          <a:off x="4011" y="1676400"/>
          <a:ext cx="5643563" cy="161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92" name="Document" r:id="rId6" imgW="5638800" imgH="1612900" progId="Word.Document.8">
                  <p:embed/>
                </p:oleObj>
              </mc:Choice>
              <mc:Fallback>
                <p:oleObj name="Document" r:id="rId6" imgW="5638800" imgH="1612900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1" y="1676400"/>
                        <a:ext cx="5643563" cy="161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2286000" y="506915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hlinkClick r:id="rId8"/>
              </a:rPr>
              <a:t>http://sqlfiddle.com/#!17/a7b2f/3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91137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53188"/>
            <a:ext cx="2895600" cy="403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  <a:p>
            <a:endParaRPr lang="en-US" sz="1200">
              <a:solidFill>
                <a:schemeClr val="tx2"/>
              </a:solidFill>
              <a:latin typeface="Times New Roman" charset="0"/>
            </a:endParaRPr>
          </a:p>
        </p:txBody>
      </p:sp>
      <p:graphicFrame>
        <p:nvGraphicFramePr>
          <p:cNvPr id="1863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2978922"/>
              </p:ext>
            </p:extLst>
          </p:nvPr>
        </p:nvGraphicFramePr>
        <p:xfrm>
          <a:off x="1993942" y="3885542"/>
          <a:ext cx="4554538" cy="175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18" name="Worksheet" r:id="rId4" imgW="8025397" imgH="3098413" progId="Excel.Sheet.8">
                  <p:embed/>
                </p:oleObj>
              </mc:Choice>
              <mc:Fallback>
                <p:oleObj name="Worksheet" r:id="rId4" imgW="8025397" imgH="3098413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42" y="3885542"/>
                        <a:ext cx="4554538" cy="175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373" name="Text Box 5"/>
          <p:cNvSpPr txBox="1">
            <a:spLocks noChangeArrowheads="1"/>
          </p:cNvSpPr>
          <p:nvPr/>
        </p:nvSpPr>
        <p:spPr bwMode="auto">
          <a:xfrm>
            <a:off x="822325" y="5594350"/>
            <a:ext cx="7754929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Helvetica Neue"/>
                <a:cs typeface="Helvetica Neue"/>
              </a:rPr>
              <a:t>Note: in this case it is the same as the ROJ! </a:t>
            </a:r>
            <a:br>
              <a:rPr lang="en-US" sz="2400" dirty="0">
                <a:latin typeface="Helvetica Neue"/>
                <a:cs typeface="Helvetica Neue"/>
              </a:rPr>
            </a:br>
            <a:r>
              <a:rPr lang="en-US" sz="2400" dirty="0">
                <a:latin typeface="Helvetica Neue"/>
                <a:cs typeface="Helvetica Neue"/>
              </a:rPr>
              <a:t>bid is a foreign key in reserves, so all reservations must</a:t>
            </a:r>
          </a:p>
          <a:p>
            <a:r>
              <a:rPr lang="en-US" sz="2400" dirty="0">
                <a:latin typeface="Helvetica Neue"/>
                <a:cs typeface="Helvetica Neue"/>
              </a:rPr>
              <a:t>have a corresponding tuple in boats.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1143000"/>
          </a:xfrm>
        </p:spPr>
        <p:txBody>
          <a:bodyPr/>
          <a:lstStyle/>
          <a:p>
            <a:r>
              <a:rPr lang="en-US" sz="2000" dirty="0">
                <a:solidFill>
                  <a:srgbClr val="0033CC"/>
                </a:solidFill>
                <a:latin typeface="Lucida Console" charset="0"/>
                <a:ea typeface="Lucida Console" charset="0"/>
                <a:cs typeface="Lucida Console" charset="0"/>
              </a:rPr>
              <a:t>SELECT </a:t>
            </a:r>
            <a:r>
              <a:rPr lang="en-US" sz="2000" dirty="0" err="1">
                <a:solidFill>
                  <a:srgbClr val="0033CC"/>
                </a:solidFill>
                <a:latin typeface="Lucida Console" charset="0"/>
                <a:ea typeface="Lucida Console" charset="0"/>
                <a:cs typeface="Lucida Console" charset="0"/>
              </a:rPr>
              <a:t>r.sid</a:t>
            </a:r>
            <a:r>
              <a:rPr lang="en-US" sz="2000" dirty="0">
                <a:solidFill>
                  <a:srgbClr val="0033CC"/>
                </a:solidFill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sz="2000" dirty="0" err="1">
                <a:solidFill>
                  <a:srgbClr val="0033CC"/>
                </a:solidFill>
                <a:latin typeface="Lucida Console" charset="0"/>
                <a:ea typeface="Lucida Console" charset="0"/>
                <a:cs typeface="Lucida Console" charset="0"/>
              </a:rPr>
              <a:t>b.bid</a:t>
            </a:r>
            <a:r>
              <a:rPr lang="en-US" sz="2000" dirty="0">
                <a:solidFill>
                  <a:srgbClr val="0033CC"/>
                </a:solidFill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sz="2000" dirty="0" err="1">
                <a:solidFill>
                  <a:srgbClr val="0033CC"/>
                </a:solidFill>
                <a:latin typeface="Lucida Console" charset="0"/>
                <a:ea typeface="Lucida Console" charset="0"/>
                <a:cs typeface="Lucida Console" charset="0"/>
              </a:rPr>
              <a:t>b.bname</a:t>
            </a:r>
            <a:r>
              <a:rPr lang="en-US" sz="2000" dirty="0">
                <a:solidFill>
                  <a:srgbClr val="0033CC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br>
              <a:rPr lang="en-US" sz="2000" dirty="0">
                <a:solidFill>
                  <a:srgbClr val="0033CC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>
                <a:solidFill>
                  <a:srgbClr val="0033CC"/>
                </a:solidFill>
                <a:latin typeface="Lucida Console" charset="0"/>
                <a:ea typeface="Lucida Console" charset="0"/>
                <a:cs typeface="Lucida Console" charset="0"/>
              </a:rPr>
              <a:t>FROM Reserves2 r FULL OUTER JOIN Boats2 b </a:t>
            </a:r>
            <a:br>
              <a:rPr lang="en-US" sz="2000" dirty="0">
                <a:solidFill>
                  <a:srgbClr val="0033CC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>
                <a:solidFill>
                  <a:srgbClr val="0033CC"/>
                </a:solidFill>
                <a:latin typeface="Lucida Console" charset="0"/>
                <a:ea typeface="Lucida Console" charset="0"/>
                <a:cs typeface="Lucida Console" charset="0"/>
              </a:rPr>
              <a:t>ON </a:t>
            </a:r>
            <a:r>
              <a:rPr lang="en-US" sz="2000" dirty="0" err="1">
                <a:solidFill>
                  <a:srgbClr val="0033CC"/>
                </a:solidFill>
                <a:latin typeface="Lucida Console" charset="0"/>
                <a:ea typeface="Lucida Console" charset="0"/>
                <a:cs typeface="Lucida Console" charset="0"/>
              </a:rPr>
              <a:t>r.bid</a:t>
            </a:r>
            <a:r>
              <a:rPr lang="en-US" sz="2000" dirty="0">
                <a:solidFill>
                  <a:srgbClr val="0033CC"/>
                </a:solidFill>
                <a:latin typeface="Lucida Console" charset="0"/>
                <a:ea typeface="Lucida Console" charset="0"/>
                <a:cs typeface="Lucida Console" charset="0"/>
              </a:rPr>
              <a:t> = </a:t>
            </a:r>
            <a:r>
              <a:rPr lang="en-US" sz="2000" dirty="0" err="1">
                <a:solidFill>
                  <a:srgbClr val="0033CC"/>
                </a:solidFill>
                <a:latin typeface="Lucida Console" charset="0"/>
                <a:ea typeface="Lucida Console" charset="0"/>
                <a:cs typeface="Lucida Console" charset="0"/>
              </a:rPr>
              <a:t>b.bid</a:t>
            </a:r>
            <a:endParaRPr lang="en-US" sz="4000" dirty="0">
              <a:solidFill>
                <a:srgbClr val="0033CC"/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378263"/>
              </p:ext>
            </p:extLst>
          </p:nvPr>
        </p:nvGraphicFramePr>
        <p:xfrm>
          <a:off x="4271211" y="1295400"/>
          <a:ext cx="5640388" cy="224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19" name="Document" r:id="rId6" imgW="5638800" imgH="2247900" progId="Word.Document.8">
                  <p:embed/>
                </p:oleObj>
              </mc:Choice>
              <mc:Fallback>
                <p:oleObj name="Document" r:id="rId6" imgW="5638800" imgH="22479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1211" y="1295400"/>
                        <a:ext cx="5640388" cy="224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731283"/>
              </p:ext>
            </p:extLst>
          </p:nvPr>
        </p:nvGraphicFramePr>
        <p:xfrm>
          <a:off x="4011" y="1676400"/>
          <a:ext cx="5643563" cy="161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20" name="Document" r:id="rId8" imgW="5638800" imgH="1612900" progId="Word.Document.8">
                  <p:embed/>
                </p:oleObj>
              </mc:Choice>
              <mc:Fallback>
                <p:oleObj name="Document" r:id="rId8" imgW="5638800" imgH="16129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1" y="1676400"/>
                        <a:ext cx="5643563" cy="161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34994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Osaka" charset="0"/>
                <a:cs typeface="Helvetica Neue Light"/>
              </a:rPr>
              <a:t>Putting it all together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SELECT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000" dirty="0" err="1">
                <a:latin typeface="Lucida Sans Typewriter" charset="0"/>
                <a:ea typeface="Osaka" charset="0"/>
                <a:cs typeface="Osaka" charset="0"/>
              </a:rPr>
              <a:t>S.dept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,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AVG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(</a:t>
            </a:r>
            <a:r>
              <a:rPr lang="en-US" sz="2000" dirty="0" err="1">
                <a:latin typeface="Lucida Sans Typewriter" charset="0"/>
                <a:ea typeface="Osaka" charset="0"/>
                <a:cs typeface="Osaka" charset="0"/>
              </a:rPr>
              <a:t>S.gpa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), </a:t>
            </a:r>
            <a:r>
              <a:rPr lang="en-US" sz="20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COUNT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(*)</a:t>
            </a:r>
            <a:br>
              <a:rPr lang="en-US" sz="2000" dirty="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 </a:t>
            </a:r>
            <a:r>
              <a:rPr lang="en-US" sz="20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FROM 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Students S</a:t>
            </a:r>
            <a:br>
              <a:rPr lang="en-US" sz="2000" i="1" dirty="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WHERE </a:t>
            </a:r>
            <a:r>
              <a:rPr lang="en-US" sz="2000" dirty="0" err="1">
                <a:latin typeface="Lucida Sans Typewriter" charset="0"/>
                <a:ea typeface="Osaka" charset="0"/>
                <a:cs typeface="Osaka" charset="0"/>
              </a:rPr>
              <a:t>S.gender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= 'F'</a:t>
            </a:r>
            <a:br>
              <a:rPr lang="en-US" sz="2000" dirty="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18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GROUP BY </a:t>
            </a:r>
            <a:r>
              <a:rPr lang="en-US" sz="2000" dirty="0" err="1">
                <a:latin typeface="Lucida Sans Typewriter" charset="0"/>
                <a:ea typeface="Osaka" charset="0"/>
                <a:cs typeface="Osaka" charset="0"/>
              </a:rPr>
              <a:t>S.dept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</a:t>
            </a:r>
            <a:b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HAVING COUNT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(*) &gt;= 2</a:t>
            </a:r>
            <a:b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ORDER BY </a:t>
            </a:r>
            <a:r>
              <a:rPr lang="en-US" sz="2000" dirty="0" err="1">
                <a:latin typeface="Lucida Sans Typewriter" charset="0"/>
                <a:ea typeface="Osaka" charset="0"/>
                <a:cs typeface="Osaka" charset="0"/>
              </a:rPr>
              <a:t>S.dept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;</a:t>
            </a:r>
            <a:endParaRPr lang="en-US" sz="2000" dirty="0">
              <a:solidFill>
                <a:schemeClr val="bg2"/>
              </a:solidFill>
              <a:latin typeface="Lucida Sans Typewriter" charset="0"/>
              <a:ea typeface="Osaka" charset="0"/>
              <a:cs typeface="Osaka" charset="0"/>
            </a:endParaRPr>
          </a:p>
          <a:p>
            <a:endParaRPr lang="en-US" sz="2800" dirty="0">
              <a:latin typeface="Tahoma" charset="0"/>
              <a:ea typeface="Osaka" charset="0"/>
              <a:cs typeface="Osaka" charset="0"/>
            </a:endParaRPr>
          </a:p>
          <a:p>
            <a:r>
              <a:rPr lang="en-US" sz="1800" i="1" dirty="0">
                <a:latin typeface="Tahoma" charset="0"/>
                <a:ea typeface="Osaka" charset="0"/>
                <a:cs typeface="Osaka" charset="0"/>
                <a:hlinkClick r:id="rId2"/>
              </a:rPr>
              <a:t>http://sqlfiddle.com/#!17/67109/12</a:t>
            </a:r>
            <a:r>
              <a:rPr lang="en-US" sz="1800" i="1" dirty="0">
                <a:latin typeface="Tahoma" charset="0"/>
                <a:ea typeface="Osaka" charset="0"/>
                <a:cs typeface="Osaka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29880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Views: Named Queries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9318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53188"/>
            <a:ext cx="2895600" cy="403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  <a:p>
            <a:endParaRPr lang="en-US" sz="12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1371600" y="1600200"/>
            <a:ext cx="5334000" cy="9540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2800">
                <a:solidFill>
                  <a:schemeClr val="accent2"/>
                </a:solidFill>
              </a:rPr>
              <a:t>CREATE VIEW  </a:t>
            </a:r>
            <a:r>
              <a:rPr lang="en-US" sz="2800" i="1">
                <a:solidFill>
                  <a:srgbClr val="0033CC"/>
                </a:solidFill>
              </a:rPr>
              <a:t>view_name</a:t>
            </a:r>
            <a:endParaRPr lang="en-US" sz="2800">
              <a:solidFill>
                <a:schemeClr val="accent2"/>
              </a:solidFill>
            </a:endParaRPr>
          </a:p>
          <a:p>
            <a:r>
              <a:rPr lang="en-US" sz="2800">
                <a:solidFill>
                  <a:schemeClr val="accent2"/>
                </a:solidFill>
              </a:rPr>
              <a:t>AS </a:t>
            </a:r>
            <a:r>
              <a:rPr lang="en-US" sz="2800" i="1">
                <a:solidFill>
                  <a:srgbClr val="6600CC"/>
                </a:solidFill>
              </a:rPr>
              <a:t>select_statement</a:t>
            </a:r>
            <a:endParaRPr lang="en-US" sz="2800" i="1">
              <a:solidFill>
                <a:schemeClr val="accent2"/>
              </a:solidFill>
            </a:endParaRPr>
          </a:p>
        </p:txBody>
      </p: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685800" y="3048000"/>
            <a:ext cx="4713288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2800" dirty="0">
                <a:latin typeface="Helvetica Neue" charset="0"/>
                <a:ea typeface="Helvetica Neue" charset="0"/>
                <a:cs typeface="Helvetica Neue" charset="0"/>
              </a:rPr>
              <a:t>Makes development simpler</a:t>
            </a:r>
          </a:p>
          <a:p>
            <a:r>
              <a:rPr lang="en-US" sz="2800" dirty="0">
                <a:latin typeface="Helvetica Neue" charset="0"/>
                <a:ea typeface="Helvetica Neue" charset="0"/>
                <a:cs typeface="Helvetica Neue" charset="0"/>
              </a:rPr>
              <a:t>Often used for security</a:t>
            </a:r>
          </a:p>
          <a:p>
            <a:r>
              <a:rPr lang="en-US" sz="2800" dirty="0">
                <a:latin typeface="Helvetica Neue" charset="0"/>
                <a:ea typeface="Helvetica Neue" charset="0"/>
                <a:cs typeface="Helvetica Neue" charset="0"/>
              </a:rPr>
              <a:t>Not </a:t>
            </a:r>
            <a:r>
              <a:rPr lang="ja-JP" altLang="en-US" sz="2800" dirty="0">
                <a:latin typeface="Helvetica Neue" charset="0"/>
                <a:ea typeface="Helvetica Neue" charset="0"/>
                <a:cs typeface="Helvetica Neue" charset="0"/>
              </a:rPr>
              <a:t>“</a:t>
            </a:r>
            <a:r>
              <a:rPr lang="en-US" altLang="ja-JP" sz="2800" dirty="0">
                <a:latin typeface="Helvetica Neue" charset="0"/>
                <a:ea typeface="Helvetica Neue" charset="0"/>
                <a:cs typeface="Helvetica Neue" charset="0"/>
              </a:rPr>
              <a:t>materialized</a:t>
            </a:r>
            <a:r>
              <a:rPr lang="ja-JP" altLang="en-US" sz="2800" dirty="0">
                <a:latin typeface="Helvetica Neue" charset="0"/>
                <a:ea typeface="Helvetica Neue" charset="0"/>
                <a:cs typeface="Helvetica Neue" charset="0"/>
              </a:rPr>
              <a:t>”</a:t>
            </a:r>
            <a:endParaRPr lang="en-US" altLang="ja-JP" sz="2800" dirty="0">
              <a:latin typeface="Helvetica Neue" charset="0"/>
              <a:ea typeface="Helvetica Neue" charset="0"/>
              <a:cs typeface="Helvetica Neue" charset="0"/>
            </a:endParaRPr>
          </a:p>
          <a:p>
            <a:endParaRPr lang="en-US" sz="2800" dirty="0">
              <a:latin typeface="Helvetica Neue"/>
              <a:cs typeface="Helvetica Neue"/>
            </a:endParaRPr>
          </a:p>
        </p:txBody>
      </p:sp>
      <p:sp>
        <p:nvSpPr>
          <p:cNvPr id="93190" name="Rectangle 6"/>
          <p:cNvSpPr>
            <a:spLocks noChangeArrowheads="1"/>
          </p:cNvSpPr>
          <p:nvPr/>
        </p:nvSpPr>
        <p:spPr bwMode="auto">
          <a:xfrm>
            <a:off x="838200" y="4495800"/>
            <a:ext cx="7086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CREATE VIEW </a:t>
            </a:r>
            <a:r>
              <a:rPr lang="en-US" sz="2000" dirty="0" err="1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Redcount</a:t>
            </a:r>
            <a:endParaRPr lang="en-US" sz="2000" dirty="0">
              <a:solidFill>
                <a:schemeClr val="tx1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AS SELECT </a:t>
            </a:r>
            <a:r>
              <a:rPr lang="en-US" sz="2000" dirty="0" err="1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B.bid</a:t>
            </a:r>
            <a:r>
              <a:rPr lang="en-US" sz="2000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, COUNT(*) AS </a:t>
            </a:r>
            <a:r>
              <a:rPr lang="en-US" sz="2000" dirty="0" err="1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scount</a:t>
            </a:r>
            <a:endParaRPr lang="en-US" sz="2000" dirty="0">
              <a:solidFill>
                <a:schemeClr val="tx1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     FROM Boats2 B, Reserves2 R</a:t>
            </a:r>
          </a:p>
          <a:p>
            <a:r>
              <a:rPr lang="en-US" sz="2000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    WHERE </a:t>
            </a:r>
            <a:r>
              <a:rPr lang="en-US" sz="2000" dirty="0" err="1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R.bid</a:t>
            </a:r>
            <a:r>
              <a:rPr lang="en-US" sz="2000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en-US" sz="2000" dirty="0" err="1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B.bid</a:t>
            </a:r>
            <a:r>
              <a:rPr lang="en-US" sz="2000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 AND </a:t>
            </a:r>
            <a:r>
              <a:rPr lang="en-US" sz="2000" dirty="0" err="1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B.color</a:t>
            </a:r>
            <a:r>
              <a:rPr lang="en-US" sz="2000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='</a:t>
            </a:r>
            <a:r>
              <a:rPr lang="en-US" altLang="ja-JP" sz="2000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red'</a:t>
            </a:r>
          </a:p>
          <a:p>
            <a:r>
              <a:rPr lang="en-US" sz="2000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    GROUP BY </a:t>
            </a:r>
            <a:r>
              <a:rPr lang="en-US" sz="2000" dirty="0" err="1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B.bid</a:t>
            </a:r>
            <a:r>
              <a:rPr lang="en-US" sz="2000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;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reserve a red boat!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1524000" y="2743200"/>
            <a:ext cx="4956485" cy="70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INSERT INTO Reserves2 </a:t>
            </a:r>
            <a:br>
              <a:rPr lang="en-US" sz="2000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VALUES (31, 102, '2016-01-26');</a:t>
            </a:r>
          </a:p>
        </p:txBody>
      </p:sp>
    </p:spTree>
    <p:extLst>
      <p:ext uri="{BB962C8B-B14F-4D97-AF65-F5344CB8AC3E}">
        <p14:creationId xmlns:p14="http://schemas.microsoft.com/office/powerpoint/2010/main" val="3159512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533400"/>
            <a:ext cx="7772400" cy="1143000"/>
          </a:xfrm>
          <a:noFill/>
        </p:spPr>
        <p:txBody>
          <a:bodyPr/>
          <a:lstStyle/>
          <a:p>
            <a:r>
              <a:rPr lang="en-US" sz="320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3657600"/>
            <a:ext cx="7772400" cy="2095500"/>
          </a:xfrm>
          <a:noFill/>
        </p:spPr>
        <p:txBody>
          <a:bodyPr/>
          <a:lstStyle/>
          <a:p>
            <a:pPr>
              <a:buFontTx/>
              <a:buNone/>
            </a:pP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233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53188"/>
            <a:ext cx="2895600" cy="403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  <a:p>
            <a:endParaRPr lang="en-US" sz="12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1134455" y="4741717"/>
            <a:ext cx="4494820" cy="1324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SELECT </a:t>
            </a:r>
            <a:r>
              <a:rPr lang="en-US" sz="2000" dirty="0" err="1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bname</a:t>
            </a:r>
            <a:r>
              <a:rPr lang="en-US" sz="2000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scount</a:t>
            </a:r>
            <a:endParaRPr lang="en-US" sz="2000" dirty="0">
              <a:solidFill>
                <a:schemeClr val="tx1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  FROM </a:t>
            </a:r>
            <a:r>
              <a:rPr lang="en-US" sz="2000" dirty="0" err="1">
                <a:solidFill>
                  <a:srgbClr val="FF0000"/>
                </a:solidFill>
                <a:latin typeface="Lucida Console" charset="0"/>
                <a:ea typeface="Lucida Console" charset="0"/>
                <a:cs typeface="Lucida Console" charset="0"/>
              </a:rPr>
              <a:t>Redcount</a:t>
            </a:r>
            <a:r>
              <a:rPr lang="en-US" sz="2000" dirty="0">
                <a:solidFill>
                  <a:srgbClr val="FF0000"/>
                </a:solidFill>
                <a:latin typeface="Lucida Console" charset="0"/>
                <a:ea typeface="Lucida Console" charset="0"/>
                <a:cs typeface="Lucida Console" charset="0"/>
              </a:rPr>
              <a:t> R</a:t>
            </a:r>
            <a:r>
              <a:rPr lang="en-US" sz="2000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, Boats2 B</a:t>
            </a:r>
          </a:p>
          <a:p>
            <a:r>
              <a:rPr lang="en-US" sz="2000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 WHERE </a:t>
            </a:r>
            <a:r>
              <a:rPr lang="en-US" sz="2000" dirty="0" err="1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R.bid</a:t>
            </a:r>
            <a:r>
              <a:rPr lang="en-US" sz="2000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en-US" sz="2000" dirty="0" err="1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B.bid</a:t>
            </a:r>
            <a:endParaRPr lang="en-US" sz="2000" dirty="0">
              <a:solidFill>
                <a:schemeClr val="tx1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   AND </a:t>
            </a:r>
            <a:r>
              <a:rPr lang="en-US" sz="2000" dirty="0" err="1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scount</a:t>
            </a:r>
            <a:r>
              <a:rPr lang="en-US" sz="2000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 &lt; 10;</a:t>
            </a:r>
          </a:p>
        </p:txBody>
      </p:sp>
      <p:graphicFrame>
        <p:nvGraphicFramePr>
          <p:cNvPr id="95237" name="Object 5"/>
          <p:cNvGraphicFramePr>
            <a:graphicFrameLocks noChangeAspect="1"/>
          </p:cNvGraphicFramePr>
          <p:nvPr/>
        </p:nvGraphicFramePr>
        <p:xfrm>
          <a:off x="2362200" y="3652838"/>
          <a:ext cx="2813050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96" name="Worksheet" r:id="rId4" imgW="5434921" imgH="1269841" progId="Excel.Sheet.8">
                  <p:embed/>
                </p:oleObj>
              </mc:Choice>
              <mc:Fallback>
                <p:oleObj name="Worksheet" r:id="rId4" imgW="5434921" imgH="1269841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652838"/>
                        <a:ext cx="2813050" cy="65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0" name="Rectangle 8"/>
          <p:cNvSpPr>
            <a:spLocks noChangeArrowheads="1"/>
          </p:cNvSpPr>
          <p:nvPr/>
        </p:nvSpPr>
        <p:spPr bwMode="auto">
          <a:xfrm>
            <a:off x="1143000" y="1219200"/>
            <a:ext cx="6187591" cy="1631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CREATE VIEW </a:t>
            </a:r>
            <a:r>
              <a:rPr lang="en-US" sz="2000" dirty="0" err="1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Redcount</a:t>
            </a:r>
            <a:endParaRPr lang="en-US" sz="2000" dirty="0">
              <a:solidFill>
                <a:schemeClr val="tx1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AS SELECT </a:t>
            </a:r>
            <a:r>
              <a:rPr lang="en-US" sz="2000" dirty="0" err="1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B.bid</a:t>
            </a:r>
            <a:r>
              <a:rPr lang="en-US" sz="2000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, COUNT(*) AS </a:t>
            </a:r>
            <a:r>
              <a:rPr lang="en-US" sz="2000" dirty="0" err="1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scount</a:t>
            </a:r>
            <a:endParaRPr lang="en-US" sz="2000" dirty="0">
              <a:solidFill>
                <a:schemeClr val="tx1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     FROM Boats2 B, Reserves2 R</a:t>
            </a:r>
          </a:p>
          <a:p>
            <a:r>
              <a:rPr lang="en-US" sz="2000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    WHERE </a:t>
            </a:r>
            <a:r>
              <a:rPr lang="en-US" sz="2000" dirty="0" err="1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R.bid</a:t>
            </a:r>
            <a:r>
              <a:rPr lang="en-US" sz="2000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en-US" sz="2000" dirty="0" err="1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B.bid</a:t>
            </a:r>
            <a:r>
              <a:rPr lang="en-US" sz="2000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 AND </a:t>
            </a:r>
            <a:r>
              <a:rPr lang="en-US" sz="2000" dirty="0" err="1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B.color</a:t>
            </a:r>
            <a:r>
              <a:rPr lang="en-US" sz="2000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='</a:t>
            </a:r>
            <a:r>
              <a:rPr lang="en-US" altLang="ja-JP" sz="2000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red'</a:t>
            </a:r>
          </a:p>
          <a:p>
            <a:r>
              <a:rPr lang="en-US" sz="2000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    GROUP BY </a:t>
            </a:r>
            <a:r>
              <a:rPr lang="en-US" sz="2000" dirty="0" err="1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B.bid</a:t>
            </a:r>
            <a:r>
              <a:rPr lang="en-US" sz="2000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;</a:t>
            </a:r>
          </a:p>
        </p:txBody>
      </p:sp>
      <p:sp>
        <p:nvSpPr>
          <p:cNvPr id="95241" name="Rectangle 10"/>
          <p:cNvSpPr>
            <a:spLocks noChangeArrowheads="1"/>
          </p:cNvSpPr>
          <p:nvPr/>
        </p:nvSpPr>
        <p:spPr bwMode="auto">
          <a:xfrm>
            <a:off x="533400" y="0"/>
            <a:ext cx="83058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US" dirty="0">
                <a:solidFill>
                  <a:srgbClr val="0000CC"/>
                </a:solidFill>
                <a:latin typeface="Helvetica Neue Light"/>
                <a:cs typeface="Helvetica Neue Light"/>
              </a:rPr>
              <a:t>Views Instead of Relations in Queries </a:t>
            </a:r>
            <a:endParaRPr lang="en-US" sz="3200" dirty="0">
              <a:solidFill>
                <a:srgbClr val="0000CC"/>
              </a:solidFill>
              <a:latin typeface="Helvetica Neue Light"/>
              <a:cs typeface="Helvetica Neue Light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1147011" y="3073492"/>
            <a:ext cx="372537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SELECT * from </a:t>
            </a:r>
            <a:r>
              <a:rPr lang="en-US" sz="2000" dirty="0" err="1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redcount</a:t>
            </a:r>
            <a:r>
              <a:rPr lang="en-US" sz="2000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30208" y="609893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hlinkClick r:id="rId6"/>
              </a:rPr>
              <a:t>http://sqlfiddle.com/#!17/cfdb2/1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Subqueries</a:t>
            </a:r>
            <a:r>
              <a:rPr lang="en-US" dirty="0"/>
              <a:t> in FROM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7867" y="1447800"/>
            <a:ext cx="8342027" cy="329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Like a “view on the fly”!</a:t>
            </a:r>
          </a:p>
          <a:p>
            <a:endParaRPr lang="en-US" sz="2400" dirty="0">
              <a:solidFill>
                <a:schemeClr val="tx1"/>
              </a:solidFill>
              <a:latin typeface="Geneva"/>
              <a:cs typeface="Geneva"/>
            </a:endParaRPr>
          </a:p>
          <a:p>
            <a:r>
              <a:rPr lang="en-US" sz="2000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SELECT  </a:t>
            </a:r>
            <a:r>
              <a:rPr lang="en-US" sz="2000" dirty="0" err="1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bname</a:t>
            </a:r>
            <a:r>
              <a:rPr lang="en-US" sz="2000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scount</a:t>
            </a:r>
            <a:endParaRPr lang="en-US" sz="2000" dirty="0">
              <a:solidFill>
                <a:schemeClr val="tx1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   FROM Boats2 B, </a:t>
            </a:r>
            <a:br>
              <a:rPr lang="en-US" sz="2000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>
                <a:solidFill>
                  <a:srgbClr val="FF0000"/>
                </a:solidFill>
                <a:latin typeface="Lucida Console" charset="0"/>
                <a:ea typeface="Lucida Console" charset="0"/>
                <a:cs typeface="Lucida Console" charset="0"/>
              </a:rPr>
              <a:t>            (SELECT </a:t>
            </a:r>
            <a:r>
              <a:rPr lang="en-US" sz="2000" dirty="0" err="1">
                <a:solidFill>
                  <a:srgbClr val="FF0000"/>
                </a:solidFill>
                <a:latin typeface="Lucida Console" charset="0"/>
                <a:ea typeface="Lucida Console" charset="0"/>
                <a:cs typeface="Lucida Console" charset="0"/>
              </a:rPr>
              <a:t>B.bid</a:t>
            </a:r>
            <a:r>
              <a:rPr lang="en-US" sz="2000" dirty="0">
                <a:solidFill>
                  <a:srgbClr val="FF0000"/>
                </a:solidFill>
                <a:latin typeface="Lucida Console" charset="0"/>
                <a:ea typeface="Lucida Console" charset="0"/>
                <a:cs typeface="Lucida Console" charset="0"/>
              </a:rPr>
              <a:t>, COUNT (*)</a:t>
            </a:r>
          </a:p>
          <a:p>
            <a:r>
              <a:rPr lang="en-US" sz="2000" dirty="0">
                <a:solidFill>
                  <a:srgbClr val="FF0000"/>
                </a:solidFill>
                <a:latin typeface="Lucida Console" charset="0"/>
                <a:ea typeface="Lucida Console" charset="0"/>
                <a:cs typeface="Lucida Console" charset="0"/>
              </a:rPr>
              <a:t>               FROM Boats2 B, Reserves2 R</a:t>
            </a:r>
          </a:p>
          <a:p>
            <a:r>
              <a:rPr lang="en-US" sz="2000" dirty="0">
                <a:solidFill>
                  <a:srgbClr val="FF0000"/>
                </a:solidFill>
                <a:latin typeface="Lucida Console" charset="0"/>
                <a:ea typeface="Lucida Console" charset="0"/>
                <a:cs typeface="Lucida Console" charset="0"/>
              </a:rPr>
              <a:t>              WHERE </a:t>
            </a:r>
            <a:r>
              <a:rPr lang="en-US" sz="2000" dirty="0" err="1">
                <a:solidFill>
                  <a:srgbClr val="FF0000"/>
                </a:solidFill>
                <a:latin typeface="Lucida Console" charset="0"/>
                <a:ea typeface="Lucida Console" charset="0"/>
                <a:cs typeface="Lucida Console" charset="0"/>
              </a:rPr>
              <a:t>R.bid</a:t>
            </a:r>
            <a:r>
              <a:rPr lang="en-US" sz="2000" dirty="0">
                <a:solidFill>
                  <a:srgbClr val="FF0000"/>
                </a:solidFill>
                <a:latin typeface="Lucida Console" charset="0"/>
                <a:ea typeface="Lucida Console" charset="0"/>
                <a:cs typeface="Lucida Console" charset="0"/>
              </a:rPr>
              <a:t> = </a:t>
            </a:r>
            <a:r>
              <a:rPr lang="en-US" sz="2000" dirty="0" err="1">
                <a:solidFill>
                  <a:srgbClr val="FF0000"/>
                </a:solidFill>
                <a:latin typeface="Lucida Console" charset="0"/>
                <a:ea typeface="Lucida Console" charset="0"/>
                <a:cs typeface="Lucida Console" charset="0"/>
              </a:rPr>
              <a:t>B.bid</a:t>
            </a:r>
            <a:r>
              <a:rPr lang="en-US" sz="2000" dirty="0">
                <a:solidFill>
                  <a:srgbClr val="FF0000"/>
                </a:solidFill>
                <a:latin typeface="Lucida Console" charset="0"/>
                <a:ea typeface="Lucida Console" charset="0"/>
                <a:cs typeface="Lucida Console" charset="0"/>
              </a:rPr>
              <a:t> AND </a:t>
            </a:r>
            <a:r>
              <a:rPr lang="en-US" sz="2000" dirty="0" err="1">
                <a:solidFill>
                  <a:srgbClr val="FF0000"/>
                </a:solidFill>
                <a:latin typeface="Lucida Console" charset="0"/>
                <a:ea typeface="Lucida Console" charset="0"/>
                <a:cs typeface="Lucida Console" charset="0"/>
              </a:rPr>
              <a:t>B.color</a:t>
            </a:r>
            <a:r>
              <a:rPr lang="en-US" sz="2000" dirty="0">
                <a:solidFill>
                  <a:srgbClr val="FF0000"/>
                </a:solidFill>
                <a:latin typeface="Lucida Console" charset="0"/>
                <a:ea typeface="Lucida Console" charset="0"/>
                <a:cs typeface="Lucida Console" charset="0"/>
              </a:rPr>
              <a:t> = '</a:t>
            </a:r>
            <a:r>
              <a:rPr lang="en-US" altLang="ja-JP" sz="2000" dirty="0">
                <a:solidFill>
                  <a:srgbClr val="FF0000"/>
                </a:solidFill>
                <a:latin typeface="Lucida Console" charset="0"/>
                <a:ea typeface="Lucida Console" charset="0"/>
                <a:cs typeface="Lucida Console" charset="0"/>
              </a:rPr>
              <a:t>red'</a:t>
            </a:r>
          </a:p>
          <a:p>
            <a:r>
              <a:rPr lang="en-US" sz="2000" dirty="0">
                <a:solidFill>
                  <a:srgbClr val="FF0000"/>
                </a:solidFill>
                <a:latin typeface="Lucida Console" charset="0"/>
                <a:ea typeface="Lucida Console" charset="0"/>
                <a:cs typeface="Lucida Console" charset="0"/>
              </a:rPr>
              <a:t>           GROUP BY </a:t>
            </a:r>
            <a:r>
              <a:rPr lang="en-US" sz="2000" dirty="0" err="1">
                <a:solidFill>
                  <a:srgbClr val="FF0000"/>
                </a:solidFill>
                <a:latin typeface="Lucida Console" charset="0"/>
                <a:ea typeface="Lucida Console" charset="0"/>
                <a:cs typeface="Lucida Console" charset="0"/>
              </a:rPr>
              <a:t>B.bid</a:t>
            </a:r>
            <a:r>
              <a:rPr lang="en-US" sz="2000" dirty="0">
                <a:solidFill>
                  <a:srgbClr val="FF0000"/>
                </a:solidFill>
                <a:latin typeface="Lucida Console" charset="0"/>
                <a:ea typeface="Lucida Console" charset="0"/>
                <a:cs typeface="Lucida Console" charset="0"/>
              </a:rPr>
              <a:t>) </a:t>
            </a:r>
            <a:r>
              <a:rPr lang="en-US" sz="2000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AS Reds(bid, </a:t>
            </a:r>
            <a:r>
              <a:rPr lang="en-US" sz="2000" dirty="0" err="1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scount</a:t>
            </a:r>
            <a:r>
              <a:rPr lang="en-US" sz="2000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en-US" sz="2000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     WHERE  </a:t>
            </a:r>
            <a:r>
              <a:rPr lang="en-US" sz="2000" dirty="0" err="1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Reds.bid</a:t>
            </a:r>
            <a:r>
              <a:rPr lang="en-US" sz="2000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en-US" sz="2000" dirty="0" err="1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B.bid</a:t>
            </a:r>
            <a:endParaRPr lang="en-US" sz="2000" dirty="0">
              <a:solidFill>
                <a:schemeClr val="tx1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	AND </a:t>
            </a:r>
            <a:r>
              <a:rPr lang="en-US" sz="2000" dirty="0" err="1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scount</a:t>
            </a:r>
            <a:r>
              <a:rPr lang="en-US" sz="2000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 &lt;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4930208" y="609893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hlinkClick r:id="rId2"/>
              </a:rPr>
              <a:t>http://sqlfiddle.com/#!17/cfdb2/2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01735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0333" cy="1143000"/>
          </a:xfrm>
        </p:spPr>
        <p:txBody>
          <a:bodyPr/>
          <a:lstStyle/>
          <a:p>
            <a:r>
              <a:rPr lang="en-US" dirty="0"/>
              <a:t>WITH </a:t>
            </a:r>
            <a:br>
              <a:rPr lang="en-US" dirty="0"/>
            </a:br>
            <a:r>
              <a:rPr lang="en-US" sz="3600" dirty="0"/>
              <a:t>a.k.a. common table expression (CTE)</a:t>
            </a:r>
            <a:endParaRPr lang="en-US" sz="40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19200" y="2133600"/>
            <a:ext cx="6495368" cy="3909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Another “view on the fly” syntax:</a:t>
            </a:r>
          </a:p>
          <a:p>
            <a:endParaRPr lang="en-US" sz="2400" dirty="0">
              <a:solidFill>
                <a:schemeClr val="tx1"/>
              </a:solidFill>
              <a:latin typeface="Geneva"/>
              <a:cs typeface="Geneva"/>
            </a:endParaRPr>
          </a:p>
          <a:p>
            <a:r>
              <a:rPr lang="en-US" sz="2000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WITH </a:t>
            </a:r>
            <a:r>
              <a:rPr lang="en-US" sz="2000" dirty="0">
                <a:solidFill>
                  <a:srgbClr val="FF0000"/>
                </a:solidFill>
                <a:latin typeface="Lucida Console" charset="0"/>
                <a:ea typeface="Lucida Console" charset="0"/>
                <a:cs typeface="Lucida Console" charset="0"/>
              </a:rPr>
              <a:t>Reds(bid, </a:t>
            </a:r>
            <a:r>
              <a:rPr lang="en-US" sz="2000" dirty="0" err="1">
                <a:solidFill>
                  <a:srgbClr val="FF0000"/>
                </a:solidFill>
                <a:latin typeface="Lucida Console" charset="0"/>
                <a:ea typeface="Lucida Console" charset="0"/>
                <a:cs typeface="Lucida Console" charset="0"/>
              </a:rPr>
              <a:t>scount</a:t>
            </a:r>
            <a:r>
              <a:rPr lang="en-US" sz="2000" dirty="0">
                <a:solidFill>
                  <a:srgbClr val="FF0000"/>
                </a:solidFill>
                <a:latin typeface="Lucida Console" charset="0"/>
                <a:ea typeface="Lucida Console" charset="0"/>
                <a:cs typeface="Lucida Console" charset="0"/>
              </a:rPr>
              <a:t>) AS</a:t>
            </a:r>
            <a:br>
              <a:rPr lang="en-US" sz="2000" dirty="0">
                <a:solidFill>
                  <a:srgbClr val="FF0000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>
                <a:solidFill>
                  <a:srgbClr val="FF0000"/>
                </a:solidFill>
                <a:latin typeface="Lucida Console" charset="0"/>
                <a:ea typeface="Lucida Console" charset="0"/>
                <a:cs typeface="Lucida Console" charset="0"/>
              </a:rPr>
              <a:t>(SELECT </a:t>
            </a:r>
            <a:r>
              <a:rPr lang="en-US" sz="2000" dirty="0" err="1">
                <a:solidFill>
                  <a:srgbClr val="FF0000"/>
                </a:solidFill>
                <a:latin typeface="Lucida Console" charset="0"/>
                <a:ea typeface="Lucida Console" charset="0"/>
                <a:cs typeface="Lucida Console" charset="0"/>
              </a:rPr>
              <a:t>B.bid</a:t>
            </a:r>
            <a:r>
              <a:rPr lang="en-US" sz="2000" dirty="0">
                <a:solidFill>
                  <a:srgbClr val="FF0000"/>
                </a:solidFill>
                <a:latin typeface="Lucida Console" charset="0"/>
                <a:ea typeface="Lucida Console" charset="0"/>
                <a:cs typeface="Lucida Console" charset="0"/>
              </a:rPr>
              <a:t>, COUNT (*)</a:t>
            </a:r>
          </a:p>
          <a:p>
            <a:r>
              <a:rPr lang="en-US" sz="2000" dirty="0">
                <a:solidFill>
                  <a:srgbClr val="FF0000"/>
                </a:solidFill>
                <a:latin typeface="Lucida Console" charset="0"/>
                <a:ea typeface="Lucida Console" charset="0"/>
                <a:cs typeface="Lucida Console" charset="0"/>
              </a:rPr>
              <a:t>   FROM Boats2 B, Reserves2 R</a:t>
            </a:r>
          </a:p>
          <a:p>
            <a:r>
              <a:rPr lang="en-US" sz="2000" dirty="0">
                <a:solidFill>
                  <a:srgbClr val="FF0000"/>
                </a:solidFill>
                <a:latin typeface="Lucida Console" charset="0"/>
                <a:ea typeface="Lucida Console" charset="0"/>
                <a:cs typeface="Lucida Console" charset="0"/>
              </a:rPr>
              <a:t>  WHERE </a:t>
            </a:r>
            <a:r>
              <a:rPr lang="en-US" sz="2000" dirty="0" err="1">
                <a:solidFill>
                  <a:srgbClr val="FF0000"/>
                </a:solidFill>
                <a:latin typeface="Lucida Console" charset="0"/>
                <a:ea typeface="Lucida Console" charset="0"/>
                <a:cs typeface="Lucida Console" charset="0"/>
              </a:rPr>
              <a:t>R.bid</a:t>
            </a:r>
            <a:r>
              <a:rPr lang="en-US" sz="2000" dirty="0">
                <a:solidFill>
                  <a:srgbClr val="FF0000"/>
                </a:solidFill>
                <a:latin typeface="Lucida Console" charset="0"/>
                <a:ea typeface="Lucida Console" charset="0"/>
                <a:cs typeface="Lucida Console" charset="0"/>
              </a:rPr>
              <a:t> = </a:t>
            </a:r>
            <a:r>
              <a:rPr lang="en-US" sz="2000" dirty="0" err="1">
                <a:solidFill>
                  <a:srgbClr val="FF0000"/>
                </a:solidFill>
                <a:latin typeface="Lucida Console" charset="0"/>
                <a:ea typeface="Lucida Console" charset="0"/>
                <a:cs typeface="Lucida Console" charset="0"/>
              </a:rPr>
              <a:t>B.bid</a:t>
            </a:r>
            <a:r>
              <a:rPr lang="en-US" sz="2000" dirty="0">
                <a:solidFill>
                  <a:srgbClr val="FF0000"/>
                </a:solidFill>
                <a:latin typeface="Lucida Console" charset="0"/>
                <a:ea typeface="Lucida Console" charset="0"/>
                <a:cs typeface="Lucida Console" charset="0"/>
              </a:rPr>
              <a:t> AND </a:t>
            </a:r>
            <a:r>
              <a:rPr lang="en-US" sz="2000" dirty="0" err="1">
                <a:solidFill>
                  <a:srgbClr val="FF0000"/>
                </a:solidFill>
                <a:latin typeface="Lucida Console" charset="0"/>
                <a:ea typeface="Lucida Console" charset="0"/>
                <a:cs typeface="Lucida Console" charset="0"/>
              </a:rPr>
              <a:t>B.color</a:t>
            </a:r>
            <a:r>
              <a:rPr lang="en-US" sz="2000" dirty="0">
                <a:solidFill>
                  <a:srgbClr val="FF0000"/>
                </a:solidFill>
                <a:latin typeface="Lucida Console" charset="0"/>
                <a:ea typeface="Lucida Console" charset="0"/>
                <a:cs typeface="Lucida Console" charset="0"/>
              </a:rPr>
              <a:t> = '</a:t>
            </a:r>
            <a:r>
              <a:rPr lang="en-US" altLang="ja-JP" sz="2000" dirty="0">
                <a:solidFill>
                  <a:srgbClr val="FF0000"/>
                </a:solidFill>
                <a:latin typeface="Lucida Console" charset="0"/>
                <a:ea typeface="Lucida Console" charset="0"/>
                <a:cs typeface="Lucida Console" charset="0"/>
              </a:rPr>
              <a:t>red'</a:t>
            </a:r>
          </a:p>
          <a:p>
            <a:r>
              <a:rPr lang="en-US" sz="2000" dirty="0">
                <a:solidFill>
                  <a:srgbClr val="FF0000"/>
                </a:solidFill>
                <a:latin typeface="Lucida Console" charset="0"/>
                <a:ea typeface="Lucida Console" charset="0"/>
                <a:cs typeface="Lucida Console" charset="0"/>
              </a:rPr>
              <a:t>  GROUP BY </a:t>
            </a:r>
            <a:r>
              <a:rPr lang="en-US" sz="2000" dirty="0" err="1">
                <a:solidFill>
                  <a:srgbClr val="FF0000"/>
                </a:solidFill>
                <a:latin typeface="Lucida Console" charset="0"/>
                <a:ea typeface="Lucida Console" charset="0"/>
                <a:cs typeface="Lucida Console" charset="0"/>
              </a:rPr>
              <a:t>B.bid</a:t>
            </a:r>
            <a:r>
              <a:rPr lang="en-US" sz="2000" dirty="0">
                <a:solidFill>
                  <a:srgbClr val="FF0000"/>
                </a:solidFill>
                <a:latin typeface="Lucida Console" charset="0"/>
                <a:ea typeface="Lucida Console" charset="0"/>
                <a:cs typeface="Lucida Console" charset="0"/>
              </a:rPr>
              <a:t>)</a:t>
            </a:r>
            <a:br>
              <a:rPr lang="en-US" sz="2000" dirty="0">
                <a:solidFill>
                  <a:srgbClr val="FF0000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endParaRPr lang="en-US" sz="2000" dirty="0">
              <a:solidFill>
                <a:schemeClr val="tx1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SELECT </a:t>
            </a:r>
            <a:r>
              <a:rPr lang="en-US" sz="2000" dirty="0" err="1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bname</a:t>
            </a:r>
            <a:r>
              <a:rPr lang="en-US" sz="2000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scount</a:t>
            </a:r>
            <a:endParaRPr lang="en-US" sz="2000" dirty="0">
              <a:solidFill>
                <a:schemeClr val="tx1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  FROM Boats2 B, Reds</a:t>
            </a:r>
          </a:p>
          <a:p>
            <a:r>
              <a:rPr lang="en-US" sz="2000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 WHERE </a:t>
            </a:r>
            <a:r>
              <a:rPr lang="en-US" sz="2000" dirty="0" err="1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Reds.bid</a:t>
            </a:r>
            <a:r>
              <a:rPr lang="en-US" sz="2000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en-US" sz="2000" dirty="0" err="1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B.bid</a:t>
            </a:r>
            <a:endParaRPr lang="en-US" sz="2000" dirty="0">
              <a:solidFill>
                <a:schemeClr val="tx1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   AND </a:t>
            </a:r>
            <a:r>
              <a:rPr lang="en-US" sz="2000" dirty="0" err="1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scount</a:t>
            </a:r>
            <a:r>
              <a:rPr lang="en-US" sz="2000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 &lt;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4813015" y="617220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hlinkClick r:id="rId2"/>
              </a:rPr>
              <a:t>http://sqlfiddle.com/#!17/cfdb2/3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87162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0333" cy="1143000"/>
          </a:xfrm>
        </p:spPr>
        <p:txBody>
          <a:bodyPr/>
          <a:lstStyle/>
          <a:p>
            <a:r>
              <a:rPr lang="en-US" dirty="0"/>
              <a:t>Can have many queries in WITH</a:t>
            </a:r>
            <a:endParaRPr lang="en-US" sz="40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95400" y="1879381"/>
            <a:ext cx="7418698" cy="4524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Another “view on the fly” syntax:</a:t>
            </a:r>
          </a:p>
          <a:p>
            <a:endParaRPr lang="en-US" sz="2400" dirty="0">
              <a:solidFill>
                <a:schemeClr val="tx1"/>
              </a:solidFill>
              <a:latin typeface="Geneva"/>
              <a:cs typeface="Geneva"/>
            </a:endParaRPr>
          </a:p>
          <a:p>
            <a:r>
              <a:rPr lang="en-US" sz="2000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WITH	</a:t>
            </a:r>
            <a:r>
              <a:rPr lang="en-US" sz="2000" dirty="0">
                <a:solidFill>
                  <a:srgbClr val="FF0000"/>
                </a:solidFill>
                <a:latin typeface="Lucida Console" charset="0"/>
                <a:ea typeface="Lucida Console" charset="0"/>
                <a:cs typeface="Lucida Console" charset="0"/>
              </a:rPr>
              <a:t>Reds(bid, </a:t>
            </a:r>
            <a:r>
              <a:rPr lang="en-US" sz="2000" dirty="0" err="1">
                <a:solidFill>
                  <a:srgbClr val="FF0000"/>
                </a:solidFill>
                <a:latin typeface="Lucida Console" charset="0"/>
                <a:ea typeface="Lucida Console" charset="0"/>
                <a:cs typeface="Lucida Console" charset="0"/>
              </a:rPr>
              <a:t>scount</a:t>
            </a:r>
            <a:r>
              <a:rPr lang="en-US" sz="2000" dirty="0">
                <a:solidFill>
                  <a:srgbClr val="FF0000"/>
                </a:solidFill>
                <a:latin typeface="Lucida Console" charset="0"/>
                <a:ea typeface="Lucida Console" charset="0"/>
                <a:cs typeface="Lucida Console" charset="0"/>
              </a:rPr>
              <a:t>) AS</a:t>
            </a:r>
            <a:br>
              <a:rPr lang="en-US" sz="2000" dirty="0">
                <a:solidFill>
                  <a:srgbClr val="FF0000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>
                <a:solidFill>
                  <a:srgbClr val="FF0000"/>
                </a:solidFill>
                <a:latin typeface="Lucida Console" charset="0"/>
                <a:ea typeface="Lucida Console" charset="0"/>
                <a:cs typeface="Lucida Console" charset="0"/>
              </a:rPr>
              <a:t>	(SELECT </a:t>
            </a:r>
            <a:r>
              <a:rPr lang="en-US" sz="2000" dirty="0" err="1">
                <a:solidFill>
                  <a:srgbClr val="FF0000"/>
                </a:solidFill>
                <a:latin typeface="Lucida Console" charset="0"/>
                <a:ea typeface="Lucida Console" charset="0"/>
                <a:cs typeface="Lucida Console" charset="0"/>
              </a:rPr>
              <a:t>B.bid</a:t>
            </a:r>
            <a:r>
              <a:rPr lang="en-US" sz="2000" dirty="0">
                <a:solidFill>
                  <a:srgbClr val="FF0000"/>
                </a:solidFill>
                <a:latin typeface="Lucida Console" charset="0"/>
                <a:ea typeface="Lucida Console" charset="0"/>
                <a:cs typeface="Lucida Console" charset="0"/>
              </a:rPr>
              <a:t>, COUNT (*)</a:t>
            </a:r>
          </a:p>
          <a:p>
            <a:r>
              <a:rPr lang="en-US" sz="2000" dirty="0">
                <a:solidFill>
                  <a:srgbClr val="FF0000"/>
                </a:solidFill>
                <a:latin typeface="Lucida Console" charset="0"/>
                <a:ea typeface="Lucida Console" charset="0"/>
                <a:cs typeface="Lucida Console" charset="0"/>
              </a:rPr>
              <a:t>	   FROM Boats2 B, Reserves2 R</a:t>
            </a:r>
          </a:p>
          <a:p>
            <a:r>
              <a:rPr lang="en-US" sz="2000" dirty="0">
                <a:solidFill>
                  <a:srgbClr val="FF0000"/>
                </a:solidFill>
                <a:latin typeface="Lucida Console" charset="0"/>
                <a:ea typeface="Lucida Console" charset="0"/>
                <a:cs typeface="Lucida Console" charset="0"/>
              </a:rPr>
              <a:t>	  WHERE </a:t>
            </a:r>
            <a:r>
              <a:rPr lang="en-US" sz="2000" dirty="0" err="1">
                <a:solidFill>
                  <a:srgbClr val="FF0000"/>
                </a:solidFill>
                <a:latin typeface="Lucida Console" charset="0"/>
                <a:ea typeface="Lucida Console" charset="0"/>
                <a:cs typeface="Lucida Console" charset="0"/>
              </a:rPr>
              <a:t>R.bid</a:t>
            </a:r>
            <a:r>
              <a:rPr lang="en-US" sz="2000" dirty="0">
                <a:solidFill>
                  <a:srgbClr val="FF0000"/>
                </a:solidFill>
                <a:latin typeface="Lucida Console" charset="0"/>
                <a:ea typeface="Lucida Console" charset="0"/>
                <a:cs typeface="Lucida Console" charset="0"/>
              </a:rPr>
              <a:t> = </a:t>
            </a:r>
            <a:r>
              <a:rPr lang="en-US" sz="2000" dirty="0" err="1">
                <a:solidFill>
                  <a:srgbClr val="FF0000"/>
                </a:solidFill>
                <a:latin typeface="Lucida Console" charset="0"/>
                <a:ea typeface="Lucida Console" charset="0"/>
                <a:cs typeface="Lucida Console" charset="0"/>
              </a:rPr>
              <a:t>B.bid</a:t>
            </a:r>
            <a:r>
              <a:rPr lang="en-US" sz="2000" dirty="0">
                <a:solidFill>
                  <a:srgbClr val="FF0000"/>
                </a:solidFill>
                <a:latin typeface="Lucida Console" charset="0"/>
                <a:ea typeface="Lucida Console" charset="0"/>
                <a:cs typeface="Lucida Console" charset="0"/>
              </a:rPr>
              <a:t> AND </a:t>
            </a:r>
            <a:r>
              <a:rPr lang="en-US" sz="2000" dirty="0" err="1">
                <a:solidFill>
                  <a:srgbClr val="FF0000"/>
                </a:solidFill>
                <a:latin typeface="Lucida Console" charset="0"/>
                <a:ea typeface="Lucida Console" charset="0"/>
                <a:cs typeface="Lucida Console" charset="0"/>
              </a:rPr>
              <a:t>B.color</a:t>
            </a:r>
            <a:r>
              <a:rPr lang="en-US" sz="2000" dirty="0">
                <a:solidFill>
                  <a:srgbClr val="FF0000"/>
                </a:solidFill>
                <a:latin typeface="Lucida Console" charset="0"/>
                <a:ea typeface="Lucida Console" charset="0"/>
                <a:cs typeface="Lucida Console" charset="0"/>
              </a:rPr>
              <a:t> = '</a:t>
            </a:r>
            <a:r>
              <a:rPr lang="en-US" altLang="ja-JP" sz="2000" dirty="0">
                <a:solidFill>
                  <a:srgbClr val="FF0000"/>
                </a:solidFill>
                <a:latin typeface="Lucida Console" charset="0"/>
                <a:ea typeface="Lucida Console" charset="0"/>
                <a:cs typeface="Lucida Console" charset="0"/>
              </a:rPr>
              <a:t>red'</a:t>
            </a:r>
          </a:p>
          <a:p>
            <a:r>
              <a:rPr lang="en-US" sz="2000" dirty="0">
                <a:solidFill>
                  <a:srgbClr val="FF0000"/>
                </a:solidFill>
                <a:latin typeface="Lucida Console" charset="0"/>
                <a:ea typeface="Lucida Console" charset="0"/>
                <a:cs typeface="Lucida Console" charset="0"/>
              </a:rPr>
              <a:t>	  GROUP BY </a:t>
            </a:r>
            <a:r>
              <a:rPr lang="en-US" sz="2000" dirty="0" err="1">
                <a:solidFill>
                  <a:srgbClr val="FF0000"/>
                </a:solidFill>
                <a:latin typeface="Lucida Console" charset="0"/>
                <a:ea typeface="Lucida Console" charset="0"/>
                <a:cs typeface="Lucida Console" charset="0"/>
              </a:rPr>
              <a:t>B.bid</a:t>
            </a:r>
            <a:r>
              <a:rPr lang="en-US" sz="2000" dirty="0">
                <a:solidFill>
                  <a:srgbClr val="FF0000"/>
                </a:solidFill>
                <a:latin typeface="Lucida Console" charset="0"/>
                <a:ea typeface="Lucida Console" charset="0"/>
                <a:cs typeface="Lucida Console" charset="0"/>
              </a:rPr>
              <a:t>)</a:t>
            </a:r>
            <a:r>
              <a:rPr lang="en-US" sz="2000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,</a:t>
            </a:r>
          </a:p>
          <a:p>
            <a:r>
              <a:rPr lang="en-US" sz="2000" dirty="0">
                <a:solidFill>
                  <a:schemeClr val="accent1"/>
                </a:solidFill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2000" dirty="0" err="1">
                <a:solidFill>
                  <a:schemeClr val="accent1"/>
                </a:solidFill>
                <a:latin typeface="Lucida Console" charset="0"/>
                <a:ea typeface="Lucida Console" charset="0"/>
                <a:cs typeface="Lucida Console" charset="0"/>
              </a:rPr>
              <a:t>UnpopularReds</a:t>
            </a:r>
            <a:r>
              <a:rPr lang="en-US" sz="2000" dirty="0">
                <a:solidFill>
                  <a:schemeClr val="accent1"/>
                </a:solidFill>
                <a:latin typeface="Lucida Console" charset="0"/>
                <a:ea typeface="Lucida Console" charset="0"/>
                <a:cs typeface="Lucida Console" charset="0"/>
              </a:rPr>
              <a:t> AS</a:t>
            </a:r>
            <a:br>
              <a:rPr lang="en-US" sz="2000" dirty="0">
                <a:solidFill>
                  <a:schemeClr val="accent1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>
                <a:solidFill>
                  <a:schemeClr val="accent1"/>
                </a:solidFill>
                <a:latin typeface="Lucida Console" charset="0"/>
                <a:ea typeface="Lucida Console" charset="0"/>
                <a:cs typeface="Lucida Console" charset="0"/>
              </a:rPr>
              <a:t>	SELECT </a:t>
            </a:r>
            <a:r>
              <a:rPr lang="en-US" sz="2000" dirty="0" err="1">
                <a:solidFill>
                  <a:schemeClr val="accent1"/>
                </a:solidFill>
                <a:latin typeface="Lucida Console" charset="0"/>
                <a:ea typeface="Lucida Console" charset="0"/>
                <a:cs typeface="Lucida Console" charset="0"/>
              </a:rPr>
              <a:t>bname</a:t>
            </a:r>
            <a:r>
              <a:rPr lang="en-US" sz="2000" dirty="0">
                <a:solidFill>
                  <a:schemeClr val="accent1"/>
                </a:solidFill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sz="2000" dirty="0" err="1">
                <a:solidFill>
                  <a:schemeClr val="accent1"/>
                </a:solidFill>
                <a:latin typeface="Lucida Console" charset="0"/>
                <a:ea typeface="Lucida Console" charset="0"/>
                <a:cs typeface="Lucida Console" charset="0"/>
              </a:rPr>
              <a:t>scount</a:t>
            </a:r>
            <a:endParaRPr lang="en-US" sz="2000" dirty="0">
              <a:solidFill>
                <a:schemeClr val="accent1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dirty="0">
                <a:solidFill>
                  <a:schemeClr val="accent1"/>
                </a:solidFill>
                <a:latin typeface="Lucida Console" charset="0"/>
                <a:ea typeface="Lucida Console" charset="0"/>
                <a:cs typeface="Lucida Console" charset="0"/>
              </a:rPr>
              <a:t>	  FROM Boats2 B, </a:t>
            </a:r>
            <a:r>
              <a:rPr lang="en-US" sz="2000" dirty="0">
                <a:solidFill>
                  <a:srgbClr val="FF0000"/>
                </a:solidFill>
                <a:latin typeface="Lucida Console" charset="0"/>
                <a:ea typeface="Lucida Console" charset="0"/>
                <a:cs typeface="Lucida Console" charset="0"/>
              </a:rPr>
              <a:t>Reds</a:t>
            </a:r>
          </a:p>
          <a:p>
            <a:r>
              <a:rPr lang="en-US" sz="2000" dirty="0">
                <a:solidFill>
                  <a:schemeClr val="accent1"/>
                </a:solidFill>
                <a:latin typeface="Lucida Console" charset="0"/>
                <a:ea typeface="Lucida Console" charset="0"/>
                <a:cs typeface="Lucida Console" charset="0"/>
              </a:rPr>
              <a:t>	 WHERE </a:t>
            </a:r>
            <a:r>
              <a:rPr lang="en-US" sz="2000" dirty="0" err="1">
                <a:solidFill>
                  <a:schemeClr val="accent1"/>
                </a:solidFill>
                <a:latin typeface="Lucida Console" charset="0"/>
                <a:ea typeface="Lucida Console" charset="0"/>
                <a:cs typeface="Lucida Console" charset="0"/>
              </a:rPr>
              <a:t>Reds.bid</a:t>
            </a:r>
            <a:r>
              <a:rPr lang="en-US" sz="2000" dirty="0">
                <a:solidFill>
                  <a:schemeClr val="accent1"/>
                </a:solidFill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en-US" sz="2000" dirty="0" err="1">
                <a:solidFill>
                  <a:schemeClr val="accent1"/>
                </a:solidFill>
                <a:latin typeface="Lucida Console" charset="0"/>
                <a:ea typeface="Lucida Console" charset="0"/>
                <a:cs typeface="Lucida Console" charset="0"/>
              </a:rPr>
              <a:t>B.bid</a:t>
            </a:r>
            <a:endParaRPr lang="en-US" sz="2000" dirty="0">
              <a:solidFill>
                <a:schemeClr val="accent1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dirty="0">
                <a:solidFill>
                  <a:schemeClr val="accent1"/>
                </a:solidFill>
                <a:latin typeface="Lucida Console" charset="0"/>
                <a:ea typeface="Lucida Console" charset="0"/>
                <a:cs typeface="Lucida Console" charset="0"/>
              </a:rPr>
              <a:t>	   AND </a:t>
            </a:r>
            <a:r>
              <a:rPr lang="en-US" sz="2000" dirty="0" err="1">
                <a:solidFill>
                  <a:schemeClr val="accent1"/>
                </a:solidFill>
                <a:latin typeface="Lucida Console" charset="0"/>
                <a:ea typeface="Lucida Console" charset="0"/>
                <a:cs typeface="Lucida Console" charset="0"/>
              </a:rPr>
              <a:t>scount</a:t>
            </a:r>
            <a:r>
              <a:rPr lang="en-US" sz="2000" dirty="0">
                <a:solidFill>
                  <a:schemeClr val="accent1"/>
                </a:solidFill>
                <a:latin typeface="Lucida Console" charset="0"/>
                <a:ea typeface="Lucida Console" charset="0"/>
                <a:cs typeface="Lucida Console" charset="0"/>
              </a:rPr>
              <a:t> &lt; 10</a:t>
            </a:r>
          </a:p>
          <a:p>
            <a:r>
              <a:rPr lang="en-US" sz="2000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SELECT * FROM </a:t>
            </a:r>
            <a:r>
              <a:rPr lang="en-US" sz="2000" dirty="0" err="1">
                <a:solidFill>
                  <a:schemeClr val="accent1"/>
                </a:solidFill>
                <a:latin typeface="Lucida Console" charset="0"/>
                <a:ea typeface="Lucida Console" charset="0"/>
                <a:cs typeface="Lucida Console" charset="0"/>
              </a:rPr>
              <a:t>UnpopularReds</a:t>
            </a:r>
            <a:r>
              <a:rPr lang="en-US" sz="2000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;</a:t>
            </a:r>
          </a:p>
          <a:p>
            <a:endParaRPr lang="en-US" sz="2000" dirty="0">
              <a:solidFill>
                <a:schemeClr val="tx1"/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13015" y="617220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hlinkClick r:id="rId2"/>
              </a:rPr>
              <a:t>http://sqlfiddle.com/#!17/cfdb2/3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86754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ARGMAX GROUP BY?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1219200"/>
          </a:xfrm>
        </p:spPr>
        <p:txBody>
          <a:bodyPr anchor="t"/>
          <a:lstStyle/>
          <a:p>
            <a:r>
              <a:rPr lang="en-US" dirty="0"/>
              <a:t>The sailor with the highest rating per age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862925" y="3048000"/>
            <a:ext cx="5418150" cy="2555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Lucida Console" charset="0"/>
              </a:rPr>
              <a:t>WITH </a:t>
            </a:r>
            <a:r>
              <a:rPr lang="en-US" sz="2000" dirty="0" err="1">
                <a:solidFill>
                  <a:schemeClr val="tx1"/>
                </a:solidFill>
                <a:latin typeface="Lucida Console" charset="0"/>
              </a:rPr>
              <a:t>maxratings</a:t>
            </a:r>
            <a:r>
              <a:rPr lang="en-US" sz="2000" dirty="0">
                <a:solidFill>
                  <a:schemeClr val="tx1"/>
                </a:solidFill>
                <a:latin typeface="Lucida Console" charset="0"/>
              </a:rPr>
              <a:t>(age, </a:t>
            </a:r>
            <a:r>
              <a:rPr lang="en-US" sz="2000" dirty="0" err="1">
                <a:solidFill>
                  <a:schemeClr val="tx1"/>
                </a:solidFill>
                <a:latin typeface="Lucida Console" charset="0"/>
              </a:rPr>
              <a:t>maxrating</a:t>
            </a:r>
            <a:r>
              <a:rPr lang="en-US" sz="2000" dirty="0">
                <a:solidFill>
                  <a:schemeClr val="tx1"/>
                </a:solidFill>
                <a:latin typeface="Lucida Console" charset="0"/>
              </a:rPr>
              <a:t>) AS</a:t>
            </a:r>
            <a:br>
              <a:rPr lang="en-US" sz="2000" dirty="0">
                <a:solidFill>
                  <a:schemeClr val="tx1"/>
                </a:solidFill>
                <a:latin typeface="Lucida Console" charset="0"/>
              </a:rPr>
            </a:br>
            <a:r>
              <a:rPr lang="en-US" sz="2000" dirty="0">
                <a:solidFill>
                  <a:schemeClr val="tx1"/>
                </a:solidFill>
                <a:latin typeface="Lucida Console" charset="0"/>
              </a:rPr>
              <a:t>	(SELECT age, max(rating) </a:t>
            </a:r>
          </a:p>
          <a:p>
            <a:r>
              <a:rPr lang="en-US" sz="2000" dirty="0">
                <a:solidFill>
                  <a:schemeClr val="tx1"/>
                </a:solidFill>
                <a:latin typeface="Lucida Console" charset="0"/>
              </a:rPr>
              <a:t>         FROM Sailors</a:t>
            </a:r>
          </a:p>
          <a:p>
            <a:r>
              <a:rPr lang="en-US" sz="2000" dirty="0">
                <a:solidFill>
                  <a:schemeClr val="tx1"/>
                </a:solidFill>
                <a:latin typeface="Lucida Console" charset="0"/>
              </a:rPr>
              <a:t>	  GROUP BY age)</a:t>
            </a:r>
          </a:p>
          <a:p>
            <a:r>
              <a:rPr lang="en-US" sz="2000" dirty="0">
                <a:solidFill>
                  <a:schemeClr val="tx1"/>
                </a:solidFill>
                <a:latin typeface="Lucida Console" charset="0"/>
              </a:rPr>
              <a:t>SELECT S.*</a:t>
            </a:r>
          </a:p>
          <a:p>
            <a:r>
              <a:rPr lang="en-US" sz="2000" dirty="0">
                <a:solidFill>
                  <a:schemeClr val="tx1"/>
                </a:solidFill>
                <a:latin typeface="Lucida Console" charset="0"/>
              </a:rPr>
              <a:t>  FROM Sailors S, </a:t>
            </a:r>
            <a:r>
              <a:rPr lang="en-US" sz="2000" dirty="0" err="1">
                <a:solidFill>
                  <a:schemeClr val="tx1"/>
                </a:solidFill>
                <a:latin typeface="Lucida Console" charset="0"/>
              </a:rPr>
              <a:t>maxratings</a:t>
            </a:r>
            <a:r>
              <a:rPr lang="en-US" sz="2000" dirty="0">
                <a:solidFill>
                  <a:schemeClr val="tx1"/>
                </a:solidFill>
                <a:latin typeface="Lucida Console" charset="0"/>
              </a:rPr>
              <a:t> m</a:t>
            </a:r>
          </a:p>
          <a:p>
            <a:r>
              <a:rPr lang="en-US" sz="2000" dirty="0">
                <a:solidFill>
                  <a:schemeClr val="tx1"/>
                </a:solidFill>
                <a:latin typeface="Lucida Console" charset="0"/>
              </a:rPr>
              <a:t> WHERE </a:t>
            </a:r>
            <a:r>
              <a:rPr lang="en-US" sz="2000" dirty="0" err="1">
                <a:solidFill>
                  <a:schemeClr val="tx1"/>
                </a:solidFill>
                <a:latin typeface="Lucida Console" charset="0"/>
              </a:rPr>
              <a:t>S.age</a:t>
            </a:r>
            <a:r>
              <a:rPr lang="en-US" sz="2000" dirty="0">
                <a:solidFill>
                  <a:schemeClr val="tx1"/>
                </a:solidFill>
                <a:latin typeface="Lucida Console" charset="0"/>
              </a:rPr>
              <a:t> = </a:t>
            </a:r>
            <a:r>
              <a:rPr lang="en-US" sz="2000" dirty="0" err="1">
                <a:solidFill>
                  <a:schemeClr val="tx1"/>
                </a:solidFill>
                <a:latin typeface="Lucida Console" charset="0"/>
              </a:rPr>
              <a:t>m.age</a:t>
            </a:r>
            <a:endParaRPr lang="en-US" sz="2000" dirty="0">
              <a:solidFill>
                <a:schemeClr val="tx1"/>
              </a:solidFill>
              <a:latin typeface="Lucida Console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Lucida Console" charset="0"/>
              </a:rPr>
              <a:t>   AND </a:t>
            </a:r>
            <a:r>
              <a:rPr lang="en-US" sz="2000" dirty="0" err="1">
                <a:solidFill>
                  <a:schemeClr val="tx1"/>
                </a:solidFill>
                <a:latin typeface="Lucida Console" charset="0"/>
              </a:rPr>
              <a:t>S.rating</a:t>
            </a:r>
            <a:r>
              <a:rPr lang="en-US" sz="2000" dirty="0">
                <a:solidFill>
                  <a:schemeClr val="tx1"/>
                </a:solidFill>
                <a:latin typeface="Lucida Console" charset="0"/>
              </a:rPr>
              <a:t> = </a:t>
            </a:r>
            <a:r>
              <a:rPr lang="en-US" sz="2000" dirty="0" err="1">
                <a:solidFill>
                  <a:schemeClr val="tx1"/>
                </a:solidFill>
                <a:latin typeface="Lucida Console" charset="0"/>
              </a:rPr>
              <a:t>m.maxrating</a:t>
            </a:r>
            <a:r>
              <a:rPr lang="en-US" sz="2000" dirty="0">
                <a:solidFill>
                  <a:schemeClr val="tx1"/>
                </a:solidFill>
                <a:latin typeface="Lucida Console" charset="0"/>
              </a:rPr>
              <a:t>;</a:t>
            </a:r>
          </a:p>
        </p:txBody>
      </p:sp>
      <p:sp>
        <p:nvSpPr>
          <p:cNvPr id="3" name="Rectangle 2"/>
          <p:cNvSpPr/>
          <p:nvPr/>
        </p:nvSpPr>
        <p:spPr>
          <a:xfrm>
            <a:off x="3352800" y="5736478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i="1" dirty="0">
                <a:latin typeface="+mn-lt"/>
              </a:rPr>
              <a:t>http://</a:t>
            </a:r>
            <a:r>
              <a:rPr lang="en-US" sz="2000" i="1" dirty="0" err="1">
                <a:latin typeface="+mn-lt"/>
              </a:rPr>
              <a:t>sqlfiddle.com</a:t>
            </a:r>
            <a:r>
              <a:rPr lang="en-US" sz="2000" i="1" dirty="0">
                <a:latin typeface="+mn-lt"/>
              </a:rPr>
              <a:t>/#!17/4215a/9</a:t>
            </a:r>
          </a:p>
        </p:txBody>
      </p:sp>
    </p:spTree>
    <p:extLst>
      <p:ext uri="{BB962C8B-B14F-4D97-AF65-F5344CB8AC3E}">
        <p14:creationId xmlns:p14="http://schemas.microsoft.com/office/powerpoint/2010/main" val="14267640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Detour: Null Values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800600"/>
          </a:xfrm>
        </p:spPr>
        <p:txBody>
          <a:bodyPr anchor="t"/>
          <a:lstStyle/>
          <a:p>
            <a:r>
              <a:rPr lang="en-US" sz="2400" dirty="0"/>
              <a:t>Field values are sometimes </a:t>
            </a:r>
            <a:r>
              <a:rPr lang="en-US" sz="2400" dirty="0">
                <a:solidFill>
                  <a:srgbClr val="FF0000"/>
                </a:solidFill>
              </a:rPr>
              <a:t>unknown</a:t>
            </a:r>
            <a:endParaRPr lang="en-US" altLang="ja-JP" sz="2400" dirty="0"/>
          </a:p>
          <a:p>
            <a:pPr lvl="1"/>
            <a:r>
              <a:rPr lang="en-US" sz="2000" dirty="0"/>
              <a:t>SQL provides a special value </a:t>
            </a:r>
            <a:r>
              <a:rPr lang="en-US" sz="2000" dirty="0">
                <a:solidFill>
                  <a:srgbClr val="FF0000"/>
                </a:solidFill>
              </a:rPr>
              <a:t>NULL </a:t>
            </a:r>
            <a:r>
              <a:rPr lang="en-US" sz="2000" dirty="0"/>
              <a:t>for such situations.</a:t>
            </a:r>
          </a:p>
          <a:p>
            <a:pPr lvl="1"/>
            <a:r>
              <a:rPr lang="en-US" sz="2000" dirty="0"/>
              <a:t>Every data type can be NULL</a:t>
            </a:r>
          </a:p>
          <a:p>
            <a:r>
              <a:rPr lang="en-US" sz="2400" dirty="0"/>
              <a:t>The presence of null complicates many issues. E.g.:</a:t>
            </a:r>
          </a:p>
          <a:p>
            <a:pPr lvl="1"/>
            <a:r>
              <a:rPr lang="en-US" sz="2000" dirty="0"/>
              <a:t>Selection predicates (WHERE)</a:t>
            </a:r>
          </a:p>
          <a:p>
            <a:pPr lvl="1"/>
            <a:r>
              <a:rPr lang="en-US" sz="2000" dirty="0"/>
              <a:t>Aggregation</a:t>
            </a:r>
          </a:p>
          <a:p>
            <a:r>
              <a:rPr lang="en-US" sz="2400" dirty="0"/>
              <a:t>But NULLs comes naturally from Outer joins</a:t>
            </a:r>
          </a:p>
        </p:txBody>
      </p:sp>
      <p:sp>
        <p:nvSpPr>
          <p:cNvPr id="7270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53188"/>
            <a:ext cx="2895600" cy="403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  <a:p>
            <a:endParaRPr lang="en-US" sz="1200">
              <a:solidFill>
                <a:schemeClr val="tx2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046817"/>
      </p:ext>
    </p:extLst>
  </p:cSld>
  <p:clrMapOvr>
    <a:masterClrMapping/>
  </p:clrMapOvr>
  <p:transition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in the WHERE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sz="2400" dirty="0"/>
              <a:t>Consider a tuple where </a:t>
            </a:r>
            <a:r>
              <a:rPr lang="en-US" sz="2000" dirty="0">
                <a:latin typeface="Lucida Console" charset="0"/>
                <a:ea typeface="Lucida Console" charset="0"/>
                <a:cs typeface="Lucida Console" charset="0"/>
              </a:rPr>
              <a:t>rating </a:t>
            </a:r>
            <a:r>
              <a:rPr lang="en-US" sz="2400" dirty="0"/>
              <a:t>IS NULL.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>SELECT * FROM sailors </a:t>
            </a:r>
          </a:p>
          <a:p>
            <a:pPr marL="0" indent="0">
              <a:buNone/>
            </a:pPr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> WHERE rating &gt; 8;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9200" y="2133600"/>
            <a:ext cx="8077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INSERT INTO sailors VALUES</a:t>
            </a:r>
            <a:br>
              <a:rPr lang="en-US" sz="2000" dirty="0">
                <a:solidFill>
                  <a:schemeClr val="bg2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(11, 'Jack Sparrow', NULL, 35);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66700" y="5619277"/>
          <a:ext cx="8610600" cy="1013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Jack Sparrow</a:t>
                      </a:r>
                      <a:r>
                        <a:rPr lang="en-US" baseline="0" dirty="0"/>
                        <a:t> in the 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Jack Sparrow not in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0763" y="4854345"/>
            <a:ext cx="1790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Helvetica Neue" charset="0"/>
                <a:ea typeface="Helvetica Neue" charset="0"/>
                <a:cs typeface="Helvetica Neue" charset="0"/>
              </a:rPr>
              <a:t>Same or different?</a:t>
            </a:r>
          </a:p>
        </p:txBody>
      </p:sp>
      <p:sp>
        <p:nvSpPr>
          <p:cNvPr id="7" name="Rectangle 6"/>
          <p:cNvSpPr/>
          <p:nvPr/>
        </p:nvSpPr>
        <p:spPr>
          <a:xfrm>
            <a:off x="5105400" y="314628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>
                <a:latin typeface="+mn-lt"/>
                <a:hlinkClick r:id="rId2"/>
              </a:rPr>
              <a:t>http://sqlfiddle.com/#!17/36ca9/2</a:t>
            </a:r>
            <a:r>
              <a:rPr lang="en-US" sz="18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47209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in comparators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Helvetica Neue" charset="0"/>
                <a:ea typeface="Helvetica Neue" charset="0"/>
                <a:cs typeface="Helvetica Neue" charset="0"/>
              </a:rPr>
              <a:t>Rule</a:t>
            </a:r>
            <a:r>
              <a:rPr lang="en-US" sz="2000" dirty="0">
                <a:latin typeface="Helvetica Neue" charset="0"/>
                <a:ea typeface="Helvetica Neue" charset="0"/>
                <a:cs typeface="Helvetica Neue" charset="0"/>
              </a:rPr>
              <a:t>: (x </a:t>
            </a:r>
            <a:r>
              <a:rPr lang="en-US" sz="2000" i="1" dirty="0">
                <a:latin typeface="Helvetica Neue" charset="0"/>
                <a:ea typeface="Helvetica Neue" charset="0"/>
                <a:cs typeface="Helvetica Neue" charset="0"/>
              </a:rPr>
              <a:t>op </a:t>
            </a:r>
            <a:r>
              <a:rPr lang="en-US" sz="2000" dirty="0">
                <a:latin typeface="Helvetica Neue" charset="0"/>
                <a:ea typeface="Helvetica Neue" charset="0"/>
                <a:cs typeface="Helvetica Neue" charset="0"/>
              </a:rPr>
              <a:t>NULL) evaluates to </a:t>
            </a:r>
            <a:r>
              <a:rPr lang="mr-IN" sz="2000" dirty="0">
                <a:latin typeface="Helvetica Neue" charset="0"/>
                <a:ea typeface="Helvetica Neue" charset="0"/>
                <a:cs typeface="Helvetica Neue" charset="0"/>
              </a:rPr>
              <a:t>…</a:t>
            </a:r>
            <a:r>
              <a:rPr lang="en-US" sz="2000" dirty="0">
                <a:latin typeface="Helvetica Neue" charset="0"/>
                <a:ea typeface="Helvetica Neue" charset="0"/>
                <a:cs typeface="Helvetica Neue" charset="0"/>
              </a:rPr>
              <a:t> NULL!</a:t>
            </a:r>
            <a:endParaRPr lang="en-US" sz="2000" dirty="0"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buNone/>
            </a:pPr>
            <a:endParaRPr lang="en-US" sz="2000" dirty="0"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buNone/>
            </a:pPr>
            <a:r>
              <a:rPr lang="en-US" sz="2000" dirty="0">
                <a:latin typeface="Lucida Console" charset="0"/>
                <a:ea typeface="Lucida Console" charset="0"/>
                <a:cs typeface="Lucida Console" charset="0"/>
              </a:rPr>
              <a:t>SELECT rating = NULL FROM sailors;</a:t>
            </a:r>
          </a:p>
          <a:p>
            <a:pPr marL="0" indent="0">
              <a:buNone/>
            </a:pPr>
            <a:r>
              <a:rPr lang="en-US" sz="2000" dirty="0">
                <a:latin typeface="Lucida Console" charset="0"/>
                <a:ea typeface="Lucida Console" charset="0"/>
                <a:cs typeface="Lucida Console" charset="0"/>
              </a:rPr>
              <a:t>SELECT rating &lt; NULL FROM sailors;</a:t>
            </a:r>
          </a:p>
          <a:p>
            <a:pPr marL="0" indent="0">
              <a:buNone/>
            </a:pPr>
            <a:r>
              <a:rPr lang="en-US" sz="2000" dirty="0">
                <a:latin typeface="Lucida Console" charset="0"/>
                <a:ea typeface="Lucida Console" charset="0"/>
                <a:cs typeface="Lucida Console" charset="0"/>
              </a:rPr>
              <a:t>SELECT rating &gt;= NULL FROM sailors;</a:t>
            </a:r>
          </a:p>
          <a:p>
            <a:pPr marL="0" indent="0">
              <a:buNone/>
            </a:pPr>
            <a:endParaRPr lang="en-US" sz="2000" dirty="0"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Lucida Console" charset="0"/>
                <a:ea typeface="Lucida Console" charset="0"/>
                <a:cs typeface="Lucida Console" charset="0"/>
              </a:rPr>
              <a:t>SELECT * FROM sailors WHERE rating = NULL;</a:t>
            </a:r>
          </a:p>
          <a:p>
            <a:pPr marL="0" indent="0">
              <a:buNone/>
            </a:pPr>
            <a:endParaRPr lang="en-US" sz="2000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51421" y="5953125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hlinkClick r:id="rId2"/>
              </a:rPr>
              <a:t>http://sqlfiddle.com/#!17/f35aa/6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0109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8229600" cy="5105400"/>
          </a:xfrm>
        </p:spPr>
        <p:txBody>
          <a:bodyPr anchor="t"/>
          <a:lstStyle/>
          <a:p>
            <a:r>
              <a:rPr lang="en-US" dirty="0"/>
              <a:t>Website: </a:t>
            </a:r>
            <a:r>
              <a:rPr lang="en-US" dirty="0">
                <a:hlinkClick r:id="rId2"/>
              </a:rPr>
              <a:t>http://cs186berkeley.net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Mid-terms (3/1, 4/10) &amp; Final (5/10) (tentative)</a:t>
            </a:r>
            <a:br>
              <a:rPr lang="en-US" dirty="0"/>
            </a:br>
            <a:endParaRPr lang="en-US" dirty="0"/>
          </a:p>
          <a:p>
            <a:r>
              <a:rPr lang="en-US" dirty="0"/>
              <a:t>HW0 (setup) is simple </a:t>
            </a:r>
          </a:p>
          <a:p>
            <a:pPr lvl="1"/>
            <a:r>
              <a:rPr lang="en-US" dirty="0"/>
              <a:t>Will be due Wednesday at midnight</a:t>
            </a:r>
          </a:p>
          <a:p>
            <a:pPr lvl="1"/>
            <a:endParaRPr lang="en-US" dirty="0"/>
          </a:p>
          <a:p>
            <a:r>
              <a:rPr lang="en-US" dirty="0"/>
              <a:t>HW1 SQL next lecture</a:t>
            </a:r>
          </a:p>
          <a:p>
            <a:pPr lvl="1"/>
            <a:r>
              <a:rPr lang="en-US" dirty="0"/>
              <a:t>Due in 1.5 weeks</a:t>
            </a:r>
          </a:p>
        </p:txBody>
      </p:sp>
    </p:spTree>
    <p:extLst>
      <p:ext uri="{BB962C8B-B14F-4D97-AF65-F5344CB8AC3E}">
        <p14:creationId xmlns:p14="http://schemas.microsoft.com/office/powerpoint/2010/main" val="9382327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NULL Checks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Lucida Console" charset="0"/>
                <a:ea typeface="Lucida Console" charset="0"/>
                <a:cs typeface="Lucida Console" charset="0"/>
              </a:rPr>
              <a:t>SELECT * FROM sailors WHERE rating IS NULL;</a:t>
            </a:r>
          </a:p>
          <a:p>
            <a:pPr marL="0" indent="0">
              <a:buNone/>
            </a:pPr>
            <a:endParaRPr lang="en-US" sz="2000" dirty="0"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buNone/>
            </a:pPr>
            <a:r>
              <a:rPr lang="en-US" sz="2000" dirty="0">
                <a:latin typeface="Lucida Console" charset="0"/>
                <a:ea typeface="Lucida Console" charset="0"/>
                <a:cs typeface="Lucida Console" charset="0"/>
              </a:rPr>
              <a:t>SELECT * FROM sailors WHERE rating IS NOT NULL;</a:t>
            </a:r>
          </a:p>
        </p:txBody>
      </p:sp>
      <p:sp>
        <p:nvSpPr>
          <p:cNvPr id="5" name="Rectangle 4"/>
          <p:cNvSpPr/>
          <p:nvPr/>
        </p:nvSpPr>
        <p:spPr>
          <a:xfrm>
            <a:off x="4351421" y="5953125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hlinkClick r:id="rId2"/>
              </a:rPr>
              <a:t>http://sqlfiddle.com/#!17/f35aa/4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41591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at top of 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Helvetica Neue" charset="0"/>
                <a:ea typeface="Helvetica Neue" charset="0"/>
                <a:cs typeface="Helvetica Neue" charset="0"/>
              </a:rPr>
              <a:t>Rule</a:t>
            </a:r>
            <a:r>
              <a:rPr lang="en-US" sz="2000" dirty="0">
                <a:latin typeface="Helvetica Neue" charset="0"/>
                <a:ea typeface="Helvetica Neue" charset="0"/>
                <a:cs typeface="Helvetica Neue" charset="0"/>
              </a:rPr>
              <a:t>: Do </a:t>
            </a:r>
            <a:r>
              <a:rPr lang="en-US" sz="2000" i="1" dirty="0">
                <a:latin typeface="Helvetica Neue" charset="0"/>
                <a:ea typeface="Helvetica Neue" charset="0"/>
                <a:cs typeface="Helvetica Neue" charset="0"/>
              </a:rPr>
              <a:t>not </a:t>
            </a:r>
            <a:r>
              <a:rPr lang="en-US" sz="2000" dirty="0">
                <a:latin typeface="Helvetica Neue" charset="0"/>
                <a:ea typeface="Helvetica Neue" charset="0"/>
                <a:cs typeface="Helvetica Neue" charset="0"/>
              </a:rPr>
              <a:t>output a tuple  </a:t>
            </a:r>
            <a:r>
              <a:rPr lang="en-US" sz="2000" dirty="0">
                <a:latin typeface="Lucida Console" charset="0"/>
                <a:ea typeface="Lucida Console" charset="0"/>
                <a:cs typeface="Lucida Console" charset="0"/>
              </a:rPr>
              <a:t>WHERE NULL</a:t>
            </a:r>
          </a:p>
          <a:p>
            <a:pPr marL="0" indent="0">
              <a:buNone/>
            </a:pPr>
            <a:endParaRPr lang="en-US" sz="2000" dirty="0"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buNone/>
            </a:pPr>
            <a:endParaRPr lang="en-US" sz="2000" dirty="0"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buNone/>
            </a:pPr>
            <a:r>
              <a:rPr lang="en-US" sz="2000" dirty="0">
                <a:latin typeface="Lucida Console" charset="0"/>
                <a:ea typeface="Lucida Console" charset="0"/>
                <a:cs typeface="Lucida Console" charset="0"/>
              </a:rPr>
              <a:t>SELECT * FROM sailors;</a:t>
            </a:r>
          </a:p>
          <a:p>
            <a:pPr marL="0" indent="0">
              <a:buNone/>
            </a:pPr>
            <a:endParaRPr lang="en-US" sz="2000" dirty="0"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buNone/>
            </a:pPr>
            <a:r>
              <a:rPr lang="en-US" sz="2000" dirty="0">
                <a:latin typeface="Lucida Console" charset="0"/>
                <a:ea typeface="Lucida Console" charset="0"/>
                <a:cs typeface="Lucida Console" charset="0"/>
              </a:rPr>
              <a:t>SELECT * FROM sailors WHERE rating &gt; 8;</a:t>
            </a:r>
          </a:p>
          <a:p>
            <a:pPr marL="0" indent="0">
              <a:buNone/>
            </a:pPr>
            <a:endParaRPr lang="en-US" sz="2000" dirty="0"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buNone/>
            </a:pPr>
            <a:r>
              <a:rPr lang="en-US" sz="2000" dirty="0">
                <a:latin typeface="Lucida Console" charset="0"/>
                <a:ea typeface="Lucida Console" charset="0"/>
                <a:cs typeface="Lucida Console" charset="0"/>
              </a:rPr>
              <a:t>SELECT * FROM sailors WHERE rating &lt;= 8;</a:t>
            </a:r>
          </a:p>
        </p:txBody>
      </p:sp>
      <p:sp>
        <p:nvSpPr>
          <p:cNvPr id="5" name="Rectangle 4"/>
          <p:cNvSpPr/>
          <p:nvPr/>
        </p:nvSpPr>
        <p:spPr>
          <a:xfrm>
            <a:off x="4351421" y="5953125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hlinkClick r:id="rId2"/>
              </a:rPr>
              <a:t>http://sqlfiddle.com/#!17/f35aa/1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43316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in Boolean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Helvetica Neue" charset="0"/>
                <a:ea typeface="Helvetica Neue" charset="0"/>
                <a:cs typeface="Helvetica Neue" charset="0"/>
              </a:rPr>
              <a:t>Three-valued logic:</a:t>
            </a:r>
            <a:endParaRPr lang="en-US" sz="2000" dirty="0"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buNone/>
            </a:pPr>
            <a:endParaRPr lang="en-US" sz="2000" dirty="0"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buNone/>
            </a:pPr>
            <a:endParaRPr lang="en-US" sz="2000" dirty="0"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buNone/>
            </a:pPr>
            <a:endParaRPr lang="en-US" sz="2000" dirty="0"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buNone/>
            </a:pPr>
            <a:endParaRPr lang="en-US" sz="2000" dirty="0"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buNone/>
            </a:pPr>
            <a:endParaRPr lang="en-US" sz="2000" dirty="0"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buNone/>
            </a:pPr>
            <a:r>
              <a:rPr lang="en-US" sz="2000" dirty="0">
                <a:latin typeface="Lucida Console" charset="0"/>
                <a:ea typeface="Lucida Console" charset="0"/>
                <a:cs typeface="Lucida Console" charset="0"/>
              </a:rPr>
              <a:t>SELECT * FROM sailors WHERE rating &gt; 8 AND TRUE;</a:t>
            </a:r>
          </a:p>
          <a:p>
            <a:pPr marL="0" indent="0">
              <a:buNone/>
            </a:pPr>
            <a:endParaRPr lang="en-US" sz="2000" dirty="0"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buNone/>
            </a:pPr>
            <a:r>
              <a:rPr lang="en-US" sz="2000" dirty="0">
                <a:latin typeface="Lucida Console" charset="0"/>
                <a:ea typeface="Lucida Console" charset="0"/>
                <a:cs typeface="Lucida Console" charset="0"/>
              </a:rPr>
              <a:t>SELECT * FROM sailors WHERE rating &gt; 8 OR TRUE;</a:t>
            </a:r>
          </a:p>
          <a:p>
            <a:pPr marL="0" indent="0">
              <a:buNone/>
            </a:pPr>
            <a:endParaRPr lang="en-US" sz="2000" dirty="0"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buNone/>
            </a:pPr>
            <a:r>
              <a:rPr lang="en-US" sz="2000" dirty="0">
                <a:latin typeface="Lucida Console" charset="0"/>
                <a:ea typeface="Lucida Console" charset="0"/>
                <a:cs typeface="Lucida Console" charset="0"/>
              </a:rPr>
              <a:t>SELECT * FROM sailors WHERE NOT (rating &gt; 8);</a:t>
            </a:r>
          </a:p>
          <a:p>
            <a:pPr marL="0" indent="0">
              <a:buNone/>
            </a:pPr>
            <a:endParaRPr lang="en-US" sz="2000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51421" y="5953125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hlinkClick r:id="rId2"/>
              </a:rPr>
              <a:t>http://sqlfiddle.com/#!17/f35aa/2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733800" y="1447800"/>
          <a:ext cx="2102932" cy="220980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525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7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304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AND</a:t>
                      </a:r>
                    </a:p>
                  </a:txBody>
                  <a:tcPr marL="84721" marR="84721" marT="42360" marB="4236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</a:p>
                  </a:txBody>
                  <a:tcPr marL="84721" marR="84721" marT="42360" marB="42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 marL="84721" marR="84721" marT="42360" marB="42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</a:t>
                      </a:r>
                    </a:p>
                  </a:txBody>
                  <a:tcPr marL="84721" marR="84721" marT="42360" marB="4236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8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</a:p>
                  </a:txBody>
                  <a:tcPr marL="84721" marR="84721" marT="42360" marB="42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</a:p>
                  </a:txBody>
                  <a:tcPr marL="84721" marR="84721" marT="42360" marB="42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 marL="84721" marR="84721" marT="42360" marB="423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84721" marR="84721" marT="42360" marB="4236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8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 marL="84721" marR="84721" marT="42360" marB="42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 marL="84721" marR="84721" marT="42360" marB="42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 marL="84721" marR="84721" marT="42360" marB="423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84721" marR="84721" marT="42360" marB="4236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04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</a:t>
                      </a:r>
                    </a:p>
                  </a:txBody>
                  <a:tcPr marL="84721" marR="84721" marT="42360" marB="423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84721" marR="84721" marT="42360" marB="4236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84721" marR="84721" marT="42360" marB="4236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84721" marR="84721" marT="42360" marB="4236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6355268" y="1447800"/>
          <a:ext cx="2102932" cy="220980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525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7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304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OR</a:t>
                      </a:r>
                    </a:p>
                  </a:txBody>
                  <a:tcPr marL="84721" marR="84721" marT="42360" marB="4236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</a:p>
                  </a:txBody>
                  <a:tcPr marL="84721" marR="84721" marT="42360" marB="42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 marL="84721" marR="84721" marT="42360" marB="42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</a:t>
                      </a:r>
                    </a:p>
                  </a:txBody>
                  <a:tcPr marL="84721" marR="84721" marT="42360" marB="4236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8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</a:p>
                  </a:txBody>
                  <a:tcPr marL="84721" marR="84721" marT="42360" marB="42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</a:p>
                  </a:txBody>
                  <a:tcPr marL="84721" marR="84721" marT="42360" marB="42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</a:p>
                  </a:txBody>
                  <a:tcPr marL="84721" marR="84721" marT="42360" marB="423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84721" marR="84721" marT="42360" marB="4236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8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 marL="84721" marR="84721" marT="42360" marB="42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</a:p>
                  </a:txBody>
                  <a:tcPr marL="84721" marR="84721" marT="42360" marB="42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 marL="84721" marR="84721" marT="42360" marB="423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84721" marR="84721" marT="42360" marB="4236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04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</a:t>
                      </a:r>
                    </a:p>
                  </a:txBody>
                  <a:tcPr marL="84721" marR="84721" marT="42360" marB="423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84721" marR="84721" marT="42360" marB="4236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84721" marR="84721" marT="42360" marB="4236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84721" marR="84721" marT="42360" marB="4236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1165647" y="2552700"/>
          <a:ext cx="2102932" cy="110490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525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7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304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NOT</a:t>
                      </a:r>
                    </a:p>
                  </a:txBody>
                  <a:tcPr marL="84721" marR="84721" marT="42360" marB="4236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</a:p>
                  </a:txBody>
                  <a:tcPr marL="84721" marR="84721" marT="42360" marB="42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 marL="84721" marR="84721" marT="42360" marB="42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</a:t>
                      </a:r>
                    </a:p>
                  </a:txBody>
                  <a:tcPr marL="84721" marR="84721" marT="42360" marB="4236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855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84721" marR="84721" marT="42360" marB="4236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 marL="84721" marR="84721" marT="42360" marB="423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</a:p>
                  </a:txBody>
                  <a:tcPr marL="84721" marR="84721" marT="42360" marB="423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84721" marR="84721" marT="42360" marB="4236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0543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Lucida Console" charset="0"/>
                <a:ea typeface="Lucida Console" charset="0"/>
                <a:cs typeface="Lucida Console" charset="0"/>
              </a:rPr>
              <a:t>SELECT count(*) FROM sailors;</a:t>
            </a:r>
          </a:p>
          <a:p>
            <a:pPr marL="0" indent="0">
              <a:buNone/>
            </a:pPr>
            <a:endParaRPr lang="en-US" sz="2000" dirty="0"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buNone/>
            </a:pPr>
            <a:r>
              <a:rPr lang="en-US" sz="2000" dirty="0">
                <a:latin typeface="Lucida Console" charset="0"/>
                <a:ea typeface="Lucida Console" charset="0"/>
                <a:cs typeface="Lucida Console" charset="0"/>
              </a:rPr>
              <a:t>SELECT count(rating) FROM sailors;</a:t>
            </a:r>
          </a:p>
          <a:p>
            <a:pPr marL="0" indent="0">
              <a:buNone/>
            </a:pPr>
            <a:endParaRPr lang="en-US" sz="2000" dirty="0"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buNone/>
            </a:pPr>
            <a:r>
              <a:rPr lang="en-US" sz="2000" dirty="0">
                <a:latin typeface="Lucida Console" charset="0"/>
                <a:ea typeface="Lucida Console" charset="0"/>
                <a:cs typeface="Lucida Console" charset="0"/>
              </a:rPr>
              <a:t>SELECT sum(rating) FROM sailors;</a:t>
            </a:r>
          </a:p>
          <a:p>
            <a:pPr marL="0" indent="0">
              <a:buNone/>
            </a:pPr>
            <a:endParaRPr lang="en-US" sz="2000" dirty="0"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buNone/>
            </a:pPr>
            <a:r>
              <a:rPr lang="en-US" sz="2000" dirty="0">
                <a:latin typeface="Lucida Console" charset="0"/>
                <a:ea typeface="Lucida Console" charset="0"/>
                <a:cs typeface="Lucida Console" charset="0"/>
              </a:rPr>
              <a:t>SELECT </a:t>
            </a:r>
            <a:r>
              <a:rPr lang="en-US" sz="2000" dirty="0" err="1">
                <a:latin typeface="Lucida Console" charset="0"/>
                <a:ea typeface="Lucida Console" charset="0"/>
                <a:cs typeface="Lucida Console" charset="0"/>
              </a:rPr>
              <a:t>avg</a:t>
            </a:r>
            <a:r>
              <a:rPr lang="en-US" sz="2000" dirty="0">
                <a:latin typeface="Lucida Console" charset="0"/>
                <a:ea typeface="Lucida Console" charset="0"/>
                <a:cs typeface="Lucida Console" charset="0"/>
              </a:rPr>
              <a:t>(rating) FROM sailors;</a:t>
            </a:r>
          </a:p>
        </p:txBody>
      </p:sp>
      <p:sp>
        <p:nvSpPr>
          <p:cNvPr id="5" name="Rectangle 4"/>
          <p:cNvSpPr/>
          <p:nvPr/>
        </p:nvSpPr>
        <p:spPr>
          <a:xfrm>
            <a:off x="4351421" y="5953125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hlinkClick r:id="rId2"/>
              </a:rPr>
              <a:t>http://sqlfiddle.com/#!17/f35aa/7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151159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NULLs: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NULL </a:t>
            </a:r>
            <a:r>
              <a:rPr lang="en-US" i="1" dirty="0"/>
              <a:t>op </a:t>
            </a:r>
            <a:r>
              <a:rPr lang="en-US" dirty="0"/>
              <a:t>NULL is NULL</a:t>
            </a:r>
          </a:p>
          <a:p>
            <a:r>
              <a:rPr lang="en-US" dirty="0"/>
              <a:t>WHERE NULL: do not send to output</a:t>
            </a:r>
          </a:p>
          <a:p>
            <a:r>
              <a:rPr lang="en-US" dirty="0"/>
              <a:t>Boolean connectives: 3-valued logic</a:t>
            </a:r>
          </a:p>
          <a:p>
            <a:r>
              <a:rPr lang="en-US" dirty="0"/>
              <a:t>Aggregates ignore NULL-valued inputs</a:t>
            </a:r>
          </a:p>
          <a:p>
            <a:pPr lvl="1"/>
            <a:r>
              <a:rPr lang="en-US" dirty="0"/>
              <a:t>But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8479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696200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Helvetica Neue Light"/>
              </a:rPr>
              <a:t>Summary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305800" cy="4114800"/>
          </a:xfrm>
        </p:spPr>
        <p:txBody>
          <a:bodyPr/>
          <a:lstStyle/>
          <a:p>
            <a:r>
              <a:rPr lang="en-US" sz="2400" b="0" dirty="0">
                <a:latin typeface="Helvetica Neue" charset="0"/>
                <a:ea typeface="Helvetica Neue" charset="0"/>
                <a:cs typeface="Helvetica Neue" charset="0"/>
              </a:rPr>
              <a:t>You’ve now seen SQL—you are armed.</a:t>
            </a:r>
          </a:p>
          <a:p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A declarative language</a:t>
            </a:r>
          </a:p>
          <a:p>
            <a:pPr lvl="1"/>
            <a:r>
              <a:rPr lang="en-US" sz="2000" b="0" dirty="0">
                <a:latin typeface="Helvetica Neue" charset="0"/>
                <a:ea typeface="Helvetica Neue" charset="0"/>
                <a:cs typeface="Helvetica Neue" charset="0"/>
              </a:rPr>
              <a:t>Somebody has to translate to algorithms though</a:t>
            </a:r>
            <a:r>
              <a:rPr lang="mr-IN" sz="2000" b="0" dirty="0">
                <a:latin typeface="Helvetica Neue" charset="0"/>
                <a:ea typeface="Helvetica Neue" charset="0"/>
                <a:cs typeface="Helvetica Neue" charset="0"/>
              </a:rPr>
              <a:t>…</a:t>
            </a:r>
            <a:endParaRPr lang="en-US" sz="2000" b="0" dirty="0">
              <a:latin typeface="Helvetica Neue" charset="0"/>
              <a:ea typeface="Helvetica Neue" charset="0"/>
              <a:cs typeface="Helvetica Neue" charset="0"/>
            </a:endParaRPr>
          </a:p>
          <a:p>
            <a:pPr lvl="1"/>
            <a:r>
              <a:rPr lang="en-US" sz="2000" dirty="0">
                <a:latin typeface="Helvetica Neue" charset="0"/>
                <a:ea typeface="Helvetica Neue" charset="0"/>
                <a:cs typeface="Helvetica Neue" charset="0"/>
              </a:rPr>
              <a:t>The RDBMS </a:t>
            </a:r>
            <a:r>
              <a:rPr lang="en-US" sz="2000" dirty="0" err="1">
                <a:latin typeface="Helvetica Neue" charset="0"/>
                <a:ea typeface="Helvetica Neue" charset="0"/>
                <a:cs typeface="Helvetica Neue" charset="0"/>
              </a:rPr>
              <a:t>implementor</a:t>
            </a:r>
            <a:r>
              <a:rPr lang="en-US" sz="2000" dirty="0">
                <a:latin typeface="Helvetica Neue" charset="0"/>
                <a:ea typeface="Helvetica Neue" charset="0"/>
                <a:cs typeface="Helvetica Neue" charset="0"/>
              </a:rPr>
              <a:t> ... i.e. you!</a:t>
            </a:r>
            <a:endParaRPr lang="en-US" sz="2000" b="0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The data structures and algorithms that make SQL possible also power:</a:t>
            </a:r>
          </a:p>
          <a:p>
            <a:pPr lvl="1"/>
            <a:r>
              <a:rPr lang="en-US" sz="2000" dirty="0">
                <a:latin typeface="Helvetica Neue" charset="0"/>
                <a:ea typeface="Helvetica Neue" charset="0"/>
                <a:cs typeface="Helvetica Neue" charset="0"/>
              </a:rPr>
              <a:t>NoSQL, data mining, scalable ML, network routing</a:t>
            </a:r>
            <a:r>
              <a:rPr lang="mr-IN" sz="2000" dirty="0">
                <a:latin typeface="Helvetica Neue" charset="0"/>
                <a:ea typeface="Helvetica Neue" charset="0"/>
                <a:cs typeface="Helvetica Neue" charset="0"/>
              </a:rPr>
              <a:t>…</a:t>
            </a:r>
            <a:endParaRPr lang="en-US" sz="2000" dirty="0">
              <a:latin typeface="Helvetica Neue" charset="0"/>
              <a:ea typeface="Helvetica Neue" charset="0"/>
              <a:cs typeface="Helvetica Neue" charset="0"/>
            </a:endParaRPr>
          </a:p>
          <a:p>
            <a:pPr lvl="1"/>
            <a:r>
              <a:rPr lang="en-US" sz="2000" dirty="0">
                <a:latin typeface="Helvetica Neue" charset="0"/>
                <a:ea typeface="Helvetica Neue" charset="0"/>
                <a:cs typeface="Helvetica Neue" charset="0"/>
              </a:rPr>
              <a:t>A toolbox for scalable computing!</a:t>
            </a:r>
          </a:p>
          <a:p>
            <a:pPr lvl="1"/>
            <a:r>
              <a:rPr lang="en-US" sz="2000" dirty="0">
                <a:latin typeface="Helvetica Neue" charset="0"/>
                <a:ea typeface="Helvetica Neue" charset="0"/>
                <a:cs typeface="Helvetica Neue" charset="0"/>
              </a:rPr>
              <a:t>That fun begins next</a:t>
            </a:r>
          </a:p>
          <a:p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We skirted questions of good database (schema) design</a:t>
            </a:r>
          </a:p>
          <a:p>
            <a:pPr lvl="1"/>
            <a:r>
              <a:rPr lang="en-US" sz="2000" dirty="0">
                <a:latin typeface="Helvetica Neue" charset="0"/>
                <a:ea typeface="Helvetica Neue" charset="0"/>
                <a:cs typeface="Helvetica Neue" charset="0"/>
              </a:rPr>
              <a:t>a topic we’ll consider in greater depth later</a:t>
            </a:r>
          </a:p>
        </p:txBody>
      </p:sp>
      <p:sp>
        <p:nvSpPr>
          <p:cNvPr id="126977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53188"/>
            <a:ext cx="2895600" cy="403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  <a:p>
            <a:endParaRPr lang="en-US" sz="1200">
              <a:solidFill>
                <a:schemeClr val="tx2"/>
              </a:solidFill>
              <a:latin typeface="Times New Roman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1371600" y="1752600"/>
            <a:ext cx="67056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Queries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5105400"/>
          </a:xfrm>
        </p:spPr>
        <p:txBody>
          <a:bodyPr anchor="t"/>
          <a:lstStyle/>
          <a:p>
            <a:r>
              <a:rPr lang="en-US" sz="20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SELECT 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[</a:t>
            </a:r>
            <a:r>
              <a:rPr lang="en-US" sz="20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DISTINCT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] </a:t>
            </a:r>
            <a:r>
              <a:rPr lang="en-US" sz="2000" i="1" dirty="0">
                <a:latin typeface="Lucida Sans Typewriter" charset="0"/>
                <a:ea typeface="Osaka" charset="0"/>
                <a:cs typeface="Osaka" charset="0"/>
              </a:rPr>
              <a:t>&lt;column expression list&gt;</a:t>
            </a:r>
            <a:br>
              <a:rPr lang="en-US" sz="2000" dirty="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 </a:t>
            </a:r>
            <a:r>
              <a:rPr lang="en-US" sz="20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FROM </a:t>
            </a:r>
            <a:r>
              <a:rPr lang="en-US" sz="2000" i="1" dirty="0">
                <a:latin typeface="Lucida Sans Typewriter" charset="0"/>
                <a:ea typeface="Osaka" charset="0"/>
                <a:cs typeface="Osaka" charset="0"/>
              </a:rPr>
              <a:t>&lt;table1 [AS t1], ... , </a:t>
            </a:r>
            <a:r>
              <a:rPr lang="en-US" sz="2000" i="1" dirty="0" err="1">
                <a:latin typeface="Lucida Sans Typewriter" charset="0"/>
                <a:ea typeface="Osaka" charset="0"/>
                <a:cs typeface="Osaka" charset="0"/>
              </a:rPr>
              <a:t>tableN</a:t>
            </a:r>
            <a:r>
              <a:rPr lang="en-US" sz="2000" i="1" dirty="0">
                <a:latin typeface="Lucida Sans Typewriter" charset="0"/>
                <a:ea typeface="Osaka" charset="0"/>
                <a:cs typeface="Osaka" charset="0"/>
              </a:rPr>
              <a:t> [AS </a:t>
            </a:r>
            <a:r>
              <a:rPr lang="en-US" sz="2000" i="1" dirty="0" err="1">
                <a:latin typeface="Lucida Sans Typewriter" charset="0"/>
                <a:ea typeface="Osaka" charset="0"/>
                <a:cs typeface="Osaka" charset="0"/>
              </a:rPr>
              <a:t>tn</a:t>
            </a:r>
            <a:r>
              <a:rPr lang="en-US" sz="2000" i="1" dirty="0">
                <a:latin typeface="Lucida Sans Typewriter" charset="0"/>
                <a:ea typeface="Osaka" charset="0"/>
                <a:cs typeface="Osaka" charset="0"/>
              </a:rPr>
              <a:t>]&gt;</a:t>
            </a:r>
            <a:br>
              <a:rPr lang="en-US" sz="2000" dirty="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[</a:t>
            </a:r>
            <a:r>
              <a:rPr lang="en-US" sz="20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WHERE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000" i="1" dirty="0">
                <a:latin typeface="Lucida Sans Typewriter" charset="0"/>
                <a:ea typeface="Osaka" charset="0"/>
                <a:cs typeface="Osaka" charset="0"/>
              </a:rPr>
              <a:t>&lt;predicate&gt;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]</a:t>
            </a:r>
            <a:br>
              <a:rPr lang="en-US" sz="2000" dirty="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[</a:t>
            </a:r>
            <a:r>
              <a:rPr lang="en-US" sz="20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GROUP BY </a:t>
            </a:r>
            <a:r>
              <a:rPr lang="en-US" sz="2000" i="1" dirty="0">
                <a:latin typeface="Lucida Sans Typewriter" charset="0"/>
                <a:ea typeface="Osaka" charset="0"/>
                <a:cs typeface="Osaka" charset="0"/>
              </a:rPr>
              <a:t>&lt;column list&gt;</a:t>
            </a:r>
            <a:br>
              <a:rPr lang="en-US" sz="2000" dirty="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[</a:t>
            </a:r>
            <a:r>
              <a:rPr lang="en-US" sz="20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HAVING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000" i="1" dirty="0">
                <a:latin typeface="Lucida Sans Typewriter" charset="0"/>
                <a:ea typeface="Osaka" charset="0"/>
                <a:cs typeface="Osaka" charset="0"/>
              </a:rPr>
              <a:t>&lt;predicate&gt;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] ]</a:t>
            </a:r>
            <a:br>
              <a:rPr lang="en-US" sz="2000" dirty="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[</a:t>
            </a:r>
            <a:r>
              <a:rPr lang="en-US" sz="20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ORDER BY </a:t>
            </a:r>
            <a:r>
              <a:rPr lang="en-US" sz="2000" i="1" dirty="0">
                <a:latin typeface="Lucida Sans Typewriter" charset="0"/>
                <a:ea typeface="Osaka" charset="0"/>
                <a:cs typeface="Osaka" charset="0"/>
              </a:rPr>
              <a:t>&lt;column list&gt;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]</a:t>
            </a:r>
            <a:r>
              <a:rPr lang="en-US" sz="20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;</a:t>
            </a:r>
          </a:p>
          <a:p>
            <a:endParaRPr lang="en-US" dirty="0">
              <a:latin typeface="Tahoma" charset="0"/>
              <a:ea typeface="Osaka" charset="0"/>
              <a:cs typeface="Osak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182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7696200" y="0"/>
            <a:ext cx="1447800" cy="12954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789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Semantics</a:t>
            </a:r>
          </a:p>
        </p:txBody>
      </p:sp>
      <p:sp>
        <p:nvSpPr>
          <p:cNvPr id="12698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sz="28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FROM : compute </a:t>
            </a:r>
            <a:r>
              <a:rPr lang="en-US" sz="2400" i="1" dirty="0">
                <a:solidFill>
                  <a:srgbClr val="FF0000"/>
                </a:solidFill>
              </a:rPr>
              <a:t>cross product </a:t>
            </a:r>
            <a:r>
              <a:rPr lang="en-US" sz="2400" dirty="0"/>
              <a:t>of tables.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WHERE : Check conditions, discard tuples that fail.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SELECT : Specify desired fields in output.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DISTINCT (optional) : eliminate duplicate rows.</a:t>
            </a:r>
          </a:p>
          <a:p>
            <a:endParaRPr lang="en-US" sz="2800" dirty="0"/>
          </a:p>
          <a:p>
            <a:r>
              <a:rPr lang="en-US" sz="2800" dirty="0"/>
              <a:t>Note: likely a terribly inefficient strategy! </a:t>
            </a:r>
          </a:p>
          <a:p>
            <a:pPr lvl="1"/>
            <a:r>
              <a:rPr lang="en-US" sz="2400" dirty="0"/>
              <a:t>Query optimizer will find more efficient plans.</a:t>
            </a:r>
          </a:p>
        </p:txBody>
      </p:sp>
      <p:sp>
        <p:nvSpPr>
          <p:cNvPr id="37889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53188"/>
            <a:ext cx="2895600" cy="403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  <a:p>
            <a:endParaRPr lang="en-US" sz="12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4" name="Rectangle 3"/>
          <p:cNvSpPr>
            <a:spLocks noChangeArrowheads="1"/>
          </p:cNvSpPr>
          <p:nvPr/>
        </p:nvSpPr>
        <p:spPr bwMode="auto">
          <a:xfrm>
            <a:off x="4953000" y="228600"/>
            <a:ext cx="4067175" cy="13858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SELECT  [DISTINCT]  </a:t>
            </a:r>
            <a:r>
              <a:rPr lang="en-US" sz="2400" i="1" dirty="0">
                <a:solidFill>
                  <a:srgbClr val="FF0000"/>
                </a:solidFill>
              </a:rPr>
              <a:t>target-list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FROM</a:t>
            </a:r>
            <a:r>
              <a:rPr lang="en-US" dirty="0">
                <a:solidFill>
                  <a:srgbClr val="FF0000"/>
                </a:solidFill>
              </a:rPr>
              <a:t>         </a:t>
            </a:r>
            <a:r>
              <a:rPr lang="en-US" sz="2400" i="1" dirty="0">
                <a:solidFill>
                  <a:srgbClr val="FF0000"/>
                </a:solidFill>
              </a:rPr>
              <a:t>relation-list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WHERE        </a:t>
            </a:r>
            <a:r>
              <a:rPr lang="en-US" sz="2400" i="1" dirty="0">
                <a:solidFill>
                  <a:srgbClr val="FF0000"/>
                </a:solidFill>
              </a:rPr>
              <a:t>qualification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7413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1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7696200" y="0"/>
            <a:ext cx="1447800" cy="12954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789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(Cartesian) Product</a:t>
            </a:r>
          </a:p>
        </p:txBody>
      </p:sp>
      <p:sp>
        <p:nvSpPr>
          <p:cNvPr id="126981" name="Rectangle 5"/>
          <p:cNvSpPr>
            <a:spLocks noGrp="1" noChangeArrowheads="1"/>
          </p:cNvSpPr>
          <p:nvPr>
            <p:ph idx="1"/>
          </p:nvPr>
        </p:nvSpPr>
        <p:spPr>
          <a:xfrm>
            <a:off x="714897" y="319088"/>
            <a:ext cx="7772400" cy="5105400"/>
          </a:xfrm>
        </p:spPr>
        <p:txBody>
          <a:bodyPr anchor="t"/>
          <a:lstStyle/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All pairs of tuples, concatenated</a:t>
            </a:r>
          </a:p>
          <a:p>
            <a:endParaRPr lang="en-US" sz="2400" dirty="0"/>
          </a:p>
        </p:txBody>
      </p:sp>
      <p:sp>
        <p:nvSpPr>
          <p:cNvPr id="37889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53188"/>
            <a:ext cx="2895600" cy="403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  <a:p>
            <a:endParaRPr lang="en-US" sz="12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644942" y="3701007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546210"/>
              </p:ext>
            </p:extLst>
          </p:nvPr>
        </p:nvGraphicFramePr>
        <p:xfrm>
          <a:off x="416342" y="2043657"/>
          <a:ext cx="4343400" cy="1980880"/>
        </p:xfrm>
        <a:graphic>
          <a:graphicData uri="http://schemas.openxmlformats.org/drawingml/2006/table">
            <a:tbl>
              <a:tblPr/>
              <a:tblGrid>
                <a:gridCol w="726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5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uid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uname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followers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age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Anurag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2224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22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Ryan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12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39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Rolando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27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Valerie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5034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19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Rectangle 57"/>
          <p:cNvSpPr>
            <a:spLocks noChangeArrowheads="1"/>
          </p:cNvSpPr>
          <p:nvPr/>
        </p:nvSpPr>
        <p:spPr bwMode="auto">
          <a:xfrm>
            <a:off x="340142" y="1586457"/>
            <a:ext cx="970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Users</a:t>
            </a:r>
          </a:p>
        </p:txBody>
      </p:sp>
      <p:graphicFrame>
        <p:nvGraphicFramePr>
          <p:cNvPr id="1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366813"/>
              </p:ext>
            </p:extLst>
          </p:nvPr>
        </p:nvGraphicFramePr>
        <p:xfrm>
          <a:off x="5058297" y="2229212"/>
          <a:ext cx="3933303" cy="1585384"/>
        </p:xfrm>
        <a:graphic>
          <a:graphicData uri="http://schemas.openxmlformats.org/drawingml/2006/table">
            <a:tbl>
              <a:tblPr/>
              <a:tblGrid>
                <a:gridCol w="833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uid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cid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time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2018-01-16 09:00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2018-01-17 09:02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2018-01-22 23:00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Rectangle 85"/>
          <p:cNvSpPr>
            <a:spLocks noChangeArrowheads="1"/>
          </p:cNvSpPr>
          <p:nvPr/>
        </p:nvSpPr>
        <p:spPr bwMode="auto">
          <a:xfrm>
            <a:off x="4953000" y="1755413"/>
            <a:ext cx="9188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Posts</a:t>
            </a:r>
          </a:p>
        </p:txBody>
      </p:sp>
      <p:graphicFrame>
        <p:nvGraphicFramePr>
          <p:cNvPr id="1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540346"/>
              </p:ext>
            </p:extLst>
          </p:nvPr>
        </p:nvGraphicFramePr>
        <p:xfrm>
          <a:off x="416342" y="4502926"/>
          <a:ext cx="8194260" cy="2377584"/>
        </p:xfrm>
        <a:graphic>
          <a:graphicData uri="http://schemas.openxmlformats.org/drawingml/2006/table">
            <a:tbl>
              <a:tblPr/>
              <a:tblGrid>
                <a:gridCol w="858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098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uid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uname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followers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age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uid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cid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time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Anurag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2224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22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2018-01-16 09:00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Anurag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2224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22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2018-01-17 09:02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Anurag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2224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22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2018-01-22 23:00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Ryan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12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39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2018-01-16 09:00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r-I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r-I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r-I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r-I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r-I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r-I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...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64145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lecture1.key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21E8"/>
      </a:accent1>
      <a:accent2>
        <a:srgbClr val="135B02"/>
      </a:accent2>
      <a:accent3>
        <a:srgbClr val="FFFFFF"/>
      </a:accent3>
      <a:accent4>
        <a:srgbClr val="000000"/>
      </a:accent4>
      <a:accent5>
        <a:srgbClr val="AAABF2"/>
      </a:accent5>
      <a:accent6>
        <a:srgbClr val="E78A5C"/>
      </a:accent6>
      <a:hlink>
        <a:srgbClr val="CC3300"/>
      </a:hlink>
      <a:folHlink>
        <a:srgbClr val="996600"/>
      </a:folHlink>
    </a:clrScheme>
    <a:fontScheme name="lecture1.key">
      <a:majorFont>
        <a:latin typeface="Tahoma"/>
        <a:ea typeface="Osaka"/>
        <a:cs typeface=""/>
      </a:majorFont>
      <a:minorFont>
        <a:latin typeface="Tahoma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66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355600" algn="l"/>
            <a:tab pos="711200" algn="l"/>
            <a:tab pos="1066800" algn="l"/>
            <a:tab pos="1422400" algn="l"/>
            <a:tab pos="1778000" algn="l"/>
            <a:tab pos="2133600" algn="l"/>
            <a:tab pos="2489200" algn="l"/>
            <a:tab pos="2844800" algn="l"/>
            <a:tab pos="3200400" algn="l"/>
            <a:tab pos="3556000" algn="l"/>
            <a:tab pos="3911600" algn="l"/>
            <a:tab pos="4267200" algn="l"/>
          </a:tabLst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66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355600" algn="l"/>
            <a:tab pos="711200" algn="l"/>
            <a:tab pos="1066800" algn="l"/>
            <a:tab pos="1422400" algn="l"/>
            <a:tab pos="1778000" algn="l"/>
            <a:tab pos="2133600" algn="l"/>
            <a:tab pos="2489200" algn="l"/>
            <a:tab pos="2844800" algn="l"/>
            <a:tab pos="3200400" algn="l"/>
            <a:tab pos="3556000" algn="l"/>
            <a:tab pos="3911600" algn="l"/>
            <a:tab pos="4267200" algn="l"/>
          </a:tabLst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cture1.ke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.key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.key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.key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.key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.key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.key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.key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.key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.key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.key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.key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CS186.potx</Template>
  <TotalTime>1490436762</TotalTime>
  <Pages>12</Pages>
  <Words>3429</Words>
  <Application>Microsoft Macintosh PowerPoint</Application>
  <PresentationFormat>Letter Paper (8.5x11 in)</PresentationFormat>
  <Paragraphs>865</Paragraphs>
  <Slides>65</Slides>
  <Notes>36</Notes>
  <HiddenSlides>1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65</vt:i4>
      </vt:variant>
    </vt:vector>
  </HeadingPairs>
  <TitlesOfParts>
    <vt:vector size="79" baseType="lpstr">
      <vt:lpstr>ＭＳ Ｐゴシック</vt:lpstr>
      <vt:lpstr>Osaka</vt:lpstr>
      <vt:lpstr>Arial</vt:lpstr>
      <vt:lpstr>Book Antiqua</vt:lpstr>
      <vt:lpstr>Geneva</vt:lpstr>
      <vt:lpstr>Helvetica Neue</vt:lpstr>
      <vt:lpstr>Helvetica Neue Light</vt:lpstr>
      <vt:lpstr>Lucida Console</vt:lpstr>
      <vt:lpstr>Lucida Sans Typewriter</vt:lpstr>
      <vt:lpstr>Tahoma</vt:lpstr>
      <vt:lpstr>Times New Roman</vt:lpstr>
      <vt:lpstr>lecture1.key</vt:lpstr>
      <vt:lpstr>Document</vt:lpstr>
      <vt:lpstr>Worksheet</vt:lpstr>
      <vt:lpstr>SQL II</vt:lpstr>
      <vt:lpstr>SQL DML 1: Basic Single-Table Queries</vt:lpstr>
      <vt:lpstr>Conceptual SQL Evaluation</vt:lpstr>
      <vt:lpstr>Group By – Having (review)</vt:lpstr>
      <vt:lpstr>Putting it all together</vt:lpstr>
      <vt:lpstr>Administrivia</vt:lpstr>
      <vt:lpstr>Join Queries</vt:lpstr>
      <vt:lpstr>Query Semantics</vt:lpstr>
      <vt:lpstr>Cross (Cartesian) Product</vt:lpstr>
      <vt:lpstr>Cross (Cartesian) Product</vt:lpstr>
      <vt:lpstr>Find users who have posted</vt:lpstr>
      <vt:lpstr>About Range Variables</vt:lpstr>
      <vt:lpstr>About Range Variables</vt:lpstr>
      <vt:lpstr>Arithmetic Expressions</vt:lpstr>
      <vt:lpstr>SQL Calculator</vt:lpstr>
      <vt:lpstr>String Comparisons</vt:lpstr>
      <vt:lpstr>Combining Predicates</vt:lpstr>
      <vt:lpstr>Find uid’s of users who’ve posted on the homeworks or midterms channels</vt:lpstr>
      <vt:lpstr>Find uid’s of users who’ve posted on the homeworks or midterms channels</vt:lpstr>
      <vt:lpstr>Find uid’s of users who’ve posted on the homeworks and midterms channels</vt:lpstr>
      <vt:lpstr>Find sid’s of sailors who’ve reserved a red and a green boat</vt:lpstr>
      <vt:lpstr>Find uid’s of users who  have not posted</vt:lpstr>
      <vt:lpstr>Default: Set Semantics</vt:lpstr>
      <vt:lpstr>“ALL”: Multiset Semantics</vt:lpstr>
      <vt:lpstr>“ALL”: Multiset Semantics</vt:lpstr>
      <vt:lpstr>“ALL”: Multiset Semantics</vt:lpstr>
      <vt:lpstr>“ALL”: Multiset Semantics</vt:lpstr>
      <vt:lpstr>“ALL”: Multiset Semantics</vt:lpstr>
      <vt:lpstr>Nested Queries: IN</vt:lpstr>
      <vt:lpstr>Nested Queries: NOT IN</vt:lpstr>
      <vt:lpstr>Nested Queries with Correlation</vt:lpstr>
      <vt:lpstr>More on Set-Comparison Operators</vt:lpstr>
      <vt:lpstr>A Tough One: “Division”</vt:lpstr>
      <vt:lpstr>Support SQLFiddle</vt:lpstr>
      <vt:lpstr>ARGMAX?</vt:lpstr>
      <vt:lpstr>ARGMAX?</vt:lpstr>
      <vt:lpstr>ARGMAX?</vt:lpstr>
      <vt:lpstr>ARGMAX?</vt:lpstr>
      <vt:lpstr>Join Variants</vt:lpstr>
      <vt:lpstr>Inner/Natural Joins</vt:lpstr>
      <vt:lpstr>Inner/Natural Joins</vt:lpstr>
      <vt:lpstr>… new schema</vt:lpstr>
      <vt:lpstr>Left Outer Join</vt:lpstr>
      <vt:lpstr>SELECT s.sid, s.sname, r.bid  FROM Sailors2 s LEFT OUTER JOIN Reserves2 r  ON s.sid = r.sid;</vt:lpstr>
      <vt:lpstr>Right Outer Join</vt:lpstr>
      <vt:lpstr>SELECT p.uid, c.cid, c.cname FROM Posts2 p RIGHT OUTER JOIN Channels2 c ON p.cid = c.cid;</vt:lpstr>
      <vt:lpstr>Full Outer Join</vt:lpstr>
      <vt:lpstr>SELECT r.sid, b.bid, b.bname  FROM Reserves2 r FULL OUTER JOIN Boats2 b  ON r.bid = b.bid</vt:lpstr>
      <vt:lpstr>SELECT r.sid, b.bid, b.bname  FROM Reserves2 r FULL OUTER JOIN Boats2 b  ON r.bid = b.bid</vt:lpstr>
      <vt:lpstr>Views: Named Queries</vt:lpstr>
      <vt:lpstr>Better reserve a red boat!</vt:lpstr>
      <vt:lpstr> </vt:lpstr>
      <vt:lpstr>Subqueries in FROM</vt:lpstr>
      <vt:lpstr>WITH  a.k.a. common table expression (CTE)</vt:lpstr>
      <vt:lpstr>Can have many queries in WITH</vt:lpstr>
      <vt:lpstr>ARGMAX GROUP BY?</vt:lpstr>
      <vt:lpstr>Brief Detour: Null Values</vt:lpstr>
      <vt:lpstr>NULL in the WHERE clause</vt:lpstr>
      <vt:lpstr>NULL in comparators</vt:lpstr>
      <vt:lpstr>Explicit NULL Checks</vt:lpstr>
      <vt:lpstr>NULL at top of WHERE</vt:lpstr>
      <vt:lpstr>NULL in Boolean Logic</vt:lpstr>
      <vt:lpstr>NULL and Aggregation</vt:lpstr>
      <vt:lpstr>NULLs: Summary</vt:lpstr>
      <vt:lpstr>Summary</vt:lpstr>
    </vt:vector>
  </TitlesOfParts>
  <Manager/>
  <Company/>
  <LinksUpToDate>false</LinksUpToDate>
  <SharedDoc>false</SharedDoc>
  <HyperlinkBase/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Calculus</dc:title>
  <dc:subject>Database Management Systems</dc:subject>
  <dc:creator/>
  <cp:keywords/>
  <dc:description/>
  <cp:lastModifiedBy>Mehul A. Shah</cp:lastModifiedBy>
  <cp:revision>279</cp:revision>
  <cp:lastPrinted>2017-08-31T08:28:23Z</cp:lastPrinted>
  <dcterms:created xsi:type="dcterms:W3CDTF">2010-03-16T04:14:43Z</dcterms:created>
  <dcterms:modified xsi:type="dcterms:W3CDTF">2018-01-23T12:53:37Z</dcterms:modified>
  <cp:category/>
</cp:coreProperties>
</file>