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6" r:id="rId2"/>
  </p:sldIdLst>
  <p:sldSz cx="30275213" cy="42876788"/>
  <p:notesSz cx="6858000" cy="9144000"/>
  <p:defaultTextStyle>
    <a:defPPr>
      <a:defRPr lang="zh-TW"/>
    </a:defPPr>
    <a:lvl1pPr marL="0" algn="l" defTabSz="3511223" rtl="0" eaLnBrk="1" latinLnBrk="0" hangingPunct="1">
      <a:defRPr sz="6912" kern="1200">
        <a:solidFill>
          <a:schemeClr val="tx1"/>
        </a:solidFill>
        <a:latin typeface="+mn-lt"/>
        <a:ea typeface="+mn-ea"/>
        <a:cs typeface="+mn-cs"/>
      </a:defRPr>
    </a:lvl1pPr>
    <a:lvl2pPr marL="1755612" algn="l" defTabSz="3511223" rtl="0" eaLnBrk="1" latinLnBrk="0" hangingPunct="1">
      <a:defRPr sz="6912" kern="1200">
        <a:solidFill>
          <a:schemeClr val="tx1"/>
        </a:solidFill>
        <a:latin typeface="+mn-lt"/>
        <a:ea typeface="+mn-ea"/>
        <a:cs typeface="+mn-cs"/>
      </a:defRPr>
    </a:lvl2pPr>
    <a:lvl3pPr marL="3511223" algn="l" defTabSz="3511223" rtl="0" eaLnBrk="1" latinLnBrk="0" hangingPunct="1">
      <a:defRPr sz="6912" kern="1200">
        <a:solidFill>
          <a:schemeClr val="tx1"/>
        </a:solidFill>
        <a:latin typeface="+mn-lt"/>
        <a:ea typeface="+mn-ea"/>
        <a:cs typeface="+mn-cs"/>
      </a:defRPr>
    </a:lvl3pPr>
    <a:lvl4pPr marL="5266835" algn="l" defTabSz="3511223" rtl="0" eaLnBrk="1" latinLnBrk="0" hangingPunct="1">
      <a:defRPr sz="6912" kern="1200">
        <a:solidFill>
          <a:schemeClr val="tx1"/>
        </a:solidFill>
        <a:latin typeface="+mn-lt"/>
        <a:ea typeface="+mn-ea"/>
        <a:cs typeface="+mn-cs"/>
      </a:defRPr>
    </a:lvl4pPr>
    <a:lvl5pPr marL="7022447" algn="l" defTabSz="3511223" rtl="0" eaLnBrk="1" latinLnBrk="0" hangingPunct="1">
      <a:defRPr sz="6912" kern="1200">
        <a:solidFill>
          <a:schemeClr val="tx1"/>
        </a:solidFill>
        <a:latin typeface="+mn-lt"/>
        <a:ea typeface="+mn-ea"/>
        <a:cs typeface="+mn-cs"/>
      </a:defRPr>
    </a:lvl5pPr>
    <a:lvl6pPr marL="8778058" algn="l" defTabSz="3511223" rtl="0" eaLnBrk="1" latinLnBrk="0" hangingPunct="1">
      <a:defRPr sz="6912" kern="1200">
        <a:solidFill>
          <a:schemeClr val="tx1"/>
        </a:solidFill>
        <a:latin typeface="+mn-lt"/>
        <a:ea typeface="+mn-ea"/>
        <a:cs typeface="+mn-cs"/>
      </a:defRPr>
    </a:lvl6pPr>
    <a:lvl7pPr marL="10533670" algn="l" defTabSz="3511223" rtl="0" eaLnBrk="1" latinLnBrk="0" hangingPunct="1">
      <a:defRPr sz="6912" kern="1200">
        <a:solidFill>
          <a:schemeClr val="tx1"/>
        </a:solidFill>
        <a:latin typeface="+mn-lt"/>
        <a:ea typeface="+mn-ea"/>
        <a:cs typeface="+mn-cs"/>
      </a:defRPr>
    </a:lvl7pPr>
    <a:lvl8pPr marL="12289282" algn="l" defTabSz="3511223" rtl="0" eaLnBrk="1" latinLnBrk="0" hangingPunct="1">
      <a:defRPr sz="6912" kern="1200">
        <a:solidFill>
          <a:schemeClr val="tx1"/>
        </a:solidFill>
        <a:latin typeface="+mn-lt"/>
        <a:ea typeface="+mn-ea"/>
        <a:cs typeface="+mn-cs"/>
      </a:defRPr>
    </a:lvl8pPr>
    <a:lvl9pPr marL="14044894" algn="l" defTabSz="3511223"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342" y="-1992"/>
      </p:cViewPr>
      <p:guideLst/>
    </p:cSldViewPr>
  </p:slideViewPr>
  <p:notesTextViewPr>
    <p:cViewPr>
      <p:scale>
        <a:sx n="1" d="1"/>
        <a:sy n="1" d="1"/>
      </p:scale>
      <p:origin x="0" y="0"/>
    </p:cViewPr>
  </p:notesText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AA371E-2A9B-4C5A-A65F-8E649DD7170A}" type="datetimeFigureOut">
              <a:rPr lang="zh-TW" altLang="en-US" smtClean="0"/>
              <a:t>2019/6/23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AE9D1-619F-4BAA-A188-A93E30657B6E}" type="slidenum">
              <a:rPr lang="zh-TW" altLang="en-US" smtClean="0"/>
              <a:t>‹#›</a:t>
            </a:fld>
            <a:endParaRPr lang="zh-TW" altLang="en-US"/>
          </a:p>
        </p:txBody>
      </p:sp>
    </p:spTree>
    <p:extLst>
      <p:ext uri="{BB962C8B-B14F-4D97-AF65-F5344CB8AC3E}">
        <p14:creationId xmlns:p14="http://schemas.microsoft.com/office/powerpoint/2010/main" val="12721105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17107"/>
            <a:ext cx="25733931" cy="14927474"/>
          </a:xfrm>
        </p:spPr>
        <p:txBody>
          <a:bodyPr anchor="b"/>
          <a:lstStyle>
            <a:lvl1pPr algn="ctr">
              <a:defRPr sz="19865"/>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4402" y="22520242"/>
            <a:ext cx="22706410" cy="10351962"/>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2964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83401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82792"/>
            <a:ext cx="6528093" cy="3633609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81423" y="2282792"/>
            <a:ext cx="19205838" cy="36336096"/>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13644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0355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89434"/>
            <a:ext cx="26112371" cy="17835550"/>
          </a:xfrm>
        </p:spPr>
        <p:txBody>
          <a:bodyPr anchor="b"/>
          <a:lstStyle>
            <a:lvl1pPr>
              <a:defRPr sz="19865"/>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5654" y="28693715"/>
            <a:ext cx="26112371" cy="9379294"/>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5423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81421"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26826"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9017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5364" y="2282802"/>
            <a:ext cx="26112371" cy="828753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5368" y="10510771"/>
            <a:ext cx="12807832"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4" name="Content Placeholder 3"/>
          <p:cNvSpPr>
            <a:spLocks noGrp="1"/>
          </p:cNvSpPr>
          <p:nvPr>
            <p:ph sz="half" idx="2"/>
          </p:nvPr>
        </p:nvSpPr>
        <p:spPr>
          <a:xfrm>
            <a:off x="2085368" y="15661938"/>
            <a:ext cx="12807832"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26828" y="10510771"/>
            <a:ext cx="12870909"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6" name="Content Placeholder 5"/>
          <p:cNvSpPr>
            <a:spLocks noGrp="1"/>
          </p:cNvSpPr>
          <p:nvPr>
            <p:ph sz="quarter" idx="4"/>
          </p:nvPr>
        </p:nvSpPr>
        <p:spPr>
          <a:xfrm>
            <a:off x="15326828" y="15661938"/>
            <a:ext cx="12870909"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28047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1441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5066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70909" y="6173473"/>
            <a:ext cx="15326827" cy="30470310"/>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26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70909" y="6173473"/>
            <a:ext cx="15326827" cy="30470310"/>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633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82802"/>
            <a:ext cx="26112371" cy="828753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1421" y="11413960"/>
            <a:ext cx="26112371" cy="2720492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81421" y="39740440"/>
            <a:ext cx="6811923" cy="2282792"/>
          </a:xfrm>
          <a:prstGeom prst="rect">
            <a:avLst/>
          </a:prstGeom>
        </p:spPr>
        <p:txBody>
          <a:bodyPr vert="horz" lIns="91440" tIns="45720" rIns="91440" bIns="45720" rtlCol="0" anchor="ctr"/>
          <a:lstStyle>
            <a:lvl1pPr algn="l">
              <a:defRPr sz="3973">
                <a:solidFill>
                  <a:schemeClr val="tx1">
                    <a:tint val="75000"/>
                  </a:schemeClr>
                </a:solidFill>
              </a:defRPr>
            </a:lvl1p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3"/>
          </p:nvPr>
        </p:nvSpPr>
        <p:spPr>
          <a:xfrm>
            <a:off x="10028665" y="39740440"/>
            <a:ext cx="10217884" cy="2282792"/>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740440"/>
            <a:ext cx="6811923" cy="2282792"/>
          </a:xfrm>
          <a:prstGeom prst="rect">
            <a:avLst/>
          </a:prstGeom>
        </p:spPr>
        <p:txBody>
          <a:bodyPr vert="horz" lIns="91440" tIns="45720" rIns="91440" bIns="45720" rtlCol="0" anchor="ctr"/>
          <a:lstStyle>
            <a:lvl1pPr algn="r">
              <a:defRPr sz="3973">
                <a:solidFill>
                  <a:schemeClr val="tx1">
                    <a:tint val="75000"/>
                  </a:schemeClr>
                </a:solidFill>
              </a:defRPr>
            </a:lvl1p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4816858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62530" y="2399445"/>
            <a:ext cx="23729131" cy="1904678"/>
          </a:xfrm>
        </p:spPr>
        <p:txBody>
          <a:bodyPr>
            <a:normAutofit fontScale="90000"/>
          </a:bodyPr>
          <a:lstStyle/>
          <a:p>
            <a:pPr>
              <a:lnSpc>
                <a:spcPct val="150000"/>
              </a:lnSpc>
            </a:pPr>
            <a:r>
              <a:rPr lang="zh-TW" altLang="en-US" sz="4400" dirty="0" smtClean="0">
                <a:latin typeface="標楷體" panose="03000509000000000000" pitchFamily="65" charset="-120"/>
                <a:ea typeface="標楷體" panose="03000509000000000000" pitchFamily="65" charset="-120"/>
              </a:rPr>
              <a:t>鄭</a:t>
            </a:r>
            <a:r>
              <a:rPr lang="zh-TW" altLang="en-US" sz="4400" dirty="0" smtClean="0">
                <a:latin typeface="標楷體" panose="03000509000000000000" pitchFamily="65" charset="-120"/>
                <a:ea typeface="標楷體" panose="03000509000000000000" pitchFamily="65" charset="-120"/>
              </a:rPr>
              <a:t>琮</a:t>
            </a:r>
            <a:r>
              <a:rPr lang="zh-TW" altLang="en-US" sz="4400" dirty="0" smtClean="0">
                <a:latin typeface="標楷體" panose="03000509000000000000" pitchFamily="65" charset="-120"/>
                <a:ea typeface="標楷體" panose="03000509000000000000" pitchFamily="65" charset="-120"/>
              </a:rPr>
              <a:t>寶 謝</a:t>
            </a:r>
            <a:r>
              <a:rPr lang="zh-TW" altLang="en-US" sz="4400" dirty="0" smtClean="0">
                <a:latin typeface="標楷體" panose="03000509000000000000" pitchFamily="65" charset="-120"/>
                <a:ea typeface="標楷體" panose="03000509000000000000" pitchFamily="65" charset="-120"/>
              </a:rPr>
              <a:t>愷</a:t>
            </a:r>
            <a:r>
              <a:rPr lang="zh-TW" altLang="en-US" sz="4400" dirty="0" smtClean="0">
                <a:latin typeface="標楷體" panose="03000509000000000000" pitchFamily="65" charset="-120"/>
                <a:ea typeface="標楷體" panose="03000509000000000000" pitchFamily="65" charset="-120"/>
              </a:rPr>
              <a:t>昀 石</a:t>
            </a:r>
            <a:r>
              <a:rPr lang="zh-TW" altLang="en-US" sz="4400" dirty="0" smtClean="0">
                <a:latin typeface="標楷體" panose="03000509000000000000" pitchFamily="65" charset="-120"/>
                <a:ea typeface="標楷體" panose="03000509000000000000" pitchFamily="65" charset="-120"/>
              </a:rPr>
              <a:t>苯源</a:t>
            </a:r>
            <a:r>
              <a:rPr lang="zh-TW" altLang="zh-TW" sz="4400" dirty="0">
                <a:latin typeface="標楷體" panose="03000509000000000000" pitchFamily="65" charset="-120"/>
                <a:ea typeface="標楷體" panose="03000509000000000000" pitchFamily="65" charset="-120"/>
              </a:rPr>
              <a:t/>
            </a:r>
            <a:br>
              <a:rPr lang="zh-TW" altLang="zh-TW" sz="4400" dirty="0">
                <a:latin typeface="標楷體" panose="03000509000000000000" pitchFamily="65" charset="-120"/>
                <a:ea typeface="標楷體" panose="03000509000000000000" pitchFamily="65" charset="-120"/>
              </a:rPr>
            </a:br>
            <a:r>
              <a:rPr lang="zh-TW" altLang="zh-TW" sz="4400" dirty="0">
                <a:latin typeface="標楷體" panose="03000509000000000000" pitchFamily="65" charset="-120"/>
                <a:ea typeface="標楷體" panose="03000509000000000000" pitchFamily="65" charset="-120"/>
              </a:rPr>
              <a:t>國立中興大學物理系</a:t>
            </a:r>
            <a:endParaRPr lang="zh-TW" altLang="en-US" sz="44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481835" y="4622186"/>
            <a:ext cx="27096883" cy="2704765"/>
          </a:xfrm>
          <a:ln>
            <a:noFill/>
          </a:ln>
        </p:spPr>
        <p:style>
          <a:lnRef idx="2">
            <a:schemeClr val="accent5"/>
          </a:lnRef>
          <a:fillRef idx="1">
            <a:schemeClr val="lt1"/>
          </a:fillRef>
          <a:effectRef idx="0">
            <a:schemeClr val="accent5"/>
          </a:effectRef>
          <a:fontRef idx="minor">
            <a:schemeClr val="dk1"/>
          </a:fontRef>
        </p:style>
        <p:txBody>
          <a:bodyPr>
            <a:noAutofit/>
          </a:bodyPr>
          <a:lstStyle/>
          <a:p>
            <a:pPr algn="l"/>
            <a:r>
              <a:rPr lang="zh-TW" altLang="en-US" sz="4000" dirty="0" smtClean="0">
                <a:latin typeface="Times New Roman" panose="02020603050405020304" pitchFamily="18" charset="0"/>
                <a:ea typeface="標楷體" panose="03000509000000000000" pitchFamily="65" charset="-120"/>
                <a:cs typeface="Times New Roman" panose="02020603050405020304" pitchFamily="18" charset="0"/>
              </a:rPr>
              <a:t>    本</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專題的目的是為了建立一個能夠根據時間地點，測出空氣品質對身體影響的指數，並以此為基準判斷是否適合出遊。現行臺灣用來表示空氣品質的指數為空氣汙染指標</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Pollutant standards Index, 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），但是因為其計算方式的關係，並無法表現出空氣各成分對人體的綜合影響。因此我們將基於環保署的資料，使用不同的時間進行統計，並代入自行設計的公式換算出對身體的綜合影響指數。</a:t>
            </a:r>
          </a:p>
        </p:txBody>
      </p:sp>
      <p:sp>
        <p:nvSpPr>
          <p:cNvPr id="11" name="副標題 2"/>
          <p:cNvSpPr txBox="1">
            <a:spLocks/>
          </p:cNvSpPr>
          <p:nvPr/>
        </p:nvSpPr>
        <p:spPr>
          <a:xfrm>
            <a:off x="0" y="7445645"/>
            <a:ext cx="11748723" cy="747686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endParaRPr lang="zh-TW" altLang="en-US" sz="2990" dirty="0"/>
          </a:p>
        </p:txBody>
      </p:sp>
      <p:sp>
        <p:nvSpPr>
          <p:cNvPr id="12" name="副標題 2"/>
          <p:cNvSpPr txBox="1">
            <a:spLocks/>
          </p:cNvSpPr>
          <p:nvPr/>
        </p:nvSpPr>
        <p:spPr>
          <a:xfrm>
            <a:off x="1232454" y="7124015"/>
            <a:ext cx="13312808" cy="12506688"/>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zh-TW" sz="24000" b="1" dirty="0" smtClean="0">
                <a:latin typeface="Times New Roman" panose="02020603050405020304" pitchFamily="18" charset="0"/>
                <a:ea typeface="標楷體" panose="03000509000000000000" pitchFamily="65" charset="-120"/>
                <a:cs typeface="Times New Roman" panose="02020603050405020304" pitchFamily="18" charset="0"/>
              </a:rPr>
              <a:t>簡介</a:t>
            </a:r>
            <a:endParaRPr lang="zh-TW" altLang="zh-TW" sz="24000" b="1"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空氣</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汙染物是空氣中的物質，對人類和生態環境產生有害影響。該物質可以是固態顆粒、液態液滴、或是氣體</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汙染物可以是天然的，也可以是人造的。目前大多使用空氣品質指數</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Index, 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）來描述空氣品質。而臺灣則是使用行政院環保署於民國八十三年九月發布的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來作為指標，其跟一般的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最大的不同在於不採計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。由於不採計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使準確性令人存疑，環保署已於</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2016</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日正式將指標改為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所採計的項目有六項，分別為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SO2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NO2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PM10</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O3</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CO</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，儘管各國的計算方式與統計方式不盡相同，但均是取六項指標當中最大的一項作為當下的空氣品質指數。這個方式無法表現出不同汙染物對人體造成的綜合影響，因此我們要設計出新的統計方式來填補這個不足</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另外</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，儘管環保署已將指標正式改為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，但在偵測站的資料裡面依然缺少</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的部分，因此本專題將不考慮</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endParaRPr lang="en-US" altLang="zh-TW" sz="1196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endParaRPr lang="en-US" altLang="zh-TW" sz="11960" dirty="0">
              <a:latin typeface="Times New Roman" panose="02020603050405020304" pitchFamily="18" charset="0"/>
              <a:cs typeface="Times New Roman" panose="02020603050405020304" pitchFamily="18" charset="0"/>
            </a:endParaRPr>
          </a:p>
          <a:p>
            <a:pPr algn="l"/>
            <a:endParaRPr lang="zh-TW" altLang="zh-TW" sz="11960" dirty="0">
              <a:latin typeface="Times New Roman" panose="02020603050405020304" pitchFamily="18" charset="0"/>
              <a:cs typeface="Times New Roman" panose="02020603050405020304" pitchFamily="18" charset="0"/>
            </a:endParaRPr>
          </a:p>
          <a:p>
            <a:pPr algn="l"/>
            <a:endParaRPr lang="zh-TW" altLang="en-US" sz="2990" dirty="0">
              <a:latin typeface="Times New Roman" panose="02020603050405020304" pitchFamily="18" charset="0"/>
              <a:cs typeface="Times New Roman" panose="02020603050405020304" pitchFamily="18" charset="0"/>
            </a:endParaRPr>
          </a:p>
        </p:txBody>
      </p:sp>
      <p:sp>
        <p:nvSpPr>
          <p:cNvPr id="21" name="副標題 2"/>
          <p:cNvSpPr txBox="1">
            <a:spLocks/>
          </p:cNvSpPr>
          <p:nvPr/>
        </p:nvSpPr>
        <p:spPr>
          <a:xfrm>
            <a:off x="3695003" y="24853638"/>
            <a:ext cx="9087931" cy="178087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l"/>
            <a:endParaRPr lang="en-US" altLang="zh-TW" sz="11960" dirty="0"/>
          </a:p>
          <a:p>
            <a:pPr algn="l"/>
            <a:endParaRPr lang="zh-TW" altLang="zh-TW" sz="11960" dirty="0"/>
          </a:p>
          <a:p>
            <a:pPr algn="l"/>
            <a:endParaRPr lang="zh-TW" altLang="en-US" sz="2990" dirty="0"/>
          </a:p>
        </p:txBody>
      </p:sp>
      <p:sp>
        <p:nvSpPr>
          <p:cNvPr id="33" name="副標題 2"/>
          <p:cNvSpPr txBox="1">
            <a:spLocks/>
          </p:cNvSpPr>
          <p:nvPr/>
        </p:nvSpPr>
        <p:spPr>
          <a:xfrm>
            <a:off x="15964254" y="6906199"/>
            <a:ext cx="13312808" cy="18051660"/>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70000"/>
              </a:lnSpc>
            </a:pPr>
            <a:r>
              <a:rPr lang="zh-TW" altLang="en-US" sz="6000" b="1" dirty="0" smtClean="0">
                <a:latin typeface="標楷體" panose="03000509000000000000" pitchFamily="65" charset="-120"/>
                <a:ea typeface="標楷體" panose="03000509000000000000" pitchFamily="65" charset="-120"/>
              </a:rPr>
              <a:t>方法</a:t>
            </a:r>
            <a:endParaRPr lang="en-US" altLang="zh-TW" sz="6000" b="1" dirty="0" smtClean="0">
              <a:latin typeface="標楷體" panose="03000509000000000000" pitchFamily="65" charset="-120"/>
              <a:ea typeface="標楷體" panose="03000509000000000000" pitchFamily="65" charset="-120"/>
            </a:endParaRPr>
          </a:p>
          <a:p>
            <a:pPr algn="l">
              <a:lnSpc>
                <a:spcPct val="170000"/>
              </a:lnSpc>
            </a:pPr>
            <a:r>
              <a:rPr lang="zh-TW" altLang="en-US" sz="3200" dirty="0" smtClean="0">
                <a:latin typeface="標楷體" panose="03000509000000000000" pitchFamily="65" charset="-120"/>
                <a:ea typeface="標楷體" panose="03000509000000000000" pitchFamily="65" charset="-120"/>
              </a:rPr>
              <a:t>    透過</a:t>
            </a:r>
            <a:r>
              <a:rPr lang="en-US" altLang="zh-TW" sz="3200" dirty="0" smtClean="0">
                <a:latin typeface="標楷體" panose="03000509000000000000" pitchFamily="65" charset="-120"/>
                <a:ea typeface="標楷體" panose="03000509000000000000" pitchFamily="65" charset="-120"/>
              </a:rPr>
              <a:t>python</a:t>
            </a:r>
            <a:r>
              <a:rPr lang="zh-TW" altLang="en-US" sz="3200" dirty="0" smtClean="0">
                <a:latin typeface="標楷體" panose="03000509000000000000" pitchFamily="65" charset="-120"/>
                <a:ea typeface="標楷體" panose="03000509000000000000" pitchFamily="65" charset="-120"/>
              </a:rPr>
              <a:t>中的</a:t>
            </a:r>
            <a:r>
              <a:rPr lang="en-US" altLang="zh-TW" sz="3200" dirty="0" smtClean="0">
                <a:latin typeface="標楷體" panose="03000509000000000000" pitchFamily="65" charset="-120"/>
                <a:ea typeface="標楷體" panose="03000509000000000000" pitchFamily="65" charset="-120"/>
              </a:rPr>
              <a:t>selenium</a:t>
            </a:r>
            <a:r>
              <a:rPr lang="zh-TW" altLang="en-US" sz="3200" dirty="0" smtClean="0">
                <a:latin typeface="標楷體" panose="03000509000000000000" pitchFamily="65" charset="-120"/>
                <a:ea typeface="標楷體" panose="03000509000000000000" pitchFamily="65" charset="-120"/>
              </a:rPr>
              <a:t>爬取網路各個空氣資訊，然後透過我們的計算公式和有效時間算出自訂定的空氣指數，再利用</a:t>
            </a:r>
            <a:r>
              <a:rPr lang="en-US" altLang="zh-TW" sz="3200" dirty="0" err="1" smtClean="0">
                <a:latin typeface="標楷體" panose="03000509000000000000" pitchFamily="65" charset="-120"/>
                <a:ea typeface="標楷體" panose="03000509000000000000" pitchFamily="65" charset="-120"/>
              </a:rPr>
              <a:t>tkinter</a:t>
            </a:r>
            <a:r>
              <a:rPr lang="zh-TW" altLang="en-US" sz="3200" dirty="0" smtClean="0">
                <a:latin typeface="標楷體" panose="03000509000000000000" pitchFamily="65" charset="-120"/>
                <a:ea typeface="標楷體" panose="03000509000000000000" pitchFamily="65" charset="-120"/>
              </a:rPr>
              <a:t>建立下圖的程式化界面，可輸入時間、地點和空氣參數點選即時或過去空氣品質得到空氣品質如下圖所視，點選顯示數據圖得到特定參數的圖形，方便觀察過去空氣品質以及現在即時的空氣資訊。</a:t>
            </a:r>
            <a:endParaRPr lang="en-US" altLang="zh-TW" sz="3200" dirty="0" smtClean="0">
              <a:latin typeface="標楷體" panose="03000509000000000000" pitchFamily="65" charset="-120"/>
              <a:ea typeface="標楷體" panose="03000509000000000000" pitchFamily="65" charset="-120"/>
            </a:endParaRPr>
          </a:p>
          <a:p>
            <a:pPr algn="l">
              <a:lnSpc>
                <a:spcPct val="170000"/>
              </a:lnSpc>
            </a:pPr>
            <a:endParaRPr lang="en-US" altLang="zh-TW" sz="3200" dirty="0">
              <a:latin typeface="標楷體" panose="03000509000000000000" pitchFamily="65" charset="-120"/>
              <a:ea typeface="標楷體" panose="03000509000000000000" pitchFamily="65" charset="-120"/>
            </a:endParaRPr>
          </a:p>
          <a:p>
            <a:pPr algn="l">
              <a:lnSpc>
                <a:spcPct val="170000"/>
              </a:lnSpc>
            </a:pPr>
            <a:endParaRPr lang="en-US" altLang="zh-TW" sz="11960" dirty="0">
              <a:latin typeface="標楷體" panose="03000509000000000000" pitchFamily="65" charset="-120"/>
              <a:ea typeface="標楷體" panose="03000509000000000000" pitchFamily="65" charset="-120"/>
            </a:endParaRPr>
          </a:p>
        </p:txBody>
      </p:sp>
      <p:sp>
        <p:nvSpPr>
          <p:cNvPr id="40" name="副標題 2"/>
          <p:cNvSpPr txBox="1">
            <a:spLocks/>
          </p:cNvSpPr>
          <p:nvPr/>
        </p:nvSpPr>
        <p:spPr>
          <a:xfrm>
            <a:off x="15487053" y="25471308"/>
            <a:ext cx="13616410" cy="5816736"/>
          </a:xfrm>
          <a:prstGeom prst="rect">
            <a:avLst/>
          </a:prstGeom>
          <a:ln>
            <a:noFill/>
          </a:ln>
        </p:spPr>
        <p:style>
          <a:lnRef idx="2">
            <a:schemeClr val="accent6"/>
          </a:lnRef>
          <a:fillRef idx="1">
            <a:schemeClr val="lt1"/>
          </a:fillRef>
          <a:effectRef idx="0">
            <a:schemeClr val="accent6"/>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50000"/>
              </a:lnSpc>
            </a:pPr>
            <a:r>
              <a:rPr lang="zh-TW" altLang="en-US" sz="6000" b="1" dirty="0" smtClean="0">
                <a:latin typeface="標楷體" panose="03000509000000000000" pitchFamily="65" charset="-120"/>
                <a:ea typeface="標楷體" panose="03000509000000000000" pitchFamily="65" charset="-120"/>
              </a:rPr>
              <a:t>結論</a:t>
            </a:r>
            <a:endParaRPr lang="en-US" altLang="zh-TW" sz="6000" b="1" dirty="0">
              <a:latin typeface="標楷體" panose="03000509000000000000" pitchFamily="65" charset="-120"/>
              <a:ea typeface="標楷體" panose="03000509000000000000" pitchFamily="65" charset="-120"/>
            </a:endParaRPr>
          </a:p>
          <a:p>
            <a:pPr algn="l">
              <a:lnSpc>
                <a:spcPct val="150000"/>
              </a:lnSpc>
            </a:pPr>
            <a:r>
              <a:rPr lang="zh-TW" altLang="en-US" sz="3200" dirty="0" smtClean="0">
                <a:latin typeface="標楷體" panose="03000509000000000000" pitchFamily="65" charset="-120"/>
                <a:ea typeface="標楷體" panose="03000509000000000000" pitchFamily="65" charset="-120"/>
              </a:rPr>
              <a:t>    透過</a:t>
            </a:r>
            <a:r>
              <a:rPr lang="zh-TW" altLang="en-US" sz="3200" dirty="0">
                <a:latin typeface="標楷體" panose="03000509000000000000" pitchFamily="65" charset="-120"/>
                <a:ea typeface="標楷體" panose="03000509000000000000" pitchFamily="65" charset="-120"/>
              </a:rPr>
              <a:t>上述的結果，我們成功獲得了不同汙染物對於人體的綜合影響。以往的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只能讓我們得知當下汙染指數最高的項目，過於片面且無法真正的表現出當下的空氣品質。經由我們所設計的指標，往後我們將可以更全面地得知當下的空氣汙染狀況，不再被現行的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誤導。使一般大眾可以正確評估空氣品質，從而更妥善的規劃行程與工作</a:t>
            </a:r>
            <a:r>
              <a:rPr lang="zh-TW" altLang="en-US"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p:txBody>
      </p:sp>
      <mc:AlternateContent xmlns:mc="http://schemas.openxmlformats.org/markup-compatibility/2006">
        <mc:Choice xmlns:a14="http://schemas.microsoft.com/office/drawing/2010/main" Requires="a14">
          <p:sp>
            <p:nvSpPr>
              <p:cNvPr id="18" name="副標題 2"/>
              <p:cNvSpPr txBox="1">
                <a:spLocks/>
              </p:cNvSpPr>
              <p:nvPr/>
            </p:nvSpPr>
            <p:spPr>
              <a:xfrm>
                <a:off x="1232454" y="19766424"/>
                <a:ext cx="13312808" cy="1832091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en-US" sz="24000" b="1" dirty="0" smtClean="0">
                    <a:latin typeface="標楷體" panose="03000509000000000000" pitchFamily="65" charset="-120"/>
                    <a:ea typeface="標楷體" panose="03000509000000000000" pitchFamily="65" charset="-120"/>
                  </a:rPr>
                  <a:t>理論</a:t>
                </a:r>
                <a:endParaRPr lang="zh-TW" altLang="zh-TW" sz="24000" b="1"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一、計算公式</a:t>
                </a:r>
                <a:endParaRPr lang="en-US" altLang="zh-TW" sz="12800"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由於現行的</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只採計最大值，無法表現其各汙染物質的綜合影響，因此我們在計算的時候必須納入平均值來考慮。但是一旦納入平均值，卻又無法表現出極端峰值的危害。綜合以上考量，我們將計算公式改為：</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14:m>
                  <m:oMathPara xmlns:m="http://schemas.openxmlformats.org/officeDocument/2006/math">
                    <m:oMathParaPr>
                      <m:jc m:val="center"/>
                    </m:oMathParaPr>
                    <m:oMath xmlns:m="http://schemas.openxmlformats.org/officeDocument/2006/math">
                      <m:r>
                        <a:rPr lang="zh-TW" altLang="en-US" sz="12800" i="1" dirty="0">
                          <a:latin typeface="Cambria Math" panose="02040503050406030204" pitchFamily="18" charset="0"/>
                          <a:ea typeface="標楷體" panose="03000509000000000000" pitchFamily="65" charset="-120"/>
                        </a:rPr>
                        <m:t>空氣指數</m:t>
                      </m:r>
                      <m:r>
                        <a:rPr lang="en-US" altLang="zh-TW" sz="12800" b="0" i="1" dirty="0" smtClean="0">
                          <a:latin typeface="Cambria Math" panose="02040503050406030204" pitchFamily="18" charset="0"/>
                          <a:ea typeface="標楷體" panose="03000509000000000000" pitchFamily="65" charset="-120"/>
                        </a:rPr>
                        <m:t>=</m:t>
                      </m:r>
                      <m:f>
                        <m:fPr>
                          <m:ctrlPr>
                            <a:rPr lang="en-US" altLang="zh-TW" sz="12800" b="0" i="1" dirty="0" smtClean="0">
                              <a:latin typeface="Cambria Math" panose="02040503050406030204" pitchFamily="18" charset="0"/>
                            </a:rPr>
                          </m:ctrlPr>
                        </m:fPr>
                        <m:num>
                          <m:r>
                            <a:rPr lang="en-US" altLang="zh-TW" sz="12800" b="0" i="1" dirty="0" smtClean="0">
                              <a:latin typeface="Cambria Math" panose="02040503050406030204" pitchFamily="18" charset="0"/>
                            </a:rPr>
                            <m:t>4</m:t>
                          </m:r>
                        </m:num>
                        <m:den>
                          <m:r>
                            <a:rPr lang="en-US" altLang="zh-TW" sz="12800" b="0" i="1" dirty="0" smtClean="0">
                              <a:latin typeface="Cambria Math" panose="02040503050406030204" pitchFamily="18" charset="0"/>
                            </a:rPr>
                            <m:t>5</m:t>
                          </m:r>
                        </m:den>
                      </m:f>
                      <m:r>
                        <a:rPr lang="en-US" altLang="zh-TW" sz="12800" b="0" i="1" dirty="0" smtClean="0">
                          <a:latin typeface="Cambria Math" panose="02040503050406030204" pitchFamily="18" charset="0"/>
                          <a:ea typeface="標楷體" panose="03000509000000000000" pitchFamily="65" charset="-120"/>
                        </a:rPr>
                        <m:t> </m:t>
                      </m:r>
                      <m:f>
                        <m:fPr>
                          <m:ctrlPr>
                            <a:rPr lang="en-US" altLang="zh-TW" sz="12800" i="1" smtClean="0">
                              <a:latin typeface="Cambria Math" panose="02040503050406030204" pitchFamily="18" charset="0"/>
                              <a:ea typeface="標楷體" panose="03000509000000000000" pitchFamily="65" charset="-120"/>
                            </a:rPr>
                          </m:ctrlPr>
                        </m:fPr>
                        <m:num>
                          <m:sSup>
                            <m:sSupPr>
                              <m:ctrlPr>
                                <a:rPr lang="en-US" altLang="zh-TW" sz="1280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𝑃𝑀</m:t>
                              </m:r>
                              <m:r>
                                <a:rPr lang="en-US" altLang="zh-TW" sz="12800" b="0" i="1" smtClean="0">
                                  <a:latin typeface="Cambria Math" panose="02040503050406030204" pitchFamily="18" charset="0"/>
                                  <a:ea typeface="標楷體" panose="03000509000000000000" pitchFamily="65" charset="-120"/>
                                </a:rPr>
                                <m:t>10</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𝑆𝑂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𝐶𝑂</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𝑂</m:t>
                              </m:r>
                              <m:r>
                                <a:rPr lang="en-US" altLang="zh-TW" sz="12800" b="0" i="1" smtClean="0">
                                  <a:latin typeface="Cambria Math" panose="02040503050406030204" pitchFamily="18" charset="0"/>
                                  <a:ea typeface="標楷體" panose="03000509000000000000" pitchFamily="65" charset="-120"/>
                                </a:rPr>
                                <m:t>3</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𝑁𝑂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num>
                        <m:den>
                          <m:r>
                            <a:rPr lang="en-US" altLang="zh-TW" sz="12800" b="0" i="1" smtClean="0">
                              <a:latin typeface="Cambria Math" panose="02040503050406030204" pitchFamily="18" charset="0"/>
                              <a:ea typeface="標楷體" panose="03000509000000000000" pitchFamily="65" charset="-120"/>
                            </a:rPr>
                            <m:t>5</m:t>
                          </m:r>
                        </m:den>
                      </m:f>
                    </m:oMath>
                  </m:oMathPara>
                </a14:m>
                <a:endParaRPr lang="en-US" altLang="zh-TW" sz="12800" b="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二</a:t>
                </a:r>
                <a:r>
                  <a:rPr lang="zh-TW" altLang="en-US" sz="12800" dirty="0" smtClean="0">
                    <a:latin typeface="標楷體" panose="03000509000000000000" pitchFamily="65" charset="-120"/>
                    <a:ea typeface="標楷體" panose="03000509000000000000" pitchFamily="65" charset="-120"/>
                  </a:rPr>
                  <a:t>、換算</a:t>
                </a:r>
                <a:endParaRPr lang="en-US" altLang="zh-TW" sz="12800" dirty="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我們的目的是建立一個針對汙染物對於人體所造成的影響的指數，而不同汙染物在不同的濃度對於人體造成的影響是完全不一樣的。因此我們有必要針對各項汙染物的濃度與對人體影響建立一個濃度與指數的換算。以下為我們參考台灣</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、美國空氣污染</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指數</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Pollution Index, API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英國</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DAQI(Daily </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Index, DAQI)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所建立的換算</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endParaRPr lang="en-US" altLang="zh-TW" sz="11960" dirty="0"/>
              </a:p>
              <a:p>
                <a:pPr algn="l"/>
                <a:endParaRPr lang="zh-TW" altLang="zh-TW" sz="11960" dirty="0"/>
              </a:p>
              <a:p>
                <a:pPr algn="l"/>
                <a:endParaRPr lang="zh-TW" altLang="en-US" sz="2990" dirty="0"/>
              </a:p>
            </p:txBody>
          </p:sp>
        </mc:Choice>
        <mc:Fallback>
          <p:sp>
            <p:nvSpPr>
              <p:cNvPr id="18" name="副標題 2"/>
              <p:cNvSpPr txBox="1">
                <a:spLocks noRot="1" noChangeAspect="1" noMove="1" noResize="1" noEditPoints="1" noAdjustHandles="1" noChangeArrowheads="1" noChangeShapeType="1" noTextEdit="1"/>
              </p:cNvSpPr>
              <p:nvPr/>
            </p:nvSpPr>
            <p:spPr>
              <a:xfrm>
                <a:off x="1232454" y="19766424"/>
                <a:ext cx="13312808" cy="18320912"/>
              </a:xfrm>
              <a:prstGeom prst="rect">
                <a:avLst/>
              </a:prstGeom>
              <a:blipFill>
                <a:blip r:embed="rId2"/>
                <a:stretch>
                  <a:fillRect l="-1190" r="-183"/>
                </a:stretch>
              </a:blipFill>
              <a:ln>
                <a:noFill/>
              </a:ln>
            </p:spPr>
            <p:txBody>
              <a:bodyPr/>
              <a:lstStyle/>
              <a:p>
                <a:r>
                  <a:rPr lang="zh-TW"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4252081219"/>
              </p:ext>
            </p:extLst>
          </p:nvPr>
        </p:nvGraphicFramePr>
        <p:xfrm>
          <a:off x="1232456" y="32455178"/>
          <a:ext cx="13312806" cy="5455511"/>
        </p:xfrm>
        <a:graphic>
          <a:graphicData uri="http://schemas.openxmlformats.org/drawingml/2006/table">
            <a:tbl>
              <a:tblPr firstRow="1" firstCol="1" bandRow="1">
                <a:tableStyleId>{5C22544A-7EE6-4342-B048-85BDC9FD1C3A}</a:tableStyleId>
              </a:tblPr>
              <a:tblGrid>
                <a:gridCol w="676078">
                  <a:extLst>
                    <a:ext uri="{9D8B030D-6E8A-4147-A177-3AD203B41FA5}">
                      <a16:colId xmlns:a16="http://schemas.microsoft.com/office/drawing/2014/main" val="3991151367"/>
                    </a:ext>
                  </a:extLst>
                </a:gridCol>
                <a:gridCol w="2797544">
                  <a:extLst>
                    <a:ext uri="{9D8B030D-6E8A-4147-A177-3AD203B41FA5}">
                      <a16:colId xmlns:a16="http://schemas.microsoft.com/office/drawing/2014/main" val="146611690"/>
                    </a:ext>
                  </a:extLst>
                </a:gridCol>
                <a:gridCol w="2477729">
                  <a:extLst>
                    <a:ext uri="{9D8B030D-6E8A-4147-A177-3AD203B41FA5}">
                      <a16:colId xmlns:a16="http://schemas.microsoft.com/office/drawing/2014/main" val="371922682"/>
                    </a:ext>
                  </a:extLst>
                </a:gridCol>
                <a:gridCol w="2595716">
                  <a:extLst>
                    <a:ext uri="{9D8B030D-6E8A-4147-A177-3AD203B41FA5}">
                      <a16:colId xmlns:a16="http://schemas.microsoft.com/office/drawing/2014/main" val="1086692524"/>
                    </a:ext>
                  </a:extLst>
                </a:gridCol>
                <a:gridCol w="2271252">
                  <a:extLst>
                    <a:ext uri="{9D8B030D-6E8A-4147-A177-3AD203B41FA5}">
                      <a16:colId xmlns:a16="http://schemas.microsoft.com/office/drawing/2014/main" val="986149122"/>
                    </a:ext>
                  </a:extLst>
                </a:gridCol>
                <a:gridCol w="2494487">
                  <a:extLst>
                    <a:ext uri="{9D8B030D-6E8A-4147-A177-3AD203B41FA5}">
                      <a16:colId xmlns:a16="http://schemas.microsoft.com/office/drawing/2014/main" val="971403075"/>
                    </a:ext>
                  </a:extLst>
                </a:gridCol>
              </a:tblGrid>
              <a:tr h="883511">
                <a:tc>
                  <a:txBody>
                    <a:bodyPr/>
                    <a:lstStyle/>
                    <a:p>
                      <a:pPr>
                        <a:spcAft>
                          <a:spcPts val="0"/>
                        </a:spcAft>
                      </a:pPr>
                      <a:r>
                        <a:rPr lang="en-US" sz="1200" kern="100">
                          <a:effectLst/>
                          <a:latin typeface="標楷體" panose="03000509000000000000" pitchFamily="65" charset="-120"/>
                          <a:ea typeface="標楷體" panose="03000509000000000000" pitchFamily="65" charset="-120"/>
                          <a:cs typeface="Times New Roman" panose="02020603050405020304" pitchFamily="18" charset="0"/>
                        </a:rPr>
                        <a:t> </a:t>
                      </a:r>
                      <a:endParaRPr lang="zh-TW" sz="12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PM10</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r>
                        <a:rPr lang="en-US" altLang="zh-TW" sz="4400" kern="100" dirty="0" err="1" smtClean="0">
                          <a:effectLst/>
                          <a:latin typeface="標楷體" panose="03000509000000000000" pitchFamily="65" charset="-120"/>
                          <a:ea typeface="標楷體" panose="03000509000000000000" pitchFamily="65" charset="-120"/>
                          <a:cs typeface="Times New Roman" panose="02020603050405020304" pitchFamily="18" charset="0"/>
                        </a:rPr>
                        <a:t>μg</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NO2</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SO2(ppb)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O3(ppb)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CO(ppm)</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78766498"/>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1</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0~35μg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0~60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02780807"/>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2</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35~60μg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30~140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60~130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5~10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159179555"/>
                  </a:ext>
                </a:extLst>
              </a:tr>
              <a:tr h="790229">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3</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60~75μg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600~1200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140~220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130~200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10~15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401372166"/>
                  </a:ext>
                </a:extLst>
              </a:tr>
              <a:tr h="87872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4</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a:effectLst/>
                          <a:latin typeface="標楷體" panose="03000509000000000000" pitchFamily="65" charset="-120"/>
                          <a:ea typeface="標楷體" panose="03000509000000000000" pitchFamily="65" charset="-120"/>
                          <a:cs typeface="Times New Roman" panose="02020603050405020304" pitchFamily="18" charset="0"/>
                        </a:rPr>
                        <a:t>75~100μg</a:t>
                      </a:r>
                      <a:endParaRPr lang="zh-TW" sz="36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1200~1600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200~400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15~30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802195024"/>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5</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100μg</a:t>
                      </a:r>
                      <a:r>
                        <a:rPr lang="zh-TW" sz="3600" kern="100" dirty="0">
                          <a:effectLst/>
                          <a:latin typeface="標楷體" panose="03000509000000000000" pitchFamily="65" charset="-120"/>
                          <a:ea typeface="標楷體" panose="03000509000000000000" pitchFamily="65" charset="-120"/>
                          <a:cs typeface="Times New Roman" panose="02020603050405020304" pitchFamily="18" charset="0"/>
                        </a:rPr>
                        <a:t>以上</a:t>
                      </a: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1600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400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3642348243"/>
                  </a:ext>
                </a:extLst>
              </a:tr>
            </a:tbl>
          </a:graphicData>
        </a:graphic>
      </p:graphicFrame>
      <p:sp>
        <p:nvSpPr>
          <p:cNvPr id="9" name="文字方塊 8"/>
          <p:cNvSpPr txBox="1"/>
          <p:nvPr/>
        </p:nvSpPr>
        <p:spPr>
          <a:xfrm>
            <a:off x="15487053" y="31682898"/>
            <a:ext cx="13616410" cy="9325630"/>
          </a:xfrm>
          <a:prstGeom prst="rect">
            <a:avLst/>
          </a:prstGeom>
          <a:noFill/>
        </p:spPr>
        <p:txBody>
          <a:bodyPr wrap="square" rtlCol="0">
            <a:spAutoFit/>
          </a:bodyPr>
          <a:lstStyle/>
          <a:p>
            <a:pPr algn="ctr"/>
            <a:r>
              <a:rPr lang="zh-TW" altLang="en-US" sz="6000" b="1" dirty="0" smtClean="0">
                <a:latin typeface="標楷體" panose="03000509000000000000" pitchFamily="65" charset="-120"/>
                <a:ea typeface="標楷體" panose="03000509000000000000" pitchFamily="65" charset="-120"/>
              </a:rPr>
              <a:t>參考</a:t>
            </a:r>
            <a:r>
              <a:rPr lang="zh-TW" altLang="en-US" sz="6000" b="1" dirty="0" smtClean="0">
                <a:latin typeface="標楷體" panose="03000509000000000000" pitchFamily="65" charset="-120"/>
                <a:ea typeface="標楷體" panose="03000509000000000000" pitchFamily="65" charset="-120"/>
              </a:rPr>
              <a:t>資料</a:t>
            </a:r>
            <a:endParaRPr lang="en-US" altLang="zh-TW" sz="6000" b="1" dirty="0" smtClean="0">
              <a:latin typeface="標楷體" panose="03000509000000000000" pitchFamily="65" charset="-120"/>
              <a:ea typeface="標楷體" panose="03000509000000000000" pitchFamily="65" charset="-120"/>
            </a:endParaRPr>
          </a:p>
          <a:p>
            <a:pPr algn="ctr"/>
            <a:endParaRPr lang="en-US" altLang="zh-TW" sz="6000" b="1" dirty="0" smtClean="0">
              <a:latin typeface="標楷體" panose="03000509000000000000" pitchFamily="65" charset="-120"/>
              <a:ea typeface="標楷體" panose="03000509000000000000" pitchFamily="65" charset="-120"/>
            </a:endParaRPr>
          </a:p>
          <a:p>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空氣汙染指數</a:t>
            </a:r>
            <a:endPar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https://zh.wikipedia.org/wiki/%</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E7%A9%BA%E6%B0%A3%E6%B1%A1%E6%9F%93%E6%8C%87%E6%95%B8?fbclid=IwAR1BBTXBvuBR52ehQH-lFDTFURleZqMi5MQv3SeEslhjoydGHoXYIz6HU5A</a:t>
            </a: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環保署歷史空氣資訊</a:t>
            </a:r>
            <a:endPar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https://taqm.epa.gov.tw/taqm/tw/HourlyData.aspx?fbclid=IwAR2YHsNs-_96TTjst7vY-pWNCkk_ZDEn0vYmeNboDHD1yPIO3ibrg5KxtLc</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空氣汙染指標</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(PSI)</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a:t>
            </a:r>
            <a:r>
              <a:rPr lang="en-US" altLang="zh-TW" sz="3200" dirty="0" smtClean="0"/>
              <a:t>www.kmuh.org.tw/www/kmcj/data/9003/4665.htm?fbclid=IwAR1TfVnyZgmPxXekezHTjVSUcfaZzYAvJeSIklbXxtpbuBuSLXgKE6GWksw</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空氣品</a:t>
            </a:r>
            <a:r>
              <a:rPr lang="zh-TW" altLang="en-US" sz="3200" kern="100" dirty="0">
                <a:latin typeface="Times New Roman" panose="02020603050405020304" pitchFamily="18" charset="0"/>
                <a:ea typeface="標楷體" panose="03000509000000000000" pitchFamily="65" charset="-120"/>
                <a:cs typeface="Times New Roman" panose="02020603050405020304" pitchFamily="18" charset="0"/>
              </a:rPr>
              <a:t>質</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指標</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https://zh.wikipedia.org/wiki/%</a:t>
            </a:r>
            <a:r>
              <a:rPr lang="en-US" altLang="zh-TW" sz="3200" dirty="0" smtClean="0"/>
              <a:t>E7%A9%BA%E6%B0%94%E8%B4%A8%E9%87%8F%E6%8C%87%E6%95%B0?fbclid=IwAR1et8VhpVk1xchLVBMDsz60yyzrGFonKe14luZjwTWX6U6UosbMPEupwQI</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9338" y="13416899"/>
            <a:ext cx="12442640" cy="6083068"/>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9338" y="20451473"/>
            <a:ext cx="6101148" cy="4428981"/>
          </a:xfrm>
          <a:prstGeom prst="rect">
            <a:avLst/>
          </a:prstGeom>
        </p:spPr>
      </p:pic>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3356" t="7032" r="9766"/>
          <a:stretch/>
        </p:blipFill>
        <p:spPr>
          <a:xfrm>
            <a:off x="22898100" y="20451473"/>
            <a:ext cx="5934892" cy="4753218"/>
          </a:xfrm>
          <a:prstGeom prst="rect">
            <a:avLst/>
          </a:prstGeom>
        </p:spPr>
      </p:pic>
      <p:sp>
        <p:nvSpPr>
          <p:cNvPr id="10" name="文字方塊 9"/>
          <p:cNvSpPr txBox="1"/>
          <p:nvPr/>
        </p:nvSpPr>
        <p:spPr>
          <a:xfrm>
            <a:off x="1232454" y="38223057"/>
            <a:ext cx="13312808" cy="3933384"/>
          </a:xfrm>
          <a:prstGeom prst="rect">
            <a:avLst/>
          </a:prstGeom>
          <a:noFill/>
        </p:spPr>
        <p:txBody>
          <a:bodyPr wrap="square" rtlCol="0">
            <a:spAutoFit/>
          </a:bodyPr>
          <a:lstStyle/>
          <a:p>
            <a:pPr>
              <a:lnSpc>
                <a:spcPct val="170000"/>
              </a:lnSpc>
            </a:pPr>
            <a:r>
              <a:rPr lang="zh-TW" altLang="en-US" sz="3200" dirty="0">
                <a:latin typeface="標楷體" panose="03000509000000000000" pitchFamily="65" charset="-120"/>
                <a:ea typeface="標楷體" panose="03000509000000000000" pitchFamily="65" charset="-120"/>
              </a:rPr>
              <a:t>三、有效時間</a:t>
            </a:r>
            <a:endParaRPr lang="en-US" altLang="zh-TW" sz="3200" dirty="0">
              <a:latin typeface="標楷體" panose="03000509000000000000" pitchFamily="65" charset="-120"/>
              <a:ea typeface="標楷體" panose="03000509000000000000" pitchFamily="65" charset="-120"/>
            </a:endParaRPr>
          </a:p>
          <a:p>
            <a:pPr>
              <a:lnSpc>
                <a:spcPct val="170000"/>
              </a:lnSpc>
            </a:pPr>
            <a:r>
              <a:rPr lang="zh-TW" altLang="en-US" sz="3200" dirty="0">
                <a:latin typeface="標楷體" panose="03000509000000000000" pitchFamily="65" charset="-120"/>
                <a:ea typeface="標楷體" panose="03000509000000000000" pitchFamily="65" charset="-120"/>
              </a:rPr>
              <a:t>    另外，各項汙染數值其在大氣中穩定的狀況也不相同。為了求精確，我們必須針對各項汙染物的訂立一個有效的統計時間。因此我們利用</a:t>
            </a:r>
            <a:r>
              <a:rPr lang="en-US" altLang="zh-TW" sz="3200" dirty="0">
                <a:latin typeface="標楷體" panose="03000509000000000000" pitchFamily="65" charset="-120"/>
                <a:ea typeface="標楷體" panose="03000509000000000000" pitchFamily="65" charset="-120"/>
              </a:rPr>
              <a:t>Python</a:t>
            </a:r>
            <a:r>
              <a:rPr lang="zh-TW" altLang="en-US" sz="3200" dirty="0">
                <a:latin typeface="標楷體" panose="03000509000000000000" pitchFamily="65" charset="-120"/>
                <a:ea typeface="標楷體" panose="03000509000000000000" pitchFamily="65" charset="-120"/>
              </a:rPr>
              <a:t>找出各項汙染物穩定度較高的區間大小。</a:t>
            </a:r>
            <a:endParaRPr lang="en-US" altLang="zh-TW" sz="3200" dirty="0">
              <a:latin typeface="標楷體" panose="03000509000000000000" pitchFamily="65" charset="-120"/>
              <a:ea typeface="標楷體" panose="03000509000000000000" pitchFamily="65" charset="-120"/>
            </a:endParaRPr>
          </a:p>
          <a:p>
            <a:endParaRPr lang="zh-TW" altLang="en-US" sz="3200" dirty="0"/>
          </a:p>
        </p:txBody>
      </p:sp>
      <p:sp>
        <p:nvSpPr>
          <p:cNvPr id="14" name="矩形 13"/>
          <p:cNvSpPr/>
          <p:nvPr/>
        </p:nvSpPr>
        <p:spPr>
          <a:xfrm>
            <a:off x="8238968" y="901622"/>
            <a:ext cx="13537426" cy="1323439"/>
          </a:xfrm>
          <a:prstGeom prst="rect">
            <a:avLst/>
          </a:prstGeom>
        </p:spPr>
        <p:txBody>
          <a:bodyPr wrap="square">
            <a:spAutoFit/>
          </a:bodyPr>
          <a:lstStyle/>
          <a:p>
            <a:r>
              <a:rPr lang="zh-TW" altLang="en-US" sz="8000" b="1" dirty="0">
                <a:latin typeface="標楷體" panose="03000509000000000000" pitchFamily="65" charset="-120"/>
                <a:ea typeface="標楷體" panose="03000509000000000000" pitchFamily="65" charset="-120"/>
              </a:rPr>
              <a:t>對人體空氣品質指數檢測</a:t>
            </a:r>
            <a:r>
              <a:rPr lang="zh-TW" altLang="en-US" sz="8000" b="1" dirty="0" smtClean="0">
                <a:latin typeface="標楷體" panose="03000509000000000000" pitchFamily="65" charset="-120"/>
                <a:ea typeface="標楷體" panose="03000509000000000000" pitchFamily="65" charset="-120"/>
              </a:rPr>
              <a:t>系統</a:t>
            </a:r>
            <a:endParaRPr lang="zh-TW" altLang="en-US" sz="8000" b="1" dirty="0"/>
          </a:p>
        </p:txBody>
      </p:sp>
    </p:spTree>
    <p:extLst>
      <p:ext uri="{BB962C8B-B14F-4D97-AF65-F5344CB8AC3E}">
        <p14:creationId xmlns:p14="http://schemas.microsoft.com/office/powerpoint/2010/main" val="379214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1347</TotalTime>
  <Words>754</Words>
  <Application>Microsoft Office PowerPoint</Application>
  <PresentationFormat>自訂</PresentationFormat>
  <Paragraphs>82</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新細明體</vt:lpstr>
      <vt:lpstr>標楷體</vt:lpstr>
      <vt:lpstr>Arial</vt:lpstr>
      <vt:lpstr>Calibri</vt:lpstr>
      <vt:lpstr>Calibri Light</vt:lpstr>
      <vt:lpstr>Cambria Math</vt:lpstr>
      <vt:lpstr>Times New Roman</vt:lpstr>
      <vt:lpstr>Office 佈景主題</vt:lpstr>
      <vt:lpstr>鄭琮寶 謝愷昀 石苯源 國立中興大學物理系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子宣 羅</dc:creator>
  <cp:lastModifiedBy>Cheng</cp:lastModifiedBy>
  <cp:revision>54</cp:revision>
  <dcterms:created xsi:type="dcterms:W3CDTF">2019-06-21T08:53:20Z</dcterms:created>
  <dcterms:modified xsi:type="dcterms:W3CDTF">2019-06-23T09:35:53Z</dcterms:modified>
</cp:coreProperties>
</file>