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4" r:id="rId4"/>
    <p:sldId id="283" r:id="rId5"/>
    <p:sldId id="261" r:id="rId6"/>
    <p:sldId id="267" r:id="rId7"/>
    <p:sldId id="281" r:id="rId8"/>
    <p:sldId id="270" r:id="rId9"/>
    <p:sldId id="272" r:id="rId10"/>
    <p:sldId id="274" r:id="rId11"/>
    <p:sldId id="269" r:id="rId12"/>
    <p:sldId id="284" r:id="rId13"/>
    <p:sldId id="275" r:id="rId14"/>
    <p:sldId id="285" r:id="rId15"/>
    <p:sldId id="280" r:id="rId16"/>
    <p:sldId id="27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2" autoAdjust="0"/>
  </p:normalViewPr>
  <p:slideViewPr>
    <p:cSldViewPr snapToGrid="0">
      <p:cViewPr varScale="1">
        <p:scale>
          <a:sx n="109" d="100"/>
          <a:sy n="109" d="100"/>
        </p:scale>
        <p:origin x="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tlab\bin\&#23567;&#21487;\2018.9.5%20feature_distribution\dist_neg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tlab\bin\&#23567;&#21487;\2018.9.5%20feature_distribution\dist_p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Documents\DL\Paper\AAAI%202019\lambda_margi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850799799876749"/>
          <c:y val="5.2368938150895862E-2"/>
          <c:w val="0.70840941923510403"/>
          <c:h val="0.8224721227166093"/>
        </c:manualLayout>
      </c:layout>
      <c:lineChart>
        <c:grouping val="standard"/>
        <c:varyColors val="0"/>
        <c:ser>
          <c:idx val="0"/>
          <c:order val="0"/>
          <c:tx>
            <c:strRef>
              <c:f>dist_neg!$B$1</c:f>
              <c:strCache>
                <c:ptCount val="1"/>
                <c:pt idx="0">
                  <c:v>ATCL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dist_neg!$A$2:$A$52</c:f>
              <c:numCache>
                <c:formatCode>General</c:formatCode>
                <c:ptCount val="51"/>
                <c:pt idx="0">
                  <c:v>0.50583</c:v>
                </c:pt>
                <c:pt idx="1">
                  <c:v>0.51561999999999997</c:v>
                </c:pt>
                <c:pt idx="2">
                  <c:v>0.52539999999999998</c:v>
                </c:pt>
                <c:pt idx="3">
                  <c:v>0.53519000000000005</c:v>
                </c:pt>
                <c:pt idx="4">
                  <c:v>0.54496999999999995</c:v>
                </c:pt>
                <c:pt idx="5">
                  <c:v>0.55476000000000003</c:v>
                </c:pt>
                <c:pt idx="6">
                  <c:v>0.56454000000000004</c:v>
                </c:pt>
                <c:pt idx="7">
                  <c:v>0.57433000000000001</c:v>
                </c:pt>
                <c:pt idx="8">
                  <c:v>0.58411999999999997</c:v>
                </c:pt>
                <c:pt idx="9">
                  <c:v>0.59389999999999998</c:v>
                </c:pt>
                <c:pt idx="10">
                  <c:v>0.60368999999999995</c:v>
                </c:pt>
                <c:pt idx="11">
                  <c:v>0.61346999999999996</c:v>
                </c:pt>
                <c:pt idx="12">
                  <c:v>0.62326000000000004</c:v>
                </c:pt>
                <c:pt idx="13">
                  <c:v>0.63304000000000005</c:v>
                </c:pt>
                <c:pt idx="14">
                  <c:v>0.64283000000000001</c:v>
                </c:pt>
                <c:pt idx="15">
                  <c:v>0.65261000000000002</c:v>
                </c:pt>
                <c:pt idx="16">
                  <c:v>0.66239999999999999</c:v>
                </c:pt>
                <c:pt idx="17">
                  <c:v>0.67218999999999995</c:v>
                </c:pt>
                <c:pt idx="18">
                  <c:v>0.68196999999999997</c:v>
                </c:pt>
                <c:pt idx="19">
                  <c:v>0.69176000000000004</c:v>
                </c:pt>
                <c:pt idx="20">
                  <c:v>0.70154000000000005</c:v>
                </c:pt>
                <c:pt idx="21">
                  <c:v>0.71133000000000002</c:v>
                </c:pt>
                <c:pt idx="22">
                  <c:v>0.72111000000000003</c:v>
                </c:pt>
                <c:pt idx="23">
                  <c:v>0.73089999999999999</c:v>
                </c:pt>
                <c:pt idx="24">
                  <c:v>0.74068000000000001</c:v>
                </c:pt>
                <c:pt idx="25">
                  <c:v>0.75046999999999997</c:v>
                </c:pt>
                <c:pt idx="26">
                  <c:v>0.76024999999999998</c:v>
                </c:pt>
                <c:pt idx="27">
                  <c:v>0.77003999999999995</c:v>
                </c:pt>
                <c:pt idx="28">
                  <c:v>0.77983000000000002</c:v>
                </c:pt>
                <c:pt idx="29">
                  <c:v>0.78961000000000003</c:v>
                </c:pt>
                <c:pt idx="30">
                  <c:v>0.7994</c:v>
                </c:pt>
                <c:pt idx="31">
                  <c:v>0.80918000000000001</c:v>
                </c:pt>
                <c:pt idx="32">
                  <c:v>0.81896999999999998</c:v>
                </c:pt>
                <c:pt idx="33">
                  <c:v>0.82874999999999999</c:v>
                </c:pt>
                <c:pt idx="34">
                  <c:v>0.83853999999999995</c:v>
                </c:pt>
                <c:pt idx="35">
                  <c:v>0.84831999999999996</c:v>
                </c:pt>
                <c:pt idx="36">
                  <c:v>0.85811000000000004</c:v>
                </c:pt>
                <c:pt idx="37">
                  <c:v>0.8679</c:v>
                </c:pt>
                <c:pt idx="38">
                  <c:v>0.87768000000000002</c:v>
                </c:pt>
                <c:pt idx="39">
                  <c:v>0.88746999999999998</c:v>
                </c:pt>
                <c:pt idx="40">
                  <c:v>0.89724999999999999</c:v>
                </c:pt>
                <c:pt idx="41">
                  <c:v>0.90703999999999996</c:v>
                </c:pt>
                <c:pt idx="42">
                  <c:v>0.91681999999999997</c:v>
                </c:pt>
                <c:pt idx="43">
                  <c:v>0.92661000000000004</c:v>
                </c:pt>
                <c:pt idx="44">
                  <c:v>0.93638999999999994</c:v>
                </c:pt>
                <c:pt idx="45">
                  <c:v>0.94618000000000002</c:v>
                </c:pt>
                <c:pt idx="46">
                  <c:v>0.95596999999999999</c:v>
                </c:pt>
                <c:pt idx="47">
                  <c:v>0.96575</c:v>
                </c:pt>
                <c:pt idx="48">
                  <c:v>0.97553999999999996</c:v>
                </c:pt>
                <c:pt idx="49">
                  <c:v>0.98531999999999997</c:v>
                </c:pt>
                <c:pt idx="50">
                  <c:v>0.99511000000000005</c:v>
                </c:pt>
              </c:numCache>
            </c:numRef>
          </c:cat>
          <c:val>
            <c:numRef>
              <c:f>dist_neg!$B$2:$B$52</c:f>
              <c:numCache>
                <c:formatCode>General</c:formatCode>
                <c:ptCount val="51"/>
                <c:pt idx="0">
                  <c:v>54</c:v>
                </c:pt>
                <c:pt idx="1">
                  <c:v>72</c:v>
                </c:pt>
                <c:pt idx="2">
                  <c:v>60</c:v>
                </c:pt>
                <c:pt idx="3">
                  <c:v>84</c:v>
                </c:pt>
                <c:pt idx="4">
                  <c:v>80</c:v>
                </c:pt>
                <c:pt idx="5">
                  <c:v>92</c:v>
                </c:pt>
                <c:pt idx="6">
                  <c:v>144</c:v>
                </c:pt>
                <c:pt idx="7">
                  <c:v>170</c:v>
                </c:pt>
                <c:pt idx="8">
                  <c:v>134</c:v>
                </c:pt>
                <c:pt idx="9">
                  <c:v>160</c:v>
                </c:pt>
                <c:pt idx="10">
                  <c:v>138</c:v>
                </c:pt>
                <c:pt idx="11">
                  <c:v>142</c:v>
                </c:pt>
                <c:pt idx="12">
                  <c:v>162</c:v>
                </c:pt>
                <c:pt idx="13">
                  <c:v>140</c:v>
                </c:pt>
                <c:pt idx="14">
                  <c:v>186</c:v>
                </c:pt>
                <c:pt idx="15">
                  <c:v>162</c:v>
                </c:pt>
                <c:pt idx="16">
                  <c:v>174</c:v>
                </c:pt>
                <c:pt idx="17">
                  <c:v>210</c:v>
                </c:pt>
                <c:pt idx="18">
                  <c:v>210</c:v>
                </c:pt>
                <c:pt idx="19">
                  <c:v>184</c:v>
                </c:pt>
                <c:pt idx="20">
                  <c:v>238</c:v>
                </c:pt>
                <c:pt idx="21">
                  <c:v>188</c:v>
                </c:pt>
                <c:pt idx="22">
                  <c:v>268</c:v>
                </c:pt>
                <c:pt idx="23">
                  <c:v>300</c:v>
                </c:pt>
                <c:pt idx="24">
                  <c:v>402</c:v>
                </c:pt>
                <c:pt idx="25">
                  <c:v>378</c:v>
                </c:pt>
                <c:pt idx="26">
                  <c:v>486</c:v>
                </c:pt>
                <c:pt idx="27">
                  <c:v>624</c:v>
                </c:pt>
                <c:pt idx="28">
                  <c:v>708</c:v>
                </c:pt>
                <c:pt idx="29">
                  <c:v>738</c:v>
                </c:pt>
                <c:pt idx="30">
                  <c:v>888</c:v>
                </c:pt>
                <c:pt idx="31">
                  <c:v>1144</c:v>
                </c:pt>
                <c:pt idx="32">
                  <c:v>1558</c:v>
                </c:pt>
                <c:pt idx="33">
                  <c:v>2078</c:v>
                </c:pt>
                <c:pt idx="34">
                  <c:v>3220</c:v>
                </c:pt>
                <c:pt idx="35">
                  <c:v>5446</c:v>
                </c:pt>
                <c:pt idx="36">
                  <c:v>10112</c:v>
                </c:pt>
                <c:pt idx="37">
                  <c:v>18330</c:v>
                </c:pt>
                <c:pt idx="38">
                  <c:v>30734</c:v>
                </c:pt>
                <c:pt idx="39">
                  <c:v>46404</c:v>
                </c:pt>
                <c:pt idx="40">
                  <c:v>67336</c:v>
                </c:pt>
                <c:pt idx="41">
                  <c:v>79480</c:v>
                </c:pt>
                <c:pt idx="42">
                  <c:v>81664</c:v>
                </c:pt>
                <c:pt idx="43">
                  <c:v>80206</c:v>
                </c:pt>
                <c:pt idx="44">
                  <c:v>69952</c:v>
                </c:pt>
                <c:pt idx="45">
                  <c:v>51436</c:v>
                </c:pt>
                <c:pt idx="46">
                  <c:v>35204</c:v>
                </c:pt>
                <c:pt idx="47">
                  <c:v>18144</c:v>
                </c:pt>
                <c:pt idx="48">
                  <c:v>7362</c:v>
                </c:pt>
                <c:pt idx="49">
                  <c:v>2386</c:v>
                </c:pt>
                <c:pt idx="50">
                  <c:v>600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BC6-44AD-890B-84883D42D12B}"/>
            </c:ext>
          </c:extLst>
        </c:ser>
        <c:ser>
          <c:idx val="1"/>
          <c:order val="1"/>
          <c:tx>
            <c:strRef>
              <c:f>dist_neg!$C$1</c:f>
              <c:strCache>
                <c:ptCount val="1"/>
                <c:pt idx="0">
                  <c:v>softmax loss</c:v>
                </c:pt>
              </c:strCache>
            </c:strRef>
          </c:tx>
          <c:spPr>
            <a:ln w="508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dist_neg!$A$2:$A$52</c:f>
              <c:numCache>
                <c:formatCode>General</c:formatCode>
                <c:ptCount val="51"/>
                <c:pt idx="0">
                  <c:v>0.50583</c:v>
                </c:pt>
                <c:pt idx="1">
                  <c:v>0.51561999999999997</c:v>
                </c:pt>
                <c:pt idx="2">
                  <c:v>0.52539999999999998</c:v>
                </c:pt>
                <c:pt idx="3">
                  <c:v>0.53519000000000005</c:v>
                </c:pt>
                <c:pt idx="4">
                  <c:v>0.54496999999999995</c:v>
                </c:pt>
                <c:pt idx="5">
                  <c:v>0.55476000000000003</c:v>
                </c:pt>
                <c:pt idx="6">
                  <c:v>0.56454000000000004</c:v>
                </c:pt>
                <c:pt idx="7">
                  <c:v>0.57433000000000001</c:v>
                </c:pt>
                <c:pt idx="8">
                  <c:v>0.58411999999999997</c:v>
                </c:pt>
                <c:pt idx="9">
                  <c:v>0.59389999999999998</c:v>
                </c:pt>
                <c:pt idx="10">
                  <c:v>0.60368999999999995</c:v>
                </c:pt>
                <c:pt idx="11">
                  <c:v>0.61346999999999996</c:v>
                </c:pt>
                <c:pt idx="12">
                  <c:v>0.62326000000000004</c:v>
                </c:pt>
                <c:pt idx="13">
                  <c:v>0.63304000000000005</c:v>
                </c:pt>
                <c:pt idx="14">
                  <c:v>0.64283000000000001</c:v>
                </c:pt>
                <c:pt idx="15">
                  <c:v>0.65261000000000002</c:v>
                </c:pt>
                <c:pt idx="16">
                  <c:v>0.66239999999999999</c:v>
                </c:pt>
                <c:pt idx="17">
                  <c:v>0.67218999999999995</c:v>
                </c:pt>
                <c:pt idx="18">
                  <c:v>0.68196999999999997</c:v>
                </c:pt>
                <c:pt idx="19">
                  <c:v>0.69176000000000004</c:v>
                </c:pt>
                <c:pt idx="20">
                  <c:v>0.70154000000000005</c:v>
                </c:pt>
                <c:pt idx="21">
                  <c:v>0.71133000000000002</c:v>
                </c:pt>
                <c:pt idx="22">
                  <c:v>0.72111000000000003</c:v>
                </c:pt>
                <c:pt idx="23">
                  <c:v>0.73089999999999999</c:v>
                </c:pt>
                <c:pt idx="24">
                  <c:v>0.74068000000000001</c:v>
                </c:pt>
                <c:pt idx="25">
                  <c:v>0.75046999999999997</c:v>
                </c:pt>
                <c:pt idx="26">
                  <c:v>0.76024999999999998</c:v>
                </c:pt>
                <c:pt idx="27">
                  <c:v>0.77003999999999995</c:v>
                </c:pt>
                <c:pt idx="28">
                  <c:v>0.77983000000000002</c:v>
                </c:pt>
                <c:pt idx="29">
                  <c:v>0.78961000000000003</c:v>
                </c:pt>
                <c:pt idx="30">
                  <c:v>0.7994</c:v>
                </c:pt>
                <c:pt idx="31">
                  <c:v>0.80918000000000001</c:v>
                </c:pt>
                <c:pt idx="32">
                  <c:v>0.81896999999999998</c:v>
                </c:pt>
                <c:pt idx="33">
                  <c:v>0.82874999999999999</c:v>
                </c:pt>
                <c:pt idx="34">
                  <c:v>0.83853999999999995</c:v>
                </c:pt>
                <c:pt idx="35">
                  <c:v>0.84831999999999996</c:v>
                </c:pt>
                <c:pt idx="36">
                  <c:v>0.85811000000000004</c:v>
                </c:pt>
                <c:pt idx="37">
                  <c:v>0.8679</c:v>
                </c:pt>
                <c:pt idx="38">
                  <c:v>0.87768000000000002</c:v>
                </c:pt>
                <c:pt idx="39">
                  <c:v>0.88746999999999998</c:v>
                </c:pt>
                <c:pt idx="40">
                  <c:v>0.89724999999999999</c:v>
                </c:pt>
                <c:pt idx="41">
                  <c:v>0.90703999999999996</c:v>
                </c:pt>
                <c:pt idx="42">
                  <c:v>0.91681999999999997</c:v>
                </c:pt>
                <c:pt idx="43">
                  <c:v>0.92661000000000004</c:v>
                </c:pt>
                <c:pt idx="44">
                  <c:v>0.93638999999999994</c:v>
                </c:pt>
                <c:pt idx="45">
                  <c:v>0.94618000000000002</c:v>
                </c:pt>
                <c:pt idx="46">
                  <c:v>0.95596999999999999</c:v>
                </c:pt>
                <c:pt idx="47">
                  <c:v>0.96575</c:v>
                </c:pt>
                <c:pt idx="48">
                  <c:v>0.97553999999999996</c:v>
                </c:pt>
                <c:pt idx="49">
                  <c:v>0.98531999999999997</c:v>
                </c:pt>
                <c:pt idx="50">
                  <c:v>0.99511000000000005</c:v>
                </c:pt>
              </c:numCache>
            </c:numRef>
          </c:cat>
          <c:val>
            <c:numRef>
              <c:f>dist_neg!$C$2:$C$52</c:f>
              <c:numCache>
                <c:formatCode>General</c:formatCode>
                <c:ptCount val="51"/>
                <c:pt idx="0">
                  <c:v>774</c:v>
                </c:pt>
                <c:pt idx="1">
                  <c:v>992</c:v>
                </c:pt>
                <c:pt idx="2">
                  <c:v>1070</c:v>
                </c:pt>
                <c:pt idx="3">
                  <c:v>1270</c:v>
                </c:pt>
                <c:pt idx="4">
                  <c:v>1342</c:v>
                </c:pt>
                <c:pt idx="5">
                  <c:v>1506</c:v>
                </c:pt>
                <c:pt idx="6">
                  <c:v>1874</c:v>
                </c:pt>
                <c:pt idx="7">
                  <c:v>1974</c:v>
                </c:pt>
                <c:pt idx="8">
                  <c:v>2160</c:v>
                </c:pt>
                <c:pt idx="9">
                  <c:v>2396</c:v>
                </c:pt>
                <c:pt idx="10">
                  <c:v>2730</c:v>
                </c:pt>
                <c:pt idx="11">
                  <c:v>3108</c:v>
                </c:pt>
                <c:pt idx="12">
                  <c:v>3334</c:v>
                </c:pt>
                <c:pt idx="13">
                  <c:v>3880</c:v>
                </c:pt>
                <c:pt idx="14">
                  <c:v>4288</c:v>
                </c:pt>
                <c:pt idx="15">
                  <c:v>4934</c:v>
                </c:pt>
                <c:pt idx="16">
                  <c:v>5208</c:v>
                </c:pt>
                <c:pt idx="17">
                  <c:v>6060</c:v>
                </c:pt>
                <c:pt idx="18">
                  <c:v>6684</c:v>
                </c:pt>
                <c:pt idx="19">
                  <c:v>7332</c:v>
                </c:pt>
                <c:pt idx="20">
                  <c:v>8580</c:v>
                </c:pt>
                <c:pt idx="21">
                  <c:v>9548</c:v>
                </c:pt>
                <c:pt idx="22">
                  <c:v>10304</c:v>
                </c:pt>
                <c:pt idx="23">
                  <c:v>11718</c:v>
                </c:pt>
                <c:pt idx="24">
                  <c:v>13030</c:v>
                </c:pt>
                <c:pt idx="25">
                  <c:v>14778</c:v>
                </c:pt>
                <c:pt idx="26">
                  <c:v>16966</c:v>
                </c:pt>
                <c:pt idx="27">
                  <c:v>19222</c:v>
                </c:pt>
                <c:pt idx="28">
                  <c:v>21046</c:v>
                </c:pt>
                <c:pt idx="29">
                  <c:v>23170</c:v>
                </c:pt>
                <c:pt idx="30">
                  <c:v>24982</c:v>
                </c:pt>
                <c:pt idx="31">
                  <c:v>26912</c:v>
                </c:pt>
                <c:pt idx="32">
                  <c:v>28354</c:v>
                </c:pt>
                <c:pt idx="33">
                  <c:v>29570</c:v>
                </c:pt>
                <c:pt idx="34">
                  <c:v>31158</c:v>
                </c:pt>
                <c:pt idx="35">
                  <c:v>31840</c:v>
                </c:pt>
                <c:pt idx="36">
                  <c:v>32008</c:v>
                </c:pt>
                <c:pt idx="37">
                  <c:v>31948</c:v>
                </c:pt>
                <c:pt idx="38">
                  <c:v>30732</c:v>
                </c:pt>
                <c:pt idx="39">
                  <c:v>29206</c:v>
                </c:pt>
                <c:pt idx="40">
                  <c:v>26864</c:v>
                </c:pt>
                <c:pt idx="41">
                  <c:v>23524</c:v>
                </c:pt>
                <c:pt idx="42">
                  <c:v>19118</c:v>
                </c:pt>
                <c:pt idx="43">
                  <c:v>14928</c:v>
                </c:pt>
                <c:pt idx="44">
                  <c:v>10446</c:v>
                </c:pt>
                <c:pt idx="45">
                  <c:v>6786</c:v>
                </c:pt>
                <c:pt idx="46">
                  <c:v>3798</c:v>
                </c:pt>
                <c:pt idx="47">
                  <c:v>1746</c:v>
                </c:pt>
                <c:pt idx="48">
                  <c:v>738</c:v>
                </c:pt>
                <c:pt idx="49">
                  <c:v>222</c:v>
                </c:pt>
                <c:pt idx="50">
                  <c:v>18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BC6-44AD-890B-84883D42D12B}"/>
            </c:ext>
          </c:extLst>
        </c:ser>
        <c:ser>
          <c:idx val="2"/>
          <c:order val="2"/>
          <c:tx>
            <c:strRef>
              <c:f>dist_neg!$D$1</c:f>
              <c:strCache>
                <c:ptCount val="1"/>
                <c:pt idx="0">
                  <c:v>softmax loss + center loss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dist_neg!$A$2:$A$52</c:f>
              <c:numCache>
                <c:formatCode>General</c:formatCode>
                <c:ptCount val="51"/>
                <c:pt idx="0">
                  <c:v>0.50583</c:v>
                </c:pt>
                <c:pt idx="1">
                  <c:v>0.51561999999999997</c:v>
                </c:pt>
                <c:pt idx="2">
                  <c:v>0.52539999999999998</c:v>
                </c:pt>
                <c:pt idx="3">
                  <c:v>0.53519000000000005</c:v>
                </c:pt>
                <c:pt idx="4">
                  <c:v>0.54496999999999995</c:v>
                </c:pt>
                <c:pt idx="5">
                  <c:v>0.55476000000000003</c:v>
                </c:pt>
                <c:pt idx="6">
                  <c:v>0.56454000000000004</c:v>
                </c:pt>
                <c:pt idx="7">
                  <c:v>0.57433000000000001</c:v>
                </c:pt>
                <c:pt idx="8">
                  <c:v>0.58411999999999997</c:v>
                </c:pt>
                <c:pt idx="9">
                  <c:v>0.59389999999999998</c:v>
                </c:pt>
                <c:pt idx="10">
                  <c:v>0.60368999999999995</c:v>
                </c:pt>
                <c:pt idx="11">
                  <c:v>0.61346999999999996</c:v>
                </c:pt>
                <c:pt idx="12">
                  <c:v>0.62326000000000004</c:v>
                </c:pt>
                <c:pt idx="13">
                  <c:v>0.63304000000000005</c:v>
                </c:pt>
                <c:pt idx="14">
                  <c:v>0.64283000000000001</c:v>
                </c:pt>
                <c:pt idx="15">
                  <c:v>0.65261000000000002</c:v>
                </c:pt>
                <c:pt idx="16">
                  <c:v>0.66239999999999999</c:v>
                </c:pt>
                <c:pt idx="17">
                  <c:v>0.67218999999999995</c:v>
                </c:pt>
                <c:pt idx="18">
                  <c:v>0.68196999999999997</c:v>
                </c:pt>
                <c:pt idx="19">
                  <c:v>0.69176000000000004</c:v>
                </c:pt>
                <c:pt idx="20">
                  <c:v>0.70154000000000005</c:v>
                </c:pt>
                <c:pt idx="21">
                  <c:v>0.71133000000000002</c:v>
                </c:pt>
                <c:pt idx="22">
                  <c:v>0.72111000000000003</c:v>
                </c:pt>
                <c:pt idx="23">
                  <c:v>0.73089999999999999</c:v>
                </c:pt>
                <c:pt idx="24">
                  <c:v>0.74068000000000001</c:v>
                </c:pt>
                <c:pt idx="25">
                  <c:v>0.75046999999999997</c:v>
                </c:pt>
                <c:pt idx="26">
                  <c:v>0.76024999999999998</c:v>
                </c:pt>
                <c:pt idx="27">
                  <c:v>0.77003999999999995</c:v>
                </c:pt>
                <c:pt idx="28">
                  <c:v>0.77983000000000002</c:v>
                </c:pt>
                <c:pt idx="29">
                  <c:v>0.78961000000000003</c:v>
                </c:pt>
                <c:pt idx="30">
                  <c:v>0.7994</c:v>
                </c:pt>
                <c:pt idx="31">
                  <c:v>0.80918000000000001</c:v>
                </c:pt>
                <c:pt idx="32">
                  <c:v>0.81896999999999998</c:v>
                </c:pt>
                <c:pt idx="33">
                  <c:v>0.82874999999999999</c:v>
                </c:pt>
                <c:pt idx="34">
                  <c:v>0.83853999999999995</c:v>
                </c:pt>
                <c:pt idx="35">
                  <c:v>0.84831999999999996</c:v>
                </c:pt>
                <c:pt idx="36">
                  <c:v>0.85811000000000004</c:v>
                </c:pt>
                <c:pt idx="37">
                  <c:v>0.8679</c:v>
                </c:pt>
                <c:pt idx="38">
                  <c:v>0.87768000000000002</c:v>
                </c:pt>
                <c:pt idx="39">
                  <c:v>0.88746999999999998</c:v>
                </c:pt>
                <c:pt idx="40">
                  <c:v>0.89724999999999999</c:v>
                </c:pt>
                <c:pt idx="41">
                  <c:v>0.90703999999999996</c:v>
                </c:pt>
                <c:pt idx="42">
                  <c:v>0.91681999999999997</c:v>
                </c:pt>
                <c:pt idx="43">
                  <c:v>0.92661000000000004</c:v>
                </c:pt>
                <c:pt idx="44">
                  <c:v>0.93638999999999994</c:v>
                </c:pt>
                <c:pt idx="45">
                  <c:v>0.94618000000000002</c:v>
                </c:pt>
                <c:pt idx="46">
                  <c:v>0.95596999999999999</c:v>
                </c:pt>
                <c:pt idx="47">
                  <c:v>0.96575</c:v>
                </c:pt>
                <c:pt idx="48">
                  <c:v>0.97553999999999996</c:v>
                </c:pt>
                <c:pt idx="49">
                  <c:v>0.98531999999999997</c:v>
                </c:pt>
                <c:pt idx="50">
                  <c:v>0.99511000000000005</c:v>
                </c:pt>
              </c:numCache>
            </c:numRef>
          </c:cat>
          <c:val>
            <c:numRef>
              <c:f>dist_neg!$D$2:$D$52</c:f>
              <c:numCache>
                <c:formatCode>General</c:formatCode>
                <c:ptCount val="51"/>
                <c:pt idx="0">
                  <c:v>5204</c:v>
                </c:pt>
                <c:pt idx="1">
                  <c:v>5744</c:v>
                </c:pt>
                <c:pt idx="2">
                  <c:v>6342</c:v>
                </c:pt>
                <c:pt idx="3">
                  <c:v>6814</c:v>
                </c:pt>
                <c:pt idx="4">
                  <c:v>7508</c:v>
                </c:pt>
                <c:pt idx="5">
                  <c:v>8028</c:v>
                </c:pt>
                <c:pt idx="6">
                  <c:v>8508</c:v>
                </c:pt>
                <c:pt idx="7">
                  <c:v>8992</c:v>
                </c:pt>
                <c:pt idx="8">
                  <c:v>9610</c:v>
                </c:pt>
                <c:pt idx="9">
                  <c:v>10322</c:v>
                </c:pt>
                <c:pt idx="10">
                  <c:v>11160</c:v>
                </c:pt>
                <c:pt idx="11">
                  <c:v>11974</c:v>
                </c:pt>
                <c:pt idx="12">
                  <c:v>13130</c:v>
                </c:pt>
                <c:pt idx="13">
                  <c:v>13934</c:v>
                </c:pt>
                <c:pt idx="14">
                  <c:v>14298</c:v>
                </c:pt>
                <c:pt idx="15">
                  <c:v>15508</c:v>
                </c:pt>
                <c:pt idx="16">
                  <c:v>15744</c:v>
                </c:pt>
                <c:pt idx="17">
                  <c:v>16912</c:v>
                </c:pt>
                <c:pt idx="18">
                  <c:v>17436</c:v>
                </c:pt>
                <c:pt idx="19">
                  <c:v>18376</c:v>
                </c:pt>
                <c:pt idx="20">
                  <c:v>19198</c:v>
                </c:pt>
                <c:pt idx="21">
                  <c:v>19944</c:v>
                </c:pt>
                <c:pt idx="22">
                  <c:v>20396</c:v>
                </c:pt>
                <c:pt idx="23">
                  <c:v>20638</c:v>
                </c:pt>
                <c:pt idx="24">
                  <c:v>20768</c:v>
                </c:pt>
                <c:pt idx="25">
                  <c:v>21294</c:v>
                </c:pt>
                <c:pt idx="26">
                  <c:v>21074</c:v>
                </c:pt>
                <c:pt idx="27">
                  <c:v>21638</c:v>
                </c:pt>
                <c:pt idx="28">
                  <c:v>20660</c:v>
                </c:pt>
                <c:pt idx="29">
                  <c:v>20132</c:v>
                </c:pt>
                <c:pt idx="30">
                  <c:v>18872</c:v>
                </c:pt>
                <c:pt idx="31">
                  <c:v>17566</c:v>
                </c:pt>
                <c:pt idx="32">
                  <c:v>16882</c:v>
                </c:pt>
                <c:pt idx="33">
                  <c:v>15396</c:v>
                </c:pt>
                <c:pt idx="34">
                  <c:v>14014</c:v>
                </c:pt>
                <c:pt idx="35">
                  <c:v>12254</c:v>
                </c:pt>
                <c:pt idx="36">
                  <c:v>10944</c:v>
                </c:pt>
                <c:pt idx="37">
                  <c:v>9798</c:v>
                </c:pt>
                <c:pt idx="38">
                  <c:v>7536</c:v>
                </c:pt>
                <c:pt idx="39">
                  <c:v>6234</c:v>
                </c:pt>
                <c:pt idx="40">
                  <c:v>4814</c:v>
                </c:pt>
                <c:pt idx="41">
                  <c:v>3942</c:v>
                </c:pt>
                <c:pt idx="42">
                  <c:v>2726</c:v>
                </c:pt>
                <c:pt idx="43">
                  <c:v>2002</c:v>
                </c:pt>
                <c:pt idx="44">
                  <c:v>1384</c:v>
                </c:pt>
                <c:pt idx="45">
                  <c:v>1002</c:v>
                </c:pt>
                <c:pt idx="46">
                  <c:v>576</c:v>
                </c:pt>
                <c:pt idx="47">
                  <c:v>354</c:v>
                </c:pt>
                <c:pt idx="48">
                  <c:v>112</c:v>
                </c:pt>
                <c:pt idx="49">
                  <c:v>42</c:v>
                </c:pt>
                <c:pt idx="50">
                  <c:v>12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BC6-44AD-890B-84883D42D12B}"/>
            </c:ext>
          </c:extLst>
        </c:ser>
        <c:ser>
          <c:idx val="3"/>
          <c:order val="3"/>
          <c:tx>
            <c:strRef>
              <c:f>dist_neg!$E$1</c:f>
              <c:strCache>
                <c:ptCount val="1"/>
                <c:pt idx="0">
                  <c:v>TCL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dist_neg!$A$2:$A$52</c:f>
              <c:numCache>
                <c:formatCode>General</c:formatCode>
                <c:ptCount val="51"/>
                <c:pt idx="0">
                  <c:v>0.50583</c:v>
                </c:pt>
                <c:pt idx="1">
                  <c:v>0.51561999999999997</c:v>
                </c:pt>
                <c:pt idx="2">
                  <c:v>0.52539999999999998</c:v>
                </c:pt>
                <c:pt idx="3">
                  <c:v>0.53519000000000005</c:v>
                </c:pt>
                <c:pt idx="4">
                  <c:v>0.54496999999999995</c:v>
                </c:pt>
                <c:pt idx="5">
                  <c:v>0.55476000000000003</c:v>
                </c:pt>
                <c:pt idx="6">
                  <c:v>0.56454000000000004</c:v>
                </c:pt>
                <c:pt idx="7">
                  <c:v>0.57433000000000001</c:v>
                </c:pt>
                <c:pt idx="8">
                  <c:v>0.58411999999999997</c:v>
                </c:pt>
                <c:pt idx="9">
                  <c:v>0.59389999999999998</c:v>
                </c:pt>
                <c:pt idx="10">
                  <c:v>0.60368999999999995</c:v>
                </c:pt>
                <c:pt idx="11">
                  <c:v>0.61346999999999996</c:v>
                </c:pt>
                <c:pt idx="12">
                  <c:v>0.62326000000000004</c:v>
                </c:pt>
                <c:pt idx="13">
                  <c:v>0.63304000000000005</c:v>
                </c:pt>
                <c:pt idx="14">
                  <c:v>0.64283000000000001</c:v>
                </c:pt>
                <c:pt idx="15">
                  <c:v>0.65261000000000002</c:v>
                </c:pt>
                <c:pt idx="16">
                  <c:v>0.66239999999999999</c:v>
                </c:pt>
                <c:pt idx="17">
                  <c:v>0.67218999999999995</c:v>
                </c:pt>
                <c:pt idx="18">
                  <c:v>0.68196999999999997</c:v>
                </c:pt>
                <c:pt idx="19">
                  <c:v>0.69176000000000004</c:v>
                </c:pt>
                <c:pt idx="20">
                  <c:v>0.70154000000000005</c:v>
                </c:pt>
                <c:pt idx="21">
                  <c:v>0.71133000000000002</c:v>
                </c:pt>
                <c:pt idx="22">
                  <c:v>0.72111000000000003</c:v>
                </c:pt>
                <c:pt idx="23">
                  <c:v>0.73089999999999999</c:v>
                </c:pt>
                <c:pt idx="24">
                  <c:v>0.74068000000000001</c:v>
                </c:pt>
                <c:pt idx="25">
                  <c:v>0.75046999999999997</c:v>
                </c:pt>
                <c:pt idx="26">
                  <c:v>0.76024999999999998</c:v>
                </c:pt>
                <c:pt idx="27">
                  <c:v>0.77003999999999995</c:v>
                </c:pt>
                <c:pt idx="28">
                  <c:v>0.77983000000000002</c:v>
                </c:pt>
                <c:pt idx="29">
                  <c:v>0.78961000000000003</c:v>
                </c:pt>
                <c:pt idx="30">
                  <c:v>0.7994</c:v>
                </c:pt>
                <c:pt idx="31">
                  <c:v>0.80918000000000001</c:v>
                </c:pt>
                <c:pt idx="32">
                  <c:v>0.81896999999999998</c:v>
                </c:pt>
                <c:pt idx="33">
                  <c:v>0.82874999999999999</c:v>
                </c:pt>
                <c:pt idx="34">
                  <c:v>0.83853999999999995</c:v>
                </c:pt>
                <c:pt idx="35">
                  <c:v>0.84831999999999996</c:v>
                </c:pt>
                <c:pt idx="36">
                  <c:v>0.85811000000000004</c:v>
                </c:pt>
                <c:pt idx="37">
                  <c:v>0.8679</c:v>
                </c:pt>
                <c:pt idx="38">
                  <c:v>0.87768000000000002</c:v>
                </c:pt>
                <c:pt idx="39">
                  <c:v>0.88746999999999998</c:v>
                </c:pt>
                <c:pt idx="40">
                  <c:v>0.89724999999999999</c:v>
                </c:pt>
                <c:pt idx="41">
                  <c:v>0.90703999999999996</c:v>
                </c:pt>
                <c:pt idx="42">
                  <c:v>0.91681999999999997</c:v>
                </c:pt>
                <c:pt idx="43">
                  <c:v>0.92661000000000004</c:v>
                </c:pt>
                <c:pt idx="44">
                  <c:v>0.93638999999999994</c:v>
                </c:pt>
                <c:pt idx="45">
                  <c:v>0.94618000000000002</c:v>
                </c:pt>
                <c:pt idx="46">
                  <c:v>0.95596999999999999</c:v>
                </c:pt>
                <c:pt idx="47">
                  <c:v>0.96575</c:v>
                </c:pt>
                <c:pt idx="48">
                  <c:v>0.97553999999999996</c:v>
                </c:pt>
                <c:pt idx="49">
                  <c:v>0.98531999999999997</c:v>
                </c:pt>
                <c:pt idx="50">
                  <c:v>0.99511000000000005</c:v>
                </c:pt>
              </c:numCache>
            </c:numRef>
          </c:cat>
          <c:val>
            <c:numRef>
              <c:f>dist_neg!$E$2:$E$52</c:f>
              <c:numCache>
                <c:formatCode>General</c:formatCode>
                <c:ptCount val="51"/>
                <c:pt idx="0">
                  <c:v>128</c:v>
                </c:pt>
                <c:pt idx="1">
                  <c:v>110</c:v>
                </c:pt>
                <c:pt idx="2">
                  <c:v>122</c:v>
                </c:pt>
                <c:pt idx="3">
                  <c:v>136</c:v>
                </c:pt>
                <c:pt idx="4">
                  <c:v>158</c:v>
                </c:pt>
                <c:pt idx="5">
                  <c:v>160</c:v>
                </c:pt>
                <c:pt idx="6">
                  <c:v>164</c:v>
                </c:pt>
                <c:pt idx="7">
                  <c:v>244</c:v>
                </c:pt>
                <c:pt idx="8">
                  <c:v>188</c:v>
                </c:pt>
                <c:pt idx="9">
                  <c:v>224</c:v>
                </c:pt>
                <c:pt idx="10">
                  <c:v>228</c:v>
                </c:pt>
                <c:pt idx="11">
                  <c:v>252</c:v>
                </c:pt>
                <c:pt idx="12">
                  <c:v>332</c:v>
                </c:pt>
                <c:pt idx="13">
                  <c:v>334</c:v>
                </c:pt>
                <c:pt idx="14">
                  <c:v>402</c:v>
                </c:pt>
                <c:pt idx="15">
                  <c:v>422</c:v>
                </c:pt>
                <c:pt idx="16">
                  <c:v>458</c:v>
                </c:pt>
                <c:pt idx="17">
                  <c:v>516</c:v>
                </c:pt>
                <c:pt idx="18">
                  <c:v>564</c:v>
                </c:pt>
                <c:pt idx="19">
                  <c:v>664</c:v>
                </c:pt>
                <c:pt idx="20">
                  <c:v>692</c:v>
                </c:pt>
                <c:pt idx="21">
                  <c:v>844</c:v>
                </c:pt>
                <c:pt idx="22">
                  <c:v>964</c:v>
                </c:pt>
                <c:pt idx="23">
                  <c:v>1068</c:v>
                </c:pt>
                <c:pt idx="24">
                  <c:v>1232</c:v>
                </c:pt>
                <c:pt idx="25">
                  <c:v>1460</c:v>
                </c:pt>
                <c:pt idx="26">
                  <c:v>1550</c:v>
                </c:pt>
                <c:pt idx="27">
                  <c:v>1660</c:v>
                </c:pt>
                <c:pt idx="28">
                  <c:v>2232</c:v>
                </c:pt>
                <c:pt idx="29">
                  <c:v>2736</c:v>
                </c:pt>
                <c:pt idx="30">
                  <c:v>3538</c:v>
                </c:pt>
                <c:pt idx="31">
                  <c:v>4840</c:v>
                </c:pt>
                <c:pt idx="32">
                  <c:v>6172</c:v>
                </c:pt>
                <c:pt idx="33">
                  <c:v>8164</c:v>
                </c:pt>
                <c:pt idx="34">
                  <c:v>10360</c:v>
                </c:pt>
                <c:pt idx="35">
                  <c:v>13188</c:v>
                </c:pt>
                <c:pt idx="36">
                  <c:v>16814</c:v>
                </c:pt>
                <c:pt idx="37">
                  <c:v>21158</c:v>
                </c:pt>
                <c:pt idx="38">
                  <c:v>25986</c:v>
                </c:pt>
                <c:pt idx="39">
                  <c:v>31820</c:v>
                </c:pt>
                <c:pt idx="40">
                  <c:v>34806</c:v>
                </c:pt>
                <c:pt idx="41">
                  <c:v>38418</c:v>
                </c:pt>
                <c:pt idx="42">
                  <c:v>44368</c:v>
                </c:pt>
                <c:pt idx="43">
                  <c:v>50502</c:v>
                </c:pt>
                <c:pt idx="44">
                  <c:v>53852</c:v>
                </c:pt>
                <c:pt idx="45">
                  <c:v>55034</c:v>
                </c:pt>
                <c:pt idx="46">
                  <c:v>53440</c:v>
                </c:pt>
                <c:pt idx="47">
                  <c:v>47468</c:v>
                </c:pt>
                <c:pt idx="48">
                  <c:v>40938</c:v>
                </c:pt>
                <c:pt idx="49">
                  <c:v>29908</c:v>
                </c:pt>
                <c:pt idx="50">
                  <c:v>9734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3BC6-44AD-890B-84883D42D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037184"/>
        <c:axId val="181037744"/>
      </c:lineChart>
      <c:catAx>
        <c:axId val="181037184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81037744"/>
        <c:crossesAt val="0"/>
        <c:auto val="1"/>
        <c:lblAlgn val="ctr"/>
        <c:lblOffset val="100"/>
        <c:tickLblSkip val="10"/>
        <c:tickMarkSkip val="1"/>
        <c:noMultiLvlLbl val="0"/>
      </c:catAx>
      <c:valAx>
        <c:axId val="181037744"/>
        <c:scaling>
          <c:orientation val="minMax"/>
          <c:max val="85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8103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9140776541964"/>
          <c:y val="4.3026010633512052E-2"/>
          <c:w val="0.78526079130171722"/>
          <c:h val="0.86549352713075622"/>
        </c:manualLayout>
      </c:layout>
      <c:lineChart>
        <c:grouping val="standard"/>
        <c:varyColors val="0"/>
        <c:ser>
          <c:idx val="0"/>
          <c:order val="0"/>
          <c:tx>
            <c:strRef>
              <c:f>dist_pos!$B$1</c:f>
              <c:strCache>
                <c:ptCount val="1"/>
                <c:pt idx="0">
                  <c:v>ATCL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dist_pos!$A$2:$A$53</c:f>
              <c:numCache>
                <c:formatCode>General</c:formatCode>
                <c:ptCount val="52"/>
                <c:pt idx="0">
                  <c:v>4.8677E-3</c:v>
                </c:pt>
                <c:pt idx="1">
                  <c:v>1.4603E-2</c:v>
                </c:pt>
                <c:pt idx="2">
                  <c:v>2.4337999999999999E-2</c:v>
                </c:pt>
                <c:pt idx="3">
                  <c:v>3.4074E-2</c:v>
                </c:pt>
                <c:pt idx="4">
                  <c:v>4.3809000000000001E-2</c:v>
                </c:pt>
                <c:pt idx="5">
                  <c:v>5.3544000000000001E-2</c:v>
                </c:pt>
                <c:pt idx="6">
                  <c:v>6.3280000000000003E-2</c:v>
                </c:pt>
                <c:pt idx="7">
                  <c:v>7.3014999999999997E-2</c:v>
                </c:pt>
                <c:pt idx="8">
                  <c:v>8.2750000000000004E-2</c:v>
                </c:pt>
                <c:pt idx="9">
                  <c:v>9.2485999999999999E-2</c:v>
                </c:pt>
                <c:pt idx="10">
                  <c:v>0.10222000000000001</c:v>
                </c:pt>
                <c:pt idx="11">
                  <c:v>0.11196</c:v>
                </c:pt>
                <c:pt idx="12">
                  <c:v>0.12169000000000001</c:v>
                </c:pt>
                <c:pt idx="13">
                  <c:v>0.13142999999999999</c:v>
                </c:pt>
                <c:pt idx="14">
                  <c:v>0.14116000000000001</c:v>
                </c:pt>
                <c:pt idx="15">
                  <c:v>0.15090000000000001</c:v>
                </c:pt>
                <c:pt idx="16">
                  <c:v>0.16063</c:v>
                </c:pt>
                <c:pt idx="17">
                  <c:v>0.17036999999999999</c:v>
                </c:pt>
                <c:pt idx="18">
                  <c:v>0.18010000000000001</c:v>
                </c:pt>
                <c:pt idx="19">
                  <c:v>0.18984000000000001</c:v>
                </c:pt>
                <c:pt idx="20">
                  <c:v>0.19957</c:v>
                </c:pt>
                <c:pt idx="21">
                  <c:v>0.20931</c:v>
                </c:pt>
                <c:pt idx="22">
                  <c:v>0.21904999999999999</c:v>
                </c:pt>
                <c:pt idx="23">
                  <c:v>0.22878000000000001</c:v>
                </c:pt>
                <c:pt idx="24">
                  <c:v>0.23852000000000001</c:v>
                </c:pt>
                <c:pt idx="25">
                  <c:v>0.24825</c:v>
                </c:pt>
                <c:pt idx="26">
                  <c:v>0.25799</c:v>
                </c:pt>
                <c:pt idx="27">
                  <c:v>0.26772000000000001</c:v>
                </c:pt>
                <c:pt idx="28">
                  <c:v>0.27745999999999998</c:v>
                </c:pt>
                <c:pt idx="29">
                  <c:v>0.28719</c:v>
                </c:pt>
                <c:pt idx="30">
                  <c:v>0.29693000000000003</c:v>
                </c:pt>
                <c:pt idx="31">
                  <c:v>0.30665999999999999</c:v>
                </c:pt>
                <c:pt idx="32">
                  <c:v>0.31640000000000001</c:v>
                </c:pt>
                <c:pt idx="33">
                  <c:v>0.32612999999999998</c:v>
                </c:pt>
                <c:pt idx="34">
                  <c:v>0.33587</c:v>
                </c:pt>
                <c:pt idx="35">
                  <c:v>0.34560000000000002</c:v>
                </c:pt>
                <c:pt idx="36">
                  <c:v>0.35533999999999999</c:v>
                </c:pt>
                <c:pt idx="37">
                  <c:v>0.36508000000000002</c:v>
                </c:pt>
                <c:pt idx="38">
                  <c:v>0.37480999999999998</c:v>
                </c:pt>
                <c:pt idx="39">
                  <c:v>0.38455</c:v>
                </c:pt>
                <c:pt idx="40">
                  <c:v>0.39428000000000002</c:v>
                </c:pt>
                <c:pt idx="41">
                  <c:v>0.40401999999999999</c:v>
                </c:pt>
                <c:pt idx="42">
                  <c:v>0.41375000000000001</c:v>
                </c:pt>
                <c:pt idx="43">
                  <c:v>0.42348999999999998</c:v>
                </c:pt>
                <c:pt idx="44">
                  <c:v>0.43321999999999999</c:v>
                </c:pt>
                <c:pt idx="45">
                  <c:v>0.44296000000000002</c:v>
                </c:pt>
                <c:pt idx="46">
                  <c:v>0.45268999999999998</c:v>
                </c:pt>
                <c:pt idx="47">
                  <c:v>0.46243000000000001</c:v>
                </c:pt>
                <c:pt idx="48">
                  <c:v>0.47216000000000002</c:v>
                </c:pt>
                <c:pt idx="49">
                  <c:v>0.4819</c:v>
                </c:pt>
                <c:pt idx="50">
                  <c:v>0.49163000000000001</c:v>
                </c:pt>
                <c:pt idx="51">
                  <c:v>0.50136999999999998</c:v>
                </c:pt>
              </c:numCache>
            </c:numRef>
          </c:cat>
          <c:val>
            <c:numRef>
              <c:f>dist_pos!$B$2:$B$53</c:f>
              <c:numCache>
                <c:formatCode>General</c:formatCode>
                <c:ptCount val="52"/>
                <c:pt idx="0">
                  <c:v>2732</c:v>
                </c:pt>
                <c:pt idx="1">
                  <c:v>2554</c:v>
                </c:pt>
                <c:pt idx="2">
                  <c:v>1624</c:v>
                </c:pt>
                <c:pt idx="3">
                  <c:v>802</c:v>
                </c:pt>
                <c:pt idx="4">
                  <c:v>562</c:v>
                </c:pt>
                <c:pt idx="5">
                  <c:v>482</c:v>
                </c:pt>
                <c:pt idx="6">
                  <c:v>416</c:v>
                </c:pt>
                <c:pt idx="7">
                  <c:v>394</c:v>
                </c:pt>
                <c:pt idx="8">
                  <c:v>266</c:v>
                </c:pt>
                <c:pt idx="9">
                  <c:v>250</c:v>
                </c:pt>
                <c:pt idx="10">
                  <c:v>266</c:v>
                </c:pt>
                <c:pt idx="11">
                  <c:v>208</c:v>
                </c:pt>
                <c:pt idx="12">
                  <c:v>194</c:v>
                </c:pt>
                <c:pt idx="13">
                  <c:v>142</c:v>
                </c:pt>
                <c:pt idx="14">
                  <c:v>158</c:v>
                </c:pt>
                <c:pt idx="15">
                  <c:v>132</c:v>
                </c:pt>
                <c:pt idx="16">
                  <c:v>120</c:v>
                </c:pt>
                <c:pt idx="17">
                  <c:v>116</c:v>
                </c:pt>
                <c:pt idx="18">
                  <c:v>84</c:v>
                </c:pt>
                <c:pt idx="19">
                  <c:v>84</c:v>
                </c:pt>
                <c:pt idx="20">
                  <c:v>78</c:v>
                </c:pt>
                <c:pt idx="21">
                  <c:v>94</c:v>
                </c:pt>
                <c:pt idx="22">
                  <c:v>84</c:v>
                </c:pt>
                <c:pt idx="23">
                  <c:v>60</c:v>
                </c:pt>
                <c:pt idx="24">
                  <c:v>66</c:v>
                </c:pt>
                <c:pt idx="25">
                  <c:v>48</c:v>
                </c:pt>
                <c:pt idx="26">
                  <c:v>46</c:v>
                </c:pt>
                <c:pt idx="27">
                  <c:v>38</c:v>
                </c:pt>
                <c:pt idx="28">
                  <c:v>48</c:v>
                </c:pt>
                <c:pt idx="29">
                  <c:v>50</c:v>
                </c:pt>
                <c:pt idx="30">
                  <c:v>102</c:v>
                </c:pt>
                <c:pt idx="31">
                  <c:v>76</c:v>
                </c:pt>
                <c:pt idx="32">
                  <c:v>94</c:v>
                </c:pt>
                <c:pt idx="33">
                  <c:v>54</c:v>
                </c:pt>
                <c:pt idx="34">
                  <c:v>64</c:v>
                </c:pt>
                <c:pt idx="35">
                  <c:v>80</c:v>
                </c:pt>
                <c:pt idx="36">
                  <c:v>56</c:v>
                </c:pt>
                <c:pt idx="37">
                  <c:v>74</c:v>
                </c:pt>
                <c:pt idx="38">
                  <c:v>42</c:v>
                </c:pt>
                <c:pt idx="39">
                  <c:v>46</c:v>
                </c:pt>
                <c:pt idx="40">
                  <c:v>34</c:v>
                </c:pt>
                <c:pt idx="41">
                  <c:v>24</c:v>
                </c:pt>
                <c:pt idx="42">
                  <c:v>52</c:v>
                </c:pt>
                <c:pt idx="43">
                  <c:v>22</c:v>
                </c:pt>
                <c:pt idx="44">
                  <c:v>36</c:v>
                </c:pt>
                <c:pt idx="45">
                  <c:v>28</c:v>
                </c:pt>
                <c:pt idx="46">
                  <c:v>34</c:v>
                </c:pt>
                <c:pt idx="47">
                  <c:v>36</c:v>
                </c:pt>
                <c:pt idx="48">
                  <c:v>38</c:v>
                </c:pt>
                <c:pt idx="49">
                  <c:v>24</c:v>
                </c:pt>
                <c:pt idx="50">
                  <c:v>14</c:v>
                </c:pt>
                <c:pt idx="51">
                  <c:v>30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14A-45C6-986A-425F20FF0137}"/>
            </c:ext>
          </c:extLst>
        </c:ser>
        <c:ser>
          <c:idx val="1"/>
          <c:order val="1"/>
          <c:tx>
            <c:strRef>
              <c:f>dist_pos!$C$1</c:f>
              <c:strCache>
                <c:ptCount val="1"/>
                <c:pt idx="0">
                  <c:v>softmax loss </c:v>
                </c:pt>
              </c:strCache>
            </c:strRef>
          </c:tx>
          <c:spPr>
            <a:ln w="508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dist_pos!$A$2:$A$53</c:f>
              <c:numCache>
                <c:formatCode>General</c:formatCode>
                <c:ptCount val="52"/>
                <c:pt idx="0">
                  <c:v>4.8677E-3</c:v>
                </c:pt>
                <c:pt idx="1">
                  <c:v>1.4603E-2</c:v>
                </c:pt>
                <c:pt idx="2">
                  <c:v>2.4337999999999999E-2</c:v>
                </c:pt>
                <c:pt idx="3">
                  <c:v>3.4074E-2</c:v>
                </c:pt>
                <c:pt idx="4">
                  <c:v>4.3809000000000001E-2</c:v>
                </c:pt>
                <c:pt idx="5">
                  <c:v>5.3544000000000001E-2</c:v>
                </c:pt>
                <c:pt idx="6">
                  <c:v>6.3280000000000003E-2</c:v>
                </c:pt>
                <c:pt idx="7">
                  <c:v>7.3014999999999997E-2</c:v>
                </c:pt>
                <c:pt idx="8">
                  <c:v>8.2750000000000004E-2</c:v>
                </c:pt>
                <c:pt idx="9">
                  <c:v>9.2485999999999999E-2</c:v>
                </c:pt>
                <c:pt idx="10">
                  <c:v>0.10222000000000001</c:v>
                </c:pt>
                <c:pt idx="11">
                  <c:v>0.11196</c:v>
                </c:pt>
                <c:pt idx="12">
                  <c:v>0.12169000000000001</c:v>
                </c:pt>
                <c:pt idx="13">
                  <c:v>0.13142999999999999</c:v>
                </c:pt>
                <c:pt idx="14">
                  <c:v>0.14116000000000001</c:v>
                </c:pt>
                <c:pt idx="15">
                  <c:v>0.15090000000000001</c:v>
                </c:pt>
                <c:pt idx="16">
                  <c:v>0.16063</c:v>
                </c:pt>
                <c:pt idx="17">
                  <c:v>0.17036999999999999</c:v>
                </c:pt>
                <c:pt idx="18">
                  <c:v>0.18010000000000001</c:v>
                </c:pt>
                <c:pt idx="19">
                  <c:v>0.18984000000000001</c:v>
                </c:pt>
                <c:pt idx="20">
                  <c:v>0.19957</c:v>
                </c:pt>
                <c:pt idx="21">
                  <c:v>0.20931</c:v>
                </c:pt>
                <c:pt idx="22">
                  <c:v>0.21904999999999999</c:v>
                </c:pt>
                <c:pt idx="23">
                  <c:v>0.22878000000000001</c:v>
                </c:pt>
                <c:pt idx="24">
                  <c:v>0.23852000000000001</c:v>
                </c:pt>
                <c:pt idx="25">
                  <c:v>0.24825</c:v>
                </c:pt>
                <c:pt idx="26">
                  <c:v>0.25799</c:v>
                </c:pt>
                <c:pt idx="27">
                  <c:v>0.26772000000000001</c:v>
                </c:pt>
                <c:pt idx="28">
                  <c:v>0.27745999999999998</c:v>
                </c:pt>
                <c:pt idx="29">
                  <c:v>0.28719</c:v>
                </c:pt>
                <c:pt idx="30">
                  <c:v>0.29693000000000003</c:v>
                </c:pt>
                <c:pt idx="31">
                  <c:v>0.30665999999999999</c:v>
                </c:pt>
                <c:pt idx="32">
                  <c:v>0.31640000000000001</c:v>
                </c:pt>
                <c:pt idx="33">
                  <c:v>0.32612999999999998</c:v>
                </c:pt>
                <c:pt idx="34">
                  <c:v>0.33587</c:v>
                </c:pt>
                <c:pt idx="35">
                  <c:v>0.34560000000000002</c:v>
                </c:pt>
                <c:pt idx="36">
                  <c:v>0.35533999999999999</c:v>
                </c:pt>
                <c:pt idx="37">
                  <c:v>0.36508000000000002</c:v>
                </c:pt>
                <c:pt idx="38">
                  <c:v>0.37480999999999998</c:v>
                </c:pt>
                <c:pt idx="39">
                  <c:v>0.38455</c:v>
                </c:pt>
                <c:pt idx="40">
                  <c:v>0.39428000000000002</c:v>
                </c:pt>
                <c:pt idx="41">
                  <c:v>0.40401999999999999</c:v>
                </c:pt>
                <c:pt idx="42">
                  <c:v>0.41375000000000001</c:v>
                </c:pt>
                <c:pt idx="43">
                  <c:v>0.42348999999999998</c:v>
                </c:pt>
                <c:pt idx="44">
                  <c:v>0.43321999999999999</c:v>
                </c:pt>
                <c:pt idx="45">
                  <c:v>0.44296000000000002</c:v>
                </c:pt>
                <c:pt idx="46">
                  <c:v>0.45268999999999998</c:v>
                </c:pt>
                <c:pt idx="47">
                  <c:v>0.46243000000000001</c:v>
                </c:pt>
                <c:pt idx="48">
                  <c:v>0.47216000000000002</c:v>
                </c:pt>
                <c:pt idx="49">
                  <c:v>0.4819</c:v>
                </c:pt>
                <c:pt idx="50">
                  <c:v>0.49163000000000001</c:v>
                </c:pt>
                <c:pt idx="51">
                  <c:v>0.50136999999999998</c:v>
                </c:pt>
              </c:numCache>
            </c:numRef>
          </c:cat>
          <c:val>
            <c:numRef>
              <c:f>dist_pos!$C$2:$C$53</c:f>
              <c:numCache>
                <c:formatCode>General</c:formatCode>
                <c:ptCount val="52"/>
                <c:pt idx="0">
                  <c:v>802</c:v>
                </c:pt>
                <c:pt idx="1">
                  <c:v>22</c:v>
                </c:pt>
                <c:pt idx="2">
                  <c:v>48</c:v>
                </c:pt>
                <c:pt idx="3">
                  <c:v>62</c:v>
                </c:pt>
                <c:pt idx="4">
                  <c:v>112</c:v>
                </c:pt>
                <c:pt idx="5">
                  <c:v>146</c:v>
                </c:pt>
                <c:pt idx="6">
                  <c:v>206</c:v>
                </c:pt>
                <c:pt idx="7">
                  <c:v>188</c:v>
                </c:pt>
                <c:pt idx="8">
                  <c:v>286</c:v>
                </c:pt>
                <c:pt idx="9">
                  <c:v>208</c:v>
                </c:pt>
                <c:pt idx="10">
                  <c:v>252</c:v>
                </c:pt>
                <c:pt idx="11">
                  <c:v>280</c:v>
                </c:pt>
                <c:pt idx="12">
                  <c:v>302</c:v>
                </c:pt>
                <c:pt idx="13">
                  <c:v>326</c:v>
                </c:pt>
                <c:pt idx="14">
                  <c:v>286</c:v>
                </c:pt>
                <c:pt idx="15">
                  <c:v>302</c:v>
                </c:pt>
                <c:pt idx="16">
                  <c:v>302</c:v>
                </c:pt>
                <c:pt idx="17">
                  <c:v>300</c:v>
                </c:pt>
                <c:pt idx="18">
                  <c:v>384</c:v>
                </c:pt>
                <c:pt idx="19">
                  <c:v>328</c:v>
                </c:pt>
                <c:pt idx="20">
                  <c:v>328</c:v>
                </c:pt>
                <c:pt idx="21">
                  <c:v>320</c:v>
                </c:pt>
                <c:pt idx="22">
                  <c:v>262</c:v>
                </c:pt>
                <c:pt idx="23">
                  <c:v>264</c:v>
                </c:pt>
                <c:pt idx="24">
                  <c:v>302</c:v>
                </c:pt>
                <c:pt idx="25">
                  <c:v>298</c:v>
                </c:pt>
                <c:pt idx="26">
                  <c:v>214</c:v>
                </c:pt>
                <c:pt idx="27">
                  <c:v>270</c:v>
                </c:pt>
                <c:pt idx="28">
                  <c:v>292</c:v>
                </c:pt>
                <c:pt idx="29">
                  <c:v>234</c:v>
                </c:pt>
                <c:pt idx="30">
                  <c:v>240</c:v>
                </c:pt>
                <c:pt idx="31">
                  <c:v>244</c:v>
                </c:pt>
                <c:pt idx="32">
                  <c:v>218</c:v>
                </c:pt>
                <c:pt idx="33">
                  <c:v>232</c:v>
                </c:pt>
                <c:pt idx="34">
                  <c:v>216</c:v>
                </c:pt>
                <c:pt idx="35">
                  <c:v>204</c:v>
                </c:pt>
                <c:pt idx="36">
                  <c:v>184</c:v>
                </c:pt>
                <c:pt idx="37">
                  <c:v>196</c:v>
                </c:pt>
                <c:pt idx="38">
                  <c:v>208</c:v>
                </c:pt>
                <c:pt idx="39">
                  <c:v>192</c:v>
                </c:pt>
                <c:pt idx="40">
                  <c:v>174</c:v>
                </c:pt>
                <c:pt idx="41">
                  <c:v>198</c:v>
                </c:pt>
                <c:pt idx="42">
                  <c:v>180</c:v>
                </c:pt>
                <c:pt idx="43">
                  <c:v>172</c:v>
                </c:pt>
                <c:pt idx="44">
                  <c:v>182</c:v>
                </c:pt>
                <c:pt idx="45">
                  <c:v>216</c:v>
                </c:pt>
                <c:pt idx="46">
                  <c:v>174</c:v>
                </c:pt>
                <c:pt idx="47">
                  <c:v>178</c:v>
                </c:pt>
                <c:pt idx="48">
                  <c:v>188</c:v>
                </c:pt>
                <c:pt idx="49">
                  <c:v>176</c:v>
                </c:pt>
                <c:pt idx="50">
                  <c:v>158</c:v>
                </c:pt>
                <c:pt idx="51">
                  <c:v>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4A-45C6-986A-425F20FF0137}"/>
            </c:ext>
          </c:extLst>
        </c:ser>
        <c:ser>
          <c:idx val="2"/>
          <c:order val="2"/>
          <c:tx>
            <c:strRef>
              <c:f>dist_pos!$D$1</c:f>
              <c:strCache>
                <c:ptCount val="1"/>
                <c:pt idx="0">
                  <c:v>softmax loss + center loss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dist_pos!$A$2:$A$53</c:f>
              <c:numCache>
                <c:formatCode>General</c:formatCode>
                <c:ptCount val="52"/>
                <c:pt idx="0">
                  <c:v>4.8677E-3</c:v>
                </c:pt>
                <c:pt idx="1">
                  <c:v>1.4603E-2</c:v>
                </c:pt>
                <c:pt idx="2">
                  <c:v>2.4337999999999999E-2</c:v>
                </c:pt>
                <c:pt idx="3">
                  <c:v>3.4074E-2</c:v>
                </c:pt>
                <c:pt idx="4">
                  <c:v>4.3809000000000001E-2</c:v>
                </c:pt>
                <c:pt idx="5">
                  <c:v>5.3544000000000001E-2</c:v>
                </c:pt>
                <c:pt idx="6">
                  <c:v>6.3280000000000003E-2</c:v>
                </c:pt>
                <c:pt idx="7">
                  <c:v>7.3014999999999997E-2</c:v>
                </c:pt>
                <c:pt idx="8">
                  <c:v>8.2750000000000004E-2</c:v>
                </c:pt>
                <c:pt idx="9">
                  <c:v>9.2485999999999999E-2</c:v>
                </c:pt>
                <c:pt idx="10">
                  <c:v>0.10222000000000001</c:v>
                </c:pt>
                <c:pt idx="11">
                  <c:v>0.11196</c:v>
                </c:pt>
                <c:pt idx="12">
                  <c:v>0.12169000000000001</c:v>
                </c:pt>
                <c:pt idx="13">
                  <c:v>0.13142999999999999</c:v>
                </c:pt>
                <c:pt idx="14">
                  <c:v>0.14116000000000001</c:v>
                </c:pt>
                <c:pt idx="15">
                  <c:v>0.15090000000000001</c:v>
                </c:pt>
                <c:pt idx="16">
                  <c:v>0.16063</c:v>
                </c:pt>
                <c:pt idx="17">
                  <c:v>0.17036999999999999</c:v>
                </c:pt>
                <c:pt idx="18">
                  <c:v>0.18010000000000001</c:v>
                </c:pt>
                <c:pt idx="19">
                  <c:v>0.18984000000000001</c:v>
                </c:pt>
                <c:pt idx="20">
                  <c:v>0.19957</c:v>
                </c:pt>
                <c:pt idx="21">
                  <c:v>0.20931</c:v>
                </c:pt>
                <c:pt idx="22">
                  <c:v>0.21904999999999999</c:v>
                </c:pt>
                <c:pt idx="23">
                  <c:v>0.22878000000000001</c:v>
                </c:pt>
                <c:pt idx="24">
                  <c:v>0.23852000000000001</c:v>
                </c:pt>
                <c:pt idx="25">
                  <c:v>0.24825</c:v>
                </c:pt>
                <c:pt idx="26">
                  <c:v>0.25799</c:v>
                </c:pt>
                <c:pt idx="27">
                  <c:v>0.26772000000000001</c:v>
                </c:pt>
                <c:pt idx="28">
                  <c:v>0.27745999999999998</c:v>
                </c:pt>
                <c:pt idx="29">
                  <c:v>0.28719</c:v>
                </c:pt>
                <c:pt idx="30">
                  <c:v>0.29693000000000003</c:v>
                </c:pt>
                <c:pt idx="31">
                  <c:v>0.30665999999999999</c:v>
                </c:pt>
                <c:pt idx="32">
                  <c:v>0.31640000000000001</c:v>
                </c:pt>
                <c:pt idx="33">
                  <c:v>0.32612999999999998</c:v>
                </c:pt>
                <c:pt idx="34">
                  <c:v>0.33587</c:v>
                </c:pt>
                <c:pt idx="35">
                  <c:v>0.34560000000000002</c:v>
                </c:pt>
                <c:pt idx="36">
                  <c:v>0.35533999999999999</c:v>
                </c:pt>
                <c:pt idx="37">
                  <c:v>0.36508000000000002</c:v>
                </c:pt>
                <c:pt idx="38">
                  <c:v>0.37480999999999998</c:v>
                </c:pt>
                <c:pt idx="39">
                  <c:v>0.38455</c:v>
                </c:pt>
                <c:pt idx="40">
                  <c:v>0.39428000000000002</c:v>
                </c:pt>
                <c:pt idx="41">
                  <c:v>0.40401999999999999</c:v>
                </c:pt>
                <c:pt idx="42">
                  <c:v>0.41375000000000001</c:v>
                </c:pt>
                <c:pt idx="43">
                  <c:v>0.42348999999999998</c:v>
                </c:pt>
                <c:pt idx="44">
                  <c:v>0.43321999999999999</c:v>
                </c:pt>
                <c:pt idx="45">
                  <c:v>0.44296000000000002</c:v>
                </c:pt>
                <c:pt idx="46">
                  <c:v>0.45268999999999998</c:v>
                </c:pt>
                <c:pt idx="47">
                  <c:v>0.46243000000000001</c:v>
                </c:pt>
                <c:pt idx="48">
                  <c:v>0.47216000000000002</c:v>
                </c:pt>
                <c:pt idx="49">
                  <c:v>0.4819</c:v>
                </c:pt>
                <c:pt idx="50">
                  <c:v>0.49163000000000001</c:v>
                </c:pt>
                <c:pt idx="51">
                  <c:v>0.50136999999999998</c:v>
                </c:pt>
              </c:numCache>
            </c:numRef>
          </c:cat>
          <c:val>
            <c:numRef>
              <c:f>dist_pos!$D$2:$D$53</c:f>
              <c:numCache>
                <c:formatCode>General</c:formatCode>
                <c:ptCount val="52"/>
                <c:pt idx="0">
                  <c:v>880</c:v>
                </c:pt>
                <c:pt idx="1">
                  <c:v>152</c:v>
                </c:pt>
                <c:pt idx="2">
                  <c:v>186</c:v>
                </c:pt>
                <c:pt idx="3">
                  <c:v>222</c:v>
                </c:pt>
                <c:pt idx="4">
                  <c:v>236</c:v>
                </c:pt>
                <c:pt idx="5">
                  <c:v>334</c:v>
                </c:pt>
                <c:pt idx="6">
                  <c:v>296</c:v>
                </c:pt>
                <c:pt idx="7">
                  <c:v>248</c:v>
                </c:pt>
                <c:pt idx="8">
                  <c:v>324</c:v>
                </c:pt>
                <c:pt idx="9">
                  <c:v>294</c:v>
                </c:pt>
                <c:pt idx="10">
                  <c:v>356</c:v>
                </c:pt>
                <c:pt idx="11">
                  <c:v>324</c:v>
                </c:pt>
                <c:pt idx="12">
                  <c:v>364</c:v>
                </c:pt>
                <c:pt idx="13">
                  <c:v>414</c:v>
                </c:pt>
                <c:pt idx="14">
                  <c:v>346</c:v>
                </c:pt>
                <c:pt idx="15">
                  <c:v>352</c:v>
                </c:pt>
                <c:pt idx="16">
                  <c:v>400</c:v>
                </c:pt>
                <c:pt idx="17">
                  <c:v>418</c:v>
                </c:pt>
                <c:pt idx="18">
                  <c:v>366</c:v>
                </c:pt>
                <c:pt idx="19">
                  <c:v>362</c:v>
                </c:pt>
                <c:pt idx="20">
                  <c:v>320</c:v>
                </c:pt>
                <c:pt idx="21">
                  <c:v>314</c:v>
                </c:pt>
                <c:pt idx="22">
                  <c:v>324</c:v>
                </c:pt>
                <c:pt idx="23">
                  <c:v>362</c:v>
                </c:pt>
                <c:pt idx="24">
                  <c:v>270</c:v>
                </c:pt>
                <c:pt idx="25">
                  <c:v>254</c:v>
                </c:pt>
                <c:pt idx="26">
                  <c:v>264</c:v>
                </c:pt>
                <c:pt idx="27">
                  <c:v>270</c:v>
                </c:pt>
                <c:pt idx="28">
                  <c:v>270</c:v>
                </c:pt>
                <c:pt idx="29">
                  <c:v>248</c:v>
                </c:pt>
                <c:pt idx="30">
                  <c:v>254</c:v>
                </c:pt>
                <c:pt idx="31">
                  <c:v>250</c:v>
                </c:pt>
                <c:pt idx="32">
                  <c:v>226</c:v>
                </c:pt>
                <c:pt idx="33">
                  <c:v>212</c:v>
                </c:pt>
                <c:pt idx="34">
                  <c:v>204</c:v>
                </c:pt>
                <c:pt idx="35">
                  <c:v>248</c:v>
                </c:pt>
                <c:pt idx="36">
                  <c:v>202</c:v>
                </c:pt>
                <c:pt idx="37">
                  <c:v>220</c:v>
                </c:pt>
                <c:pt idx="38">
                  <c:v>186</c:v>
                </c:pt>
                <c:pt idx="39">
                  <c:v>208</c:v>
                </c:pt>
                <c:pt idx="40">
                  <c:v>158</c:v>
                </c:pt>
                <c:pt idx="41">
                  <c:v>166</c:v>
                </c:pt>
                <c:pt idx="42">
                  <c:v>146</c:v>
                </c:pt>
                <c:pt idx="43">
                  <c:v>142</c:v>
                </c:pt>
                <c:pt idx="44">
                  <c:v>138</c:v>
                </c:pt>
                <c:pt idx="45">
                  <c:v>168</c:v>
                </c:pt>
                <c:pt idx="46">
                  <c:v>142</c:v>
                </c:pt>
                <c:pt idx="47">
                  <c:v>130</c:v>
                </c:pt>
                <c:pt idx="48">
                  <c:v>162</c:v>
                </c:pt>
                <c:pt idx="49">
                  <c:v>158</c:v>
                </c:pt>
                <c:pt idx="50">
                  <c:v>128</c:v>
                </c:pt>
                <c:pt idx="51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4A-45C6-986A-425F20FF0137}"/>
            </c:ext>
          </c:extLst>
        </c:ser>
        <c:ser>
          <c:idx val="3"/>
          <c:order val="3"/>
          <c:tx>
            <c:strRef>
              <c:f>dist_pos!$E$1</c:f>
              <c:strCache>
                <c:ptCount val="1"/>
                <c:pt idx="0">
                  <c:v>TCL</c:v>
                </c:pt>
              </c:strCache>
            </c:strRef>
          </c:tx>
          <c:spPr>
            <a:ln w="508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dist_pos!$A$2:$A$53</c:f>
              <c:numCache>
                <c:formatCode>General</c:formatCode>
                <c:ptCount val="52"/>
                <c:pt idx="0">
                  <c:v>4.8677E-3</c:v>
                </c:pt>
                <c:pt idx="1">
                  <c:v>1.4603E-2</c:v>
                </c:pt>
                <c:pt idx="2">
                  <c:v>2.4337999999999999E-2</c:v>
                </c:pt>
                <c:pt idx="3">
                  <c:v>3.4074E-2</c:v>
                </c:pt>
                <c:pt idx="4">
                  <c:v>4.3809000000000001E-2</c:v>
                </c:pt>
                <c:pt idx="5">
                  <c:v>5.3544000000000001E-2</c:v>
                </c:pt>
                <c:pt idx="6">
                  <c:v>6.3280000000000003E-2</c:v>
                </c:pt>
                <c:pt idx="7">
                  <c:v>7.3014999999999997E-2</c:v>
                </c:pt>
                <c:pt idx="8">
                  <c:v>8.2750000000000004E-2</c:v>
                </c:pt>
                <c:pt idx="9">
                  <c:v>9.2485999999999999E-2</c:v>
                </c:pt>
                <c:pt idx="10">
                  <c:v>0.10222000000000001</c:v>
                </c:pt>
                <c:pt idx="11">
                  <c:v>0.11196</c:v>
                </c:pt>
                <c:pt idx="12">
                  <c:v>0.12169000000000001</c:v>
                </c:pt>
                <c:pt idx="13">
                  <c:v>0.13142999999999999</c:v>
                </c:pt>
                <c:pt idx="14">
                  <c:v>0.14116000000000001</c:v>
                </c:pt>
                <c:pt idx="15">
                  <c:v>0.15090000000000001</c:v>
                </c:pt>
                <c:pt idx="16">
                  <c:v>0.16063</c:v>
                </c:pt>
                <c:pt idx="17">
                  <c:v>0.17036999999999999</c:v>
                </c:pt>
                <c:pt idx="18">
                  <c:v>0.18010000000000001</c:v>
                </c:pt>
                <c:pt idx="19">
                  <c:v>0.18984000000000001</c:v>
                </c:pt>
                <c:pt idx="20">
                  <c:v>0.19957</c:v>
                </c:pt>
                <c:pt idx="21">
                  <c:v>0.20931</c:v>
                </c:pt>
                <c:pt idx="22">
                  <c:v>0.21904999999999999</c:v>
                </c:pt>
                <c:pt idx="23">
                  <c:v>0.22878000000000001</c:v>
                </c:pt>
                <c:pt idx="24">
                  <c:v>0.23852000000000001</c:v>
                </c:pt>
                <c:pt idx="25">
                  <c:v>0.24825</c:v>
                </c:pt>
                <c:pt idx="26">
                  <c:v>0.25799</c:v>
                </c:pt>
                <c:pt idx="27">
                  <c:v>0.26772000000000001</c:v>
                </c:pt>
                <c:pt idx="28">
                  <c:v>0.27745999999999998</c:v>
                </c:pt>
                <c:pt idx="29">
                  <c:v>0.28719</c:v>
                </c:pt>
                <c:pt idx="30">
                  <c:v>0.29693000000000003</c:v>
                </c:pt>
                <c:pt idx="31">
                  <c:v>0.30665999999999999</c:v>
                </c:pt>
                <c:pt idx="32">
                  <c:v>0.31640000000000001</c:v>
                </c:pt>
                <c:pt idx="33">
                  <c:v>0.32612999999999998</c:v>
                </c:pt>
                <c:pt idx="34">
                  <c:v>0.33587</c:v>
                </c:pt>
                <c:pt idx="35">
                  <c:v>0.34560000000000002</c:v>
                </c:pt>
                <c:pt idx="36">
                  <c:v>0.35533999999999999</c:v>
                </c:pt>
                <c:pt idx="37">
                  <c:v>0.36508000000000002</c:v>
                </c:pt>
                <c:pt idx="38">
                  <c:v>0.37480999999999998</c:v>
                </c:pt>
                <c:pt idx="39">
                  <c:v>0.38455</c:v>
                </c:pt>
                <c:pt idx="40">
                  <c:v>0.39428000000000002</c:v>
                </c:pt>
                <c:pt idx="41">
                  <c:v>0.40401999999999999</c:v>
                </c:pt>
                <c:pt idx="42">
                  <c:v>0.41375000000000001</c:v>
                </c:pt>
                <c:pt idx="43">
                  <c:v>0.42348999999999998</c:v>
                </c:pt>
                <c:pt idx="44">
                  <c:v>0.43321999999999999</c:v>
                </c:pt>
                <c:pt idx="45">
                  <c:v>0.44296000000000002</c:v>
                </c:pt>
                <c:pt idx="46">
                  <c:v>0.45268999999999998</c:v>
                </c:pt>
                <c:pt idx="47">
                  <c:v>0.46243000000000001</c:v>
                </c:pt>
                <c:pt idx="48">
                  <c:v>0.47216000000000002</c:v>
                </c:pt>
                <c:pt idx="49">
                  <c:v>0.4819</c:v>
                </c:pt>
                <c:pt idx="50">
                  <c:v>0.49163000000000001</c:v>
                </c:pt>
                <c:pt idx="51">
                  <c:v>0.50136999999999998</c:v>
                </c:pt>
              </c:numCache>
            </c:numRef>
          </c:cat>
          <c:val>
            <c:numRef>
              <c:f>dist_pos!$E$2:$E$53</c:f>
              <c:numCache>
                <c:formatCode>General</c:formatCode>
                <c:ptCount val="52"/>
                <c:pt idx="0">
                  <c:v>1190</c:v>
                </c:pt>
                <c:pt idx="1">
                  <c:v>828</c:v>
                </c:pt>
                <c:pt idx="2">
                  <c:v>926</c:v>
                </c:pt>
                <c:pt idx="3">
                  <c:v>1032</c:v>
                </c:pt>
                <c:pt idx="4">
                  <c:v>832</c:v>
                </c:pt>
                <c:pt idx="5">
                  <c:v>754</c:v>
                </c:pt>
                <c:pt idx="6">
                  <c:v>664</c:v>
                </c:pt>
                <c:pt idx="7">
                  <c:v>554</c:v>
                </c:pt>
                <c:pt idx="8">
                  <c:v>466</c:v>
                </c:pt>
                <c:pt idx="9">
                  <c:v>374</c:v>
                </c:pt>
                <c:pt idx="10">
                  <c:v>362</c:v>
                </c:pt>
                <c:pt idx="11">
                  <c:v>366</c:v>
                </c:pt>
                <c:pt idx="12">
                  <c:v>356</c:v>
                </c:pt>
                <c:pt idx="13">
                  <c:v>336</c:v>
                </c:pt>
                <c:pt idx="14">
                  <c:v>206</c:v>
                </c:pt>
                <c:pt idx="15">
                  <c:v>280</c:v>
                </c:pt>
                <c:pt idx="16">
                  <c:v>268</c:v>
                </c:pt>
                <c:pt idx="17">
                  <c:v>210</c:v>
                </c:pt>
                <c:pt idx="18">
                  <c:v>160</c:v>
                </c:pt>
                <c:pt idx="19">
                  <c:v>182</c:v>
                </c:pt>
                <c:pt idx="20">
                  <c:v>144</c:v>
                </c:pt>
                <c:pt idx="21">
                  <c:v>110</c:v>
                </c:pt>
                <c:pt idx="22">
                  <c:v>156</c:v>
                </c:pt>
                <c:pt idx="23">
                  <c:v>110</c:v>
                </c:pt>
                <c:pt idx="24">
                  <c:v>138</c:v>
                </c:pt>
                <c:pt idx="25">
                  <c:v>110</c:v>
                </c:pt>
                <c:pt idx="26">
                  <c:v>116</c:v>
                </c:pt>
                <c:pt idx="27">
                  <c:v>106</c:v>
                </c:pt>
                <c:pt idx="28">
                  <c:v>68</c:v>
                </c:pt>
                <c:pt idx="29">
                  <c:v>98</c:v>
                </c:pt>
                <c:pt idx="30">
                  <c:v>64</c:v>
                </c:pt>
                <c:pt idx="31">
                  <c:v>78</c:v>
                </c:pt>
                <c:pt idx="32">
                  <c:v>110</c:v>
                </c:pt>
                <c:pt idx="33">
                  <c:v>82</c:v>
                </c:pt>
                <c:pt idx="34">
                  <c:v>94</c:v>
                </c:pt>
                <c:pt idx="35">
                  <c:v>60</c:v>
                </c:pt>
                <c:pt idx="36">
                  <c:v>56</c:v>
                </c:pt>
                <c:pt idx="37">
                  <c:v>96</c:v>
                </c:pt>
                <c:pt idx="38">
                  <c:v>90</c:v>
                </c:pt>
                <c:pt idx="39">
                  <c:v>72</c:v>
                </c:pt>
                <c:pt idx="40">
                  <c:v>92</c:v>
                </c:pt>
                <c:pt idx="41">
                  <c:v>112</c:v>
                </c:pt>
                <c:pt idx="42">
                  <c:v>50</c:v>
                </c:pt>
                <c:pt idx="43">
                  <c:v>68</c:v>
                </c:pt>
                <c:pt idx="44">
                  <c:v>42</c:v>
                </c:pt>
                <c:pt idx="45">
                  <c:v>52</c:v>
                </c:pt>
                <c:pt idx="46">
                  <c:v>34</c:v>
                </c:pt>
                <c:pt idx="47">
                  <c:v>70</c:v>
                </c:pt>
                <c:pt idx="48">
                  <c:v>56</c:v>
                </c:pt>
                <c:pt idx="49">
                  <c:v>54</c:v>
                </c:pt>
                <c:pt idx="50">
                  <c:v>70</c:v>
                </c:pt>
                <c:pt idx="51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4A-45C6-986A-425F20FF0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041664"/>
        <c:axId val="181042224"/>
      </c:lineChart>
      <c:catAx>
        <c:axId val="181041664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81042224"/>
        <c:crosses val="autoZero"/>
        <c:auto val="1"/>
        <c:lblAlgn val="ctr"/>
        <c:lblOffset val="100"/>
        <c:tickLblSkip val="10"/>
        <c:noMultiLvlLbl val="0"/>
      </c:catAx>
      <c:valAx>
        <c:axId val="181042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8104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20112965743043"/>
          <c:y val="4.1374152495616885E-2"/>
          <c:w val="0.87123906291309716"/>
          <c:h val="0.80858232286698639"/>
        </c:manualLayout>
      </c:layout>
      <c:lineChart>
        <c:grouping val="standard"/>
        <c:varyColors val="0"/>
        <c:ser>
          <c:idx val="0"/>
          <c:order val="0"/>
          <c:tx>
            <c:strRef>
              <c:f>Sheet1!$F$10</c:f>
              <c:strCache>
                <c:ptCount val="1"/>
                <c:pt idx="0">
                  <c:v>AUC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Sheet1!$E$11:$E$16</c:f>
              <c:numCache>
                <c:formatCode>General</c:formatCode>
                <c:ptCount val="6"/>
                <c:pt idx="0">
                  <c:v>0.2</c:v>
                </c:pt>
                <c:pt idx="1">
                  <c:v>0.5</c:v>
                </c:pt>
                <c:pt idx="2">
                  <c:v>0.7</c:v>
                </c:pt>
                <c:pt idx="3">
                  <c:v>1</c:v>
                </c:pt>
                <c:pt idx="4">
                  <c:v>1.2</c:v>
                </c:pt>
                <c:pt idx="5">
                  <c:v>1.5</c:v>
                </c:pt>
              </c:numCache>
            </c:numRef>
          </c:cat>
          <c:val>
            <c:numRef>
              <c:f>Sheet1!$F$11:$F$16</c:f>
              <c:numCache>
                <c:formatCode>General</c:formatCode>
                <c:ptCount val="6"/>
                <c:pt idx="0">
                  <c:v>0.85519999999999996</c:v>
                </c:pt>
                <c:pt idx="1">
                  <c:v>0.85950000000000004</c:v>
                </c:pt>
                <c:pt idx="2">
                  <c:v>0.86480000000000001</c:v>
                </c:pt>
                <c:pt idx="3">
                  <c:v>0.86439999999999995</c:v>
                </c:pt>
                <c:pt idx="4">
                  <c:v>0.85070000000000001</c:v>
                </c:pt>
                <c:pt idx="5">
                  <c:v>0.84709999999999996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5F-4CD0-891A-8032CEE998AA}"/>
            </c:ext>
          </c:extLst>
        </c:ser>
        <c:ser>
          <c:idx val="1"/>
          <c:order val="1"/>
          <c:tx>
            <c:strRef>
              <c:f>Sheet1!$G$10</c:f>
              <c:strCache>
                <c:ptCount val="1"/>
                <c:pt idx="0">
                  <c:v>MAP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Sheet1!$E$11:$E$16</c:f>
              <c:numCache>
                <c:formatCode>General</c:formatCode>
                <c:ptCount val="6"/>
                <c:pt idx="0">
                  <c:v>0.2</c:v>
                </c:pt>
                <c:pt idx="1">
                  <c:v>0.5</c:v>
                </c:pt>
                <c:pt idx="2">
                  <c:v>0.7</c:v>
                </c:pt>
                <c:pt idx="3">
                  <c:v>1</c:v>
                </c:pt>
                <c:pt idx="4">
                  <c:v>1.2</c:v>
                </c:pt>
                <c:pt idx="5">
                  <c:v>1.5</c:v>
                </c:pt>
              </c:numCache>
            </c:numRef>
          </c:cat>
          <c:val>
            <c:numRef>
              <c:f>Sheet1!$G$11:$G$16</c:f>
              <c:numCache>
                <c:formatCode>General</c:formatCode>
                <c:ptCount val="6"/>
                <c:pt idx="0">
                  <c:v>0.84350000000000003</c:v>
                </c:pt>
                <c:pt idx="1">
                  <c:v>0.84719999999999995</c:v>
                </c:pt>
                <c:pt idx="2">
                  <c:v>0.85209999999999997</c:v>
                </c:pt>
                <c:pt idx="3">
                  <c:v>0.85099999999999998</c:v>
                </c:pt>
                <c:pt idx="4">
                  <c:v>0.8377</c:v>
                </c:pt>
                <c:pt idx="5">
                  <c:v>0.83340000000000003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5F-4CD0-891A-8032CEE99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045584"/>
        <c:axId val="181046144"/>
      </c:lineChart>
      <c:catAx>
        <c:axId val="1810455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046144"/>
        <c:crosses val="autoZero"/>
        <c:auto val="1"/>
        <c:lblAlgn val="ctr"/>
        <c:lblOffset val="100"/>
        <c:noMultiLvlLbl val="0"/>
      </c:catAx>
      <c:valAx>
        <c:axId val="181046144"/>
        <c:scaling>
          <c:orientation val="minMax"/>
          <c:max val="0.88000000000000012"/>
          <c:min val="0.8200000000000000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04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9C91C-41A8-4FEC-92F6-48255E153F5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4F42B-DF99-4D93-B8D8-9C72F80AB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55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59E1F-6230-4882-ACAE-3BA9A291B8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8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59E1F-6230-4882-ACAE-3BA9A291B8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A3FE-82B9-4F3F-A1DE-3D5835B1E874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AD0-4408-478D-9EE7-337509EA4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9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A3FE-82B9-4F3F-A1DE-3D5835B1E874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AD0-4408-478D-9EE7-337509EA4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A3FE-82B9-4F3F-A1DE-3D5835B1E874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AD0-4408-478D-9EE7-337509EA4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7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A3FE-82B9-4F3F-A1DE-3D5835B1E874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AD0-4408-478D-9EE7-337509EA4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5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A3FE-82B9-4F3F-A1DE-3D5835B1E874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AD0-4408-478D-9EE7-337509EA4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A3FE-82B9-4F3F-A1DE-3D5835B1E874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AD0-4408-478D-9EE7-337509EA4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1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A3FE-82B9-4F3F-A1DE-3D5835B1E874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AD0-4408-478D-9EE7-337509EA4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2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A3FE-82B9-4F3F-A1DE-3D5835B1E874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AD0-4408-478D-9EE7-337509EA4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2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A3FE-82B9-4F3F-A1DE-3D5835B1E874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AD0-4408-478D-9EE7-337509EA4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5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A3FE-82B9-4F3F-A1DE-3D5835B1E874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AD0-4408-478D-9EE7-337509EA4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9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A3FE-82B9-4F3F-A1DE-3D5835B1E874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BAD0-4408-478D-9EE7-337509EA4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77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2A3FE-82B9-4F3F-A1DE-3D5835B1E874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ABAD0-4408-478D-9EE7-337509EA4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9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508436"/>
            <a:ext cx="2050098" cy="20500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46400" y="1920564"/>
            <a:ext cx="737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Triplet-Center Loss for Multi-view 3D Shape Retrieval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32574" y="3599934"/>
            <a:ext cx="424507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CN" sz="2000" b="0" i="0" u="none" strike="noStrike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Zhaoqun Li, Cheng Xu, Biao Leng</a:t>
            </a:r>
          </a:p>
          <a:p>
            <a:pPr algn="ctr"/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it-IT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it-IT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eihang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6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6400" y="396564"/>
            <a:ext cx="983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Result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ModelNet40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46556"/>
              </p:ext>
            </p:extLst>
          </p:nvPr>
        </p:nvGraphicFramePr>
        <p:xfrm>
          <a:off x="1495150" y="1402471"/>
          <a:ext cx="9730867" cy="446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032">
                  <a:extLst>
                    <a:ext uri="{9D8B030D-6E8A-4147-A177-3AD203B41FA5}">
                      <a16:colId xmlns:a16="http://schemas.microsoft.com/office/drawing/2014/main" val="1918291599"/>
                    </a:ext>
                  </a:extLst>
                </a:gridCol>
                <a:gridCol w="1868662">
                  <a:extLst>
                    <a:ext uri="{9D8B030D-6E8A-4147-A177-3AD203B41FA5}">
                      <a16:colId xmlns:a16="http://schemas.microsoft.com/office/drawing/2014/main" val="1941141805"/>
                    </a:ext>
                  </a:extLst>
                </a:gridCol>
                <a:gridCol w="2004291">
                  <a:extLst>
                    <a:ext uri="{9D8B030D-6E8A-4147-A177-3AD203B41FA5}">
                      <a16:colId xmlns:a16="http://schemas.microsoft.com/office/drawing/2014/main" val="3572069876"/>
                    </a:ext>
                  </a:extLst>
                </a:gridCol>
                <a:gridCol w="1883733">
                  <a:extLst>
                    <a:ext uri="{9D8B030D-6E8A-4147-A177-3AD203B41FA5}">
                      <a16:colId xmlns:a16="http://schemas.microsoft.com/office/drawing/2014/main" val="3197930740"/>
                    </a:ext>
                  </a:extLst>
                </a:gridCol>
                <a:gridCol w="1974149">
                  <a:extLst>
                    <a:ext uri="{9D8B030D-6E8A-4147-A177-3AD203B41FA5}">
                      <a16:colId xmlns:a16="http://schemas.microsoft.com/office/drawing/2014/main" val="3632442738"/>
                    </a:ext>
                  </a:extLst>
                </a:gridCol>
              </a:tblGrid>
              <a:tr h="479825">
                <a:tc rowSpan="2"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ModelNet40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ModelNet10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474569"/>
                  </a:ext>
                </a:extLst>
              </a:tr>
              <a:tr h="5993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469796"/>
                  </a:ext>
                </a:extLst>
              </a:tr>
              <a:tr h="504172">
                <a:tc>
                  <a:txBody>
                    <a:bodyPr/>
                    <a:lstStyle/>
                    <a:p>
                      <a:r>
                        <a:rPr lang="it-IT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DeepPano 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77.63%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76.81%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85.45%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84.18%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5118"/>
                  </a:ext>
                </a:extLst>
              </a:tr>
              <a:tr h="504172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MVCNN 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78.90%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009164"/>
                  </a:ext>
                </a:extLst>
              </a:tr>
              <a:tr h="504172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GIFT </a:t>
                      </a:r>
                      <a:endParaRPr lang="zh-CN" altLang="en-US" sz="2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83.10%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81.94%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92.35%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91.12%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925908"/>
                  </a:ext>
                </a:extLst>
              </a:tr>
              <a:tr h="504172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GVCNN 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85.70%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518030"/>
                  </a:ext>
                </a:extLst>
              </a:tr>
              <a:tr h="504172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ATCL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86.52%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85.35%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91.19%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90.60%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3686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ATCL + softmax loss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87.23%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86.11%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92.49%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92.07%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5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6400" y="26956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Result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ShapeNetCore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55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96638"/>
              </p:ext>
            </p:extLst>
          </p:nvPr>
        </p:nvGraphicFramePr>
        <p:xfrm>
          <a:off x="563255" y="2483449"/>
          <a:ext cx="11374750" cy="337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475">
                  <a:extLst>
                    <a:ext uri="{9D8B030D-6E8A-4147-A177-3AD203B41FA5}">
                      <a16:colId xmlns:a16="http://schemas.microsoft.com/office/drawing/2014/main" val="1918291599"/>
                    </a:ext>
                  </a:extLst>
                </a:gridCol>
                <a:gridCol w="1137475">
                  <a:extLst>
                    <a:ext uri="{9D8B030D-6E8A-4147-A177-3AD203B41FA5}">
                      <a16:colId xmlns:a16="http://schemas.microsoft.com/office/drawing/2014/main" val="1941141805"/>
                    </a:ext>
                  </a:extLst>
                </a:gridCol>
                <a:gridCol w="1137475">
                  <a:extLst>
                    <a:ext uri="{9D8B030D-6E8A-4147-A177-3AD203B41FA5}">
                      <a16:colId xmlns:a16="http://schemas.microsoft.com/office/drawing/2014/main" val="3572069876"/>
                    </a:ext>
                  </a:extLst>
                </a:gridCol>
                <a:gridCol w="1137475">
                  <a:extLst>
                    <a:ext uri="{9D8B030D-6E8A-4147-A177-3AD203B41FA5}">
                      <a16:colId xmlns:a16="http://schemas.microsoft.com/office/drawing/2014/main" val="1346449145"/>
                    </a:ext>
                  </a:extLst>
                </a:gridCol>
                <a:gridCol w="1137475">
                  <a:extLst>
                    <a:ext uri="{9D8B030D-6E8A-4147-A177-3AD203B41FA5}">
                      <a16:colId xmlns:a16="http://schemas.microsoft.com/office/drawing/2014/main" val="3197930740"/>
                    </a:ext>
                  </a:extLst>
                </a:gridCol>
                <a:gridCol w="1137475">
                  <a:extLst>
                    <a:ext uri="{9D8B030D-6E8A-4147-A177-3AD203B41FA5}">
                      <a16:colId xmlns:a16="http://schemas.microsoft.com/office/drawing/2014/main" val="3632442738"/>
                    </a:ext>
                  </a:extLst>
                </a:gridCol>
                <a:gridCol w="1137475">
                  <a:extLst>
                    <a:ext uri="{9D8B030D-6E8A-4147-A177-3AD203B41FA5}">
                      <a16:colId xmlns:a16="http://schemas.microsoft.com/office/drawing/2014/main" val="3735004287"/>
                    </a:ext>
                  </a:extLst>
                </a:gridCol>
                <a:gridCol w="1137475">
                  <a:extLst>
                    <a:ext uri="{9D8B030D-6E8A-4147-A177-3AD203B41FA5}">
                      <a16:colId xmlns:a16="http://schemas.microsoft.com/office/drawing/2014/main" val="3205745898"/>
                    </a:ext>
                  </a:extLst>
                </a:gridCol>
                <a:gridCol w="1137475">
                  <a:extLst>
                    <a:ext uri="{9D8B030D-6E8A-4147-A177-3AD203B41FA5}">
                      <a16:colId xmlns:a16="http://schemas.microsoft.com/office/drawing/2014/main" val="4089102265"/>
                    </a:ext>
                  </a:extLst>
                </a:gridCol>
                <a:gridCol w="1137475">
                  <a:extLst>
                    <a:ext uri="{9D8B030D-6E8A-4147-A177-3AD203B41FA5}">
                      <a16:colId xmlns:a16="http://schemas.microsoft.com/office/drawing/2014/main" val="16018362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Micro+Macro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474569"/>
                  </a:ext>
                </a:extLst>
              </a:tr>
              <a:tr h="66907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F-measure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NCDG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F-measure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NCDG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F-measure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NCDG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469796"/>
                  </a:ext>
                </a:extLst>
              </a:tr>
              <a:tr h="39049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Tatsuma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5118"/>
                  </a:ext>
                </a:extLst>
              </a:tr>
              <a:tr h="39049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009164"/>
                  </a:ext>
                </a:extLst>
              </a:tr>
              <a:tr h="39049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 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endParaRPr lang="zh-CN" altLang="en-US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925908"/>
                  </a:ext>
                </a:extLst>
              </a:tr>
              <a:tr h="39049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MVCNN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518030"/>
                  </a:ext>
                </a:extLst>
              </a:tr>
              <a:tr h="39049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GIFT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0.889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525594"/>
                  </a:ext>
                </a:extLst>
              </a:tr>
              <a:tr h="39049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0.777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0.868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0" y="1061568"/>
            <a:ext cx="10397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SHREC2016 large-scale 3D shape retrieval track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Perturbed dataset </a:t>
            </a:r>
          </a:p>
        </p:txBody>
      </p:sp>
    </p:spTree>
    <p:extLst>
      <p:ext uri="{BB962C8B-B14F-4D97-AF65-F5344CB8AC3E}">
        <p14:creationId xmlns:p14="http://schemas.microsoft.com/office/powerpoint/2010/main" val="22027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6400" y="396564"/>
            <a:ext cx="983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Result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ModelNet40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49648"/>
              </p:ext>
            </p:extLst>
          </p:nvPr>
        </p:nvGraphicFramePr>
        <p:xfrm>
          <a:off x="1715052" y="1828799"/>
          <a:ext cx="8793922" cy="368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3213">
                  <a:extLst>
                    <a:ext uri="{9D8B030D-6E8A-4147-A177-3AD203B41FA5}">
                      <a16:colId xmlns:a16="http://schemas.microsoft.com/office/drawing/2014/main" val="1918291599"/>
                    </a:ext>
                  </a:extLst>
                </a:gridCol>
                <a:gridCol w="2488382">
                  <a:extLst>
                    <a:ext uri="{9D8B030D-6E8A-4147-A177-3AD203B41FA5}">
                      <a16:colId xmlns:a16="http://schemas.microsoft.com/office/drawing/2014/main" val="1941141805"/>
                    </a:ext>
                  </a:extLst>
                </a:gridCol>
                <a:gridCol w="2562327">
                  <a:extLst>
                    <a:ext uri="{9D8B030D-6E8A-4147-A177-3AD203B41FA5}">
                      <a16:colId xmlns:a16="http://schemas.microsoft.com/office/drawing/2014/main" val="3197930740"/>
                    </a:ext>
                  </a:extLst>
                </a:gridCol>
              </a:tblGrid>
              <a:tr h="75713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474569"/>
                  </a:ext>
                </a:extLst>
              </a:tr>
              <a:tr h="47788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 loss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79.67%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78.28%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5118"/>
                  </a:ext>
                </a:extLst>
              </a:tr>
              <a:tr h="53752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 loss + Center loss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82.24%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80.95%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009164"/>
                  </a:ext>
                </a:extLst>
              </a:tr>
              <a:tr h="47788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Triplet loss</a:t>
                      </a:r>
                      <a:endParaRPr lang="zh-CN" altLang="en-US" sz="2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80.12% 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78.90%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925908"/>
                  </a:ext>
                </a:extLst>
              </a:tr>
              <a:tr h="47788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TCL 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(VGG_M)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85.59% 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84.35%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518030"/>
                  </a:ext>
                </a:extLst>
              </a:tr>
              <a:tr h="47788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ATCL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86.52% 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85.35%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525594"/>
                  </a:ext>
                </a:extLst>
              </a:tr>
              <a:tr h="47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ATCL +  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87.23% 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86.11%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1490" y="1042714"/>
            <a:ext cx="1039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Comparison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with other loss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functions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464784"/>
              </p:ext>
            </p:extLst>
          </p:nvPr>
        </p:nvGraphicFramePr>
        <p:xfrm>
          <a:off x="1332283" y="2748076"/>
          <a:ext cx="3893559" cy="3310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40294" y="6128193"/>
            <a:ext cx="105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l-GR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92985" y="6128193"/>
            <a:ext cx="105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l-GR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857317"/>
              </p:ext>
            </p:extLst>
          </p:nvPr>
        </p:nvGraphicFramePr>
        <p:xfrm>
          <a:off x="6420272" y="2619796"/>
          <a:ext cx="4320105" cy="3438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6" name="直接连接符 25"/>
          <p:cNvCxnSpPr/>
          <p:nvPr/>
        </p:nvCxnSpPr>
        <p:spPr>
          <a:xfrm>
            <a:off x="9035447" y="2011724"/>
            <a:ext cx="577167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756209" y="1792017"/>
            <a:ext cx="1839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loss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035447" y="2371137"/>
            <a:ext cx="57716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756209" y="2153933"/>
            <a:ext cx="268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 loss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035447" y="2705542"/>
            <a:ext cx="57716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777002" y="2462016"/>
            <a:ext cx="2321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ATCL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9035447" y="3061611"/>
            <a:ext cx="57716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777002" y="2804720"/>
            <a:ext cx="1656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6400" y="396564"/>
            <a:ext cx="983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Result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ModelNet40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1490" y="1042714"/>
            <a:ext cx="1039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Comparison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with other loss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functions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6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06400" y="396564"/>
            <a:ext cx="983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Discussion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1490" y="1042714"/>
            <a:ext cx="1039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Influence of angular margin on retrieval performance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697460" y="2312624"/>
            <a:ext cx="1905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1470469" y="3072522"/>
            <a:ext cx="6289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701791" y="2977272"/>
            <a:ext cx="190500" cy="190500"/>
          </a:xfrm>
          <a:prstGeom prst="ellipse">
            <a:avLst/>
          </a:prstGeom>
          <a:solidFill>
            <a:srgbClr val="FF9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1466138" y="2407874"/>
            <a:ext cx="628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123613" y="2826758"/>
            <a:ext cx="138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MAP</a:t>
            </a:r>
            <a:endParaRPr lang="zh-CN" altLang="en-US" sz="2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2123613" y="2162110"/>
            <a:ext cx="138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AUC</a:t>
            </a:r>
          </a:p>
        </p:txBody>
      </p:sp>
      <p:graphicFrame>
        <p:nvGraphicFramePr>
          <p:cNvPr id="44" name="图表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058496"/>
              </p:ext>
            </p:extLst>
          </p:nvPr>
        </p:nvGraphicFramePr>
        <p:xfrm>
          <a:off x="3365909" y="1993899"/>
          <a:ext cx="5219291" cy="3588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452777" y="5615156"/>
                <a:ext cx="1231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n w="0"/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800" dirty="0">
                  <a:ln w="0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777" y="5615156"/>
                <a:ext cx="123190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/>
          <p:cNvSpPr/>
          <p:nvPr/>
        </p:nvSpPr>
        <p:spPr>
          <a:xfrm>
            <a:off x="4359872" y="3789191"/>
            <a:ext cx="163883" cy="167633"/>
          </a:xfrm>
          <a:prstGeom prst="ellipse">
            <a:avLst/>
          </a:prstGeom>
          <a:solidFill>
            <a:srgbClr val="FF9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092157" y="3670647"/>
            <a:ext cx="163883" cy="167633"/>
          </a:xfrm>
          <a:prstGeom prst="ellipse">
            <a:avLst/>
          </a:prstGeom>
          <a:solidFill>
            <a:srgbClr val="FF9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834121" y="3387253"/>
            <a:ext cx="163883" cy="167633"/>
          </a:xfrm>
          <a:prstGeom prst="ellipse">
            <a:avLst/>
          </a:prstGeom>
          <a:solidFill>
            <a:srgbClr val="FF9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602735" y="3462044"/>
            <a:ext cx="163883" cy="167633"/>
          </a:xfrm>
          <a:prstGeom prst="ellipse">
            <a:avLst/>
          </a:prstGeom>
          <a:solidFill>
            <a:srgbClr val="FF9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089457" y="4304869"/>
            <a:ext cx="163883" cy="167633"/>
          </a:xfrm>
          <a:prstGeom prst="ellipse">
            <a:avLst/>
          </a:prstGeom>
          <a:solidFill>
            <a:srgbClr val="FF9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074980" y="2993447"/>
            <a:ext cx="163883" cy="167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359873" y="3243661"/>
            <a:ext cx="163883" cy="167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602735" y="2802830"/>
            <a:ext cx="163883" cy="167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817704" y="2804297"/>
            <a:ext cx="163883" cy="167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091837" y="3657637"/>
            <a:ext cx="163883" cy="167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371349" y="3426195"/>
            <a:ext cx="163883" cy="167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331427" y="4090372"/>
            <a:ext cx="163883" cy="167633"/>
          </a:xfrm>
          <a:prstGeom prst="ellipse">
            <a:avLst/>
          </a:prstGeom>
          <a:solidFill>
            <a:srgbClr val="FF9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793" y="442815"/>
            <a:ext cx="3365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4987" y="1459149"/>
            <a:ext cx="865762" cy="437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0332" y="1678021"/>
            <a:ext cx="106633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Angular margin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provides more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explicit discriminative constraints on the shape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embedding than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Euclidean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margin</a:t>
            </a:r>
          </a:p>
          <a:p>
            <a:pPr lvl="1"/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Under the supervision of ATCL, the features in different classes have large cosine/angular distance while that in the same class have small cosine/angular distance </a:t>
            </a:r>
          </a:p>
        </p:txBody>
      </p:sp>
    </p:spTree>
    <p:extLst>
      <p:ext uri="{BB962C8B-B14F-4D97-AF65-F5344CB8AC3E}">
        <p14:creationId xmlns:p14="http://schemas.microsoft.com/office/powerpoint/2010/main" val="197145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4987" y="1459149"/>
            <a:ext cx="865762" cy="437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08196" y="2099229"/>
            <a:ext cx="6411164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altLang="zh-C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9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9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093161" y="4288323"/>
            <a:ext cx="2096563" cy="2175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59507" y="4048974"/>
            <a:ext cx="2215773" cy="221577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909289" y="2024579"/>
            <a:ext cx="2292602" cy="229260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904" y="209026"/>
            <a:ext cx="8041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Metric learning for 3D shape retrieval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223" y="4398449"/>
            <a:ext cx="1524757" cy="14034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25" y="2501238"/>
            <a:ext cx="1685004" cy="13872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957" y="4409206"/>
            <a:ext cx="1935201" cy="1936575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H="1">
            <a:off x="4998766" y="3667015"/>
            <a:ext cx="780076" cy="517331"/>
          </a:xfrm>
          <a:prstGeom prst="line">
            <a:avLst/>
          </a:prstGeom>
          <a:ln w="76200">
            <a:solidFill>
              <a:srgbClr val="FF0000"/>
            </a:solidFill>
            <a:prstDash val="solid"/>
            <a:miter lim="800000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381066" y="3466960"/>
            <a:ext cx="753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push</a:t>
            </a:r>
            <a:endParaRPr lang="zh-CN" altLang="en-US" sz="2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885510" y="3386109"/>
            <a:ext cx="77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pull</a:t>
            </a:r>
            <a:endParaRPr lang="zh-CN" altLang="en-US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90448" y="1092456"/>
            <a:ext cx="570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Methodology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Enlarge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inter-class distance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Reduce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intra-class distance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167477" y="3888524"/>
            <a:ext cx="668423" cy="428657"/>
          </a:xfrm>
          <a:prstGeom prst="line">
            <a:avLst/>
          </a:prstGeom>
          <a:ln w="76200">
            <a:headEnd type="stealth" w="lg" len="med"/>
            <a:tailEnd type="stealth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00036" y="1007106"/>
            <a:ext cx="10515600" cy="106997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Adopt softmax loss as supervision signal</a:t>
            </a:r>
          </a:p>
          <a:p>
            <a:pPr marL="0" indent="0">
              <a:buNone/>
            </a:pPr>
            <a:r>
              <a:rPr lang="en-US" altLang="zh-CN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e.g.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MVCNN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100" y="28226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State-of-art method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98096" y="2902605"/>
            <a:ext cx="9017540" cy="3727212"/>
            <a:chOff x="408562" y="2821021"/>
            <a:chExt cx="9017540" cy="372721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t="223" r="18244"/>
            <a:stretch/>
          </p:blipFill>
          <p:spPr>
            <a:xfrm>
              <a:off x="408562" y="2821021"/>
              <a:ext cx="9017540" cy="372721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731523" y="5729591"/>
              <a:ext cx="2159541" cy="758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50339" y="6108969"/>
              <a:ext cx="927371" cy="379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98518" y="6021419"/>
              <a:ext cx="2278554" cy="379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793303" y="6229707"/>
            <a:ext cx="3443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MVCNN (Su et al. 2015)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3"/>
          <p:cNvSpPr txBox="1">
            <a:spLocks/>
          </p:cNvSpPr>
          <p:nvPr/>
        </p:nvSpPr>
        <p:spPr>
          <a:xfrm>
            <a:off x="700036" y="1954856"/>
            <a:ext cx="10515600" cy="1069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Metric loss use Euclidean distance and margin 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.g.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Triplet-Center Loss (TCL)</a:t>
            </a:r>
          </a:p>
        </p:txBody>
      </p:sp>
    </p:spTree>
    <p:extLst>
      <p:ext uri="{BB962C8B-B14F-4D97-AF65-F5344CB8AC3E}">
        <p14:creationId xmlns:p14="http://schemas.microsoft.com/office/powerpoint/2010/main" val="22156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00036" y="1007106"/>
            <a:ext cx="10515600" cy="106997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Adopt softmax loss as supervision signal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i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e.g.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MVCNN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9100" y="28226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State-of-art method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3"/>
          <p:cNvSpPr txBox="1">
            <a:spLocks/>
          </p:cNvSpPr>
          <p:nvPr/>
        </p:nvSpPr>
        <p:spPr>
          <a:xfrm>
            <a:off x="700036" y="1954856"/>
            <a:ext cx="10515600" cy="1069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Metric loss use Euclidean distance and margin 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.g.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Triplet-Center Loss (TCL)</a:t>
            </a:r>
          </a:p>
        </p:txBody>
      </p:sp>
      <p:sp>
        <p:nvSpPr>
          <p:cNvPr id="12" name="椭圆 11"/>
          <p:cNvSpPr/>
          <p:nvPr/>
        </p:nvSpPr>
        <p:spPr>
          <a:xfrm>
            <a:off x="4250560" y="4867660"/>
            <a:ext cx="133917" cy="1339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243656" y="4599289"/>
            <a:ext cx="133917" cy="1339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4318719" y="5335463"/>
            <a:ext cx="133917" cy="13391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4673516" y="4901009"/>
            <a:ext cx="133917" cy="13391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3940222" y="5120098"/>
            <a:ext cx="133917" cy="13391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4452636" y="4563704"/>
            <a:ext cx="133917" cy="13391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4076792" y="5535063"/>
            <a:ext cx="133917" cy="13391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4460061" y="4199707"/>
            <a:ext cx="133917" cy="13391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4608000" y="5467049"/>
            <a:ext cx="133917" cy="13391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3802937" y="4759422"/>
            <a:ext cx="133917" cy="13391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7281483" y="3951429"/>
            <a:ext cx="133917" cy="1339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495529" y="3416341"/>
            <a:ext cx="260398" cy="25295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6755927" y="4377101"/>
            <a:ext cx="133917" cy="1339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6674334" y="4625505"/>
            <a:ext cx="133917" cy="1339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7038798" y="4786995"/>
            <a:ext cx="133917" cy="1339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7601910" y="3982008"/>
            <a:ext cx="133917" cy="1339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7635528" y="4920912"/>
            <a:ext cx="133917" cy="1339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7322865" y="4187032"/>
            <a:ext cx="133917" cy="1339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6850011" y="5001577"/>
            <a:ext cx="133917" cy="1339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4958659" y="3319974"/>
            <a:ext cx="403198" cy="253775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4" idx="5"/>
          </p:cNvCxnSpPr>
          <p:nvPr/>
        </p:nvCxnSpPr>
        <p:spPr>
          <a:xfrm>
            <a:off x="6717793" y="3632254"/>
            <a:ext cx="545549" cy="956596"/>
          </a:xfrm>
          <a:prstGeom prst="line">
            <a:avLst/>
          </a:prstGeom>
          <a:ln w="25400">
            <a:solidFill>
              <a:srgbClr val="00B05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4" idx="3"/>
            <a:endCxn id="12" idx="6"/>
          </p:cNvCxnSpPr>
          <p:nvPr/>
        </p:nvCxnSpPr>
        <p:spPr>
          <a:xfrm flipH="1">
            <a:off x="4384477" y="3632254"/>
            <a:ext cx="2149186" cy="130236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104429" y="3182228"/>
            <a:ext cx="410671" cy="25847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097879" y="3686203"/>
            <a:ext cx="1010759" cy="295805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77896">
            <a:off x="3817452" y="4090256"/>
            <a:ext cx="1096893" cy="1929741"/>
          </a:xfrm>
          <a:prstGeom prst="ellipse">
            <a:avLst/>
          </a:prstGeom>
          <a:solidFill>
            <a:schemeClr val="accent1">
              <a:alpha val="2000"/>
            </a:schemeClr>
          </a:solidFill>
          <a:ln>
            <a:noFill/>
          </a:ln>
          <a:effectLst>
            <a:glow rad="381000">
              <a:srgbClr val="FF0000">
                <a:alpha val="1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等腰三角形 45"/>
          <p:cNvSpPr/>
          <p:nvPr/>
        </p:nvSpPr>
        <p:spPr>
          <a:xfrm>
            <a:off x="7534951" y="4326619"/>
            <a:ext cx="133917" cy="1339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等腰三角形 46"/>
          <p:cNvSpPr/>
          <p:nvPr/>
        </p:nvSpPr>
        <p:spPr>
          <a:xfrm>
            <a:off x="4757784" y="5258120"/>
            <a:ext cx="133917" cy="13391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 rot="21143286">
            <a:off x="6715125" y="3856717"/>
            <a:ext cx="1172640" cy="1676623"/>
          </a:xfrm>
          <a:prstGeom prst="ellipse">
            <a:avLst/>
          </a:prstGeom>
          <a:solidFill>
            <a:schemeClr val="accent1">
              <a:alpha val="2000"/>
            </a:schemeClr>
          </a:solidFill>
          <a:ln>
            <a:noFill/>
          </a:ln>
          <a:effectLst>
            <a:glow rad="381000">
              <a:srgbClr val="00B050">
                <a:alpha val="2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等腰三角形 53"/>
          <p:cNvSpPr/>
          <p:nvPr/>
        </p:nvSpPr>
        <p:spPr>
          <a:xfrm>
            <a:off x="4229261" y="4399857"/>
            <a:ext cx="133917" cy="13391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等腰三角形 54"/>
          <p:cNvSpPr/>
          <p:nvPr/>
        </p:nvSpPr>
        <p:spPr>
          <a:xfrm>
            <a:off x="3940222" y="4265940"/>
            <a:ext cx="133917" cy="13391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718868" y="6173009"/>
            <a:ext cx="231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TCL (He et al. 2018)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761111" y="3024831"/>
            <a:ext cx="117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anchor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6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912" y="182422"/>
            <a:ext cx="8419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Metric learning for 3D shape retrieval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162" y="961979"/>
            <a:ext cx="9613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Challenges: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discriminative power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 model feature is not enough under softmax loss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Most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metric loss function use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Euclidean distance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 the loss design, which is not desirable for retrieval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29" y="3179156"/>
            <a:ext cx="3059441" cy="27910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24914" y="6100095"/>
            <a:ext cx="167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44" y="3270303"/>
            <a:ext cx="3017560" cy="2699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24915" y="6100095"/>
            <a:ext cx="28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 loss (Wen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 2016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6400" y="26956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Motivation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7516" y="1206371"/>
            <a:ext cx="8970042" cy="1450342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Cosine distance is adopted in the evaluation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ngular margin has a more clear interpretation than Euclidean margin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22767" y="3203896"/>
                <a:ext cx="388428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767" y="3203896"/>
                <a:ext cx="3884280" cy="7838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>
            <a:off x="5679308" y="3628235"/>
            <a:ext cx="6866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502400" y="3358721"/>
                <a:ext cx="3355764" cy="517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&lt;</m:t>
                      </m:r>
                      <m:sSub>
                        <m:sSub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0" y="3358721"/>
                <a:ext cx="3355764" cy="5178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710467" y="4361603"/>
            <a:ext cx="3937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angular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705725" y="1731855"/>
            <a:ext cx="1238250" cy="1041400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26268" y="1754445"/>
            <a:ext cx="1447800" cy="1041400"/>
          </a:xfrm>
          <a:prstGeom prst="rect">
            <a:avLst/>
          </a:prstGeom>
          <a:ln>
            <a:solidFill>
              <a:srgbClr val="92D050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8187" y="3120568"/>
                <a:ext cx="7339918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87" y="3120568"/>
                <a:ext cx="7339918" cy="12115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9297899" y="4576085"/>
                <a:ext cx="19808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batch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size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899" y="4576085"/>
                <a:ext cx="1980859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881144" y="5037787"/>
                <a:ext cx="19808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angular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margin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144" y="5037787"/>
                <a:ext cx="1980859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3385" r="-923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146550" y="4576086"/>
                <a:ext cx="22987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positive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angle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50" y="4576086"/>
                <a:ext cx="2298700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146549" y="5013211"/>
                <a:ext cx="22987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negative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angle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49" y="5013211"/>
                <a:ext cx="2298700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37548" y="447775"/>
            <a:ext cx="7404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Angular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Triplet-Center Loss (ATCL)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897282" y="1596500"/>
                <a:ext cx="8153571" cy="1642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 0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282" y="1596500"/>
                <a:ext cx="8153571" cy="164243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317146" y="1227168"/>
            <a:ext cx="225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intra-class distance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18974" y="1217351"/>
            <a:ext cx="225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inter-class distance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793587" y="4559081"/>
                <a:ext cx="21559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label of sample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587" y="4559081"/>
                <a:ext cx="2155975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>
            <a:off x="4160331" y="2742250"/>
            <a:ext cx="1191197" cy="2464279"/>
          </a:xfrm>
          <a:prstGeom prst="roundRect">
            <a:avLst/>
          </a:prstGeom>
          <a:ln cmpd="dbl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824462" y="3355733"/>
            <a:ext cx="277646" cy="1105311"/>
            <a:chOff x="11892899" y="1974983"/>
            <a:chExt cx="573873" cy="2284597"/>
          </a:xfrm>
        </p:grpSpPr>
        <p:sp>
          <p:nvSpPr>
            <p:cNvPr id="60" name="圆角矩形 59"/>
            <p:cNvSpPr/>
            <p:nvPr/>
          </p:nvSpPr>
          <p:spPr>
            <a:xfrm>
              <a:off x="11910465" y="2180225"/>
              <a:ext cx="556307" cy="2079355"/>
            </a:xfrm>
            <a:prstGeom prst="round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7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 rot="16200000">
              <a:off x="11060265" y="2807617"/>
              <a:ext cx="2225347" cy="560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6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Pooling</a:t>
              </a:r>
              <a:endParaRPr lang="zh-CN" altLang="en-US" sz="116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7" name="直接箭头连接符 66"/>
          <p:cNvCxnSpPr/>
          <p:nvPr/>
        </p:nvCxnSpPr>
        <p:spPr>
          <a:xfrm>
            <a:off x="5293861" y="3143656"/>
            <a:ext cx="417558" cy="3788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4013775" y="4198482"/>
            <a:ext cx="24605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4004566" y="3724227"/>
            <a:ext cx="25526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6186604" y="3945988"/>
            <a:ext cx="276020" cy="32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523334" y="5224456"/>
            <a:ext cx="109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8225456" y="5239283"/>
            <a:ext cx="2351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Triplet-Center loss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4008832" y="3220794"/>
            <a:ext cx="25099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40" y="2902013"/>
            <a:ext cx="582321" cy="58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315" y="4014321"/>
            <a:ext cx="582321" cy="58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79" y="3448808"/>
            <a:ext cx="582321" cy="58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96" y="4570814"/>
            <a:ext cx="582321" cy="58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57" y="3428030"/>
            <a:ext cx="2017294" cy="117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组合 31"/>
          <p:cNvGrpSpPr/>
          <p:nvPr/>
        </p:nvGrpSpPr>
        <p:grpSpPr>
          <a:xfrm>
            <a:off x="4392829" y="3457919"/>
            <a:ext cx="792779" cy="562480"/>
            <a:chOff x="10449155" y="770295"/>
            <a:chExt cx="1301519" cy="923432"/>
          </a:xfrm>
        </p:grpSpPr>
        <p:sp>
          <p:nvSpPr>
            <p:cNvPr id="31" name="立方体 30"/>
            <p:cNvSpPr/>
            <p:nvPr/>
          </p:nvSpPr>
          <p:spPr>
            <a:xfrm>
              <a:off x="10449155" y="773820"/>
              <a:ext cx="382822" cy="917427"/>
            </a:xfrm>
            <a:prstGeom prst="cube">
              <a:avLst>
                <a:gd name="adj" fmla="val 61282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71"/>
            </a:p>
          </p:txBody>
        </p:sp>
        <p:sp>
          <p:nvSpPr>
            <p:cNvPr id="114" name="立方体 113"/>
            <p:cNvSpPr/>
            <p:nvPr/>
          </p:nvSpPr>
          <p:spPr>
            <a:xfrm>
              <a:off x="10926701" y="770295"/>
              <a:ext cx="382822" cy="917427"/>
            </a:xfrm>
            <a:prstGeom prst="cube">
              <a:avLst>
                <a:gd name="adj" fmla="val 61282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71"/>
            </a:p>
          </p:txBody>
        </p:sp>
        <p:sp>
          <p:nvSpPr>
            <p:cNvPr id="115" name="立方体 114"/>
            <p:cNvSpPr/>
            <p:nvPr/>
          </p:nvSpPr>
          <p:spPr>
            <a:xfrm>
              <a:off x="11367852" y="776300"/>
              <a:ext cx="382822" cy="917427"/>
            </a:xfrm>
            <a:prstGeom prst="cube">
              <a:avLst>
                <a:gd name="adj" fmla="val 61282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71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399701" y="2890987"/>
            <a:ext cx="792779" cy="562480"/>
            <a:chOff x="10449155" y="770295"/>
            <a:chExt cx="1301519" cy="923432"/>
          </a:xfrm>
        </p:grpSpPr>
        <p:sp>
          <p:nvSpPr>
            <p:cNvPr id="121" name="立方体 120"/>
            <p:cNvSpPr/>
            <p:nvPr/>
          </p:nvSpPr>
          <p:spPr>
            <a:xfrm>
              <a:off x="10449155" y="773820"/>
              <a:ext cx="382822" cy="917427"/>
            </a:xfrm>
            <a:prstGeom prst="cube">
              <a:avLst>
                <a:gd name="adj" fmla="val 61282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71"/>
            </a:p>
          </p:txBody>
        </p:sp>
        <p:sp>
          <p:nvSpPr>
            <p:cNvPr id="122" name="立方体 121"/>
            <p:cNvSpPr/>
            <p:nvPr/>
          </p:nvSpPr>
          <p:spPr>
            <a:xfrm>
              <a:off x="10926701" y="770295"/>
              <a:ext cx="382822" cy="917427"/>
            </a:xfrm>
            <a:prstGeom prst="cube">
              <a:avLst>
                <a:gd name="adj" fmla="val 61282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71"/>
            </a:p>
          </p:txBody>
        </p:sp>
        <p:sp>
          <p:nvSpPr>
            <p:cNvPr id="123" name="立方体 122"/>
            <p:cNvSpPr/>
            <p:nvPr/>
          </p:nvSpPr>
          <p:spPr>
            <a:xfrm>
              <a:off x="11367852" y="776300"/>
              <a:ext cx="382822" cy="917427"/>
            </a:xfrm>
            <a:prstGeom prst="cube">
              <a:avLst>
                <a:gd name="adj" fmla="val 61282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71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4384842" y="4580925"/>
            <a:ext cx="792779" cy="562480"/>
            <a:chOff x="10449155" y="770295"/>
            <a:chExt cx="1301519" cy="923432"/>
          </a:xfrm>
        </p:grpSpPr>
        <p:sp>
          <p:nvSpPr>
            <p:cNvPr id="139" name="立方体 138"/>
            <p:cNvSpPr/>
            <p:nvPr/>
          </p:nvSpPr>
          <p:spPr>
            <a:xfrm>
              <a:off x="10449155" y="773820"/>
              <a:ext cx="382822" cy="917427"/>
            </a:xfrm>
            <a:prstGeom prst="cube">
              <a:avLst>
                <a:gd name="adj" fmla="val 61282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71"/>
            </a:p>
          </p:txBody>
        </p:sp>
        <p:sp>
          <p:nvSpPr>
            <p:cNvPr id="140" name="立方体 139"/>
            <p:cNvSpPr/>
            <p:nvPr/>
          </p:nvSpPr>
          <p:spPr>
            <a:xfrm>
              <a:off x="10926701" y="770295"/>
              <a:ext cx="382822" cy="917427"/>
            </a:xfrm>
            <a:prstGeom prst="cube">
              <a:avLst>
                <a:gd name="adj" fmla="val 61282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71"/>
            </a:p>
          </p:txBody>
        </p:sp>
        <p:sp>
          <p:nvSpPr>
            <p:cNvPr id="145" name="立方体 144"/>
            <p:cNvSpPr/>
            <p:nvPr/>
          </p:nvSpPr>
          <p:spPr>
            <a:xfrm>
              <a:off x="11367852" y="776300"/>
              <a:ext cx="382822" cy="917427"/>
            </a:xfrm>
            <a:prstGeom prst="cube">
              <a:avLst>
                <a:gd name="adj" fmla="val 61282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71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383613" y="3994677"/>
            <a:ext cx="792779" cy="562480"/>
            <a:chOff x="10449155" y="770295"/>
            <a:chExt cx="1301519" cy="923432"/>
          </a:xfrm>
        </p:grpSpPr>
        <p:sp>
          <p:nvSpPr>
            <p:cNvPr id="152" name="立方体 151"/>
            <p:cNvSpPr/>
            <p:nvPr/>
          </p:nvSpPr>
          <p:spPr>
            <a:xfrm>
              <a:off x="10449155" y="773820"/>
              <a:ext cx="382822" cy="917427"/>
            </a:xfrm>
            <a:prstGeom prst="cube">
              <a:avLst>
                <a:gd name="adj" fmla="val 61282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71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10926701" y="770295"/>
              <a:ext cx="382822" cy="917427"/>
            </a:xfrm>
            <a:prstGeom prst="cube">
              <a:avLst>
                <a:gd name="adj" fmla="val 61282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71"/>
            </a:p>
          </p:txBody>
        </p:sp>
        <p:sp>
          <p:nvSpPr>
            <p:cNvPr id="156" name="立方体 155"/>
            <p:cNvSpPr/>
            <p:nvPr/>
          </p:nvSpPr>
          <p:spPr>
            <a:xfrm>
              <a:off x="11367852" y="776300"/>
              <a:ext cx="382822" cy="917427"/>
            </a:xfrm>
            <a:prstGeom prst="cube">
              <a:avLst>
                <a:gd name="adj" fmla="val 61282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71"/>
            </a:p>
          </p:txBody>
        </p:sp>
      </p:grpSp>
      <p:cxnSp>
        <p:nvCxnSpPr>
          <p:cNvPr id="160" name="直接箭头连接符 159"/>
          <p:cNvCxnSpPr/>
          <p:nvPr/>
        </p:nvCxnSpPr>
        <p:spPr>
          <a:xfrm>
            <a:off x="4004566" y="4756001"/>
            <a:ext cx="24605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>
            <a:off x="5259119" y="3660097"/>
            <a:ext cx="479846" cy="2062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5247856" y="4045454"/>
            <a:ext cx="479760" cy="1388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圆角矩形 170"/>
          <p:cNvSpPr/>
          <p:nvPr/>
        </p:nvSpPr>
        <p:spPr>
          <a:xfrm>
            <a:off x="6495107" y="3277376"/>
            <a:ext cx="842515" cy="1262026"/>
          </a:xfrm>
          <a:prstGeom prst="roundRect">
            <a:avLst/>
          </a:prstGeom>
          <a:ln cmpd="dbl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直接箭头连接符 164"/>
          <p:cNvCxnSpPr/>
          <p:nvPr/>
        </p:nvCxnSpPr>
        <p:spPr>
          <a:xfrm flipV="1">
            <a:off x="5272779" y="4312882"/>
            <a:ext cx="433674" cy="443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立方体 166"/>
          <p:cNvSpPr/>
          <p:nvPr/>
        </p:nvSpPr>
        <p:spPr>
          <a:xfrm>
            <a:off x="6574197" y="3441547"/>
            <a:ext cx="174129" cy="829960"/>
          </a:xfrm>
          <a:prstGeom prst="cube">
            <a:avLst>
              <a:gd name="adj" fmla="val 3250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168" name="立方体 167"/>
          <p:cNvSpPr/>
          <p:nvPr/>
        </p:nvSpPr>
        <p:spPr>
          <a:xfrm>
            <a:off x="7065410" y="3515775"/>
            <a:ext cx="174129" cy="654427"/>
          </a:xfrm>
          <a:prstGeom prst="cube">
            <a:avLst>
              <a:gd name="adj" fmla="val 3250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170" name="立方体 169"/>
          <p:cNvSpPr/>
          <p:nvPr/>
        </p:nvSpPr>
        <p:spPr>
          <a:xfrm>
            <a:off x="6800618" y="3448548"/>
            <a:ext cx="174129" cy="829960"/>
          </a:xfrm>
          <a:prstGeom prst="cube">
            <a:avLst>
              <a:gd name="adj" fmla="val 3250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172" name="文本框 171"/>
          <p:cNvSpPr txBox="1"/>
          <p:nvPr/>
        </p:nvSpPr>
        <p:spPr>
          <a:xfrm>
            <a:off x="6224112" y="4931628"/>
            <a:ext cx="155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直接箭头连接符 172"/>
          <p:cNvCxnSpPr/>
          <p:nvPr/>
        </p:nvCxnSpPr>
        <p:spPr>
          <a:xfrm flipV="1">
            <a:off x="7510099" y="3915777"/>
            <a:ext cx="276020" cy="32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434327" y="5614950"/>
            <a:ext cx="336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MVCNN Framework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2" name="直接箭头连接符 241"/>
          <p:cNvCxnSpPr>
            <a:stCxn id="267" idx="6"/>
            <a:endCxn id="272" idx="3"/>
          </p:cNvCxnSpPr>
          <p:nvPr/>
        </p:nvCxnSpPr>
        <p:spPr>
          <a:xfrm flipV="1">
            <a:off x="9512884" y="3945841"/>
            <a:ext cx="787935" cy="556923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72" idx="7"/>
          </p:cNvCxnSpPr>
          <p:nvPr/>
        </p:nvCxnSpPr>
        <p:spPr>
          <a:xfrm flipV="1">
            <a:off x="10351906" y="3251490"/>
            <a:ext cx="990144" cy="64653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/>
          <p:nvPr/>
        </p:nvCxnSpPr>
        <p:spPr>
          <a:xfrm flipH="1" flipV="1">
            <a:off x="7735651" y="3187066"/>
            <a:ext cx="797027" cy="676462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67" idx="2"/>
            <a:endCxn id="273" idx="5"/>
          </p:cNvCxnSpPr>
          <p:nvPr/>
        </p:nvCxnSpPr>
        <p:spPr>
          <a:xfrm flipH="1" flipV="1">
            <a:off x="8598639" y="3906148"/>
            <a:ext cx="839851" cy="596616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等腰三角形 245"/>
          <p:cNvSpPr/>
          <p:nvPr/>
        </p:nvSpPr>
        <p:spPr>
          <a:xfrm>
            <a:off x="10823190" y="3783594"/>
            <a:ext cx="97117" cy="7993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47" name="等腰三角形 246"/>
          <p:cNvSpPr/>
          <p:nvPr/>
        </p:nvSpPr>
        <p:spPr>
          <a:xfrm>
            <a:off x="10546921" y="3875810"/>
            <a:ext cx="97117" cy="7993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48" name="等腰三角形 247"/>
          <p:cNvSpPr/>
          <p:nvPr/>
        </p:nvSpPr>
        <p:spPr>
          <a:xfrm>
            <a:off x="10448289" y="3639683"/>
            <a:ext cx="97117" cy="7993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49" name="等腰三角形 248"/>
          <p:cNvSpPr/>
          <p:nvPr/>
        </p:nvSpPr>
        <p:spPr>
          <a:xfrm>
            <a:off x="10665848" y="3428030"/>
            <a:ext cx="97117" cy="7993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50" name="等腰三角形 249"/>
          <p:cNvSpPr/>
          <p:nvPr/>
        </p:nvSpPr>
        <p:spPr>
          <a:xfrm>
            <a:off x="8030896" y="3523325"/>
            <a:ext cx="83620" cy="9204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51" name="等腰三角形 250"/>
          <p:cNvSpPr/>
          <p:nvPr/>
        </p:nvSpPr>
        <p:spPr>
          <a:xfrm>
            <a:off x="8264029" y="3462071"/>
            <a:ext cx="83620" cy="9204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52" name="等腰三角形 251"/>
          <p:cNvSpPr/>
          <p:nvPr/>
        </p:nvSpPr>
        <p:spPr>
          <a:xfrm>
            <a:off x="8366667" y="3584580"/>
            <a:ext cx="83620" cy="9204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53" name="等腰三角形 252"/>
          <p:cNvSpPr/>
          <p:nvPr/>
        </p:nvSpPr>
        <p:spPr>
          <a:xfrm>
            <a:off x="8159862" y="3602704"/>
            <a:ext cx="83620" cy="9204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cxnSp>
        <p:nvCxnSpPr>
          <p:cNvPr id="254" name="直接连接符 253"/>
          <p:cNvCxnSpPr>
            <a:endCxn id="267" idx="0"/>
          </p:cNvCxnSpPr>
          <p:nvPr/>
        </p:nvCxnSpPr>
        <p:spPr>
          <a:xfrm>
            <a:off x="9278596" y="3529348"/>
            <a:ext cx="197091" cy="9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弧形 254"/>
          <p:cNvSpPr/>
          <p:nvPr/>
        </p:nvSpPr>
        <p:spPr>
          <a:xfrm rot="18264003">
            <a:off x="8667099" y="3609434"/>
            <a:ext cx="886599" cy="947246"/>
          </a:xfrm>
          <a:prstGeom prst="arc">
            <a:avLst>
              <a:gd name="adj1" fmla="val 15631707"/>
              <a:gd name="adj2" fmla="val 17689598"/>
            </a:avLst>
          </a:prstGeom>
          <a:ln w="57150">
            <a:solidFill>
              <a:srgbClr val="00B05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56" name="弧形 255"/>
          <p:cNvSpPr/>
          <p:nvPr/>
        </p:nvSpPr>
        <p:spPr>
          <a:xfrm rot="19655654">
            <a:off x="8900576" y="3541156"/>
            <a:ext cx="570228" cy="533719"/>
          </a:xfrm>
          <a:prstGeom prst="arc">
            <a:avLst>
              <a:gd name="adj1" fmla="val 15657266"/>
              <a:gd name="adj2" fmla="val 18838460"/>
            </a:avLst>
          </a:prstGeom>
          <a:ln w="57150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57" name="弧形 256"/>
          <p:cNvSpPr/>
          <p:nvPr/>
        </p:nvSpPr>
        <p:spPr>
          <a:xfrm rot="21174519">
            <a:off x="9079043" y="3488269"/>
            <a:ext cx="853912" cy="799241"/>
          </a:xfrm>
          <a:prstGeom prst="arc">
            <a:avLst>
              <a:gd name="adj1" fmla="val 15631707"/>
              <a:gd name="adj2" fmla="val 18252999"/>
            </a:avLst>
          </a:prstGeom>
          <a:solidFill>
            <a:schemeClr val="bg1"/>
          </a:solidFill>
          <a:ln w="57150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58" name="弧形 257"/>
          <p:cNvSpPr/>
          <p:nvPr/>
        </p:nvSpPr>
        <p:spPr>
          <a:xfrm rot="1141915">
            <a:off x="9356331" y="3599366"/>
            <a:ext cx="947246" cy="886599"/>
          </a:xfrm>
          <a:prstGeom prst="arc">
            <a:avLst>
              <a:gd name="adj1" fmla="val 16567986"/>
              <a:gd name="adj2" fmla="val 18838460"/>
            </a:avLst>
          </a:prstGeom>
          <a:ln w="571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59" name="弧形 258"/>
          <p:cNvSpPr/>
          <p:nvPr/>
        </p:nvSpPr>
        <p:spPr>
          <a:xfrm>
            <a:off x="9023283" y="4085104"/>
            <a:ext cx="947246" cy="886599"/>
          </a:xfrm>
          <a:prstGeom prst="arc">
            <a:avLst>
              <a:gd name="adj1" fmla="val 16200000"/>
              <a:gd name="adj2" fmla="val 18752889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60" name="文本框 259"/>
          <p:cNvSpPr txBox="1"/>
          <p:nvPr/>
        </p:nvSpPr>
        <p:spPr>
          <a:xfrm>
            <a:off x="8946753" y="3830169"/>
            <a:ext cx="377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α</a:t>
            </a:r>
            <a:endParaRPr lang="zh-CN" altLang="en-US" sz="1200" dirty="0"/>
          </a:p>
        </p:txBody>
      </p:sp>
      <p:sp>
        <p:nvSpPr>
          <p:cNvPr id="261" name="弧形 260"/>
          <p:cNvSpPr/>
          <p:nvPr/>
        </p:nvSpPr>
        <p:spPr>
          <a:xfrm rot="19179321">
            <a:off x="9059839" y="4021952"/>
            <a:ext cx="404356" cy="378467"/>
          </a:xfrm>
          <a:prstGeom prst="arc">
            <a:avLst>
              <a:gd name="adj1" fmla="val 13453442"/>
              <a:gd name="adj2" fmla="val 19268609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62" name="文本框 261"/>
          <p:cNvSpPr txBox="1"/>
          <p:nvPr/>
        </p:nvSpPr>
        <p:spPr>
          <a:xfrm>
            <a:off x="9621958" y="3824422"/>
            <a:ext cx="377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β</a:t>
            </a:r>
            <a:endParaRPr lang="zh-CN" altLang="en-US" sz="1200" dirty="0"/>
          </a:p>
        </p:txBody>
      </p:sp>
      <p:sp>
        <p:nvSpPr>
          <p:cNvPr id="263" name="文本框 262"/>
          <p:cNvSpPr txBox="1"/>
          <p:nvPr/>
        </p:nvSpPr>
        <p:spPr>
          <a:xfrm>
            <a:off x="9379531" y="2852733"/>
            <a:ext cx="771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anchor</a:t>
            </a:r>
            <a:endParaRPr lang="zh-CN" altLang="en-US" sz="1200" dirty="0"/>
          </a:p>
        </p:txBody>
      </p:sp>
      <p:cxnSp>
        <p:nvCxnSpPr>
          <p:cNvPr id="264" name="直接连接符 263"/>
          <p:cNvCxnSpPr>
            <a:stCxn id="265" idx="2"/>
          </p:cNvCxnSpPr>
          <p:nvPr/>
        </p:nvCxnSpPr>
        <p:spPr>
          <a:xfrm>
            <a:off x="9143607" y="2978719"/>
            <a:ext cx="124124" cy="53875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264"/>
          <p:cNvSpPr/>
          <p:nvPr/>
        </p:nvSpPr>
        <p:spPr>
          <a:xfrm>
            <a:off x="9081150" y="2841217"/>
            <a:ext cx="124914" cy="13750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66" name="弧形 265"/>
          <p:cNvSpPr/>
          <p:nvPr/>
        </p:nvSpPr>
        <p:spPr>
          <a:xfrm>
            <a:off x="8428225" y="3496668"/>
            <a:ext cx="2096284" cy="2096284"/>
          </a:xfrm>
          <a:prstGeom prst="arc">
            <a:avLst>
              <a:gd name="adj1" fmla="val 11109629"/>
              <a:gd name="adj2" fmla="val 212705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67" name="椭圆 266"/>
          <p:cNvSpPr/>
          <p:nvPr/>
        </p:nvSpPr>
        <p:spPr>
          <a:xfrm>
            <a:off x="9438490" y="4467948"/>
            <a:ext cx="74394" cy="696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68" name="等腰三角形 267"/>
          <p:cNvSpPr/>
          <p:nvPr/>
        </p:nvSpPr>
        <p:spPr>
          <a:xfrm>
            <a:off x="10655798" y="3614817"/>
            <a:ext cx="97117" cy="7993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69" name="等腰三角形 268"/>
          <p:cNvSpPr/>
          <p:nvPr/>
        </p:nvSpPr>
        <p:spPr>
          <a:xfrm>
            <a:off x="10811174" y="3639683"/>
            <a:ext cx="97117" cy="7993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70" name="等腰三角形 269"/>
          <p:cNvSpPr/>
          <p:nvPr/>
        </p:nvSpPr>
        <p:spPr>
          <a:xfrm>
            <a:off x="8133820" y="3235278"/>
            <a:ext cx="83620" cy="9204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71" name="等腰三角形 270"/>
          <p:cNvSpPr/>
          <p:nvPr/>
        </p:nvSpPr>
        <p:spPr>
          <a:xfrm>
            <a:off x="7980232" y="3407693"/>
            <a:ext cx="83620" cy="9204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72" name="椭圆 271"/>
          <p:cNvSpPr/>
          <p:nvPr/>
        </p:nvSpPr>
        <p:spPr>
          <a:xfrm>
            <a:off x="10290239" y="3888123"/>
            <a:ext cx="72247" cy="676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</a:endParaRPr>
          </a:p>
        </p:txBody>
      </p:sp>
      <p:sp>
        <p:nvSpPr>
          <p:cNvPr id="273" name="椭圆 272"/>
          <p:cNvSpPr/>
          <p:nvPr/>
        </p:nvSpPr>
        <p:spPr>
          <a:xfrm>
            <a:off x="8536972" y="3848430"/>
            <a:ext cx="72247" cy="676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74" name="文本框 273"/>
          <p:cNvSpPr txBox="1"/>
          <p:nvPr/>
        </p:nvSpPr>
        <p:spPr>
          <a:xfrm>
            <a:off x="10755183" y="2012351"/>
            <a:ext cx="1159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positive center</a:t>
            </a:r>
            <a:endParaRPr lang="zh-CN" altLang="en-US" sz="1200" dirty="0"/>
          </a:p>
        </p:txBody>
      </p:sp>
      <p:sp>
        <p:nvSpPr>
          <p:cNvPr id="275" name="椭圆 274"/>
          <p:cNvSpPr/>
          <p:nvPr/>
        </p:nvSpPr>
        <p:spPr>
          <a:xfrm>
            <a:off x="10630965" y="2123746"/>
            <a:ext cx="86997" cy="8699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76" name="文本框 275"/>
          <p:cNvSpPr txBox="1"/>
          <p:nvPr/>
        </p:nvSpPr>
        <p:spPr>
          <a:xfrm>
            <a:off x="10755183" y="2287025"/>
            <a:ext cx="123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negative center</a:t>
            </a:r>
            <a:endParaRPr lang="zh-CN" altLang="en-US" sz="1200" dirty="0"/>
          </a:p>
        </p:txBody>
      </p:sp>
      <p:sp>
        <p:nvSpPr>
          <p:cNvPr id="277" name="椭圆 276"/>
          <p:cNvSpPr/>
          <p:nvPr/>
        </p:nvSpPr>
        <p:spPr>
          <a:xfrm>
            <a:off x="10630965" y="2381149"/>
            <a:ext cx="88750" cy="887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9296117" y="2012351"/>
            <a:ext cx="150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positive feature</a:t>
            </a:r>
            <a:endParaRPr lang="zh-CN" altLang="en-US" sz="1200" dirty="0"/>
          </a:p>
        </p:txBody>
      </p:sp>
      <p:sp>
        <p:nvSpPr>
          <p:cNvPr id="279" name="文本框 278"/>
          <p:cNvSpPr txBox="1"/>
          <p:nvPr/>
        </p:nvSpPr>
        <p:spPr>
          <a:xfrm>
            <a:off x="9301760" y="2266849"/>
            <a:ext cx="1262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negative feature</a:t>
            </a:r>
            <a:endParaRPr lang="zh-CN" altLang="en-US" sz="1200" dirty="0"/>
          </a:p>
        </p:txBody>
      </p:sp>
      <p:sp>
        <p:nvSpPr>
          <p:cNvPr id="280" name="等腰三角形 279"/>
          <p:cNvSpPr/>
          <p:nvPr/>
        </p:nvSpPr>
        <p:spPr>
          <a:xfrm>
            <a:off x="9168897" y="2361565"/>
            <a:ext cx="74335" cy="6536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281" name="等腰三角形 280"/>
          <p:cNvSpPr/>
          <p:nvPr/>
        </p:nvSpPr>
        <p:spPr>
          <a:xfrm>
            <a:off x="9159496" y="2111998"/>
            <a:ext cx="93138" cy="8163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/>
          </a:p>
        </p:txBody>
      </p:sp>
      <p:sp>
        <p:nvSpPr>
          <p:cNvPr id="87" name="内容占位符 1"/>
          <p:cNvSpPr>
            <a:spLocks noGrp="1"/>
          </p:cNvSpPr>
          <p:nvPr>
            <p:ph idx="1"/>
          </p:nvPr>
        </p:nvSpPr>
        <p:spPr>
          <a:xfrm>
            <a:off x="855110" y="1271910"/>
            <a:ext cx="6210300" cy="8667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Based on MVCNN</a:t>
            </a:r>
          </a:p>
        </p:txBody>
      </p:sp>
      <p:sp>
        <p:nvSpPr>
          <p:cNvPr id="89" name="矩形 88"/>
          <p:cNvSpPr/>
          <p:nvPr/>
        </p:nvSpPr>
        <p:spPr>
          <a:xfrm>
            <a:off x="737548" y="447775"/>
            <a:ext cx="5942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Angular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Triplet-Center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Loss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/>
          <p:cNvSpPr/>
          <p:nvPr/>
        </p:nvSpPr>
        <p:spPr>
          <a:xfrm>
            <a:off x="8124941" y="2950736"/>
            <a:ext cx="3017669" cy="241731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479415" y="2950736"/>
            <a:ext cx="2645526" cy="241731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3010846" y="2950736"/>
            <a:ext cx="2468567" cy="241731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9061" y="2950736"/>
            <a:ext cx="2185147" cy="24173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 rot="21410682">
            <a:off x="1114271" y="3744000"/>
            <a:ext cx="499815" cy="1234836"/>
          </a:xfrm>
          <a:prstGeom prst="ellipse">
            <a:avLst/>
          </a:prstGeom>
          <a:solidFill>
            <a:schemeClr val="accent1">
              <a:alpha val="2000"/>
            </a:schemeClr>
          </a:solidFill>
          <a:ln>
            <a:noFill/>
          </a:ln>
          <a:effectLst>
            <a:glow rad="381000">
              <a:srgbClr val="FF0000">
                <a:alpha val="1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1152031" y="3961479"/>
            <a:ext cx="84967" cy="84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42507" y="4062861"/>
            <a:ext cx="84967" cy="84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1143534" y="4397925"/>
            <a:ext cx="84967" cy="84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1225764" y="4167316"/>
            <a:ext cx="84967" cy="84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431601" y="3933829"/>
            <a:ext cx="84967" cy="84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428515" y="4280208"/>
            <a:ext cx="84967" cy="84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1508406" y="4471463"/>
            <a:ext cx="84967" cy="84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1342507" y="4471463"/>
            <a:ext cx="84967" cy="84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1526839" y="4657331"/>
            <a:ext cx="84967" cy="8496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2046526" y="3975358"/>
            <a:ext cx="84967" cy="8496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180619" y="3985254"/>
            <a:ext cx="84967" cy="8496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2282001" y="4108141"/>
            <a:ext cx="84967" cy="8496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1977854" y="4114286"/>
            <a:ext cx="84967" cy="8496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125320" y="4292473"/>
            <a:ext cx="84967" cy="8496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2005504" y="4298617"/>
            <a:ext cx="84967" cy="8496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2313186" y="4428979"/>
            <a:ext cx="84967" cy="8496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2060803" y="4538248"/>
            <a:ext cx="84967" cy="8496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等腰三角形 31"/>
          <p:cNvSpPr/>
          <p:nvPr/>
        </p:nvSpPr>
        <p:spPr>
          <a:xfrm>
            <a:off x="2254352" y="4618026"/>
            <a:ext cx="84967" cy="8496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261584" y="4340146"/>
            <a:ext cx="80926" cy="8092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7266486" y="4224094"/>
            <a:ext cx="80926" cy="809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681892" y="3463597"/>
            <a:ext cx="183347" cy="175368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等腰三角形 95"/>
          <p:cNvSpPr/>
          <p:nvPr/>
        </p:nvSpPr>
        <p:spPr>
          <a:xfrm>
            <a:off x="6089802" y="3998333"/>
            <a:ext cx="80926" cy="8092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等腰三角形 96"/>
          <p:cNvSpPr/>
          <p:nvPr/>
        </p:nvSpPr>
        <p:spPr>
          <a:xfrm>
            <a:off x="6325403" y="4025574"/>
            <a:ext cx="80926" cy="8092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等腰三角形 97"/>
          <p:cNvSpPr/>
          <p:nvPr/>
        </p:nvSpPr>
        <p:spPr>
          <a:xfrm>
            <a:off x="6009777" y="4284648"/>
            <a:ext cx="80926" cy="8092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等腰三角形 98"/>
          <p:cNvSpPr/>
          <p:nvPr/>
        </p:nvSpPr>
        <p:spPr>
          <a:xfrm>
            <a:off x="6234920" y="4210783"/>
            <a:ext cx="80926" cy="8092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等腰三角形 101"/>
          <p:cNvSpPr/>
          <p:nvPr/>
        </p:nvSpPr>
        <p:spPr>
          <a:xfrm>
            <a:off x="6390010" y="4581030"/>
            <a:ext cx="80926" cy="8092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等腰三角形 103"/>
          <p:cNvSpPr/>
          <p:nvPr/>
        </p:nvSpPr>
        <p:spPr>
          <a:xfrm>
            <a:off x="6425396" y="4389301"/>
            <a:ext cx="80926" cy="8092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等腰三角形 104"/>
          <p:cNvSpPr/>
          <p:nvPr/>
        </p:nvSpPr>
        <p:spPr>
          <a:xfrm>
            <a:off x="6201523" y="4559030"/>
            <a:ext cx="80926" cy="8092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等腰三角形 105"/>
          <p:cNvSpPr/>
          <p:nvPr/>
        </p:nvSpPr>
        <p:spPr>
          <a:xfrm>
            <a:off x="6090300" y="4453817"/>
            <a:ext cx="80926" cy="8092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等腰三角形 106"/>
          <p:cNvSpPr/>
          <p:nvPr/>
        </p:nvSpPr>
        <p:spPr>
          <a:xfrm>
            <a:off x="7159958" y="4298671"/>
            <a:ext cx="80926" cy="80926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7264155" y="3717249"/>
            <a:ext cx="157358" cy="1528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等腰三角形 109"/>
          <p:cNvSpPr/>
          <p:nvPr/>
        </p:nvSpPr>
        <p:spPr>
          <a:xfrm>
            <a:off x="7396950" y="4124080"/>
            <a:ext cx="80926" cy="80926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等腰三角形 110"/>
          <p:cNvSpPr/>
          <p:nvPr/>
        </p:nvSpPr>
        <p:spPr>
          <a:xfrm>
            <a:off x="7099515" y="4143526"/>
            <a:ext cx="80926" cy="80926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等腰三角形 111"/>
          <p:cNvSpPr/>
          <p:nvPr/>
        </p:nvSpPr>
        <p:spPr>
          <a:xfrm>
            <a:off x="7352308" y="4315085"/>
            <a:ext cx="80926" cy="80926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等腰三角形 112"/>
          <p:cNvSpPr/>
          <p:nvPr/>
        </p:nvSpPr>
        <p:spPr>
          <a:xfrm>
            <a:off x="7506333" y="4304664"/>
            <a:ext cx="80926" cy="80926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等腰三角形 114"/>
          <p:cNvSpPr/>
          <p:nvPr/>
        </p:nvSpPr>
        <p:spPr>
          <a:xfrm>
            <a:off x="7504325" y="4449731"/>
            <a:ext cx="80926" cy="80926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等腰三角形 115"/>
          <p:cNvSpPr/>
          <p:nvPr/>
        </p:nvSpPr>
        <p:spPr>
          <a:xfrm>
            <a:off x="7544788" y="4042265"/>
            <a:ext cx="80926" cy="80926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等腰三角形 116"/>
          <p:cNvSpPr/>
          <p:nvPr/>
        </p:nvSpPr>
        <p:spPr>
          <a:xfrm>
            <a:off x="7195757" y="4444600"/>
            <a:ext cx="80926" cy="80926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6462742" y="3254164"/>
            <a:ext cx="300297" cy="18900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09" idx="4"/>
            <a:endCxn id="75" idx="0"/>
          </p:cNvCxnSpPr>
          <p:nvPr/>
        </p:nvCxnSpPr>
        <p:spPr>
          <a:xfrm flipH="1">
            <a:off x="7306949" y="3870111"/>
            <a:ext cx="35885" cy="353983"/>
          </a:xfrm>
          <a:prstGeom prst="line">
            <a:avLst/>
          </a:prstGeom>
          <a:ln w="25400">
            <a:solidFill>
              <a:srgbClr val="00B05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H="1">
            <a:off x="6323706" y="3870800"/>
            <a:ext cx="922872" cy="46236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81" idx="0"/>
            <a:endCxn id="72" idx="0"/>
          </p:cNvCxnSpPr>
          <p:nvPr/>
        </p:nvCxnSpPr>
        <p:spPr>
          <a:xfrm>
            <a:off x="4554135" y="3576950"/>
            <a:ext cx="114501" cy="583858"/>
          </a:xfrm>
          <a:prstGeom prst="line">
            <a:avLst/>
          </a:prstGeom>
          <a:ln w="25400">
            <a:solidFill>
              <a:srgbClr val="00B05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6" idx="0"/>
            <a:endCxn id="70" idx="3"/>
          </p:cNvCxnSpPr>
          <p:nvPr/>
        </p:nvCxnSpPr>
        <p:spPr>
          <a:xfrm>
            <a:off x="9546964" y="3104037"/>
            <a:ext cx="135516" cy="20354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0413808" y="4289056"/>
            <a:ext cx="80213" cy="8021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等腰三角形 46"/>
          <p:cNvSpPr/>
          <p:nvPr/>
        </p:nvSpPr>
        <p:spPr>
          <a:xfrm>
            <a:off x="8707952" y="4601289"/>
            <a:ext cx="80213" cy="8021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8805612" y="4100113"/>
            <a:ext cx="80213" cy="8021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9029356" y="4222192"/>
            <a:ext cx="80213" cy="8021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9017742" y="4388814"/>
            <a:ext cx="80213" cy="8021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等腰三角形 50"/>
          <p:cNvSpPr/>
          <p:nvPr/>
        </p:nvSpPr>
        <p:spPr>
          <a:xfrm>
            <a:off x="8796069" y="4485755"/>
            <a:ext cx="80213" cy="8021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8902132" y="4601352"/>
            <a:ext cx="80213" cy="8021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8774552" y="4458402"/>
            <a:ext cx="80213" cy="8021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等腰三角形 53"/>
          <p:cNvSpPr/>
          <p:nvPr/>
        </p:nvSpPr>
        <p:spPr>
          <a:xfrm>
            <a:off x="8599592" y="4299990"/>
            <a:ext cx="80213" cy="8021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等腰三角形 54"/>
          <p:cNvSpPr/>
          <p:nvPr/>
        </p:nvSpPr>
        <p:spPr>
          <a:xfrm>
            <a:off x="10266155" y="4281189"/>
            <a:ext cx="80213" cy="802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468978" y="3104037"/>
            <a:ext cx="155971" cy="151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等腰三角形 56"/>
          <p:cNvSpPr/>
          <p:nvPr/>
        </p:nvSpPr>
        <p:spPr>
          <a:xfrm>
            <a:off x="10373682" y="4096857"/>
            <a:ext cx="80213" cy="802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10184338" y="4208843"/>
            <a:ext cx="80213" cy="802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等腰三角形 58"/>
          <p:cNvSpPr/>
          <p:nvPr/>
        </p:nvSpPr>
        <p:spPr>
          <a:xfrm>
            <a:off x="10603603" y="4410125"/>
            <a:ext cx="80213" cy="802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等腰三角形 59"/>
          <p:cNvSpPr/>
          <p:nvPr/>
        </p:nvSpPr>
        <p:spPr>
          <a:xfrm>
            <a:off x="10710818" y="4153001"/>
            <a:ext cx="80213" cy="802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等腰三角形 60"/>
          <p:cNvSpPr/>
          <p:nvPr/>
        </p:nvSpPr>
        <p:spPr>
          <a:xfrm>
            <a:off x="10541569" y="4060007"/>
            <a:ext cx="80213" cy="802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等腰三角形 61"/>
          <p:cNvSpPr/>
          <p:nvPr/>
        </p:nvSpPr>
        <p:spPr>
          <a:xfrm>
            <a:off x="10415070" y="4486743"/>
            <a:ext cx="80213" cy="802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等腰三角形 62"/>
          <p:cNvSpPr/>
          <p:nvPr/>
        </p:nvSpPr>
        <p:spPr>
          <a:xfrm>
            <a:off x="10642004" y="4259884"/>
            <a:ext cx="80213" cy="802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连接符 63"/>
          <p:cNvCxnSpPr>
            <a:stCxn id="45" idx="5"/>
            <a:endCxn id="70" idx="2"/>
          </p:cNvCxnSpPr>
          <p:nvPr/>
        </p:nvCxnSpPr>
        <p:spPr>
          <a:xfrm>
            <a:off x="8892224" y="4383649"/>
            <a:ext cx="783561" cy="73406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6" idx="7"/>
            <a:endCxn id="70" idx="4"/>
          </p:cNvCxnSpPr>
          <p:nvPr/>
        </p:nvCxnSpPr>
        <p:spPr>
          <a:xfrm flipH="1">
            <a:off x="9698645" y="4300803"/>
            <a:ext cx="783629" cy="847684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45" idx="1"/>
          </p:cNvCxnSpPr>
          <p:nvPr/>
        </p:nvCxnSpPr>
        <p:spPr>
          <a:xfrm>
            <a:off x="8416691" y="3944232"/>
            <a:ext cx="418814" cy="3826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46" idx="7"/>
          </p:cNvCxnSpPr>
          <p:nvPr/>
        </p:nvCxnSpPr>
        <p:spPr>
          <a:xfrm flipH="1">
            <a:off x="10482274" y="3760060"/>
            <a:ext cx="506154" cy="540743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弧形 67"/>
          <p:cNvSpPr/>
          <p:nvPr/>
        </p:nvSpPr>
        <p:spPr>
          <a:xfrm rot="19110054">
            <a:off x="8922956" y="4023945"/>
            <a:ext cx="1051689" cy="1051689"/>
          </a:xfrm>
          <a:prstGeom prst="arc">
            <a:avLst>
              <a:gd name="adj1" fmla="val 17047770"/>
              <a:gd name="adj2" fmla="val 18838460"/>
            </a:avLst>
          </a:prstGeom>
          <a:ln w="571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弧形 68"/>
          <p:cNvSpPr/>
          <p:nvPr/>
        </p:nvSpPr>
        <p:spPr>
          <a:xfrm rot="19109390">
            <a:off x="9662127" y="3856884"/>
            <a:ext cx="964374" cy="1661192"/>
          </a:xfrm>
          <a:prstGeom prst="arc">
            <a:avLst>
              <a:gd name="adj1" fmla="val 17416045"/>
              <a:gd name="adj2" fmla="val 18506884"/>
            </a:avLst>
          </a:prstGeom>
          <a:ln w="57150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9675785" y="5086939"/>
            <a:ext cx="45719" cy="6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690121" y="4202521"/>
            <a:ext cx="95632" cy="956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4620820" y="4160808"/>
            <a:ext cx="95632" cy="956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等腰三角形 72"/>
          <p:cNvSpPr/>
          <p:nvPr/>
        </p:nvSpPr>
        <p:spPr>
          <a:xfrm>
            <a:off x="3641069" y="4019726"/>
            <a:ext cx="95632" cy="9563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等腰三角形 73"/>
          <p:cNvSpPr/>
          <p:nvPr/>
        </p:nvSpPr>
        <p:spPr>
          <a:xfrm>
            <a:off x="3876005" y="4022092"/>
            <a:ext cx="95632" cy="9563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3477467" y="4196474"/>
            <a:ext cx="95632" cy="9563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3796301" y="4435595"/>
            <a:ext cx="95632" cy="9563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3856676" y="4251774"/>
            <a:ext cx="95632" cy="9563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等腰三角形 78"/>
          <p:cNvSpPr/>
          <p:nvPr/>
        </p:nvSpPr>
        <p:spPr>
          <a:xfrm>
            <a:off x="3546510" y="4401740"/>
            <a:ext cx="95632" cy="9563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等腰三角形 79"/>
          <p:cNvSpPr/>
          <p:nvPr/>
        </p:nvSpPr>
        <p:spPr>
          <a:xfrm>
            <a:off x="4370385" y="4277551"/>
            <a:ext cx="95632" cy="9563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461158" y="3576950"/>
            <a:ext cx="185954" cy="18064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等腰三角形 81"/>
          <p:cNvSpPr/>
          <p:nvPr/>
        </p:nvSpPr>
        <p:spPr>
          <a:xfrm>
            <a:off x="4726939" y="4028704"/>
            <a:ext cx="95632" cy="9563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等腰三角形 82"/>
          <p:cNvSpPr/>
          <p:nvPr/>
        </p:nvSpPr>
        <p:spPr>
          <a:xfrm>
            <a:off x="4430896" y="4040234"/>
            <a:ext cx="95632" cy="9563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等腰三角形 83"/>
          <p:cNvSpPr/>
          <p:nvPr/>
        </p:nvSpPr>
        <p:spPr>
          <a:xfrm>
            <a:off x="4541074" y="4494535"/>
            <a:ext cx="95632" cy="9563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等腰三角形 84"/>
          <p:cNvSpPr/>
          <p:nvPr/>
        </p:nvSpPr>
        <p:spPr>
          <a:xfrm>
            <a:off x="4670929" y="4299463"/>
            <a:ext cx="95632" cy="9563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等腰三角形 85"/>
          <p:cNvSpPr/>
          <p:nvPr/>
        </p:nvSpPr>
        <p:spPr>
          <a:xfrm>
            <a:off x="4793470" y="4502747"/>
            <a:ext cx="95632" cy="9563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等腰三角形 86"/>
          <p:cNvSpPr/>
          <p:nvPr/>
        </p:nvSpPr>
        <p:spPr>
          <a:xfrm>
            <a:off x="4824122" y="4185386"/>
            <a:ext cx="95632" cy="9563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等腰三角形 87"/>
          <p:cNvSpPr/>
          <p:nvPr/>
        </p:nvSpPr>
        <p:spPr>
          <a:xfrm>
            <a:off x="4519695" y="4389687"/>
            <a:ext cx="95632" cy="9563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3967154" y="3312436"/>
            <a:ext cx="344993" cy="188556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endCxn id="70" idx="1"/>
          </p:cNvCxnSpPr>
          <p:nvPr/>
        </p:nvCxnSpPr>
        <p:spPr>
          <a:xfrm>
            <a:off x="8848698" y="3616308"/>
            <a:ext cx="833782" cy="147964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endCxn id="70" idx="7"/>
          </p:cNvCxnSpPr>
          <p:nvPr/>
        </p:nvCxnSpPr>
        <p:spPr>
          <a:xfrm flipH="1">
            <a:off x="9714809" y="3498078"/>
            <a:ext cx="724204" cy="159787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弧形 99"/>
          <p:cNvSpPr/>
          <p:nvPr/>
        </p:nvSpPr>
        <p:spPr>
          <a:xfrm>
            <a:off x="8524105" y="3999164"/>
            <a:ext cx="2339187" cy="2339187"/>
          </a:xfrm>
          <a:prstGeom prst="arc">
            <a:avLst>
              <a:gd name="adj1" fmla="val 11757272"/>
              <a:gd name="adj2" fmla="val 20668427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805499" y="3254164"/>
            <a:ext cx="302965" cy="190687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4154572" y="3727026"/>
            <a:ext cx="245192" cy="39912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1992096" y="3695939"/>
            <a:ext cx="165215" cy="1604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连接符 118"/>
          <p:cNvCxnSpPr>
            <a:stCxn id="118" idx="2"/>
          </p:cNvCxnSpPr>
          <p:nvPr/>
        </p:nvCxnSpPr>
        <p:spPr>
          <a:xfrm flipH="1">
            <a:off x="1752014" y="3776187"/>
            <a:ext cx="240082" cy="4404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563722" y="3567218"/>
            <a:ext cx="250973" cy="73449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弧形 120"/>
          <p:cNvSpPr/>
          <p:nvPr/>
        </p:nvSpPr>
        <p:spPr>
          <a:xfrm rot="19908258">
            <a:off x="9225316" y="4445939"/>
            <a:ext cx="1051689" cy="1051689"/>
          </a:xfrm>
          <a:prstGeom prst="arc">
            <a:avLst>
              <a:gd name="adj1" fmla="val 15889483"/>
              <a:gd name="adj2" fmla="val 18981582"/>
            </a:avLst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箭头连接符 121"/>
          <p:cNvCxnSpPr/>
          <p:nvPr/>
        </p:nvCxnSpPr>
        <p:spPr>
          <a:xfrm flipV="1">
            <a:off x="6415314" y="2040330"/>
            <a:ext cx="343185" cy="87343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6854810" y="1912963"/>
            <a:ext cx="1763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margin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弧形 123"/>
          <p:cNvSpPr/>
          <p:nvPr/>
        </p:nvSpPr>
        <p:spPr>
          <a:xfrm rot="19908258">
            <a:off x="6314691" y="2378917"/>
            <a:ext cx="725038" cy="725038"/>
          </a:xfrm>
          <a:prstGeom prst="arc">
            <a:avLst>
              <a:gd name="adj1" fmla="val 15407115"/>
              <a:gd name="adj2" fmla="val 18586265"/>
            </a:avLst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6867603" y="2250649"/>
            <a:ext cx="1230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margin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8757913" y="2574701"/>
            <a:ext cx="76957" cy="95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8910357" y="2470533"/>
            <a:ext cx="84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/>
          <p:cNvSpPr/>
          <p:nvPr/>
        </p:nvSpPr>
        <p:spPr>
          <a:xfrm rot="21143286">
            <a:off x="2015412" y="3681180"/>
            <a:ext cx="532690" cy="1280837"/>
          </a:xfrm>
          <a:prstGeom prst="ellipse">
            <a:avLst/>
          </a:prstGeom>
          <a:solidFill>
            <a:schemeClr val="accent1">
              <a:alpha val="2000"/>
            </a:schemeClr>
          </a:solidFill>
          <a:ln>
            <a:noFill/>
          </a:ln>
          <a:effectLst>
            <a:glow rad="381000">
              <a:srgbClr val="00B050">
                <a:alpha val="2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椭圆 138"/>
          <p:cNvSpPr/>
          <p:nvPr/>
        </p:nvSpPr>
        <p:spPr>
          <a:xfrm rot="20917176">
            <a:off x="3404960" y="3830789"/>
            <a:ext cx="561434" cy="1141902"/>
          </a:xfrm>
          <a:prstGeom prst="ellipse">
            <a:avLst/>
          </a:prstGeom>
          <a:solidFill>
            <a:schemeClr val="accent1">
              <a:alpha val="2000"/>
            </a:schemeClr>
          </a:solidFill>
          <a:ln>
            <a:noFill/>
          </a:ln>
          <a:effectLst>
            <a:glow rad="381000">
              <a:srgbClr val="FF0000">
                <a:alpha val="1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/>
          <p:cNvSpPr/>
          <p:nvPr/>
        </p:nvSpPr>
        <p:spPr>
          <a:xfrm rot="21143286">
            <a:off x="4371939" y="3795179"/>
            <a:ext cx="633589" cy="993182"/>
          </a:xfrm>
          <a:prstGeom prst="ellipse">
            <a:avLst/>
          </a:prstGeom>
          <a:solidFill>
            <a:schemeClr val="accent1">
              <a:alpha val="2000"/>
            </a:schemeClr>
          </a:solidFill>
          <a:ln>
            <a:noFill/>
          </a:ln>
          <a:effectLst>
            <a:glow rad="381000">
              <a:srgbClr val="00B050">
                <a:alpha val="2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椭圆 140"/>
          <p:cNvSpPr/>
          <p:nvPr/>
        </p:nvSpPr>
        <p:spPr>
          <a:xfrm rot="21077896">
            <a:off x="5895570" y="3888657"/>
            <a:ext cx="572779" cy="987636"/>
          </a:xfrm>
          <a:prstGeom prst="ellipse">
            <a:avLst/>
          </a:prstGeom>
          <a:solidFill>
            <a:schemeClr val="accent1">
              <a:alpha val="2000"/>
            </a:schemeClr>
          </a:solidFill>
          <a:ln>
            <a:noFill/>
          </a:ln>
          <a:effectLst>
            <a:glow rad="381000">
              <a:srgbClr val="FF0000">
                <a:alpha val="1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/>
          <p:cNvSpPr/>
          <p:nvPr/>
        </p:nvSpPr>
        <p:spPr>
          <a:xfrm rot="21143286">
            <a:off x="7156397" y="3757277"/>
            <a:ext cx="472532" cy="1013181"/>
          </a:xfrm>
          <a:prstGeom prst="ellipse">
            <a:avLst/>
          </a:prstGeom>
          <a:solidFill>
            <a:schemeClr val="accent1">
              <a:alpha val="2000"/>
            </a:schemeClr>
          </a:solidFill>
          <a:ln>
            <a:noFill/>
          </a:ln>
          <a:effectLst>
            <a:glow rad="381000">
              <a:srgbClr val="00B050">
                <a:alpha val="2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椭圆 143"/>
          <p:cNvSpPr/>
          <p:nvPr/>
        </p:nvSpPr>
        <p:spPr>
          <a:xfrm rot="19178253">
            <a:off x="8520507" y="4018822"/>
            <a:ext cx="421394" cy="769375"/>
          </a:xfrm>
          <a:prstGeom prst="ellipse">
            <a:avLst/>
          </a:prstGeom>
          <a:solidFill>
            <a:schemeClr val="accent1">
              <a:alpha val="2000"/>
            </a:schemeClr>
          </a:solidFill>
          <a:ln>
            <a:noFill/>
          </a:ln>
          <a:effectLst>
            <a:glow rad="381000">
              <a:srgbClr val="FF0000">
                <a:alpha val="1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椭圆 144"/>
          <p:cNvSpPr/>
          <p:nvPr/>
        </p:nvSpPr>
        <p:spPr>
          <a:xfrm rot="1402958">
            <a:off x="10325045" y="4032672"/>
            <a:ext cx="431991" cy="798479"/>
          </a:xfrm>
          <a:prstGeom prst="ellipse">
            <a:avLst/>
          </a:prstGeom>
          <a:solidFill>
            <a:schemeClr val="accent1">
              <a:alpha val="2000"/>
            </a:schemeClr>
          </a:solidFill>
          <a:ln>
            <a:noFill/>
          </a:ln>
          <a:effectLst>
            <a:glow rad="381000">
              <a:srgbClr val="00B050">
                <a:alpha val="2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0293163" y="1939203"/>
            <a:ext cx="1698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center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10198626" y="2069169"/>
            <a:ext cx="72007" cy="750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0293163" y="2205234"/>
            <a:ext cx="1590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center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0184388" y="2305403"/>
            <a:ext cx="78808" cy="821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884779" y="1938088"/>
            <a:ext cx="13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feature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8890680" y="2209060"/>
            <a:ext cx="140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feature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等腰三角形 149"/>
          <p:cNvSpPr/>
          <p:nvPr/>
        </p:nvSpPr>
        <p:spPr>
          <a:xfrm>
            <a:off x="8743162" y="2048449"/>
            <a:ext cx="63763" cy="728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等腰三角形 150"/>
          <p:cNvSpPr/>
          <p:nvPr/>
        </p:nvSpPr>
        <p:spPr>
          <a:xfrm>
            <a:off x="8746754" y="2300126"/>
            <a:ext cx="68439" cy="8118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4514" y="5668295"/>
            <a:ext cx="1674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softmax loss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146944" y="5654405"/>
            <a:ext cx="244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center loss + softmax loss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5991868" y="5674679"/>
            <a:ext cx="193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triplet-center loss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524105" y="5665704"/>
            <a:ext cx="2410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angular triplet-center loss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823758" y="4315183"/>
            <a:ext cx="80213" cy="802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7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内容占位符 1"/>
          <p:cNvSpPr>
            <a:spLocks noGrp="1"/>
          </p:cNvSpPr>
          <p:nvPr>
            <p:ph idx="1"/>
          </p:nvPr>
        </p:nvSpPr>
        <p:spPr>
          <a:xfrm>
            <a:off x="665935" y="1236947"/>
            <a:ext cx="7028017" cy="86677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effect of different loss functions on the feature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distribution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37548" y="447775"/>
            <a:ext cx="5942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Angular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Triplet-Center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Loss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554</Words>
  <Application>Microsoft Office PowerPoint</Application>
  <PresentationFormat>宽屏</PresentationFormat>
  <Paragraphs>231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35</cp:revision>
  <dcterms:created xsi:type="dcterms:W3CDTF">2018-11-08T08:52:19Z</dcterms:created>
  <dcterms:modified xsi:type="dcterms:W3CDTF">2018-11-13T06:55:15Z</dcterms:modified>
</cp:coreProperties>
</file>