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312" r:id="rId4"/>
    <p:sldId id="259" r:id="rId5"/>
    <p:sldId id="314" r:id="rId6"/>
    <p:sldId id="316" r:id="rId7"/>
    <p:sldId id="285" r:id="rId8"/>
    <p:sldId id="313" r:id="rId9"/>
    <p:sldId id="287" r:id="rId10"/>
    <p:sldId id="286" r:id="rId11"/>
    <p:sldId id="263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030"/>
    <a:srgbClr val="90A818"/>
    <a:srgbClr val="786060"/>
    <a:srgbClr val="A87848"/>
    <a:srgbClr val="FC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96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9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C7DB-1F92-4F67-8998-4EDE2F6AB13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1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339" y="22650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solidFill>
                  <a:srgbClr val="FF0000"/>
                </a:solidFill>
              </a:rPr>
              <a:t>项目答辩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115" y="1334499"/>
            <a:ext cx="2954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鸡联盟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8435" y="2073163"/>
            <a:ext cx="2400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人：小宇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11285" y="2711257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77533" y="2871858"/>
            <a:ext cx="2619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洋</a:t>
            </a:r>
            <a:r>
              <a:rPr lang="zh-CN" altLang="en-US" dirty="0" smtClean="0">
                <a:solidFill>
                  <a:srgbClr val="FF0000"/>
                </a:solidFill>
              </a:rPr>
              <a:t>洋</a:t>
            </a:r>
            <a:r>
              <a:rPr lang="zh-CN" altLang="en-US" dirty="0" smtClean="0">
                <a:solidFill>
                  <a:schemeClr val="bg1"/>
                </a:solidFill>
              </a:rPr>
              <a:t>：组长，</a:t>
            </a:r>
            <a:r>
              <a:rPr lang="zh-CN" altLang="zh-CN" dirty="0" smtClean="0">
                <a:solidFill>
                  <a:schemeClr val="bg1"/>
                </a:solidFill>
              </a:rPr>
              <a:t>添加好友</a:t>
            </a:r>
            <a:r>
              <a:rPr lang="zh-CN" altLang="en-US" dirty="0" smtClean="0">
                <a:solidFill>
                  <a:schemeClr val="bg1"/>
                </a:solidFill>
              </a:rPr>
              <a:t>模块</a:t>
            </a:r>
            <a:r>
              <a:rPr lang="zh-CN" altLang="zh-CN" dirty="0" smtClean="0">
                <a:solidFill>
                  <a:schemeClr val="bg1"/>
                </a:solidFill>
              </a:rPr>
              <a:t>，</a:t>
            </a:r>
            <a:r>
              <a:rPr lang="zh-CN" altLang="zh-CN" dirty="0">
                <a:solidFill>
                  <a:schemeClr val="bg1"/>
                </a:solidFill>
              </a:rPr>
              <a:t>及时聊天</a:t>
            </a:r>
            <a:r>
              <a:rPr lang="zh-CN" altLang="zh-CN" dirty="0" smtClean="0">
                <a:solidFill>
                  <a:schemeClr val="bg1"/>
                </a:solidFill>
              </a:rPr>
              <a:t>功能</a:t>
            </a:r>
            <a:r>
              <a:rPr lang="zh-CN" altLang="en-US" dirty="0" smtClean="0">
                <a:solidFill>
                  <a:schemeClr val="bg1"/>
                </a:solidFill>
              </a:rPr>
              <a:t>，数据库设计，项目整合。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小宇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zh-CN" dirty="0">
                <a:solidFill>
                  <a:schemeClr val="bg1"/>
                </a:solidFill>
              </a:rPr>
              <a:t>首页最新资讯</a:t>
            </a:r>
            <a:r>
              <a:rPr lang="zh-CN" altLang="zh-CN" dirty="0" smtClean="0">
                <a:solidFill>
                  <a:schemeClr val="bg1"/>
                </a:solidFill>
              </a:rPr>
              <a:t>推荐</a:t>
            </a:r>
            <a:r>
              <a:rPr lang="zh-CN" altLang="en-US" dirty="0" smtClean="0">
                <a:solidFill>
                  <a:schemeClr val="bg1"/>
                </a:solidFill>
              </a:rPr>
              <a:t>模块，评论，点赞模块，退出登录模块。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沈阿姨</a:t>
            </a:r>
            <a:r>
              <a:rPr lang="zh-CN" altLang="en-US" dirty="0" smtClean="0">
                <a:solidFill>
                  <a:schemeClr val="bg1"/>
                </a:solidFill>
              </a:rPr>
              <a:t>：服务器搭建，</a:t>
            </a:r>
            <a:r>
              <a:rPr lang="zh-CN" altLang="zh-CN" dirty="0" smtClean="0">
                <a:solidFill>
                  <a:schemeClr val="bg1"/>
                </a:solidFill>
              </a:rPr>
              <a:t>用户</a:t>
            </a:r>
            <a:r>
              <a:rPr lang="zh-CN" altLang="zh-CN" dirty="0">
                <a:solidFill>
                  <a:schemeClr val="bg1"/>
                </a:solidFill>
              </a:rPr>
              <a:t>登录</a:t>
            </a:r>
            <a:r>
              <a:rPr lang="zh-CN" altLang="zh-CN" dirty="0" smtClean="0">
                <a:solidFill>
                  <a:schemeClr val="bg1"/>
                </a:solidFill>
              </a:rPr>
              <a:t>注册</a:t>
            </a:r>
            <a:r>
              <a:rPr lang="zh-CN" altLang="en-US" dirty="0" smtClean="0">
                <a:solidFill>
                  <a:schemeClr val="bg1"/>
                </a:solidFill>
              </a:rPr>
              <a:t>兼职美工。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小凡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zh-CN" dirty="0">
                <a:solidFill>
                  <a:schemeClr val="bg1"/>
                </a:solidFill>
              </a:rPr>
              <a:t>枪械资料</a:t>
            </a:r>
            <a:r>
              <a:rPr lang="zh-CN" altLang="zh-CN" dirty="0" smtClean="0">
                <a:solidFill>
                  <a:schemeClr val="bg1"/>
                </a:solidFill>
              </a:rPr>
              <a:t>展示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zh-CN" dirty="0" smtClean="0">
                <a:solidFill>
                  <a:schemeClr val="bg1"/>
                </a:solidFill>
              </a:rPr>
              <a:t>用户</a:t>
            </a:r>
            <a:r>
              <a:rPr lang="zh-CN" altLang="zh-CN" dirty="0">
                <a:solidFill>
                  <a:schemeClr val="bg1"/>
                </a:solidFill>
              </a:rPr>
              <a:t>战绩</a:t>
            </a:r>
            <a:r>
              <a:rPr lang="zh-CN" altLang="zh-CN" dirty="0" smtClean="0">
                <a:solidFill>
                  <a:schemeClr val="bg1"/>
                </a:solidFill>
              </a:rPr>
              <a:t>查询</a:t>
            </a:r>
            <a:r>
              <a:rPr lang="zh-CN" altLang="en-US" dirty="0" smtClean="0">
                <a:solidFill>
                  <a:schemeClr val="bg1"/>
                </a:solidFill>
              </a:rPr>
              <a:t>，战绩动态图。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69094" y="179446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盟友及</a:t>
            </a:r>
            <a:r>
              <a:rPr lang="zh-CN" altLang="en-US" sz="3200" dirty="0" smtClean="0">
                <a:solidFill>
                  <a:srgbClr val="FF0000"/>
                </a:solidFill>
              </a:rPr>
              <a:t>分工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71686" y="23997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纵向开发模式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378" y="347014"/>
            <a:ext cx="143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D86030"/>
                </a:solidFill>
              </a:rPr>
              <a:t>亮点展示</a:t>
            </a:r>
            <a:endParaRPr lang="en-US" altLang="zh-CN" sz="2400" b="1" dirty="0" smtClean="0">
              <a:solidFill>
                <a:srgbClr val="D8603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63" y="1359314"/>
            <a:ext cx="5339429" cy="4630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92" y="1359314"/>
            <a:ext cx="2655809" cy="463028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40885" y="774539"/>
            <a:ext cx="3547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D86030"/>
                </a:solidFill>
              </a:rPr>
              <a:t>多人聊天，好友申请，好友添加</a:t>
            </a:r>
            <a:r>
              <a:rPr lang="en-US" altLang="zh-CN" sz="3200" b="1" dirty="0">
                <a:solidFill>
                  <a:srgbClr val="D86030"/>
                </a:solidFill>
              </a:rPr>
              <a:t>.</a:t>
            </a:r>
            <a:endParaRPr lang="zh-CN" altLang="en-US" sz="3200" b="1" dirty="0">
              <a:solidFill>
                <a:srgbClr val="D86030"/>
              </a:solidFill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675503" y="700709"/>
            <a:ext cx="10857470" cy="2965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2540">
            <a:off x="191950" y="1833118"/>
            <a:ext cx="1905218" cy="1071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318">
            <a:off x="10549772" y="5169372"/>
            <a:ext cx="1409490" cy="9348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6190">
            <a:off x="10383137" y="1882390"/>
            <a:ext cx="1449582" cy="862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394960" y="4957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96"/>
          <p:cNvSpPr>
            <a:spLocks noChangeArrowheads="1"/>
          </p:cNvSpPr>
          <p:nvPr/>
        </p:nvSpPr>
        <p:spPr bwMode="auto">
          <a:xfrm>
            <a:off x="6828125" y="4360941"/>
            <a:ext cx="943026" cy="943025"/>
          </a:xfrm>
          <a:prstGeom prst="ellipse">
            <a:avLst/>
          </a:prstGeom>
          <a:solidFill>
            <a:srgbClr val="786060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椭圆 97"/>
          <p:cNvSpPr>
            <a:spLocks noChangeArrowheads="1"/>
          </p:cNvSpPr>
          <p:nvPr/>
        </p:nvSpPr>
        <p:spPr bwMode="auto">
          <a:xfrm>
            <a:off x="3724079" y="2032077"/>
            <a:ext cx="943026" cy="941570"/>
          </a:xfrm>
          <a:prstGeom prst="ellipse">
            <a:avLst/>
          </a:prstGeom>
          <a:solidFill>
            <a:srgbClr val="D86030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椭圆 99"/>
          <p:cNvSpPr>
            <a:spLocks noChangeArrowheads="1"/>
          </p:cNvSpPr>
          <p:nvPr/>
        </p:nvSpPr>
        <p:spPr bwMode="auto">
          <a:xfrm>
            <a:off x="1330513" y="4360817"/>
            <a:ext cx="943026" cy="943025"/>
          </a:xfrm>
          <a:prstGeom prst="ellipse">
            <a:avLst/>
          </a:prstGeom>
          <a:solidFill>
            <a:srgbClr val="90A818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Freeform 69"/>
          <p:cNvSpPr>
            <a:spLocks noEditPoints="1"/>
          </p:cNvSpPr>
          <p:nvPr/>
        </p:nvSpPr>
        <p:spPr bwMode="auto">
          <a:xfrm>
            <a:off x="4195592" y="4620061"/>
            <a:ext cx="254675" cy="435132"/>
          </a:xfrm>
          <a:custGeom>
            <a:avLst/>
            <a:gdLst>
              <a:gd name="T0" fmla="*/ 615199072 w 112"/>
              <a:gd name="T1" fmla="*/ 0 h 192"/>
              <a:gd name="T2" fmla="*/ 73824286 w 112"/>
              <a:gd name="T3" fmla="*/ 0 h 192"/>
              <a:gd name="T4" fmla="*/ 0 w 112"/>
              <a:gd name="T5" fmla="*/ 73373289 h 192"/>
              <a:gd name="T6" fmla="*/ 0 w 112"/>
              <a:gd name="T7" fmla="*/ 1100589457 h 192"/>
              <a:gd name="T8" fmla="*/ 73824286 w 112"/>
              <a:gd name="T9" fmla="*/ 1173962726 h 192"/>
              <a:gd name="T10" fmla="*/ 615199072 w 112"/>
              <a:gd name="T11" fmla="*/ 1173962726 h 192"/>
              <a:gd name="T12" fmla="*/ 689023494 w 112"/>
              <a:gd name="T13" fmla="*/ 1100589457 h 192"/>
              <a:gd name="T14" fmla="*/ 689023494 w 112"/>
              <a:gd name="T15" fmla="*/ 73373289 h 192"/>
              <a:gd name="T16" fmla="*/ 615199072 w 112"/>
              <a:gd name="T17" fmla="*/ 0 h 192"/>
              <a:gd name="T18" fmla="*/ 98431568 w 112"/>
              <a:gd name="T19" fmla="*/ 122288821 h 192"/>
              <a:gd name="T20" fmla="*/ 123038830 w 112"/>
              <a:gd name="T21" fmla="*/ 97831064 h 192"/>
              <a:gd name="T22" fmla="*/ 565984548 w 112"/>
              <a:gd name="T23" fmla="*/ 97831064 h 192"/>
              <a:gd name="T24" fmla="*/ 590591810 w 112"/>
              <a:gd name="T25" fmla="*/ 122288821 h 192"/>
              <a:gd name="T26" fmla="*/ 590591810 w 112"/>
              <a:gd name="T27" fmla="*/ 513608094 h 192"/>
              <a:gd name="T28" fmla="*/ 565984548 w 112"/>
              <a:gd name="T29" fmla="*/ 538065850 h 192"/>
              <a:gd name="T30" fmla="*/ 123038830 w 112"/>
              <a:gd name="T31" fmla="*/ 538065850 h 192"/>
              <a:gd name="T32" fmla="*/ 98431568 w 112"/>
              <a:gd name="T33" fmla="*/ 513608094 h 192"/>
              <a:gd name="T34" fmla="*/ 98431568 w 112"/>
              <a:gd name="T35" fmla="*/ 122288821 h 192"/>
              <a:gd name="T36" fmla="*/ 344511747 w 112"/>
              <a:gd name="T37" fmla="*/ 1076131700 h 192"/>
              <a:gd name="T38" fmla="*/ 147648573 w 112"/>
              <a:gd name="T39" fmla="*/ 880472122 h 192"/>
              <a:gd name="T40" fmla="*/ 344511747 w 112"/>
              <a:gd name="T41" fmla="*/ 684812543 h 192"/>
              <a:gd name="T42" fmla="*/ 541374805 w 112"/>
              <a:gd name="T43" fmla="*/ 880472122 h 192"/>
              <a:gd name="T44" fmla="*/ 344511747 w 112"/>
              <a:gd name="T45" fmla="*/ 1076131700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12"/>
              <a:gd name="T70" fmla="*/ 0 h 192"/>
              <a:gd name="T71" fmla="*/ 112 w 112"/>
              <a:gd name="T72" fmla="*/ 192 h 19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7090620" y="2307104"/>
            <a:ext cx="433675" cy="324528"/>
          </a:xfrm>
          <a:custGeom>
            <a:avLst/>
            <a:gdLst>
              <a:gd name="T0" fmla="*/ 1092640133 w 192"/>
              <a:gd name="T1" fmla="*/ 0 h 144"/>
              <a:gd name="T2" fmla="*/ 72841689 w 192"/>
              <a:gd name="T3" fmla="*/ 0 h 144"/>
              <a:gd name="T4" fmla="*/ 0 w 192"/>
              <a:gd name="T5" fmla="*/ 72555857 h 144"/>
              <a:gd name="T6" fmla="*/ 0 w 192"/>
              <a:gd name="T7" fmla="*/ 701379966 h 144"/>
              <a:gd name="T8" fmla="*/ 78912444 w 192"/>
              <a:gd name="T9" fmla="*/ 773935804 h 144"/>
              <a:gd name="T10" fmla="*/ 473477165 w 192"/>
              <a:gd name="T11" fmla="*/ 773935804 h 144"/>
              <a:gd name="T12" fmla="*/ 443125854 w 192"/>
              <a:gd name="T13" fmla="*/ 834398592 h 144"/>
              <a:gd name="T14" fmla="*/ 449196609 w 192"/>
              <a:gd name="T15" fmla="*/ 864631216 h 144"/>
              <a:gd name="T16" fmla="*/ 461335655 w 192"/>
              <a:gd name="T17" fmla="*/ 870677741 h 144"/>
              <a:gd name="T18" fmla="*/ 485618675 w 192"/>
              <a:gd name="T19" fmla="*/ 858584691 h 144"/>
              <a:gd name="T20" fmla="*/ 528109033 w 192"/>
              <a:gd name="T21" fmla="*/ 773935804 h 144"/>
              <a:gd name="T22" fmla="*/ 643443524 w 192"/>
              <a:gd name="T23" fmla="*/ 773935804 h 144"/>
              <a:gd name="T24" fmla="*/ 685934036 w 192"/>
              <a:gd name="T25" fmla="*/ 858584691 h 144"/>
              <a:gd name="T26" fmla="*/ 704146302 w 192"/>
              <a:gd name="T27" fmla="*/ 870677741 h 144"/>
              <a:gd name="T28" fmla="*/ 716285348 w 192"/>
              <a:gd name="T29" fmla="*/ 864631216 h 144"/>
              <a:gd name="T30" fmla="*/ 728426858 w 192"/>
              <a:gd name="T31" fmla="*/ 834398592 h 144"/>
              <a:gd name="T32" fmla="*/ 698075547 w 192"/>
              <a:gd name="T33" fmla="*/ 773935804 h 144"/>
              <a:gd name="T34" fmla="*/ 1098708424 w 192"/>
              <a:gd name="T35" fmla="*/ 773935804 h 144"/>
              <a:gd name="T36" fmla="*/ 1165481803 w 192"/>
              <a:gd name="T37" fmla="*/ 701379966 h 144"/>
              <a:gd name="T38" fmla="*/ 1165481803 w 192"/>
              <a:gd name="T39" fmla="*/ 72555857 h 144"/>
              <a:gd name="T40" fmla="*/ 1092640133 w 192"/>
              <a:gd name="T41" fmla="*/ 0 h 144"/>
              <a:gd name="T42" fmla="*/ 1068359577 w 192"/>
              <a:gd name="T43" fmla="*/ 653007768 h 144"/>
              <a:gd name="T44" fmla="*/ 1044076556 w 192"/>
              <a:gd name="T45" fmla="*/ 677193867 h 144"/>
              <a:gd name="T46" fmla="*/ 121405285 w 192"/>
              <a:gd name="T47" fmla="*/ 677193867 h 144"/>
              <a:gd name="T48" fmla="*/ 97124728 w 192"/>
              <a:gd name="T49" fmla="*/ 653007768 h 144"/>
              <a:gd name="T50" fmla="*/ 97124728 w 192"/>
              <a:gd name="T51" fmla="*/ 120928074 h 144"/>
              <a:gd name="T52" fmla="*/ 121405285 w 192"/>
              <a:gd name="T53" fmla="*/ 96741975 h 144"/>
              <a:gd name="T54" fmla="*/ 1044076556 w 192"/>
              <a:gd name="T55" fmla="*/ 96741975 h 144"/>
              <a:gd name="T56" fmla="*/ 1068359577 w 192"/>
              <a:gd name="T57" fmla="*/ 120928074 h 144"/>
              <a:gd name="T58" fmla="*/ 1068359577 w 192"/>
              <a:gd name="T59" fmla="*/ 653007768 h 14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92"/>
              <a:gd name="T91" fmla="*/ 0 h 144"/>
              <a:gd name="T92" fmla="*/ 192 w 192"/>
              <a:gd name="T93" fmla="*/ 144 h 14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92" h="144">
                <a:moveTo>
                  <a:pt x="18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6" y="128"/>
                  <a:pt x="13" y="128"/>
                </a:cubicBezTo>
                <a:cubicBezTo>
                  <a:pt x="78" y="128"/>
                  <a:pt x="78" y="128"/>
                  <a:pt x="78" y="128"/>
                </a:cubicBezTo>
                <a:cubicBezTo>
                  <a:pt x="73" y="138"/>
                  <a:pt x="73" y="138"/>
                  <a:pt x="73" y="138"/>
                </a:cubicBezTo>
                <a:cubicBezTo>
                  <a:pt x="72" y="140"/>
                  <a:pt x="72" y="142"/>
                  <a:pt x="74" y="143"/>
                </a:cubicBezTo>
                <a:cubicBezTo>
                  <a:pt x="75" y="144"/>
                  <a:pt x="76" y="144"/>
                  <a:pt x="76" y="144"/>
                </a:cubicBezTo>
                <a:cubicBezTo>
                  <a:pt x="78" y="144"/>
                  <a:pt x="79" y="143"/>
                  <a:pt x="80" y="142"/>
                </a:cubicBezTo>
                <a:cubicBezTo>
                  <a:pt x="87" y="128"/>
                  <a:pt x="87" y="128"/>
                  <a:pt x="87" y="128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13" y="142"/>
                  <a:pt x="113" y="142"/>
                  <a:pt x="113" y="142"/>
                </a:cubicBezTo>
                <a:cubicBezTo>
                  <a:pt x="113" y="143"/>
                  <a:pt x="115" y="144"/>
                  <a:pt x="116" y="144"/>
                </a:cubicBezTo>
                <a:cubicBezTo>
                  <a:pt x="117" y="144"/>
                  <a:pt x="117" y="144"/>
                  <a:pt x="118" y="143"/>
                </a:cubicBezTo>
                <a:cubicBezTo>
                  <a:pt x="120" y="142"/>
                  <a:pt x="121" y="140"/>
                  <a:pt x="120" y="138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81" y="128"/>
                  <a:pt x="181" y="128"/>
                  <a:pt x="181" y="128"/>
                </a:cubicBezTo>
                <a:cubicBezTo>
                  <a:pt x="187" y="128"/>
                  <a:pt x="192" y="122"/>
                  <a:pt x="192" y="116"/>
                </a:cubicBezTo>
                <a:cubicBezTo>
                  <a:pt x="192" y="12"/>
                  <a:pt x="192" y="12"/>
                  <a:pt x="192" y="12"/>
                </a:cubicBezTo>
                <a:cubicBezTo>
                  <a:pt x="192" y="5"/>
                  <a:pt x="187" y="0"/>
                  <a:pt x="180" y="0"/>
                </a:cubicBezTo>
                <a:close/>
                <a:moveTo>
                  <a:pt x="176" y="108"/>
                </a:moveTo>
                <a:cubicBezTo>
                  <a:pt x="176" y="110"/>
                  <a:pt x="174" y="112"/>
                  <a:pt x="172" y="112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18" y="112"/>
                  <a:pt x="16" y="110"/>
                  <a:pt x="16" y="108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18"/>
                  <a:pt x="18" y="16"/>
                  <a:pt x="20" y="1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4" y="16"/>
                  <a:pt x="176" y="18"/>
                  <a:pt x="176" y="20"/>
                </a:cubicBezTo>
                <a:lnTo>
                  <a:pt x="176" y="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25"/>
          <p:cNvGrpSpPr/>
          <p:nvPr/>
        </p:nvGrpSpPr>
        <p:grpSpPr bwMode="auto">
          <a:xfrm>
            <a:off x="7126876" y="4607888"/>
            <a:ext cx="352431" cy="453126"/>
            <a:chOff x="0" y="0"/>
            <a:chExt cx="109" cy="141"/>
          </a:xfrm>
          <a:solidFill>
            <a:schemeClr val="bg1"/>
          </a:solidFill>
        </p:grpSpPr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Freeform 27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Group 32"/>
          <p:cNvGrpSpPr/>
          <p:nvPr/>
        </p:nvGrpSpPr>
        <p:grpSpPr bwMode="auto">
          <a:xfrm>
            <a:off x="3765905" y="2235423"/>
            <a:ext cx="429687" cy="421875"/>
            <a:chOff x="0" y="0"/>
            <a:chExt cx="141" cy="141"/>
          </a:xfrm>
          <a:solidFill>
            <a:schemeClr val="bg1"/>
          </a:solidFill>
        </p:grpSpPr>
        <p:sp>
          <p:nvSpPr>
            <p:cNvPr id="19" name="Freeform 33"/>
            <p:cNvSpPr>
              <a:spLocks noEditPoints="1"/>
            </p:cNvSpPr>
            <p:nvPr/>
          </p:nvSpPr>
          <p:spPr bwMode="auto">
            <a:xfrm>
              <a:off x="79" y="79"/>
              <a:ext cx="62" cy="62"/>
            </a:xfrm>
            <a:custGeom>
              <a:avLst/>
              <a:gdLst>
                <a:gd name="T0" fmla="*/ 62 w 62"/>
                <a:gd name="T1" fmla="*/ 62 h 62"/>
                <a:gd name="T2" fmla="*/ 0 w 62"/>
                <a:gd name="T3" fmla="*/ 62 h 62"/>
                <a:gd name="T4" fmla="*/ 0 w 62"/>
                <a:gd name="T5" fmla="*/ 0 h 62"/>
                <a:gd name="T6" fmla="*/ 62 w 62"/>
                <a:gd name="T7" fmla="*/ 0 h 62"/>
                <a:gd name="T8" fmla="*/ 62 w 62"/>
                <a:gd name="T9" fmla="*/ 62 h 62"/>
                <a:gd name="T10" fmla="*/ 10 w 62"/>
                <a:gd name="T11" fmla="*/ 49 h 62"/>
                <a:gd name="T12" fmla="*/ 49 w 62"/>
                <a:gd name="T13" fmla="*/ 49 h 62"/>
                <a:gd name="T14" fmla="*/ 49 w 62"/>
                <a:gd name="T15" fmla="*/ 12 h 62"/>
                <a:gd name="T16" fmla="*/ 10 w 62"/>
                <a:gd name="T17" fmla="*/ 12 h 62"/>
                <a:gd name="T18" fmla="*/ 10 w 62"/>
                <a:gd name="T19" fmla="*/ 49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2"/>
                  </a:lnTo>
                  <a:close/>
                  <a:moveTo>
                    <a:pt x="10" y="49"/>
                  </a:moveTo>
                  <a:lnTo>
                    <a:pt x="49" y="49"/>
                  </a:lnTo>
                  <a:lnTo>
                    <a:pt x="49" y="12"/>
                  </a:lnTo>
                  <a:lnTo>
                    <a:pt x="10" y="12"/>
                  </a:lnTo>
                  <a:lnTo>
                    <a:pt x="1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0" y="79"/>
              <a:ext cx="63" cy="62"/>
            </a:xfrm>
            <a:custGeom>
              <a:avLst/>
              <a:gdLst>
                <a:gd name="T0" fmla="*/ 63 w 63"/>
                <a:gd name="T1" fmla="*/ 62 h 62"/>
                <a:gd name="T2" fmla="*/ 0 w 63"/>
                <a:gd name="T3" fmla="*/ 62 h 62"/>
                <a:gd name="T4" fmla="*/ 0 w 63"/>
                <a:gd name="T5" fmla="*/ 0 h 62"/>
                <a:gd name="T6" fmla="*/ 63 w 63"/>
                <a:gd name="T7" fmla="*/ 0 h 62"/>
                <a:gd name="T8" fmla="*/ 63 w 63"/>
                <a:gd name="T9" fmla="*/ 62 h 62"/>
                <a:gd name="T10" fmla="*/ 13 w 63"/>
                <a:gd name="T11" fmla="*/ 49 h 62"/>
                <a:gd name="T12" fmla="*/ 50 w 63"/>
                <a:gd name="T13" fmla="*/ 49 h 62"/>
                <a:gd name="T14" fmla="*/ 50 w 63"/>
                <a:gd name="T15" fmla="*/ 12 h 62"/>
                <a:gd name="T16" fmla="*/ 13 w 63"/>
                <a:gd name="T17" fmla="*/ 12 h 62"/>
                <a:gd name="T18" fmla="*/ 13 w 63"/>
                <a:gd name="T19" fmla="*/ 49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2">
                  <a:moveTo>
                    <a:pt x="6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2"/>
                  </a:lnTo>
                  <a:close/>
                  <a:moveTo>
                    <a:pt x="13" y="49"/>
                  </a:moveTo>
                  <a:lnTo>
                    <a:pt x="50" y="49"/>
                  </a:lnTo>
                  <a:lnTo>
                    <a:pt x="50" y="12"/>
                  </a:lnTo>
                  <a:lnTo>
                    <a:pt x="13" y="12"/>
                  </a:ln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79" y="0"/>
              <a:ext cx="62" cy="63"/>
            </a:xfrm>
            <a:custGeom>
              <a:avLst/>
              <a:gdLst>
                <a:gd name="T0" fmla="*/ 62 w 62"/>
                <a:gd name="T1" fmla="*/ 63 h 63"/>
                <a:gd name="T2" fmla="*/ 0 w 62"/>
                <a:gd name="T3" fmla="*/ 63 h 63"/>
                <a:gd name="T4" fmla="*/ 0 w 62"/>
                <a:gd name="T5" fmla="*/ 0 h 63"/>
                <a:gd name="T6" fmla="*/ 62 w 62"/>
                <a:gd name="T7" fmla="*/ 0 h 63"/>
                <a:gd name="T8" fmla="*/ 62 w 62"/>
                <a:gd name="T9" fmla="*/ 63 h 63"/>
                <a:gd name="T10" fmla="*/ 10 w 62"/>
                <a:gd name="T11" fmla="*/ 52 h 63"/>
                <a:gd name="T12" fmla="*/ 49 w 62"/>
                <a:gd name="T13" fmla="*/ 52 h 63"/>
                <a:gd name="T14" fmla="*/ 49 w 62"/>
                <a:gd name="T15" fmla="*/ 13 h 63"/>
                <a:gd name="T16" fmla="*/ 10 w 62"/>
                <a:gd name="T17" fmla="*/ 13 h 63"/>
                <a:gd name="T18" fmla="*/ 10 w 62"/>
                <a:gd name="T19" fmla="*/ 5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62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3"/>
                  </a:lnTo>
                  <a:close/>
                  <a:moveTo>
                    <a:pt x="10" y="52"/>
                  </a:moveTo>
                  <a:lnTo>
                    <a:pt x="49" y="52"/>
                  </a:lnTo>
                  <a:lnTo>
                    <a:pt x="49" y="13"/>
                  </a:lnTo>
                  <a:lnTo>
                    <a:pt x="10" y="13"/>
                  </a:lnTo>
                  <a:lnTo>
                    <a:pt x="1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0" y="0"/>
              <a:ext cx="63" cy="63"/>
            </a:xfrm>
            <a:custGeom>
              <a:avLst/>
              <a:gdLst>
                <a:gd name="T0" fmla="*/ 63 w 63"/>
                <a:gd name="T1" fmla="*/ 63 h 63"/>
                <a:gd name="T2" fmla="*/ 0 w 63"/>
                <a:gd name="T3" fmla="*/ 63 h 63"/>
                <a:gd name="T4" fmla="*/ 0 w 63"/>
                <a:gd name="T5" fmla="*/ 0 h 63"/>
                <a:gd name="T6" fmla="*/ 63 w 63"/>
                <a:gd name="T7" fmla="*/ 0 h 63"/>
                <a:gd name="T8" fmla="*/ 63 w 63"/>
                <a:gd name="T9" fmla="*/ 63 h 63"/>
                <a:gd name="T10" fmla="*/ 13 w 63"/>
                <a:gd name="T11" fmla="*/ 52 h 63"/>
                <a:gd name="T12" fmla="*/ 50 w 63"/>
                <a:gd name="T13" fmla="*/ 52 h 63"/>
                <a:gd name="T14" fmla="*/ 50 w 63"/>
                <a:gd name="T15" fmla="*/ 13 h 63"/>
                <a:gd name="T16" fmla="*/ 13 w 63"/>
                <a:gd name="T17" fmla="*/ 13 h 63"/>
                <a:gd name="T18" fmla="*/ 13 w 63"/>
                <a:gd name="T19" fmla="*/ 5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3"/>
                  </a:lnTo>
                  <a:close/>
                  <a:moveTo>
                    <a:pt x="13" y="52"/>
                  </a:moveTo>
                  <a:lnTo>
                    <a:pt x="50" y="52"/>
                  </a:lnTo>
                  <a:lnTo>
                    <a:pt x="50" y="13"/>
                  </a:lnTo>
                  <a:lnTo>
                    <a:pt x="13" y="13"/>
                  </a:lnTo>
                  <a:lnTo>
                    <a:pt x="1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TextBox 76"/>
          <p:cNvSpPr txBox="1"/>
          <p:nvPr/>
        </p:nvSpPr>
        <p:spPr>
          <a:xfrm>
            <a:off x="8126712" y="4362896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后期规划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126730" y="4761865"/>
            <a:ext cx="347345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人聊天优化，评论功能优化，添加战备模拟器。</a:t>
            </a:r>
          </a:p>
        </p:txBody>
      </p:sp>
      <p:sp>
        <p:nvSpPr>
          <p:cNvPr id="33" name="TextBox 76"/>
          <p:cNvSpPr txBox="1"/>
          <p:nvPr/>
        </p:nvSpPr>
        <p:spPr>
          <a:xfrm>
            <a:off x="5992079" y="1847927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859942" y="2331021"/>
            <a:ext cx="291120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私人聊天，首页视频优化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兼容性优化，发表动态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收藏发送有待完善。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345620" y="4362917"/>
            <a:ext cx="951437" cy="940925"/>
          </a:xfrm>
          <a:prstGeom prst="ellipse">
            <a:avLst/>
          </a:prstGeom>
          <a:solidFill>
            <a:srgbClr val="D8603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Freeform 6"/>
          <p:cNvSpPr>
            <a:spLocks noEditPoints="1" noChangeArrowheads="1"/>
          </p:cNvSpPr>
          <p:nvPr/>
        </p:nvSpPr>
        <p:spPr bwMode="auto">
          <a:xfrm>
            <a:off x="1549834" y="4659715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76"/>
          <p:cNvSpPr txBox="1"/>
          <p:nvPr/>
        </p:nvSpPr>
        <p:spPr>
          <a:xfrm>
            <a:off x="2594592" y="4393254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94871" y="4801947"/>
            <a:ext cx="2968393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做开发，最重要的是思维敏捷，条理清晰，逻辑通顺，想法大胆，要有想象力，不拘于常规，不被思想束缚，跳出惯性思维。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3761">
            <a:off x="406817" y="697521"/>
            <a:ext cx="3221266" cy="1811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04" y="214433"/>
            <a:ext cx="3361129" cy="225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97427" y="584886"/>
            <a:ext cx="5509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solidFill>
                  <a:srgbClr val="FF0000"/>
                </a:solidFill>
              </a:rPr>
              <a:t>感谢观看</a:t>
            </a:r>
            <a:r>
              <a:rPr lang="en-US" altLang="zh-CN" sz="9600" dirty="0" smtClean="0">
                <a:solidFill>
                  <a:srgbClr val="FF0000"/>
                </a:solidFill>
              </a:rPr>
              <a:t>!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5652770" y="588010"/>
            <a:ext cx="3745865" cy="829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800" b="1">
                <a:solidFill>
                  <a:srgbClr val="D8603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项目概述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1290" y="1750695"/>
            <a:ext cx="6328410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      </a:t>
            </a:r>
            <a:r>
              <a:rPr lang="zh-CN" altLang="en-US" sz="2400" dirty="0" smtClean="0">
                <a:sym typeface="+mn-ea"/>
              </a:rPr>
              <a:t>吃鸡联盟是一款以辅佐绝地求生游戏为目的的移动端</a:t>
            </a:r>
            <a:r>
              <a:rPr lang="en-US" altLang="zh-CN" sz="2400" dirty="0" smtClean="0">
                <a:sym typeface="+mn-ea"/>
              </a:rPr>
              <a:t>APP</a:t>
            </a:r>
            <a:r>
              <a:rPr lang="zh-CN" altLang="en-US" sz="2400" dirty="0" smtClean="0">
                <a:sym typeface="+mn-ea"/>
              </a:rPr>
              <a:t>，主要页面包括：首页、注册页面、登录页面</a:t>
            </a:r>
            <a:r>
              <a:rPr lang="zh-CN" altLang="en-US" sz="2400" dirty="0">
                <a:sym typeface="+mn-ea"/>
              </a:rPr>
              <a:t>、咨询、</a:t>
            </a:r>
            <a:r>
              <a:rPr lang="zh-CN" altLang="en-US" sz="2400" dirty="0" smtClean="0">
                <a:sym typeface="+mn-ea"/>
              </a:rPr>
              <a:t>赛事</a:t>
            </a:r>
            <a:r>
              <a:rPr lang="zh-CN" altLang="en-US" sz="2400" dirty="0">
                <a:sym typeface="+mn-ea"/>
              </a:rPr>
              <a:t>、</a:t>
            </a:r>
            <a:r>
              <a:rPr lang="zh-CN" altLang="en-US" sz="2400" dirty="0" smtClean="0">
                <a:sym typeface="+mn-ea"/>
              </a:rPr>
              <a:t>攻略</a:t>
            </a:r>
            <a:r>
              <a:rPr lang="zh-CN" altLang="en-US" sz="2400" dirty="0">
                <a:sym typeface="+mn-ea"/>
              </a:rPr>
              <a:t>、</a:t>
            </a:r>
            <a:r>
              <a:rPr lang="zh-CN" altLang="en-US" sz="2400" dirty="0" smtClean="0">
                <a:sym typeface="+mn-ea"/>
              </a:rPr>
              <a:t>视频</a:t>
            </a:r>
            <a:r>
              <a:rPr lang="zh-CN" altLang="en-US" sz="2400" dirty="0">
                <a:sym typeface="+mn-ea"/>
              </a:rPr>
              <a:t>、</a:t>
            </a:r>
            <a:r>
              <a:rPr lang="zh-CN" altLang="en-US" sz="2400" dirty="0" smtClean="0">
                <a:sym typeface="+mn-ea"/>
              </a:rPr>
              <a:t>多人聊天</a:t>
            </a:r>
            <a:r>
              <a:rPr lang="zh-CN" altLang="en-US" sz="2400" dirty="0">
                <a:sym typeface="+mn-ea"/>
              </a:rPr>
              <a:t>、</a:t>
            </a:r>
            <a:r>
              <a:rPr lang="zh-CN" altLang="en-US" sz="2400" dirty="0" smtClean="0">
                <a:sym typeface="+mn-ea"/>
              </a:rPr>
              <a:t>武器查询，战绩</a:t>
            </a:r>
            <a:r>
              <a:rPr lang="zh-CN" altLang="en-US" sz="2400" dirty="0" smtClean="0">
                <a:sym typeface="+mn-ea"/>
              </a:rPr>
              <a:t>查询等</a:t>
            </a:r>
            <a:r>
              <a:rPr lang="en-US" altLang="zh-CN" sz="2400" dirty="0" smtClean="0">
                <a:sym typeface="+mn-ea"/>
              </a:rPr>
              <a:t>…</a:t>
            </a:r>
            <a:r>
              <a:rPr lang="en-US" altLang="zh-CN" sz="2400" dirty="0" smtClean="0">
                <a:sym typeface="+mn-ea"/>
              </a:rPr>
              <a:t>	</a:t>
            </a:r>
          </a:p>
          <a:p>
            <a:r>
              <a:rPr lang="en-US" altLang="zh-CN" dirty="0" smtClean="0"/>
              <a:t>          </a:t>
            </a:r>
            <a:r>
              <a:rPr lang="zh-CN" altLang="en-US" sz="2400" dirty="0" smtClean="0"/>
              <a:t>主要功能包括</a:t>
            </a:r>
            <a:r>
              <a:rPr lang="zh-CN" altLang="zh-CN" sz="2400" dirty="0" smtClean="0"/>
              <a:t>需求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1</a:t>
            </a:r>
            <a:r>
              <a:rPr lang="zh-CN" altLang="zh-CN" sz="2400" dirty="0"/>
              <a:t>：用户登录注册</a:t>
            </a:r>
          </a:p>
          <a:p>
            <a:r>
              <a:rPr lang="en-US" altLang="zh-CN" sz="2400" dirty="0" smtClean="0"/>
              <a:t>             2</a:t>
            </a:r>
            <a:r>
              <a:rPr lang="zh-CN" altLang="zh-CN" sz="2400" dirty="0"/>
              <a:t>：首页最新资讯推荐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r>
              <a:rPr lang="en-US" altLang="zh-CN" sz="2400" dirty="0" smtClean="0"/>
              <a:t>             3</a:t>
            </a:r>
            <a:r>
              <a:rPr lang="zh-CN" altLang="zh-CN" sz="2400" dirty="0"/>
              <a:t>：盟友圈添加好友</a:t>
            </a:r>
            <a:r>
              <a:rPr lang="zh-CN" altLang="zh-CN" sz="2400" dirty="0" smtClean="0"/>
              <a:t>，聊天</a:t>
            </a:r>
            <a:r>
              <a:rPr lang="zh-CN" altLang="zh-CN" sz="2400" dirty="0"/>
              <a:t>功能</a:t>
            </a:r>
          </a:p>
          <a:p>
            <a:r>
              <a:rPr lang="en-US" altLang="zh-CN" sz="2400" dirty="0" smtClean="0"/>
              <a:t>             4</a:t>
            </a:r>
            <a:r>
              <a:rPr lang="zh-CN" altLang="zh-CN" sz="2400" dirty="0"/>
              <a:t>：枪械资料展示</a:t>
            </a:r>
          </a:p>
          <a:p>
            <a:r>
              <a:rPr lang="en-US" altLang="zh-CN" sz="2400" dirty="0" smtClean="0"/>
              <a:t>             5</a:t>
            </a:r>
            <a:r>
              <a:rPr lang="zh-CN" altLang="zh-CN" sz="2400" dirty="0"/>
              <a:t>：用户战绩</a:t>
            </a:r>
            <a:r>
              <a:rPr lang="zh-CN" altLang="zh-CN" sz="2400" dirty="0" smtClean="0"/>
              <a:t>查询</a:t>
            </a:r>
            <a:endParaRPr lang="zh-CN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8703">
            <a:off x="551884" y="735365"/>
            <a:ext cx="4280710" cy="298010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050"/>
            <a:ext cx="4752975" cy="226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191759" y="49575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033069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A8784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609193" y="2208714"/>
            <a:ext cx="876002" cy="876002"/>
          </a:xfrm>
          <a:prstGeom prst="ellipse">
            <a:avLst/>
          </a:prstGeom>
          <a:solidFill>
            <a:srgbClr val="A878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90491" y="2027076"/>
            <a:ext cx="2798108" cy="4914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7123684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D86030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699808" y="2208714"/>
            <a:ext cx="876002" cy="876002"/>
          </a:xfrm>
          <a:prstGeom prst="ellipse">
            <a:avLst/>
          </a:prstGeom>
          <a:solidFill>
            <a:srgbClr val="D860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81118" y="2027076"/>
            <a:ext cx="2798108" cy="4914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033069" y="4072704"/>
            <a:ext cx="3459122" cy="1216882"/>
          </a:xfrm>
          <a:prstGeom prst="roundRect">
            <a:avLst/>
          </a:prstGeom>
          <a:noFill/>
          <a:ln w="19050" cmpd="sng">
            <a:solidFill>
              <a:srgbClr val="90A81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609193" y="4254684"/>
            <a:ext cx="876002" cy="876002"/>
          </a:xfrm>
          <a:prstGeom prst="ellipse">
            <a:avLst/>
          </a:prstGeom>
          <a:solidFill>
            <a:srgbClr val="90A8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429034" y="3993254"/>
            <a:ext cx="2798108" cy="4914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7123684" y="4072704"/>
            <a:ext cx="3459122" cy="1216882"/>
          </a:xfrm>
          <a:prstGeom prst="roundRect">
            <a:avLst/>
          </a:prstGeom>
          <a:noFill/>
          <a:ln w="19050" cmpd="sng">
            <a:solidFill>
              <a:srgbClr val="786060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699808" y="4254684"/>
            <a:ext cx="876002" cy="876002"/>
          </a:xfrm>
          <a:prstGeom prst="ellipse">
            <a:avLst/>
          </a:prstGeom>
          <a:solidFill>
            <a:srgbClr val="786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576343" y="4073046"/>
            <a:ext cx="2798108" cy="4914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调试运行环境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85183" y="2505513"/>
            <a:ext cx="2798108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nodeJs+mysql+Apache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80651" y="2674141"/>
            <a:ext cx="279810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</a:rPr>
              <a:t>Visual Studio Code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787" y="4316440"/>
            <a:ext cx="3262630" cy="10525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mintui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-socket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80651" y="4720111"/>
            <a:ext cx="2798108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191759" y="49575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033069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A8784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609193" y="2208714"/>
            <a:ext cx="876002" cy="876002"/>
          </a:xfrm>
          <a:prstGeom prst="ellipse">
            <a:avLst/>
          </a:prstGeom>
          <a:solidFill>
            <a:srgbClr val="A878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620971" y="2272186"/>
            <a:ext cx="2798108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首页展示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123684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D86030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699808" y="2208714"/>
            <a:ext cx="876002" cy="876002"/>
          </a:xfrm>
          <a:prstGeom prst="ellipse">
            <a:avLst/>
          </a:prstGeom>
          <a:solidFill>
            <a:srgbClr val="D860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81118" y="2272186"/>
            <a:ext cx="2798108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033069" y="4072704"/>
            <a:ext cx="3459122" cy="1216882"/>
          </a:xfrm>
          <a:prstGeom prst="roundRect">
            <a:avLst/>
          </a:prstGeom>
          <a:noFill/>
          <a:ln w="19050" cmpd="sng">
            <a:solidFill>
              <a:srgbClr val="90A81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609193" y="4254684"/>
            <a:ext cx="876002" cy="876002"/>
          </a:xfrm>
          <a:prstGeom prst="ellipse">
            <a:avLst/>
          </a:prstGeom>
          <a:solidFill>
            <a:srgbClr val="90A8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90503" y="4318156"/>
            <a:ext cx="2798108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123684" y="4072704"/>
            <a:ext cx="3459122" cy="1216882"/>
          </a:xfrm>
          <a:prstGeom prst="roundRect">
            <a:avLst/>
          </a:prstGeom>
          <a:noFill/>
          <a:ln w="19050" cmpd="sng">
            <a:solidFill>
              <a:srgbClr val="786060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699808" y="4254684"/>
            <a:ext cx="876002" cy="876002"/>
          </a:xfrm>
          <a:prstGeom prst="ellipse">
            <a:avLst/>
          </a:prstGeom>
          <a:solidFill>
            <a:srgbClr val="786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81118" y="4318156"/>
            <a:ext cx="2798108" cy="4534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首页资讯页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72" y="1449860"/>
            <a:ext cx="8491919" cy="4355432"/>
          </a:xfrm>
        </p:spPr>
      </p:pic>
    </p:spTree>
    <p:extLst>
      <p:ext uri="{BB962C8B-B14F-4D97-AF65-F5344CB8AC3E}">
        <p14:creationId xmlns:p14="http://schemas.microsoft.com/office/powerpoint/2010/main" val="13693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zh-CN" altLang="en-US" dirty="0" smtClean="0"/>
              <a:t>视频及赛事页面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04" y="700798"/>
            <a:ext cx="4058653" cy="615720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39"/>
            <a:ext cx="7346233" cy="58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8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3069" y="214207"/>
            <a:ext cx="76473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D86030"/>
                </a:solidFill>
              </a:rPr>
              <a:t>数据库设计文档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7" y="674582"/>
            <a:ext cx="11223638" cy="6106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40243" y="24576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D86030"/>
                </a:solidFill>
              </a:rPr>
              <a:t>接口</a:t>
            </a:r>
            <a:r>
              <a:rPr lang="zh-CN" altLang="en-US" b="1" dirty="0" smtClean="0">
                <a:solidFill>
                  <a:srgbClr val="D86030"/>
                </a:solidFill>
              </a:rPr>
              <a:t>设计</a:t>
            </a:r>
            <a:r>
              <a:rPr lang="zh-CN" altLang="en-US" b="1" dirty="0">
                <a:solidFill>
                  <a:srgbClr val="D86030"/>
                </a:solidFill>
              </a:rPr>
              <a:t>文档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66" y="799068"/>
            <a:ext cx="6285632" cy="59512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87" y="799068"/>
            <a:ext cx="2210850" cy="15639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608">
            <a:off x="8928450" y="5471010"/>
            <a:ext cx="1695361" cy="948896"/>
          </a:xfrm>
          <a:prstGeom prst="rect">
            <a:avLst/>
          </a:prstGeom>
        </p:spPr>
      </p:pic>
      <p:sp>
        <p:nvSpPr>
          <p:cNvPr id="6" name="十字星 5"/>
          <p:cNvSpPr/>
          <p:nvPr/>
        </p:nvSpPr>
        <p:spPr>
          <a:xfrm>
            <a:off x="1123" y="1260389"/>
            <a:ext cx="2185943" cy="458847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4566">
            <a:off x="7479343" y="3253980"/>
            <a:ext cx="2883271" cy="16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7094" y="1363451"/>
            <a:ext cx="228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使用用户</a:t>
            </a:r>
            <a:r>
              <a:rPr lang="zh-CN" altLang="en-US" dirty="0"/>
              <a:t>账号</a:t>
            </a:r>
            <a:r>
              <a:rPr lang="zh-CN" altLang="en-US" dirty="0" smtClean="0"/>
              <a:t>可登录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4207" y="748207"/>
            <a:ext cx="64133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D86030"/>
                </a:solidFill>
              </a:rPr>
              <a:t>登录</a:t>
            </a:r>
            <a:r>
              <a:rPr lang="zh-CN" altLang="en-US" sz="2000" b="1" dirty="0" smtClean="0">
                <a:solidFill>
                  <a:srgbClr val="D86030"/>
                </a:solidFill>
              </a:rPr>
              <a:t>页面，退出登录页面展示</a:t>
            </a:r>
            <a:endParaRPr lang="zh-CN" altLang="en-US" sz="2000" b="1" dirty="0">
              <a:solidFill>
                <a:srgbClr val="D8603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90" y="356600"/>
            <a:ext cx="3580952" cy="63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80" y="366125"/>
            <a:ext cx="3561905" cy="63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1231">
            <a:off x="4609539" y="3036445"/>
            <a:ext cx="3169920" cy="178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306</Words>
  <Application>Microsoft Office PowerPoint</Application>
  <PresentationFormat>宽屏</PresentationFormat>
  <Paragraphs>56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首页资讯页</vt:lpstr>
      <vt:lpstr>视频及赛事页面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web</cp:lastModifiedBy>
  <cp:revision>112</cp:revision>
  <dcterms:created xsi:type="dcterms:W3CDTF">2016-11-30T07:13:00Z</dcterms:created>
  <dcterms:modified xsi:type="dcterms:W3CDTF">2019-12-23T10:34:32Z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