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13"/>
  </p:notesMasterIdLst>
  <p:sldIdLst>
    <p:sldId id="277" r:id="rId4"/>
    <p:sldId id="266" r:id="rId5"/>
    <p:sldId id="267" r:id="rId6"/>
    <p:sldId id="278" r:id="rId7"/>
    <p:sldId id="268" r:id="rId8"/>
    <p:sldId id="270" r:id="rId9"/>
    <p:sldId id="275" r:id="rId10"/>
    <p:sldId id="274" r:id="rId11"/>
    <p:sldId id="27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55555"/>
    <a:srgbClr val="9E9E9E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4580"/>
  </p:normalViewPr>
  <p:slideViewPr>
    <p:cSldViewPr snapToGrid="0">
      <p:cViewPr varScale="1">
        <p:scale>
          <a:sx n="78" d="100"/>
          <a:sy n="78" d="100"/>
        </p:scale>
        <p:origin x="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3871B-607E-4CCA-B7E7-D95AB27B7B23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44DED-50FF-4452-A28E-E5E098012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8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44DED-50FF-4452-A28E-E5E0980121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1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51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2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03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924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69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2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56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99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53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93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28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758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880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380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512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310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92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51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66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3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637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7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39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993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1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1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5568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03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0234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0909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38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3508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45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989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3497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9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4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75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5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62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3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64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9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EA9E-9854-4CDB-BA3B-772A71147814}" type="datetimeFigureOut">
              <a:rPr lang="zh-TW" altLang="en-US" smtClean="0"/>
              <a:t>2019/8/14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326249-7D0E-4646-B7EC-E7EA2C1CF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2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hyperlink" Target="https://www.lenovo.com/tw/zh/p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sketchfab.com/3d-models/predator-render-d791acc784c9490ca6162b05186c52a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hyperlink" Target="https://sketchfab.com/3d-models/predator-render-d791acc784c9490ca6162b05186c52af?fbclid=IwAR0M_mPcTWKrR9Nw_fYNAByzWwHuI1UMMmCMIxE9HIMFZ-sgsDtgu_j0VRM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56810" y="2606664"/>
            <a:ext cx="8907468" cy="1646302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Acer Foco Black" panose="020B0904050202020203" pitchFamily="34" charset="0"/>
              </a:rPr>
              <a:t>Acer.com</a:t>
            </a:r>
            <a:br>
              <a:rPr lang="en-US" altLang="zh-TW" dirty="0" smtClean="0">
                <a:latin typeface="Acer Foco Black" panose="020B0904050202020203" pitchFamily="34" charset="0"/>
              </a:rPr>
            </a:br>
            <a:r>
              <a:rPr lang="en-US" altLang="zh-TW" dirty="0">
                <a:latin typeface="Acer Foco Black" panose="020B0904050202020203" pitchFamily="34" charset="0"/>
              </a:rPr>
              <a:t>A</a:t>
            </a:r>
            <a:r>
              <a:rPr lang="en-US" altLang="zh-TW" dirty="0" smtClean="0">
                <a:latin typeface="Acer Foco Black" panose="020B0904050202020203" pitchFamily="34" charset="0"/>
              </a:rPr>
              <a:t> </a:t>
            </a:r>
            <a:r>
              <a:rPr lang="en-US" altLang="zh-TW" dirty="0">
                <a:latin typeface="Acer Foco Black" panose="020B0904050202020203" pitchFamily="34" charset="0"/>
              </a:rPr>
              <a:t>modern e-Commerce Site</a:t>
            </a:r>
            <a:endParaRPr kumimoji="1" lang="zh-TW" altLang="en-US" dirty="0">
              <a:latin typeface="Acer Foco Black" panose="020B0904050202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51672" y="4252966"/>
            <a:ext cx="356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cer Foco Black" panose="020B0904050202020203" pitchFamily="34" charset="0"/>
              </a:rPr>
              <a:t>Jason’s Talk</a:t>
            </a:r>
            <a:endParaRPr lang="zh-TW" altLang="en-US" sz="2800" dirty="0">
              <a:latin typeface="Acer Foco Black" panose="020B0904050202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32745" y="5299103"/>
            <a:ext cx="491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cer Foco Black" panose="020B0904050202020203" pitchFamily="34" charset="0"/>
                <a:ea typeface="+mj-ea"/>
              </a:rPr>
              <a:t>BD    Eileen Lu</a:t>
            </a:r>
          </a:p>
          <a:p>
            <a:r>
              <a:rPr lang="en-US" altLang="zh-TW" dirty="0" smtClean="0">
                <a:latin typeface="Acer Foco Black" panose="020B0904050202020203" pitchFamily="34" charset="0"/>
                <a:ea typeface="+mj-ea"/>
              </a:rPr>
              <a:t>PM    Lena Wang</a:t>
            </a:r>
          </a:p>
          <a:p>
            <a:r>
              <a:rPr lang="en-US" altLang="zh-TW" dirty="0" smtClean="0">
                <a:latin typeface="Acer Foco Black" panose="020B0904050202020203" pitchFamily="34" charset="0"/>
                <a:ea typeface="+mj-ea"/>
              </a:rPr>
              <a:t>RD    Martin Lin</a:t>
            </a:r>
          </a:p>
          <a:p>
            <a:r>
              <a:rPr lang="en-US" altLang="zh-TW" dirty="0" smtClean="0">
                <a:latin typeface="Acer Foco Black" panose="020B0904050202020203" pitchFamily="34" charset="0"/>
                <a:ea typeface="+mj-ea"/>
              </a:rPr>
              <a:t>MKT  Henry Tsai</a:t>
            </a:r>
            <a:endParaRPr lang="zh-TW" altLang="en-US" dirty="0">
              <a:latin typeface="Acer Foco Black" panose="020B0904050202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8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95400" y="1142529"/>
            <a:ext cx="246440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 smtClean="0">
                <a:solidFill>
                  <a:srgbClr val="0070C0"/>
                </a:solidFill>
                <a:latin typeface="Acer Foco Black" panose="020B0904050202020203" pitchFamily="34" charset="0"/>
              </a:rPr>
              <a:t>Z</a:t>
            </a:r>
            <a:endParaRPr lang="zh-TW" altLang="en-US" sz="25000" dirty="0">
              <a:solidFill>
                <a:srgbClr val="0070C0"/>
              </a:solidFill>
              <a:latin typeface="Acer Foco Black" panose="020B0904050202020203" pitchFamily="34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cer Foco Black" panose="020B0904050202020203" pitchFamily="34" charset="0"/>
              </a:rPr>
              <a:t>TA</a:t>
            </a:r>
            <a:endParaRPr lang="zh-TW" altLang="en-US" dirty="0">
              <a:latin typeface="Acer Foco Black" panose="020B0904050202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6388" y="-126123"/>
            <a:ext cx="6805612" cy="6984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13" y="2713399"/>
            <a:ext cx="2221949" cy="22219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63606" y="5171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bg1"/>
                </a:solidFill>
                <a:latin typeface="Acer Foco Black" panose="020B0904050202020203" pitchFamily="34" charset="0"/>
                <a:ea typeface="微軟正黑體" panose="020B0604030504040204" pitchFamily="34" charset="-120"/>
              </a:rPr>
              <a:t>Feature</a:t>
            </a:r>
            <a:endParaRPr lang="en-US" altLang="zh-TW" dirty="0">
              <a:solidFill>
                <a:schemeClr val="bg1"/>
              </a:solidFill>
              <a:latin typeface="Acer Foco Black" panose="020B0904050202020203" pitchFamily="34" charset="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45" y="1764806"/>
            <a:ext cx="660408" cy="66040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485241" y="514041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latin typeface="Acer Foco Light" panose="020B0404050202020203" pitchFamily="34" charset="0"/>
              </a:rPr>
              <a:t>Age: 18~25</a:t>
            </a:r>
            <a:endParaRPr kumimoji="1" lang="zh-TW" altLang="en-US" sz="3600" b="1" dirty="0" smtClean="0">
              <a:latin typeface="Acer Foco Light" panose="020B0404050202020203" pitchFamily="34" charset="0"/>
            </a:endParaRPr>
          </a:p>
          <a:p>
            <a:endParaRPr kumimoji="1"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98564" y="1865811"/>
            <a:ext cx="2031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追求新奇事物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brand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525" y="1761646"/>
            <a:ext cx="738779" cy="73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9759606" y="18568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重視品牌形象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0" name="Picture 6" descr="facebook png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60" y="2807795"/>
            <a:ext cx="1016578" cy="101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6498564" y="308525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社群重度使用者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 descr="ãfriend png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824" y="2761423"/>
            <a:ext cx="1259339" cy="11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9759606" y="306037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朋友意見很重要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59803" y="4041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bg1"/>
                </a:solidFill>
                <a:latin typeface="Acer Foco Black" panose="020B0904050202020203" pitchFamily="34" charset="0"/>
                <a:ea typeface="微軟正黑體" panose="020B0604030504040204" pitchFamily="34" charset="-120"/>
              </a:rPr>
              <a:t>Problem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Picture 4" descr="¸éåç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22" y="4860876"/>
            <a:ext cx="701755" cy="70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5482585" y="4988103"/>
            <a:ext cx="7215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產品太多，不知道哪個產品適合我。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Picture 2" descr="girl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59" y="5840963"/>
            <a:ext cx="738705" cy="7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600119" y="5800006"/>
            <a:ext cx="7215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的看看就好，我比較信朋友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或網友評價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74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t="20077" r="1363" b="15862"/>
          <a:stretch/>
        </p:blipFill>
        <p:spPr>
          <a:xfrm>
            <a:off x="-1759826" y="1163723"/>
            <a:ext cx="15738085" cy="574954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12" name="矩形 11"/>
          <p:cNvSpPr/>
          <p:nvPr/>
        </p:nvSpPr>
        <p:spPr>
          <a:xfrm>
            <a:off x="0" y="228745"/>
            <a:ext cx="12475779" cy="668451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cer Foco Black" panose="020B0904050202020203" pitchFamily="34" charset="0"/>
              </a:rPr>
              <a:t>Acer.com</a:t>
            </a:r>
            <a:endParaRPr lang="zh-TW" altLang="en-US" dirty="0">
              <a:latin typeface="Acer Foco Black" panose="020B0904050202020203" pitchFamily="34" charset="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0" y="1431390"/>
            <a:ext cx="3510455" cy="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3069430" y="365125"/>
            <a:ext cx="6431511" cy="602117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43002" y="2593019"/>
            <a:ext cx="1744716" cy="174471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FFFF"/>
                </a:solidFill>
              </a:rPr>
              <a:t>\</a:t>
            </a:r>
          </a:p>
          <a:p>
            <a:pPr algn="ctr"/>
            <a:r>
              <a:rPr lang="en-US" altLang="zh-TW" b="1" dirty="0" smtClean="0">
                <a:solidFill>
                  <a:srgbClr val="FFFFFF"/>
                </a:solidFill>
                <a:latin typeface="Acer Foco Light" panose="020B0404050202020203" pitchFamily="34" charset="0"/>
              </a:rPr>
              <a:t>3D </a:t>
            </a:r>
            <a:r>
              <a:rPr lang="en-US" altLang="zh-TW" b="1" dirty="0">
                <a:solidFill>
                  <a:srgbClr val="FFFFFF"/>
                </a:solidFill>
                <a:latin typeface="Acer Foco Light" panose="020B0404050202020203" pitchFamily="34" charset="0"/>
              </a:rPr>
              <a:t>views of </a:t>
            </a:r>
          </a:p>
          <a:p>
            <a:pPr algn="ctr"/>
            <a:r>
              <a:rPr lang="en-US" altLang="zh-TW" b="1" dirty="0" smtClean="0">
                <a:solidFill>
                  <a:srgbClr val="FFFFFF"/>
                </a:solidFill>
                <a:latin typeface="Acer Foco Light" panose="020B0404050202020203" pitchFamily="34" charset="0"/>
              </a:rPr>
              <a:t>Products </a:t>
            </a:r>
            <a:endParaRPr lang="zh-TW" altLang="en-US" dirty="0">
              <a:latin typeface="Acer Foco Light" panose="020B0404050202020203" pitchFamily="34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5412828" y="20320"/>
            <a:ext cx="1744716" cy="174471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\</a:t>
            </a:r>
            <a:br>
              <a:rPr lang="en-US" altLang="zh-TW" b="1" dirty="0"/>
            </a:br>
            <a:r>
              <a:rPr lang="en-US" altLang="zh-TW" b="1" dirty="0">
                <a:latin typeface="Acer Foco Light" panose="020B0404050202020203" pitchFamily="34" charset="0"/>
              </a:rPr>
              <a:t>M</a:t>
            </a:r>
            <a:r>
              <a:rPr lang="en-US" altLang="zh-TW" b="1" dirty="0" smtClean="0">
                <a:latin typeface="Acer Foco Light" panose="020B0404050202020203" pitchFamily="34" charset="0"/>
              </a:rPr>
              <a:t>ascot</a:t>
            </a:r>
          </a:p>
          <a:p>
            <a:pPr algn="ctr"/>
            <a:r>
              <a:rPr lang="en-US" altLang="zh-TW" b="1" dirty="0" smtClean="0">
                <a:latin typeface="Acer Foco Light" panose="020B0404050202020203" pitchFamily="34" charset="0"/>
              </a:rPr>
              <a:t>Assistant</a:t>
            </a:r>
            <a:endParaRPr lang="zh-TW" altLang="en-US" b="1" dirty="0">
              <a:latin typeface="Acer Foco Light" panose="020B0404050202020203" pitchFamily="34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8682655" y="2552814"/>
            <a:ext cx="1744716" cy="174471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\</a:t>
            </a:r>
          </a:p>
          <a:p>
            <a:pPr algn="ctr"/>
            <a:r>
              <a:rPr lang="en-US" altLang="zh-TW" b="1" dirty="0" err="1" smtClean="0">
                <a:latin typeface="Acer Foco Light" panose="020B0404050202020203" pitchFamily="34" charset="0"/>
              </a:rPr>
              <a:t>Acer</a:t>
            </a:r>
            <a:endParaRPr lang="en-US" altLang="zh-TW" b="1" dirty="0" smtClean="0">
              <a:latin typeface="Acer Foco Light" panose="020B0404050202020203" pitchFamily="34" charset="0"/>
            </a:endParaRPr>
          </a:p>
          <a:p>
            <a:pPr algn="ctr"/>
            <a:r>
              <a:rPr lang="en-US" altLang="zh-TW" b="1" dirty="0" smtClean="0">
                <a:latin typeface="Acer Foco Light" panose="020B0404050202020203" pitchFamily="34" charset="0"/>
              </a:rPr>
              <a:t>Idea</a:t>
            </a:r>
          </a:p>
        </p:txBody>
      </p:sp>
      <p:sp>
        <p:nvSpPr>
          <p:cNvPr id="13" name="橢圓 12"/>
          <p:cNvSpPr/>
          <p:nvPr/>
        </p:nvSpPr>
        <p:spPr>
          <a:xfrm>
            <a:off x="5412828" y="4865598"/>
            <a:ext cx="1744716" cy="174471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\</a:t>
            </a:r>
          </a:p>
          <a:p>
            <a:pPr algn="ctr"/>
            <a:r>
              <a:rPr lang="en-US" altLang="zh-TW" b="1" dirty="0" smtClean="0">
                <a:latin typeface="Acer Foco Light" panose="020B0404050202020203" pitchFamily="34" charset="0"/>
              </a:rPr>
              <a:t>Social</a:t>
            </a:r>
          </a:p>
          <a:p>
            <a:pPr algn="ctr"/>
            <a:r>
              <a:rPr lang="en-US" altLang="zh-TW" b="1" dirty="0" smtClean="0">
                <a:latin typeface="Acer Foco Light" panose="020B0404050202020203" pitchFamily="34" charset="0"/>
              </a:rPr>
              <a:t>Media</a:t>
            </a: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4907192" y="1335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高黏著度官網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90829" y="2661422"/>
            <a:ext cx="2993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針對需求解決問題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值得信賴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人性化的新奇體驗</a:t>
            </a:r>
          </a:p>
        </p:txBody>
      </p:sp>
    </p:spTree>
    <p:extLst>
      <p:ext uri="{BB962C8B-B14F-4D97-AF65-F5344CB8AC3E}">
        <p14:creationId xmlns:p14="http://schemas.microsoft.com/office/powerpoint/2010/main" val="12821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-426442" y="-510005"/>
            <a:ext cx="3087549" cy="30875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Acer Foco Light" panose="020B0404050202020203" pitchFamily="34" charset="0"/>
              </a:rPr>
              <a:t>Assistant</a:t>
            </a:r>
            <a:endParaRPr lang="zh-TW" altLang="en-US" sz="2800" b="1" dirty="0">
              <a:latin typeface="Acer Foco Light" panose="020B0404050202020203" pitchFamily="34" charset="0"/>
            </a:endParaRPr>
          </a:p>
        </p:txBody>
      </p:sp>
      <p:pic>
        <p:nvPicPr>
          <p:cNvPr id="4100" name="Picture 4" descr="ãswift acer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321" y="768561"/>
            <a:ext cx="4081570" cy="229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223069" y="3084959"/>
            <a:ext cx="420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提供建議、產品特色介紹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02" name="Picture 6" descr="ãhp envy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55" y="3428032"/>
            <a:ext cx="2183158" cy="165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455763" y="3693336"/>
            <a:ext cx="3669410" cy="2705640"/>
            <a:chOff x="4322493" y="3559369"/>
            <a:chExt cx="3669410" cy="2705640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04604" y="5864899"/>
              <a:ext cx="290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r>
                <a:rPr lang="zh-TW" altLang="en-US" sz="20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他牌</a:t>
              </a:r>
              <a:r>
                <a:rPr lang="zh-TW" altLang="en-US" sz="20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產品比較並推薦</a:t>
              </a: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098" name="Picture 2" descr="ãswift acerãçåçæå°çµæ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426" y="4096173"/>
              <a:ext cx="2279477" cy="1804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ãasus zenbook png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493" y="4051532"/>
              <a:ext cx="1679211" cy="168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 rot="20927024">
              <a:off x="5638418" y="3559369"/>
              <a:ext cx="11165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600" dirty="0" smtClean="0">
                  <a:solidFill>
                    <a:srgbClr val="FF0000"/>
                  </a:solidFill>
                  <a:latin typeface="Algerian" panose="04020705040A02060702" pitchFamily="82" charset="0"/>
                </a:rPr>
                <a:t>?</a:t>
              </a:r>
              <a:endParaRPr lang="zh-TW" altLang="en-US" sz="9600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4398835" y="3849834"/>
            <a:ext cx="3395137" cy="2565197"/>
            <a:chOff x="8523417" y="3684713"/>
            <a:chExt cx="3395137" cy="2565197"/>
          </a:xfrm>
        </p:grpSpPr>
        <p:pic>
          <p:nvPicPr>
            <p:cNvPr id="17" name="Picture 4" descr="instagram pngãçåçæå°çµæ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154" y="3684713"/>
              <a:ext cx="842951" cy="842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facebook pngãçåçæå°çµæ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880" y="4527664"/>
              <a:ext cx="879295" cy="87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ãcommunity pngãçåçæå°çµæ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38" y="4468436"/>
              <a:ext cx="934244" cy="91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8523417" y="5849800"/>
              <a:ext cx="290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r>
                <a:rPr lang="zh-TW" altLang="en-US" sz="20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社群、論壇</a:t>
              </a:r>
              <a:r>
                <a:rPr lang="zh-TW" altLang="en-US" sz="20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做連結</a:t>
              </a:r>
              <a:endPara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291475" y="4103886"/>
              <a:ext cx="800101" cy="2381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#Solution</a:t>
              </a:r>
              <a:endParaRPr lang="zh-TW" altLang="en-US" sz="12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0518379" y="4314160"/>
              <a:ext cx="1400175" cy="2770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#Recommendation</a:t>
              </a:r>
              <a:endParaRPr lang="zh-TW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818415" y="3903490"/>
              <a:ext cx="800101" cy="23812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#GPU</a:t>
              </a:r>
              <a:endParaRPr lang="zh-TW" altLang="en-US" sz="12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849895" y="4863682"/>
              <a:ext cx="800101" cy="238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#Switt3</a:t>
              </a:r>
              <a:endParaRPr lang="zh-TW" altLang="en-US" sz="12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9431983" y="4715242"/>
              <a:ext cx="2288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/>
                <a:t>Community</a:t>
              </a:r>
              <a:endParaRPr lang="zh-TW" altLang="en-US" sz="20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683315" y="4563328"/>
              <a:ext cx="800101" cy="2381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#Upgrade</a:t>
              </a:r>
              <a:endParaRPr lang="zh-TW" altLang="en-US" sz="12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8433302" y="158199"/>
            <a:ext cx="3350826" cy="5395090"/>
            <a:chOff x="3025320" y="784328"/>
            <a:chExt cx="3464560" cy="5815936"/>
          </a:xfrm>
        </p:grpSpPr>
        <p:pic>
          <p:nvPicPr>
            <p:cNvPr id="32" name="內容版面配置區 2">
              <a:hlinkClick r:id="rId9"/>
              <a:extLst>
                <a:ext uri="{FF2B5EF4-FFF2-40B4-BE49-F238E27FC236}">
                  <a16:creationId xmlns="" xmlns:a16="http://schemas.microsoft.com/office/drawing/2014/main" id="{B691E12F-E77B-4C37-B1F2-476DDC3AB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6540" t="5430"/>
            <a:stretch/>
          </p:blipFill>
          <p:spPr>
            <a:xfrm>
              <a:off x="3025320" y="784328"/>
              <a:ext cx="3464560" cy="5815936"/>
            </a:xfrm>
            <a:prstGeom prst="rect">
              <a:avLst/>
            </a:prstGeom>
          </p:spPr>
        </p:pic>
        <p:sp>
          <p:nvSpPr>
            <p:cNvPr id="34" name="文字方塊 33"/>
            <p:cNvSpPr txBox="1"/>
            <p:nvPr/>
          </p:nvSpPr>
          <p:spPr>
            <a:xfrm>
              <a:off x="4053268" y="3104812"/>
              <a:ext cx="617750" cy="307777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555555"/>
                  </a:solidFill>
                </a:rPr>
                <a:t>ACER</a:t>
              </a:r>
              <a:endParaRPr lang="zh-TW" altLang="en-US" sz="1400" b="1" dirty="0">
                <a:solidFill>
                  <a:srgbClr val="555555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025320" y="842963"/>
              <a:ext cx="2126495" cy="383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255031" y="840782"/>
              <a:ext cx="228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err="1" smtClean="0"/>
                <a:t>Acer</a:t>
              </a:r>
              <a:r>
                <a:rPr kumimoji="1"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V Boli" panose="02000500030200090000" pitchFamily="2" charset="0"/>
                </a:rPr>
                <a:t>仔</a:t>
              </a:r>
              <a:endPara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V Boli" panose="02000500030200090000" pitchFamily="2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5867" y="4575179"/>
              <a:ext cx="2081212" cy="264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Fu/</a:t>
              </a:r>
              <a:endParaRPr kumimoji="1"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 flipV="1">
              <a:off x="3512331" y="4986662"/>
              <a:ext cx="2490537" cy="726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512331" y="4921315"/>
              <a:ext cx="2288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標楷體" charset="-120"/>
                </a:rPr>
                <a:t>我不知道什麼樣的產品適合我。</a:t>
              </a:r>
              <a:endParaRPr kumimoji="1"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512331" y="5217164"/>
              <a:ext cx="2288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標楷體" charset="-120"/>
                </a:rPr>
                <a:t>我想針對特定產品提出問題。</a:t>
              </a:r>
              <a:endParaRPr kumimoji="1"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512331" y="5495373"/>
              <a:ext cx="2288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標楷體" charset="-120"/>
                </a:rPr>
                <a:t>我想進行產品的比較。</a:t>
              </a:r>
              <a:endParaRPr kumimoji="1"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3285867" y="4559182"/>
              <a:ext cx="2288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標楷體" charset="-120"/>
                </a:rPr>
                <a:t>請問您需要哪方面的協助呢？</a:t>
              </a:r>
              <a:endParaRPr kumimoji="1"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標楷體" charset="-120"/>
              </a:endParaRPr>
            </a:p>
          </p:txBody>
        </p: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5" y="1036753"/>
            <a:ext cx="2179848" cy="2179848"/>
          </a:xfrm>
          <a:prstGeom prst="rect">
            <a:avLst/>
          </a:prstGeom>
        </p:spPr>
      </p:pic>
      <p:sp>
        <p:nvSpPr>
          <p:cNvPr id="43" name="文字方塊 42"/>
          <p:cNvSpPr txBox="1"/>
          <p:nvPr/>
        </p:nvSpPr>
        <p:spPr>
          <a:xfrm>
            <a:off x="8176835" y="5735286"/>
            <a:ext cx="4047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人性化體驗</a:t>
            </a:r>
            <a:endParaRPr kumimoji="1"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提高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</a:t>
            </a:r>
            <a:r>
              <a:rPr kumimoji="1"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黏著度</a:t>
            </a:r>
            <a:endParaRPr kumimoji="1"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354728" y="6398976"/>
            <a:ext cx="481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tx1">
                <a:lumMod val="85000"/>
                <a:lumOff val="15000"/>
              </a:schemeClr>
            </a:gs>
            <a:gs pos="5000">
              <a:schemeClr val="accent3">
                <a:lumMod val="95000"/>
                <a:lumOff val="5000"/>
              </a:schemeClr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-479603" y="-532744"/>
            <a:ext cx="3087549" cy="30875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FFFF"/>
                </a:solidFill>
                <a:latin typeface="Acer Foco Light" panose="020B0404050202020203" pitchFamily="34" charset="0"/>
              </a:rPr>
              <a:t>3D views of </a:t>
            </a:r>
          </a:p>
          <a:p>
            <a:pPr algn="ctr"/>
            <a:r>
              <a:rPr lang="en-US" altLang="zh-TW" sz="2800" b="1" dirty="0" smtClean="0">
                <a:solidFill>
                  <a:srgbClr val="FFFFFF"/>
                </a:solidFill>
                <a:latin typeface="Acer Foco Light" panose="020B0404050202020203" pitchFamily="34" charset="0"/>
              </a:rPr>
              <a:t>Products </a:t>
            </a:r>
            <a:endParaRPr lang="zh-TW" altLang="en-US" sz="2800" dirty="0">
              <a:latin typeface="Acer Foco Light" panose="020B0404050202020203" pitchFamily="34" charset="0"/>
            </a:endParaRPr>
          </a:p>
        </p:txBody>
      </p:sp>
      <p:pic>
        <p:nvPicPr>
          <p:cNvPr id="7" name="內容版面配置區 3">
            <a:hlinkClick r:id="rId2"/>
            <a:extLst>
              <a:ext uri="{FF2B5EF4-FFF2-40B4-BE49-F238E27FC236}">
                <a16:creationId xmlns:a16="http://schemas.microsoft.com/office/drawing/2014/main" xmlns="" id="{6CECF0FD-6313-496D-A2A8-CED73ABB5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7" b="99493" l="0" r="89813">
                        <a14:foregroundMark x1="48217" y1="23818" x2="48217" y2="23818"/>
                        <a14:foregroundMark x1="55348" y1="23818" x2="55348" y2="23818"/>
                        <a14:foregroundMark x1="50255" y1="24324" x2="50255" y2="24324"/>
                        <a14:foregroundMark x1="48387" y1="23142" x2="48387" y2="23142"/>
                        <a14:foregroundMark x1="50255" y1="23142" x2="50255" y2="23142"/>
                        <a14:foregroundMark x1="52462" y1="22804" x2="52462" y2="22804"/>
                        <a14:foregroundMark x1="54329" y1="23142" x2="54329" y2="231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7341" y="142191"/>
            <a:ext cx="4899760" cy="492438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225859" y="5563334"/>
            <a:ext cx="375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針對點選位置做詳細介紹</a:t>
            </a:r>
            <a:endParaRPr kumimoji="1"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87341" y="5066575"/>
            <a:ext cx="4338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5"/>
              </a:rPr>
              <a:t>https://sketchfab.com/3d-models/predator-render-d791acc784c9490ca6162b05186c52af?fbclid=IwAR0M_mPcTWKrR9Nw_fYNAByzWwHuI1UMMmCMIxE9HIMFZ-sgsDtgu_j0VRM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1642" y="3151701"/>
            <a:ext cx="4047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耳目一新的介紹</a:t>
            </a:r>
            <a:endParaRPr kumimoji="1"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科技感介面</a:t>
            </a:r>
            <a:endParaRPr kumimoji="1"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51702" y="1428649"/>
            <a:ext cx="3268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HDMI 2.0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Mini DisplayPort (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mDP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USB-C™ Thunderbolt™ 3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連接埠，您可以多連接幾個額外的顯示器。加上筆記型電腦的顯示器，您總共可以運用四個顯示器來玩遊戲。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35269" y="3868681"/>
            <a:ext cx="324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11720" y="3684015"/>
            <a:ext cx="28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造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口碑相傳機會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07639" y="4910072"/>
            <a:ext cx="324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19051" y="4747838"/>
            <a:ext cx="28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高科技高品質品牌形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象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821" y="3566842"/>
            <a:ext cx="2908239" cy="1800850"/>
          </a:xfrm>
          <a:prstGeom prst="rect">
            <a:avLst/>
          </a:prstGeom>
        </p:spPr>
      </p:pic>
      <p:pic>
        <p:nvPicPr>
          <p:cNvPr id="2050" name="Picture 2" descr="ãclick png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19344">
            <a:off x="8075628" y="3213673"/>
            <a:ext cx="444955" cy="59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-705575" y="-317500"/>
            <a:ext cx="3087549" cy="30875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latin typeface="Acer Foco Light" panose="020B0404050202020203" pitchFamily="34" charset="0"/>
              </a:rPr>
              <a:t>Acer</a:t>
            </a:r>
            <a:r>
              <a:rPr lang="en-US" altLang="zh-TW" sz="2800" b="1" dirty="0" smtClean="0">
                <a:latin typeface="Acer Foco Light" panose="020B0404050202020203" pitchFamily="34" charset="0"/>
              </a:rPr>
              <a:t> Idea</a:t>
            </a:r>
            <a:endParaRPr lang="zh-TW" altLang="en-US" sz="2800" b="1" dirty="0">
              <a:latin typeface="Acer Foco Light" panose="020B0404050202020203" pitchFamily="34" charset="0"/>
            </a:endParaRPr>
          </a:p>
        </p:txBody>
      </p:sp>
      <p:pic>
        <p:nvPicPr>
          <p:cNvPr id="5" name="內容版面配置區 3">
            <a:extLst>
              <a:ext uri="{FF2B5EF4-FFF2-40B4-BE49-F238E27FC236}">
                <a16:creationId xmlns="" xmlns:a16="http://schemas.microsoft.com/office/drawing/2014/main" id="{64B41308-5DE0-4EE2-ACA1-0B3E7B50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74" y="1514475"/>
            <a:ext cx="4973817" cy="515421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28229" y="3532937"/>
            <a:ext cx="13722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最棒的電競機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13991" y="4157441"/>
            <a:ext cx="22076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玩遊戲不卡頓</a:t>
            </a:r>
            <a:r>
              <a:rPr lang="ja-JP" altLang="en-US" sz="1400" dirty="0"/>
              <a:t>ヽ</a:t>
            </a:r>
            <a:r>
              <a:rPr lang="en-US" altLang="ja-JP" sz="1400" dirty="0"/>
              <a:t>(●´∀`●)</a:t>
            </a:r>
            <a:r>
              <a:rPr lang="ja-JP" altLang="en-US" sz="1400" dirty="0"/>
              <a:t>ﾉ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13991" y="5259177"/>
            <a:ext cx="5918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28229" y="5922372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高，吃雞更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EZ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124177" y="1286600"/>
            <a:ext cx="374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92D050"/>
                </a:solidFill>
                <a:latin typeface="Acer Foco Light" panose="020B0404050202020203" pitchFamily="34" charset="0"/>
              </a:rPr>
              <a:t>Customer reviews</a:t>
            </a:r>
            <a:endParaRPr lang="zh-TW" altLang="en-US" sz="3200" b="1" dirty="0">
              <a:solidFill>
                <a:srgbClr val="92D050"/>
              </a:solidFill>
              <a:latin typeface="Acer Foco Light" panose="020B0404050202020203" pitchFamily="34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900987" y="3093214"/>
            <a:ext cx="3557587" cy="1100137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151017" y="3334354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cer Foco Black" panose="020B0904050202020203" pitchFamily="34" charset="0"/>
              </a:rPr>
              <a:t>Creative Idea !</a:t>
            </a:r>
            <a:endParaRPr kumimoji="1" lang="zh-TW" altLang="en-US" sz="3600" b="1" dirty="0">
              <a:solidFill>
                <a:schemeClr val="bg1"/>
              </a:solidFill>
              <a:latin typeface="Acer Foco Black" panose="020B0904050202020203" pitchFamily="34" charset="0"/>
            </a:endParaRPr>
          </a:p>
        </p:txBody>
      </p:sp>
      <p:pic>
        <p:nvPicPr>
          <p:cNvPr id="3074" name="Picture 2" descr="click icon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1930804"/>
            <a:ext cx="32956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9679780" y="2599560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latin typeface="Acer Foco Light" panose="020B0404050202020203" pitchFamily="34" charset="0"/>
              </a:rPr>
              <a:t>CLICK</a:t>
            </a:r>
            <a:endParaRPr kumimoji="1" lang="zh-TW" altLang="en-US" sz="3600" b="1" dirty="0">
              <a:latin typeface="Acer Foco Light" panose="020B0404050202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709836" y="4782124"/>
            <a:ext cx="4399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打造傾聽消費者聲音的形象         提高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</a:t>
            </a:r>
            <a:r>
              <a:rPr kumimoji="1"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黏著度和回購率</a:t>
            </a:r>
            <a:endParaRPr kumimoji="1"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7565456" y="5397948"/>
            <a:ext cx="481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7076" y="307973"/>
            <a:ext cx="10515600" cy="1325563"/>
          </a:xfrm>
        </p:spPr>
        <p:txBody>
          <a:bodyPr/>
          <a:lstStyle/>
          <a:p>
            <a:r>
              <a:rPr kumimoji="1" lang="en-US" altLang="zh-TW" b="1" dirty="0" smtClean="0">
                <a:latin typeface="Acer Foco Black" panose="020B0904050202020203" pitchFamily="34" charset="0"/>
              </a:rPr>
              <a:t>Fans page</a:t>
            </a:r>
            <a:endParaRPr kumimoji="1" lang="zh-TW" altLang="en-US" b="1" dirty="0">
              <a:latin typeface="Acer Foco Black" panose="020B0904050202020203" pitchFamily="34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-348385" y="-573019"/>
            <a:ext cx="3087549" cy="30875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Acer Foco Light" panose="020B0404050202020203" pitchFamily="34" charset="0"/>
              </a:rPr>
              <a:t>Social Media</a:t>
            </a:r>
            <a:endParaRPr lang="zh-TW" altLang="en-US" sz="2800" b="1" dirty="0" smtClean="0">
              <a:latin typeface="Acer Foco Light" panose="020B0404050202020203" pitchFamily="34" charset="0"/>
            </a:endParaRPr>
          </a:p>
          <a:p>
            <a:pPr algn="ctr"/>
            <a:r>
              <a:rPr lang="en-US" altLang="zh-TW" sz="2800" b="1" dirty="0">
                <a:latin typeface="Acer Foco Light" panose="020B0404050202020203" pitchFamily="34" charset="0"/>
              </a:rPr>
              <a:t>(</a:t>
            </a:r>
            <a:r>
              <a:rPr lang="en-US" altLang="zh-TW" sz="2800" b="1" dirty="0" smtClean="0">
                <a:latin typeface="Acer Foco Light" panose="020B0404050202020203" pitchFamily="34" charset="0"/>
              </a:rPr>
              <a:t>link to</a:t>
            </a:r>
          </a:p>
          <a:p>
            <a:pPr algn="ctr"/>
            <a:r>
              <a:rPr lang="en-US" altLang="zh-TW" sz="2800" b="1" dirty="0" smtClean="0">
                <a:latin typeface="Acer Foco Light" panose="020B0404050202020203" pitchFamily="34" charset="0"/>
              </a:rPr>
              <a:t> </a:t>
            </a:r>
            <a:r>
              <a:rPr lang="en-US" altLang="zh-TW" sz="2800" b="1" dirty="0" err="1" smtClean="0">
                <a:latin typeface="Acer Foco Light" panose="020B0404050202020203" pitchFamily="34" charset="0"/>
              </a:rPr>
              <a:t>Acer.com</a:t>
            </a:r>
            <a:r>
              <a:rPr lang="en-US" altLang="zh-TW" sz="2800" b="1" dirty="0" smtClean="0">
                <a:latin typeface="Acer Foco Light" panose="020B0404050202020203" pitchFamily="34" charset="0"/>
              </a:rPr>
              <a:t>)</a:t>
            </a:r>
            <a:endParaRPr lang="zh-TW" altLang="en-US" sz="2800" b="1" dirty="0">
              <a:latin typeface="Acer Foco Light" panose="020B0404050202020203" pitchFamily="34" charset="0"/>
            </a:endParaRPr>
          </a:p>
        </p:txBody>
      </p:sp>
      <p:pic>
        <p:nvPicPr>
          <p:cNvPr id="9218" name="Picture 2" descr="facebook png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68" y="1809105"/>
            <a:ext cx="1669814" cy="166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instagram png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06" y="4314979"/>
            <a:ext cx="1625575" cy="16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83" y="4928277"/>
            <a:ext cx="1130597" cy="113059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171479" y="2138981"/>
            <a:ext cx="3553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提高互動性</a:t>
            </a:r>
          </a:p>
          <a:p>
            <a:pPr marL="342900" indent="-342900">
              <a:buFont typeface="Wingdings" charset="2"/>
              <a:buChar char="Ø"/>
            </a:pP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宣傳活動與促銷資訊</a:t>
            </a:r>
          </a:p>
          <a:p>
            <a:pPr marL="342900" indent="-342900">
              <a:buFont typeface="Wingdings" charset="2"/>
              <a:buChar char="Ø"/>
            </a:pP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提高與</a:t>
            </a:r>
            <a:r>
              <a:rPr lang="en-US" altLang="zh-TW" sz="2400" b="1" dirty="0" err="1" smtClean="0">
                <a:solidFill>
                  <a:srgbClr val="00B050"/>
                </a:solidFill>
                <a:latin typeface="Acer Foco Light" panose="020B0404050202020203" pitchFamily="34" charset="0"/>
                <a:ea typeface="微軟正黑體" panose="020B0604030504040204" pitchFamily="34" charset="-120"/>
              </a:rPr>
              <a:t>Acer.com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的連結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171479" y="4260254"/>
            <a:ext cx="4701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科技相關產品知識平台</a:t>
            </a:r>
            <a:endParaRPr lang="en-US" altLang="zh-TW" sz="2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生活化的方式塑造懂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的形象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激發創意想法</a:t>
            </a:r>
            <a:endParaRPr lang="en-US" altLang="zh-TW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B050"/>
                </a:solidFill>
                <a:latin typeface="Acer Foco Light" panose="020B0404050202020203" pitchFamily="34" charset="0"/>
                <a:ea typeface="微軟正黑體" panose="020B0604030504040204" pitchFamily="34" charset="-120"/>
              </a:rPr>
              <a:t>    (Link</a:t>
            </a:r>
            <a:r>
              <a:rPr lang="zh-TW" altLang="en-US" sz="2400" b="1" dirty="0" smtClean="0">
                <a:solidFill>
                  <a:srgbClr val="00B050"/>
                </a:solidFill>
                <a:latin typeface="Acer Foco Light" panose="020B0404050202020203" pitchFamily="34" charset="0"/>
                <a:ea typeface="微軟正黑體" panose="020B0604030504040204" pitchFamily="34" charset="-120"/>
              </a:rPr>
              <a:t>至</a:t>
            </a:r>
            <a:r>
              <a:rPr lang="en-US" altLang="zh-TW" sz="2400" b="1" dirty="0" err="1" smtClean="0">
                <a:solidFill>
                  <a:srgbClr val="00B050"/>
                </a:solidFill>
                <a:latin typeface="Acer Foco Light" panose="020B0404050202020203" pitchFamily="34" charset="0"/>
                <a:ea typeface="微軟正黑體" panose="020B0604030504040204" pitchFamily="34" charset="-120"/>
              </a:rPr>
              <a:t>Acer.com</a:t>
            </a:r>
            <a:r>
              <a:rPr lang="en-US" altLang="zh-TW" sz="2400" b="1" dirty="0" smtClean="0">
                <a:solidFill>
                  <a:srgbClr val="00B050"/>
                </a:solidFill>
                <a:latin typeface="Acer Foco Light" panose="020B0404050202020203" pitchFamily="34" charset="0"/>
                <a:ea typeface="微軟正黑體" panose="020B0604030504040204" pitchFamily="34" charset="-120"/>
              </a:rPr>
              <a:t>)</a:t>
            </a:r>
            <a:endParaRPr lang="zh-TW" altLang="en-US" sz="2400" b="1" dirty="0" smtClean="0">
              <a:solidFill>
                <a:srgbClr val="00B050"/>
              </a:solidFill>
              <a:latin typeface="Acer Foco Light" panose="020B0404050202020203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9222" name="Picture 6" descr="acer png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54" y="3678944"/>
            <a:ext cx="1931498" cy="60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箭頭接點 11"/>
          <p:cNvCxnSpPr/>
          <p:nvPr/>
        </p:nvCxnSpPr>
        <p:spPr>
          <a:xfrm flipH="1">
            <a:off x="3497736" y="3080881"/>
            <a:ext cx="1103140" cy="510568"/>
          </a:xfrm>
          <a:prstGeom prst="straightConnector1">
            <a:avLst/>
          </a:prstGeom>
          <a:ln w="539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 flipH="1" flipV="1">
            <a:off x="3487349" y="4388319"/>
            <a:ext cx="1248280" cy="424313"/>
          </a:xfrm>
          <a:prstGeom prst="straightConnector1">
            <a:avLst/>
          </a:prstGeom>
          <a:ln w="539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/>
          <p:nvPr/>
        </p:nvCxnSpPr>
        <p:spPr>
          <a:xfrm flipH="1">
            <a:off x="5691693" y="3578578"/>
            <a:ext cx="8850" cy="648173"/>
          </a:xfrm>
          <a:prstGeom prst="straightConnector1">
            <a:avLst/>
          </a:prstGeom>
          <a:ln w="539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965506" y="5751694"/>
            <a:ext cx="267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92D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Knowledge!</a:t>
            </a:r>
            <a:endParaRPr lang="zh-TW" altLang="en-US" sz="4000" b="1" dirty="0">
              <a:solidFill>
                <a:srgbClr val="92D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6" name="Picture 18" descr="ãknowledge png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2125">
            <a:off x="4265619" y="5492924"/>
            <a:ext cx="722876" cy="85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Acer Foco Black" panose="020B0904050202020203" pitchFamily="34" charset="0"/>
              </a:rPr>
              <a:t>What can Acer get?</a:t>
            </a:r>
            <a:endParaRPr kumimoji="1" lang="zh-TW" altLang="en-US" dirty="0">
              <a:latin typeface="Acer Foco Black" panose="020B0904050202020203" pitchFamily="34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1971675" y="1690688"/>
            <a:ext cx="1143000" cy="110013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623887" y="4414838"/>
            <a:ext cx="1143000" cy="110013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2812" y="4414837"/>
            <a:ext cx="1143000" cy="110013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箭頭接點 6"/>
          <p:cNvCxnSpPr>
            <a:stCxn id="3" idx="3"/>
            <a:endCxn id="4" idx="0"/>
          </p:cNvCxnSpPr>
          <p:nvPr/>
        </p:nvCxnSpPr>
        <p:spPr>
          <a:xfrm flipH="1">
            <a:off x="1195387" y="2629714"/>
            <a:ext cx="943676" cy="1785124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>
            <a:stCxn id="4" idx="6"/>
            <a:endCxn id="5" idx="2"/>
          </p:cNvCxnSpPr>
          <p:nvPr/>
        </p:nvCxnSpPr>
        <p:spPr>
          <a:xfrm flipV="1">
            <a:off x="1766887" y="4964906"/>
            <a:ext cx="1685925" cy="1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>
            <a:stCxn id="5" idx="0"/>
            <a:endCxn id="3" idx="5"/>
          </p:cNvCxnSpPr>
          <p:nvPr/>
        </p:nvCxnSpPr>
        <p:spPr>
          <a:xfrm flipH="1" flipV="1">
            <a:off x="2947287" y="2629714"/>
            <a:ext cx="1077025" cy="1785123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040731" y="2016126"/>
            <a:ext cx="305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一般顧客</a:t>
            </a:r>
            <a:endParaRPr kumimoji="1"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5073" y="4786312"/>
            <a:ext cx="305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忠實顧客</a:t>
            </a:r>
            <a:endParaRPr kumimoji="1"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44006" y="4795628"/>
            <a:ext cx="305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新顧客</a:t>
            </a:r>
            <a:endParaRPr kumimoji="1"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91346" y="5382205"/>
            <a:ext cx="267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藉由分享</a:t>
            </a:r>
            <a:r>
              <a:rPr kumimoji="1" lang="en-US" altLang="zh-TW" b="1" dirty="0" smtClean="0">
                <a:latin typeface="Acer Foco Light" panose="020B0404050202020203" pitchFamily="34" charset="0"/>
                <a:ea typeface="微軟正黑體" panose="020B0604030504040204" pitchFamily="34" charset="-120"/>
              </a:rPr>
              <a:t>FB</a:t>
            </a:r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活動訊息或是</a:t>
            </a:r>
            <a:r>
              <a:rPr kumimoji="1" lang="en-US" altLang="zh-TW" b="1" dirty="0" smtClean="0">
                <a:latin typeface="Acer Foco Light" panose="020B0404050202020203" pitchFamily="34" charset="0"/>
                <a:ea typeface="微軟正黑體" panose="020B0604030504040204" pitchFamily="34" charset="-120"/>
              </a:rPr>
              <a:t>IG</a:t>
            </a:r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知識吸引新顧客。</a:t>
            </a:r>
            <a:endParaRPr kumimoji="1"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54585" y="3143405"/>
            <a:ext cx="305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接觸</a:t>
            </a:r>
            <a:r>
              <a:rPr kumimoji="1" lang="en-US" altLang="zh-TW" b="1" dirty="0" err="1" smtClean="0">
                <a:latin typeface="Acer Foco Light" panose="020B0404050202020203" pitchFamily="34" charset="0"/>
                <a:ea typeface="微軟正黑體" panose="020B0604030504040204" pitchFamily="34" charset="-120"/>
              </a:rPr>
              <a:t>Acer.com</a:t>
            </a:r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人性化設計，</a:t>
            </a:r>
            <a:endParaRPr kumimoji="1"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如機器人與</a:t>
            </a:r>
            <a:r>
              <a:rPr kumimoji="1" lang="en-US" altLang="zh-TW" b="1" dirty="0" smtClean="0">
                <a:latin typeface="Acer Foco Light" panose="020B0404050202020203" pitchFamily="34" charset="0"/>
                <a:ea typeface="微軟正黑體" panose="020B0604030504040204" pitchFamily="34" charset="-120"/>
              </a:rPr>
              <a:t>3D Model</a:t>
            </a:r>
            <a:r>
              <a:rPr kumimoji="1"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1"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擁有好的體驗，因此成為</a:t>
            </a:r>
            <a:r>
              <a:rPr kumimoji="1" lang="en-US" altLang="zh-TW" b="1" dirty="0" err="1" smtClean="0">
                <a:latin typeface="Acer Foco Light" panose="020B0404050202020203" pitchFamily="34" charset="0"/>
                <a:ea typeface="微軟正黑體" panose="020B0604030504040204" pitchFamily="34" charset="-120"/>
              </a:rPr>
              <a:t>Acer</a:t>
            </a:r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一般顧客。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4937" y="2647970"/>
            <a:ext cx="267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kumimoji="1" lang="en-US" altLang="zh-TW" b="1" dirty="0" smtClean="0">
                <a:latin typeface="Acer Foco Light" panose="020B0404050202020203" pitchFamily="34" charset="0"/>
                <a:ea typeface="微軟正黑體" panose="020B0604030504040204" pitchFamily="34" charset="-120"/>
              </a:rPr>
              <a:t>Acer</a:t>
            </a:r>
            <a:r>
              <a:rPr kumimoji="1" lang="zh-TW" altLang="en-US" b="1" dirty="0" smtClean="0">
                <a:latin typeface="Acer Foco Light" panose="020B0404050202020203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 smtClean="0">
                <a:latin typeface="Acer Foco Light" panose="020B0404050202020203" pitchFamily="34" charset="0"/>
                <a:ea typeface="微軟正黑體" panose="020B0604030504040204" pitchFamily="34" charset="-120"/>
              </a:rPr>
              <a:t>Idea</a:t>
            </a:r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提供自己的意見，並被</a:t>
            </a:r>
            <a:r>
              <a:rPr kumimoji="1" lang="en-US" altLang="zh-TW" b="1" dirty="0" smtClean="0">
                <a:latin typeface="Acer Foco Light" panose="020B0404050202020203" pitchFamily="34" charset="0"/>
                <a:ea typeface="微軟正黑體" panose="020B0604030504040204" pitchFamily="34" charset="-120"/>
              </a:rPr>
              <a:t>Acer</a:t>
            </a:r>
            <a:r>
              <a:rPr kumimoji="1"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回應或採納，因此認同這個品牌並成為忠實顧客。</a:t>
            </a:r>
          </a:p>
        </p:txBody>
      </p:sp>
      <p:pic>
        <p:nvPicPr>
          <p:cNvPr id="10242" name="Picture 2" descr="fans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63" y="705720"/>
            <a:ext cx="1993024" cy="18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data icon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524" y="2673549"/>
            <a:ext cx="2207647" cy="212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8761887" y="817087"/>
            <a:ext cx="272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忠實顧客</a:t>
            </a:r>
            <a:r>
              <a:rPr kumimoji="1"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 </a:t>
            </a:r>
            <a:r>
              <a:rPr kumimoji="1" lang="en-US" altLang="zh-TW" sz="2000" b="1" dirty="0" smtClean="0">
                <a:latin typeface="Acer Foco Light" panose="020B0404050202020203" pitchFamily="34" charset="0"/>
                <a:ea typeface="微軟正黑體" panose="020B0604030504040204" pitchFamily="34" charset="-120"/>
                <a:cs typeface="Heiti TC Light" charset="-120"/>
              </a:rPr>
              <a:t>(</a:t>
            </a:r>
            <a:r>
              <a:rPr kumimoji="1" lang="en-US" altLang="zh-TW" sz="2000" b="1" dirty="0" err="1" smtClean="0">
                <a:latin typeface="Acer Foco Light" panose="020B0404050202020203" pitchFamily="34" charset="0"/>
                <a:ea typeface="微軟正黑體" panose="020B0604030504040204" pitchFamily="34" charset="-120"/>
                <a:cs typeface="Heiti TC Light" charset="-120"/>
              </a:rPr>
              <a:t>Acer</a:t>
            </a:r>
            <a:r>
              <a:rPr kumimoji="1" lang="en-US" altLang="zh-TW" sz="2000" b="1" dirty="0" smtClean="0">
                <a:latin typeface="Acer Foco Light" panose="020B0404050202020203" pitchFamily="34" charset="0"/>
                <a:ea typeface="微軟正黑體" panose="020B0604030504040204" pitchFamily="34" charset="-120"/>
                <a:cs typeface="Heiti TC Light" charset="-120"/>
              </a:rPr>
              <a:t> Fans)</a:t>
            </a:r>
            <a:endParaRPr kumimoji="1" lang="zh-TW" altLang="en-US" sz="2000" b="1" dirty="0">
              <a:latin typeface="Acer Foco Light" panose="020B0404050202020203" pitchFamily="34" charset="0"/>
              <a:ea typeface="微軟正黑體" panose="020B0604030504040204" pitchFamily="34" charset="-120"/>
              <a:cs typeface="Heiti TC Light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0586" y="2762841"/>
            <a:ext cx="272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更多的數據</a:t>
            </a:r>
            <a:endParaRPr kumimoji="1"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Heiti TC Light" charset="-120"/>
            </a:endParaRPr>
          </a:p>
        </p:txBody>
      </p:sp>
      <p:cxnSp>
        <p:nvCxnSpPr>
          <p:cNvPr id="21" name="直線箭頭接點 20"/>
          <p:cNvCxnSpPr/>
          <p:nvPr/>
        </p:nvCxnSpPr>
        <p:spPr>
          <a:xfrm>
            <a:off x="10008458" y="1246072"/>
            <a:ext cx="0" cy="331996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/>
          <p:cNvCxnSpPr/>
          <p:nvPr/>
        </p:nvCxnSpPr>
        <p:spPr>
          <a:xfrm>
            <a:off x="9958516" y="3142654"/>
            <a:ext cx="0" cy="331996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761887" y="1584863"/>
            <a:ext cx="283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讓</a:t>
            </a:r>
            <a:r>
              <a:rPr kumimoji="1" lang="en-US" altLang="zh-TW" sz="2000" b="1" dirty="0" err="1" smtClean="0">
                <a:latin typeface="Acer Foco Light" panose="020B0404050202020203" pitchFamily="34" charset="0"/>
                <a:ea typeface="微軟正黑體" panose="020B0604030504040204" pitchFamily="34" charset="-120"/>
                <a:cs typeface="Heiti TC Light" charset="-120"/>
              </a:rPr>
              <a:t>Acer</a:t>
            </a:r>
            <a:r>
              <a:rPr kumimoji="1"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成為</a:t>
            </a:r>
            <a:r>
              <a:rPr kumimoji="1" lang="en-US" altLang="zh-TW" sz="2000" b="1" dirty="0" smtClean="0">
                <a:latin typeface="Acer Foco Light" panose="020B0404050202020203" pitchFamily="34" charset="0"/>
                <a:ea typeface="微軟正黑體" panose="020B0604030504040204" pitchFamily="34" charset="-120"/>
                <a:cs typeface="Heiti TC Light" charset="-120"/>
              </a:rPr>
              <a:t>Gen Z</a:t>
            </a:r>
            <a:r>
              <a:rPr kumimoji="1"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心中極具品牌價值的品牌</a:t>
            </a:r>
            <a:endParaRPr kumimoji="1"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Heiti TC Light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653568" y="3556043"/>
            <a:ext cx="327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kumimoji="1"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能不斷優化機器人功能</a:t>
            </a:r>
          </a:p>
          <a:p>
            <a:pPr marL="342900" indent="-342900">
              <a:buFont typeface="Wingdings" charset="2"/>
              <a:buChar char="ü"/>
            </a:pPr>
            <a:r>
              <a:rPr kumimoji="1"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精準預測未來消費者所需產品</a:t>
            </a:r>
            <a:endParaRPr kumimoji="1"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Heiti TC Light" charset="-120"/>
            </a:endParaRPr>
          </a:p>
        </p:txBody>
      </p:sp>
      <p:pic>
        <p:nvPicPr>
          <p:cNvPr id="1028" name="Picture 4" descr="ãmoney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t="10708" r="10270" b="17519"/>
          <a:stretch/>
        </p:blipFill>
        <p:spPr bwMode="auto">
          <a:xfrm>
            <a:off x="6701531" y="4763916"/>
            <a:ext cx="2077171" cy="2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/>
          <p:cNvSpPr txBox="1"/>
          <p:nvPr/>
        </p:nvSpPr>
        <p:spPr>
          <a:xfrm>
            <a:off x="9673348" y="5524297"/>
            <a:ext cx="272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 charset="-120"/>
              </a:rPr>
              <a:t>金流</a:t>
            </a:r>
            <a:endParaRPr kumimoji="1"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00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2737140" y="2582779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zh-TW" sz="8000" dirty="0" smtClean="0">
                <a:latin typeface="Acer Foco Black" panose="020B0904050202020203" pitchFamily="34" charset="0"/>
                <a:ea typeface="Bradley Hand" charset="0"/>
                <a:cs typeface="MV Boli" panose="02000500030200090000" pitchFamily="2" charset="0"/>
              </a:rPr>
              <a:t>Thank you!</a:t>
            </a:r>
            <a:endParaRPr kumimoji="1" lang="zh-TW" altLang="en-US" sz="8000" dirty="0">
              <a:latin typeface="Acer Foco Black" panose="020B0904050202020203" pitchFamily="34" charset="0"/>
              <a:ea typeface="Bradley Hand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1831</TotalTime>
  <Words>455</Words>
  <Application>Microsoft Office PowerPoint</Application>
  <PresentationFormat>寬螢幕</PresentationFormat>
  <Paragraphs>109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28" baseType="lpstr">
      <vt:lpstr>Bradley Hand</vt:lpstr>
      <vt:lpstr>Heiti TC Light</vt:lpstr>
      <vt:lpstr>ＭＳ Ｐゴシック</vt:lpstr>
      <vt:lpstr>微軟正黑體</vt:lpstr>
      <vt:lpstr>新細明體</vt:lpstr>
      <vt:lpstr>標楷體</vt:lpstr>
      <vt:lpstr>Acer Foco Black</vt:lpstr>
      <vt:lpstr>Acer Foco Light</vt:lpstr>
      <vt:lpstr>Algerian</vt:lpstr>
      <vt:lpstr>Arial</vt:lpstr>
      <vt:lpstr>Calibri</vt:lpstr>
      <vt:lpstr>Calibri Light</vt:lpstr>
      <vt:lpstr>MV Boli</vt:lpstr>
      <vt:lpstr>Trebuchet MS</vt:lpstr>
      <vt:lpstr>Wingdings</vt:lpstr>
      <vt:lpstr>Wingdings 3</vt:lpstr>
      <vt:lpstr>Office 佈景主題</vt:lpstr>
      <vt:lpstr>多面向</vt:lpstr>
      <vt:lpstr>1_多面向</vt:lpstr>
      <vt:lpstr>Acer.com A modern e-Commerce Site</vt:lpstr>
      <vt:lpstr>TA</vt:lpstr>
      <vt:lpstr>Acer.com</vt:lpstr>
      <vt:lpstr>PowerPoint 簡報</vt:lpstr>
      <vt:lpstr>PowerPoint 簡報</vt:lpstr>
      <vt:lpstr>PowerPoint 簡報</vt:lpstr>
      <vt:lpstr>Fans page</vt:lpstr>
      <vt:lpstr>What can Acer get?</vt:lpstr>
      <vt:lpstr>Thank you!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ASUS</dc:title>
  <dc:creator>HP</dc:creator>
  <cp:lastModifiedBy>Wang, Lena</cp:lastModifiedBy>
  <cp:revision>143</cp:revision>
  <dcterms:created xsi:type="dcterms:W3CDTF">2019-08-01T14:32:51Z</dcterms:created>
  <dcterms:modified xsi:type="dcterms:W3CDTF">2019-08-14T01:54:34Z</dcterms:modified>
</cp:coreProperties>
</file>