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2" r:id="rId3"/>
    <p:sldId id="279" r:id="rId4"/>
    <p:sldId id="289" r:id="rId5"/>
    <p:sldId id="302" r:id="rId6"/>
    <p:sldId id="280" r:id="rId7"/>
    <p:sldId id="301" r:id="rId8"/>
    <p:sldId id="294" r:id="rId9"/>
    <p:sldId id="291" r:id="rId10"/>
    <p:sldId id="290" r:id="rId11"/>
    <p:sldId id="295" r:id="rId12"/>
    <p:sldId id="292" r:id="rId13"/>
    <p:sldId id="296" r:id="rId14"/>
    <p:sldId id="297" r:id="rId15"/>
    <p:sldId id="300" r:id="rId16"/>
    <p:sldId id="281" r:id="rId17"/>
    <p:sldId id="298" r:id="rId18"/>
    <p:sldId id="299" r:id="rId19"/>
    <p:sldId id="275" r:id="rId20"/>
    <p:sldId id="303" r:id="rId21"/>
  </p:sldIdLst>
  <p:sldSz cx="9144000" cy="6858000" type="screen4x3"/>
  <p:notesSz cx="9926638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28B3A7-F60A-4B7A-9425-3AB0DDB3A5E7}">
          <p14:sldIdLst>
            <p14:sldId id="256"/>
          </p14:sldIdLst>
        </p14:section>
        <p14:section name="Introduction" id="{C8CE4D5C-C0D3-4C42-BF90-BAA18E3629AB}">
          <p14:sldIdLst>
            <p14:sldId id="272"/>
            <p14:sldId id="279"/>
            <p14:sldId id="289"/>
            <p14:sldId id="302"/>
            <p14:sldId id="280"/>
            <p14:sldId id="301"/>
            <p14:sldId id="294"/>
            <p14:sldId id="291"/>
            <p14:sldId id="290"/>
            <p14:sldId id="295"/>
            <p14:sldId id="292"/>
            <p14:sldId id="296"/>
            <p14:sldId id="297"/>
            <p14:sldId id="300"/>
            <p14:sldId id="281"/>
            <p14:sldId id="298"/>
            <p14:sldId id="299"/>
            <p14:sldId id="275"/>
            <p14:sldId id="303"/>
          </p14:sldIdLst>
        </p14:section>
        <p14:section name="References" id="{BC4B1E71-6A20-4E90-9A17-639EE53DE2F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59">
          <p15:clr>
            <a:srgbClr val="A4A3A4"/>
          </p15:clr>
        </p15:guide>
        <p15:guide id="2" pos="2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us Gerke" initials="M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463"/>
    <a:srgbClr val="FA6E00"/>
    <a:srgbClr val="049472"/>
    <a:srgbClr val="005374"/>
    <a:srgbClr val="CC0099"/>
    <a:srgbClr val="33CC33"/>
    <a:srgbClr val="009900"/>
    <a:srgbClr val="FFCD00"/>
    <a:srgbClr val="7CCDE6"/>
    <a:srgbClr val="008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1" autoAdjust="0"/>
    <p:restoredTop sz="88999" autoAdjust="0"/>
  </p:normalViewPr>
  <p:slideViewPr>
    <p:cSldViewPr>
      <p:cViewPr varScale="1">
        <p:scale>
          <a:sx n="103" d="100"/>
          <a:sy n="103" d="100"/>
        </p:scale>
        <p:origin x="2064" y="114"/>
      </p:cViewPr>
      <p:guideLst>
        <p:guide orient="horz" pos="459"/>
        <p:guide pos="2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8" d="100"/>
          <a:sy n="118" d="100"/>
        </p:scale>
        <p:origin x="2028" y="90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D0860-42B8-4AF1-8A83-097607F22735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1696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03C74-EE0D-4366-9AF9-8F4659C4D9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56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9" cy="3395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62" tIns="47781" rIns="95562" bIns="47781" numCol="1" anchor="t" anchorCtr="0" compatLnSpc="1"/>
          <a:lstStyle>
            <a:lvl1pPr defTabSz="955675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81" y="0"/>
            <a:ext cx="4301839" cy="3395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62" tIns="47781" rIns="95562" bIns="47781" numCol="1" anchor="t" anchorCtr="0" compatLnSpc="1"/>
          <a:lstStyle>
            <a:lvl1pPr algn="r" defTabSz="955675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221" y="3228553"/>
            <a:ext cx="7942198" cy="30587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62" tIns="47781" rIns="95562" bIns="47781" numCol="1" anchor="t" anchorCtr="0" compatLnSpc="1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106"/>
            <a:ext cx="4301839" cy="3395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62" tIns="47781" rIns="95562" bIns="47781" numCol="1" anchor="b" anchorCtr="0" compatLnSpc="1"/>
          <a:lstStyle>
            <a:lvl1pPr defTabSz="955675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81" y="6457106"/>
            <a:ext cx="4301839" cy="3395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62" tIns="47781" rIns="95562" bIns="47781" numCol="1" anchor="b" anchorCtr="0" compatLnSpc="1"/>
          <a:lstStyle>
            <a:lvl1pPr algn="r" defTabSz="955675">
              <a:defRPr sz="1300"/>
            </a:lvl1pPr>
          </a:lstStyle>
          <a:p>
            <a:fld id="{E4AA6088-1FF0-4E53-845C-EFEDD1C948F8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2672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5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26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30.16%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995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36.75%,</a:t>
            </a:r>
            <a:r>
              <a:rPr lang="en-US" baseline="0" dirty="0" smtClean="0"/>
              <a:t> 53.26%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203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-braunschweig.de/en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noProof="0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noProof="0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8" y="1438275"/>
            <a:ext cx="8580437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TUBS_CO_150dpi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Titel der Präsentation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err="1"/>
              <a:t>Vorname</a:t>
            </a:r>
            <a:r>
              <a:rPr lang="en-US" noProof="0" dirty="0"/>
              <a:t>, </a:t>
            </a:r>
            <a:r>
              <a:rPr lang="en-US" noProof="0" dirty="0" err="1"/>
              <a:t>Nachname</a:t>
            </a:r>
            <a:r>
              <a:rPr lang="en-US" noProof="0" dirty="0"/>
              <a:t> des </a:t>
            </a:r>
            <a:r>
              <a:rPr lang="en-US" noProof="0" dirty="0" err="1"/>
              <a:t>Referenten</a:t>
            </a:r>
            <a:r>
              <a:rPr lang="en-US" noProof="0" dirty="0"/>
              <a:t>, Datum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245" y="672820"/>
            <a:ext cx="1530170" cy="100098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296863" y="6296025"/>
            <a:ext cx="8550275" cy="269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Deep Learning,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SoSe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2021, Dr. -Ing. Mehdi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Maboudi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Dr. Pedro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Achanccaray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31740" y="2078850"/>
            <a:ext cx="5040560" cy="2745305"/>
          </a:xfrm>
        </p:spPr>
        <p:txBody>
          <a:bodyPr/>
          <a:lstStyle/>
          <a:p>
            <a:pPr lvl="0"/>
            <a:endParaRPr lang="de-D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671900" y="4914165"/>
            <a:ext cx="2385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source: 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2"/>
              </a:rPr>
              <a:t>This link</a:t>
            </a:r>
            <a:endParaRPr lang="en-US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1151620" y="1583163"/>
            <a:ext cx="7671976" cy="405237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270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1151620" y="2167788"/>
            <a:ext cx="7671976" cy="405237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270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135474" y="2752413"/>
            <a:ext cx="7671976" cy="405237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270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429652" y="3331488"/>
            <a:ext cx="8375650" cy="405237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270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117180" y="3921663"/>
            <a:ext cx="7688122" cy="405237"/>
          </a:xfrm>
        </p:spPr>
        <p:txBody>
          <a:bodyPr anchor="ctr" anchorCtr="0"/>
          <a:lstStyle>
            <a:lvl1pPr marL="285750" indent="-285750"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270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135474" y="4500738"/>
            <a:ext cx="7688122" cy="405237"/>
          </a:xfrm>
        </p:spPr>
        <p:txBody>
          <a:bodyPr anchor="ctr" anchorCtr="0"/>
          <a:lstStyle>
            <a:lvl1pPr marL="285750" indent="-285750"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270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1117180" y="5079813"/>
            <a:ext cx="7688122" cy="405237"/>
          </a:xfrm>
        </p:spPr>
        <p:txBody>
          <a:bodyPr anchor="ctr" anchorCtr="0"/>
          <a:lstStyle>
            <a:lvl1pPr marL="285750" indent="-285750"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270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47946" y="992988"/>
            <a:ext cx="8375650" cy="405237"/>
          </a:xfrm>
        </p:spPr>
        <p:txBody>
          <a:bodyPr anchor="ctr" anchorCtr="0"/>
          <a:lstStyle>
            <a:lvl1pPr marL="0" indent="0">
              <a:buFontTx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270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 hasCustomPrompt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/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falst</a:t>
            </a:r>
            <a:endParaRPr lang="de-DE" sz="2000" dirty="0">
              <a:solidFill>
                <a:srgbClr val="C0C0C0"/>
              </a:solidFill>
            </a:endParaRPr>
          </a:p>
          <a:p>
            <a:pPr lvl="1"/>
            <a:r>
              <a:rPr lang="de-DE" sz="2000" dirty="0" err="1"/>
              <a:t>Quol</a:t>
            </a:r>
            <a:r>
              <a:rPr lang="de-DE" sz="2000" dirty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821600" y="6140450"/>
            <a:ext cx="500457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Deep learning, </a:t>
            </a:r>
            <a:r>
              <a:rPr lang="en-US" sz="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Segmentation of ISPRS </a:t>
            </a:r>
            <a:r>
              <a:rPr lang="en-US" sz="8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Vaihingen</a:t>
            </a:r>
            <a:r>
              <a:rPr lang="en-US" sz="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dataset including DSM data </a:t>
            </a:r>
            <a:r>
              <a:rPr lang="de-DE" sz="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| Yu-Chuan Cheng </a:t>
            </a:r>
            <a:r>
              <a:rPr lang="de-DE" sz="800" baseline="0" dirty="0" smtClean="0"/>
              <a:t>| </a:t>
            </a:r>
            <a:r>
              <a:rPr lang="de-DE" sz="800" dirty="0"/>
              <a:t>page</a:t>
            </a:r>
            <a:r>
              <a:rPr lang="de-DE" sz="800" baseline="0" dirty="0"/>
              <a:t> </a:t>
            </a:r>
            <a:fld id="{54091A06-E49E-4F45-A4ED-27B9A60B04AE}" type="slidenum">
              <a:rPr lang="de-DE" sz="800" baseline="0" smtClean="0"/>
              <a:t>‹Nr.›</a:t>
            </a:fld>
            <a:endParaRPr lang="de-DE" sz="800" dirty="0"/>
          </a:p>
          <a:p>
            <a:endParaRPr lang="de-DE" sz="800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350" y="5854189"/>
            <a:ext cx="1090395" cy="713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923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7018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705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755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755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755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755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755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isprs.org/education/benchmarks/UrbanSemLab/2d-sem-label-vaihingen.asp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831850" y="4149080"/>
            <a:ext cx="7772400" cy="1080145"/>
          </a:xfrm>
        </p:spPr>
        <p:txBody>
          <a:bodyPr/>
          <a:lstStyle/>
          <a:p>
            <a:pPr algn="ctr"/>
            <a:r>
              <a:rPr lang="en-US" dirty="0"/>
              <a:t>Deep Learning Lab</a:t>
            </a:r>
            <a:br>
              <a:rPr lang="en-US" dirty="0"/>
            </a:br>
            <a:r>
              <a:rPr lang="en-US" sz="1800" dirty="0"/>
              <a:t>Segmentation of ISPRS </a:t>
            </a:r>
            <a:r>
              <a:rPr lang="en-US" sz="1800" dirty="0" err="1"/>
              <a:t>Vaihingen</a:t>
            </a:r>
            <a:r>
              <a:rPr lang="en-US" sz="1800" dirty="0"/>
              <a:t> dataset including DSM data</a:t>
            </a:r>
          </a:p>
        </p:txBody>
      </p:sp>
      <p:sp>
        <p:nvSpPr>
          <p:cNvPr id="4" name="Untertitel 7"/>
          <p:cNvSpPr txBox="1"/>
          <p:nvPr/>
        </p:nvSpPr>
        <p:spPr bwMode="auto">
          <a:xfrm>
            <a:off x="2602815" y="5319210"/>
            <a:ext cx="4230470" cy="7650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923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7018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705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755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755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755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755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755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dirty="0"/>
              <a:t>Yu-Chuan </a:t>
            </a:r>
            <a:r>
              <a:rPr lang="en-US" dirty="0" smtClean="0"/>
              <a:t>Cheng, 20.Sep.2022</a:t>
            </a:r>
            <a:endParaRPr lang="en-US" dirty="0"/>
          </a:p>
          <a:p>
            <a: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000000"/>
                </a:solidFill>
              </a:rPr>
              <a:t>yu-chuan.cheng@tu-braunschweig.de</a:t>
            </a:r>
            <a:endParaRPr lang="de-DE" dirty="0">
              <a:solidFill>
                <a:srgbClr val="000000"/>
              </a:solidFill>
              <a:ea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Experiment Setup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Model- Deeplab3+-</a:t>
            </a:r>
            <a:r>
              <a:rPr lang="en-US">
                <a:solidFill>
                  <a:schemeClr val="bg2">
                    <a:lumMod val="75000"/>
                  </a:schemeClr>
                </a:solidFill>
                <a:sym typeface="+mn-ea"/>
              </a:rPr>
              <a:t>Atrous Spatial Pyramid Pooling (ASPP)</a:t>
            </a:r>
            <a:endParaRPr lang="en-US" dirty="0">
              <a:solidFill>
                <a:schemeClr val="bg2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61290" y="6459220"/>
            <a:ext cx="865632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/>
              <a:t>Chen, L. C., Papandreou, G., Kokkinos, I., Murphy, K., &amp; Yuille, A. L. (2017). Deeplab: Semantic image segmentation with deep convolutional nets, atrous convolution, and fully connected crfs. IEEE transactions on pattern analysis and machine intelligence, 40(4), 834-848.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055" y="862965"/>
            <a:ext cx="6066155" cy="418211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825625" y="5100450"/>
            <a:ext cx="524764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Robust against objects at multiple scales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Experiment Setup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Model-Deeplab3+-</a:t>
            </a:r>
            <a:r>
              <a:rPr lang="en-US">
                <a:solidFill>
                  <a:schemeClr val="bg2">
                    <a:lumMod val="75000"/>
                  </a:schemeClr>
                </a:solidFill>
                <a:sym typeface="+mn-ea"/>
              </a:rPr>
              <a:t>Atrous Spatial Pyramid Pooling (ASPP)</a:t>
            </a:r>
            <a:endParaRPr lang="en-US" dirty="0">
              <a:solidFill>
                <a:schemeClr val="bg2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61290" y="6459220"/>
            <a:ext cx="865632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/>
              <a:t>Chen, L. C., Papandreou, G., Kokkinos, I., Murphy, K., &amp; Yuille, A. L. (2017). Deeplab: Semantic image segmentation with deep convolutional nets, atrous convolution, and fully connected crfs. IEEE transactions on pattern analysis and machine intelligence, 40(4), 834-848.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2309495"/>
            <a:ext cx="83756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Experiment Setup</a:t>
            </a:r>
            <a:br>
              <a:rPr lang="en-US" dirty="0" smtClean="0">
                <a:sym typeface="+mn-ea"/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Model- Deeplab3+- Encoder &amp; Decoder</a:t>
            </a:r>
            <a:endParaRPr lang="en-US" dirty="0">
              <a:solidFill>
                <a:schemeClr val="bg2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850" y="1043940"/>
            <a:ext cx="7225665" cy="408686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196625" y="5184140"/>
            <a:ext cx="72275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Encoder-Decoder to improve results along object boundaries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61290" y="6459220"/>
            <a:ext cx="865632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/>
              <a:t>Chen, L. C., Zhu, Y., Papandreou, G., Schroff, F., &amp; Adam, H. (2018). Encoder-decoder with atrous separable convolution for semantic image segmentation. In Proceedings of the European conference on computer vision (ECCV) (pp. 801-818)..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Experiment Setup</a:t>
            </a:r>
            <a:br>
              <a:rPr lang="en-US" dirty="0" smtClean="0">
                <a:sym typeface="+mn-ea"/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Model- Deeplab3+ integrate DSM data</a:t>
            </a:r>
            <a:endParaRPr lang="en-US" dirty="0">
              <a:solidFill>
                <a:schemeClr val="bg2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954405" y="1323340"/>
            <a:ext cx="2205355" cy="490855"/>
          </a:xfrm>
          <a:prstGeom prst="rect">
            <a:avLst/>
          </a:prstGeom>
          <a:solidFill>
            <a:srgbClr val="009463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72820" y="1374140"/>
            <a:ext cx="2042160" cy="368300"/>
          </a:xfrm>
          <a:prstGeom prst="rect">
            <a:avLst/>
          </a:prstGeom>
          <a:solidFill>
            <a:srgbClr val="00946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input (256,256,4)</a:t>
            </a:r>
          </a:p>
        </p:txBody>
      </p:sp>
      <p:sp>
        <p:nvSpPr>
          <p:cNvPr id="9" name="Rectangles 8"/>
          <p:cNvSpPr/>
          <p:nvPr/>
        </p:nvSpPr>
        <p:spPr>
          <a:xfrm>
            <a:off x="955040" y="2073275"/>
            <a:ext cx="2204720" cy="490855"/>
          </a:xfrm>
          <a:prstGeom prst="rect">
            <a:avLst/>
          </a:prstGeom>
          <a:solidFill>
            <a:srgbClr val="009463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55040" y="2124075"/>
            <a:ext cx="2199640" cy="368300"/>
          </a:xfrm>
          <a:prstGeom prst="rect">
            <a:avLst/>
          </a:prstGeom>
          <a:solidFill>
            <a:srgbClr val="00946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BatchNormalization</a:t>
            </a:r>
          </a:p>
        </p:txBody>
      </p:sp>
      <p:sp>
        <p:nvSpPr>
          <p:cNvPr id="11" name="Rectangles 10"/>
          <p:cNvSpPr/>
          <p:nvPr/>
        </p:nvSpPr>
        <p:spPr>
          <a:xfrm>
            <a:off x="955040" y="2792730"/>
            <a:ext cx="2205355" cy="490855"/>
          </a:xfrm>
          <a:prstGeom prst="rect">
            <a:avLst/>
          </a:prstGeom>
          <a:solidFill>
            <a:srgbClr val="009463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028065" y="2843530"/>
            <a:ext cx="2042160" cy="368300"/>
          </a:xfrm>
          <a:prstGeom prst="rect">
            <a:avLst/>
          </a:prstGeom>
          <a:solidFill>
            <a:srgbClr val="00946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Sigmoid</a:t>
            </a:r>
          </a:p>
        </p:txBody>
      </p:sp>
      <p:sp>
        <p:nvSpPr>
          <p:cNvPr id="13" name="Rectangles 12"/>
          <p:cNvSpPr/>
          <p:nvPr/>
        </p:nvSpPr>
        <p:spPr>
          <a:xfrm>
            <a:off x="972820" y="3512820"/>
            <a:ext cx="2187575" cy="490855"/>
          </a:xfrm>
          <a:prstGeom prst="rect">
            <a:avLst/>
          </a:prstGeom>
          <a:solidFill>
            <a:srgbClr val="009463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054735" y="3564255"/>
            <a:ext cx="2042160" cy="368300"/>
          </a:xfrm>
          <a:prstGeom prst="rect">
            <a:avLst/>
          </a:prstGeom>
          <a:solidFill>
            <a:srgbClr val="00946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Conv2D</a:t>
            </a:r>
          </a:p>
        </p:txBody>
      </p:sp>
      <p:sp>
        <p:nvSpPr>
          <p:cNvPr id="16" name="Rectangles 15"/>
          <p:cNvSpPr/>
          <p:nvPr/>
        </p:nvSpPr>
        <p:spPr>
          <a:xfrm>
            <a:off x="963295" y="4187825"/>
            <a:ext cx="2187575" cy="490855"/>
          </a:xfrm>
          <a:prstGeom prst="rect">
            <a:avLst/>
          </a:prstGeom>
          <a:solidFill>
            <a:srgbClr val="009463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089660" y="4239260"/>
            <a:ext cx="2042160" cy="368300"/>
          </a:xfrm>
          <a:prstGeom prst="rect">
            <a:avLst/>
          </a:prstGeom>
          <a:solidFill>
            <a:srgbClr val="00946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Dropout</a:t>
            </a:r>
          </a:p>
        </p:txBody>
      </p:sp>
      <p:sp>
        <p:nvSpPr>
          <p:cNvPr id="18" name="Rectangles 17"/>
          <p:cNvSpPr/>
          <p:nvPr/>
        </p:nvSpPr>
        <p:spPr>
          <a:xfrm>
            <a:off x="963295" y="4862830"/>
            <a:ext cx="2187575" cy="490855"/>
          </a:xfrm>
          <a:prstGeom prst="rect">
            <a:avLst/>
          </a:prstGeom>
          <a:solidFill>
            <a:srgbClr val="009463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1089660" y="4914265"/>
            <a:ext cx="2042160" cy="368300"/>
          </a:xfrm>
          <a:prstGeom prst="rect">
            <a:avLst/>
          </a:prstGeom>
          <a:solidFill>
            <a:srgbClr val="00946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DeepLab3+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1630680" y="1821180"/>
            <a:ext cx="854710" cy="284480"/>
          </a:xfrm>
          <a:prstGeom prst="downArrow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1" name="Down Arrow 20"/>
          <p:cNvSpPr/>
          <p:nvPr/>
        </p:nvSpPr>
        <p:spPr>
          <a:xfrm>
            <a:off x="1630045" y="2529205"/>
            <a:ext cx="854710" cy="284480"/>
          </a:xfrm>
          <a:prstGeom prst="downArrow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2" name="Down Arrow 21"/>
          <p:cNvSpPr/>
          <p:nvPr/>
        </p:nvSpPr>
        <p:spPr>
          <a:xfrm>
            <a:off x="1630045" y="3249295"/>
            <a:ext cx="854710" cy="284480"/>
          </a:xfrm>
          <a:prstGeom prst="downArrow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3" name="Down Arrow 22"/>
          <p:cNvSpPr/>
          <p:nvPr/>
        </p:nvSpPr>
        <p:spPr>
          <a:xfrm>
            <a:off x="1630045" y="3969385"/>
            <a:ext cx="854710" cy="284480"/>
          </a:xfrm>
          <a:prstGeom prst="downArrow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4" name="Down Arrow 23"/>
          <p:cNvSpPr/>
          <p:nvPr/>
        </p:nvSpPr>
        <p:spPr>
          <a:xfrm>
            <a:off x="1630045" y="4644390"/>
            <a:ext cx="854710" cy="284480"/>
          </a:xfrm>
          <a:prstGeom prst="downArrow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25" name="Content Placeholder 2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1740" y="1313765"/>
            <a:ext cx="5114925" cy="3629025"/>
          </a:xfrm>
          <a:prstGeom prst="rect">
            <a:avLst/>
          </a:prstGeom>
        </p:spPr>
      </p:pic>
      <p:sp>
        <p:nvSpPr>
          <p:cNvPr id="26" name="Textplatzhalter 3"/>
          <p:cNvSpPr txBox="1">
            <a:spLocks/>
          </p:cNvSpPr>
          <p:nvPr/>
        </p:nvSpPr>
        <p:spPr>
          <a:xfrm>
            <a:off x="-246222" y="5366332"/>
            <a:ext cx="4606608" cy="405237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923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7018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705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755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755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755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755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755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2000" kern="0" dirty="0" smtClean="0"/>
              <a:t>Input image size and preprocess</a:t>
            </a:r>
            <a:endParaRPr lang="en-US" sz="2000" kern="0" dirty="0"/>
          </a:p>
        </p:txBody>
      </p:sp>
      <p:sp>
        <p:nvSpPr>
          <p:cNvPr id="28" name="Textplatzhalter 3"/>
          <p:cNvSpPr txBox="1">
            <a:spLocks/>
          </p:cNvSpPr>
          <p:nvPr/>
        </p:nvSpPr>
        <p:spPr>
          <a:xfrm>
            <a:off x="3979554" y="4877328"/>
            <a:ext cx="4679296" cy="405237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923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7018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705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755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755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755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755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755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2000" kern="0" dirty="0"/>
              <a:t>Numbers of DeepLab3</a:t>
            </a:r>
            <a:r>
              <a:rPr lang="en-US" sz="2000" kern="0" dirty="0" smtClean="0"/>
              <a:t>+’s </a:t>
            </a:r>
            <a:r>
              <a:rPr lang="en-US" sz="2000" kern="0" dirty="0"/>
              <a:t>parameters</a:t>
            </a:r>
          </a:p>
        </p:txBody>
      </p:sp>
      <p:pic>
        <p:nvPicPr>
          <p:cNvPr id="29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077" y="114869"/>
            <a:ext cx="1085860" cy="1073952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971172" y="418782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 output classes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Gekrümmte Verbindung 14"/>
          <p:cNvCxnSpPr>
            <a:stCxn id="4" idx="0"/>
          </p:cNvCxnSpPr>
          <p:nvPr/>
        </p:nvCxnSpPr>
        <p:spPr>
          <a:xfrm rot="16200000" flipV="1">
            <a:off x="7497804" y="3788561"/>
            <a:ext cx="353780" cy="444747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5239670" y="97399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 input channels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1" name="Gekrümmte Verbindung 30"/>
          <p:cNvCxnSpPr>
            <a:stCxn id="30" idx="3"/>
          </p:cNvCxnSpPr>
          <p:nvPr/>
        </p:nvCxnSpPr>
        <p:spPr>
          <a:xfrm>
            <a:off x="7104283" y="1158656"/>
            <a:ext cx="333058" cy="583784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Experiment Setup</a:t>
            </a:r>
            <a:br>
              <a:rPr lang="en-US" dirty="0" smtClean="0">
                <a:sym typeface="+mn-ea"/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Model U-net integrate DSM data</a:t>
            </a:r>
            <a:endParaRPr lang="en-US" dirty="0">
              <a:solidFill>
                <a:schemeClr val="bg2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3265805" y="1323340"/>
            <a:ext cx="2205355" cy="490855"/>
          </a:xfrm>
          <a:prstGeom prst="rect">
            <a:avLst/>
          </a:prstGeom>
          <a:solidFill>
            <a:srgbClr val="009463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284220" y="1374140"/>
            <a:ext cx="2042160" cy="368300"/>
          </a:xfrm>
          <a:prstGeom prst="rect">
            <a:avLst/>
          </a:prstGeom>
          <a:solidFill>
            <a:srgbClr val="00946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input (256,256,4)</a:t>
            </a:r>
          </a:p>
        </p:txBody>
      </p:sp>
      <p:sp>
        <p:nvSpPr>
          <p:cNvPr id="9" name="Rectangles 8"/>
          <p:cNvSpPr/>
          <p:nvPr/>
        </p:nvSpPr>
        <p:spPr>
          <a:xfrm>
            <a:off x="3266440" y="2073275"/>
            <a:ext cx="2204720" cy="490855"/>
          </a:xfrm>
          <a:prstGeom prst="rect">
            <a:avLst/>
          </a:prstGeom>
          <a:solidFill>
            <a:srgbClr val="009463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266440" y="2124075"/>
            <a:ext cx="2199640" cy="368300"/>
          </a:xfrm>
          <a:prstGeom prst="rect">
            <a:avLst/>
          </a:prstGeom>
          <a:solidFill>
            <a:srgbClr val="00946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U-Net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3942080" y="1821180"/>
            <a:ext cx="854710" cy="284480"/>
          </a:xfrm>
          <a:prstGeom prst="downArrow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r="65028"/>
          <a:stretch>
            <a:fillRect/>
          </a:stretch>
        </p:blipFill>
        <p:spPr>
          <a:xfrm>
            <a:off x="1916430" y="3358515"/>
            <a:ext cx="4907915" cy="1847850"/>
          </a:xfrm>
          <a:prstGeom prst="rect">
            <a:avLst/>
          </a:prstGeom>
        </p:spPr>
      </p:pic>
      <p:sp>
        <p:nvSpPr>
          <p:cNvPr id="11" name="Textplatzhalter 3"/>
          <p:cNvSpPr txBox="1">
            <a:spLocks/>
          </p:cNvSpPr>
          <p:nvPr/>
        </p:nvSpPr>
        <p:spPr>
          <a:xfrm>
            <a:off x="1916430" y="5193942"/>
            <a:ext cx="4606608" cy="405237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923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7018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705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755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755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755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755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755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2000" kern="0" dirty="0" smtClean="0"/>
              <a:t>Numbers of U-net’s Parameters</a:t>
            </a:r>
            <a:endParaRPr lang="en-US" sz="2000" kern="0" dirty="0"/>
          </a:p>
        </p:txBody>
      </p:sp>
      <p:sp>
        <p:nvSpPr>
          <p:cNvPr id="12" name="Textplatzhalter 3"/>
          <p:cNvSpPr txBox="1">
            <a:spLocks/>
          </p:cNvSpPr>
          <p:nvPr/>
        </p:nvSpPr>
        <p:spPr>
          <a:xfrm>
            <a:off x="2186146" y="2556085"/>
            <a:ext cx="4606608" cy="405237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923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7018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705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755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755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755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755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755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2000" kern="0" dirty="0" smtClean="0"/>
              <a:t>Input image size of U-net</a:t>
            </a:r>
            <a:endParaRPr lang="en-US" sz="20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Experiment Setup</a:t>
            </a:r>
            <a:br>
              <a:rPr lang="en-US" dirty="0" smtClean="0">
                <a:sym typeface="+mn-ea"/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Training protocol</a:t>
            </a:r>
            <a:endParaRPr lang="en-US" dirty="0">
              <a:solidFill>
                <a:schemeClr val="bg2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96570" y="1242060"/>
            <a:ext cx="484060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Adam Optimizer with epsilon value: 1e-8</a:t>
            </a:r>
          </a:p>
          <a:p>
            <a:r>
              <a:rPr lang="en-US" sz="2000" dirty="0" smtClean="0"/>
              <a:t>Standard normalization (0 mean, 1 </a:t>
            </a:r>
            <a:r>
              <a:rPr lang="en-US" sz="2000" dirty="0" err="1" smtClean="0"/>
              <a:t>std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E</a:t>
            </a:r>
            <a:r>
              <a:rPr lang="en-US" sz="2000" dirty="0" smtClean="0"/>
              <a:t>arly </a:t>
            </a:r>
            <a:r>
              <a:rPr lang="en-US" sz="2000" dirty="0"/>
              <a:t>stopping patience : 40</a:t>
            </a:r>
          </a:p>
          <a:p>
            <a:r>
              <a:rPr lang="en-US" sz="2000" dirty="0" smtClean="0"/>
              <a:t>Learning rate = </a:t>
            </a:r>
            <a:r>
              <a:rPr lang="en-US" sz="2000" dirty="0"/>
              <a:t>0.001 </a:t>
            </a:r>
            <a:r>
              <a:rPr lang="en-US" sz="2000" dirty="0" smtClean="0"/>
              <a:t>(by default)</a:t>
            </a:r>
            <a:endParaRPr lang="en-US" sz="2000" dirty="0"/>
          </a:p>
          <a:p>
            <a:r>
              <a:rPr lang="en-US" sz="2000" dirty="0" smtClean="0"/>
              <a:t>200 Epoch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Data augmentation: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Horizontal Flip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Vertical Flip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Random Rotate 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Shift Scale Rotate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Evaluation and Result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with CE loss: </a:t>
            </a:r>
            <a:r>
              <a:rPr lang="en-US" sz="2000" dirty="0" smtClean="0"/>
              <a:t>		51.17</a:t>
            </a:r>
            <a:r>
              <a:rPr lang="en-US" sz="2000" dirty="0"/>
              <a:t>% </a:t>
            </a:r>
            <a:r>
              <a:rPr lang="en-US" sz="2000" dirty="0" err="1" smtClean="0"/>
              <a:t>mIOU</a:t>
            </a:r>
            <a:r>
              <a:rPr lang="en-US" sz="2000" dirty="0"/>
              <a:t>	</a:t>
            </a:r>
            <a:r>
              <a:rPr lang="en-US" sz="2000" dirty="0" smtClean="0"/>
              <a:t>	without DSM</a:t>
            </a:r>
            <a:endParaRPr lang="en-US" sz="20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/>
              <a:t>DeepLab3+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000" dirty="0"/>
              <a:t>with CE loss: </a:t>
            </a:r>
            <a:r>
              <a:rPr lang="en-US" sz="2000" dirty="0" smtClean="0"/>
              <a:t>		</a:t>
            </a:r>
            <a:r>
              <a:rPr lang="en-US" sz="2000" b="1" dirty="0" smtClean="0"/>
              <a:t>64.31</a:t>
            </a:r>
            <a:r>
              <a:rPr lang="en-US" sz="2000" dirty="0" smtClean="0"/>
              <a:t>% </a:t>
            </a:r>
            <a:r>
              <a:rPr lang="en-US" sz="2000" dirty="0" err="1" smtClean="0"/>
              <a:t>mIOU</a:t>
            </a:r>
            <a:r>
              <a:rPr lang="en-US" sz="2000" dirty="0"/>
              <a:t>	</a:t>
            </a:r>
            <a:r>
              <a:rPr lang="en-US" sz="2000" dirty="0" smtClean="0"/>
              <a:t>	without </a:t>
            </a:r>
            <a:r>
              <a:rPr lang="en-US" sz="2000" dirty="0"/>
              <a:t>DSM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000" dirty="0"/>
              <a:t>with </a:t>
            </a:r>
            <a:r>
              <a:rPr lang="en-US" sz="2000" dirty="0" smtClean="0"/>
              <a:t>Focal </a:t>
            </a:r>
            <a:r>
              <a:rPr lang="en-US" sz="2000" dirty="0"/>
              <a:t>loss: </a:t>
            </a:r>
            <a:r>
              <a:rPr lang="en-US" sz="2000" dirty="0" smtClean="0"/>
              <a:t>	63.56% </a:t>
            </a:r>
            <a:r>
              <a:rPr lang="en-US" sz="2000" dirty="0" err="1" smtClean="0"/>
              <a:t>mIOU</a:t>
            </a:r>
            <a:r>
              <a:rPr lang="en-US" sz="2000" dirty="0"/>
              <a:t>	</a:t>
            </a:r>
            <a:r>
              <a:rPr lang="en-US" sz="2000" dirty="0" smtClean="0"/>
              <a:t>	without </a:t>
            </a:r>
            <a:r>
              <a:rPr lang="en-US" sz="2000" dirty="0"/>
              <a:t>DSM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1159353" y="2168668"/>
            <a:ext cx="7688122" cy="405237"/>
          </a:xfrm>
        </p:spPr>
        <p:txBody>
          <a:bodyPr/>
          <a:lstStyle/>
          <a:p>
            <a:r>
              <a:rPr lang="en-US" sz="2000" dirty="0"/>
              <a:t>w</a:t>
            </a:r>
            <a:r>
              <a:rPr lang="en-US" sz="2000" dirty="0" smtClean="0"/>
              <a:t>ith Focal loss</a:t>
            </a:r>
            <a:r>
              <a:rPr lang="en-US" sz="2000" dirty="0"/>
              <a:t>: </a:t>
            </a:r>
            <a:r>
              <a:rPr lang="en-US" sz="2000" dirty="0" smtClean="0"/>
              <a:t>	53.20</a:t>
            </a:r>
            <a:r>
              <a:rPr lang="en-US" sz="2000" dirty="0"/>
              <a:t>% </a:t>
            </a:r>
            <a:r>
              <a:rPr lang="en-US" sz="2000" dirty="0" err="1" smtClean="0"/>
              <a:t>mIOU</a:t>
            </a:r>
            <a:r>
              <a:rPr lang="en-US" sz="2000" dirty="0" smtClean="0"/>
              <a:t>		without DSM</a:t>
            </a:r>
            <a:endParaRPr lang="en-US" sz="200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2000"/>
              <a:t>U-Net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Evaluation and Result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With CE loss:  </a:t>
            </a:r>
            <a:r>
              <a:rPr lang="en-US" sz="2000" dirty="0" smtClean="0"/>
              <a:t>  </a:t>
            </a:r>
            <a:r>
              <a:rPr lang="en-US" sz="2000" b="1" dirty="0" smtClean="0"/>
              <a:t>55.03</a:t>
            </a:r>
            <a:r>
              <a:rPr lang="en-US" sz="2000" dirty="0" smtClean="0"/>
              <a:t>%mIOU</a:t>
            </a:r>
            <a:r>
              <a:rPr lang="en-US" sz="2000" dirty="0"/>
              <a:t>		51.17% </a:t>
            </a:r>
            <a:r>
              <a:rPr lang="en-US" sz="2000" dirty="0" err="1"/>
              <a:t>mIOU</a:t>
            </a:r>
            <a:r>
              <a:rPr lang="en-US" sz="2000" dirty="0"/>
              <a:t> </a:t>
            </a:r>
            <a:r>
              <a:rPr lang="en-US" sz="2000" dirty="0" smtClean="0"/>
              <a:t>without DSM</a:t>
            </a:r>
            <a:endParaRPr lang="en-US" sz="20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With Focal loss: </a:t>
            </a:r>
            <a:r>
              <a:rPr lang="en-US" sz="2000" dirty="0" smtClean="0"/>
              <a:t>51.2%mIOU		</a:t>
            </a:r>
            <a:r>
              <a:rPr lang="en-US" sz="2000" b="1" dirty="0" smtClean="0"/>
              <a:t>53.20</a:t>
            </a:r>
            <a:r>
              <a:rPr lang="en-US" sz="2000" dirty="0" smtClean="0"/>
              <a:t>% </a:t>
            </a:r>
            <a:r>
              <a:rPr lang="en-US" sz="2000" dirty="0" err="1" smtClean="0"/>
              <a:t>mIOU</a:t>
            </a:r>
            <a:r>
              <a:rPr lang="en-US" sz="2000" dirty="0" smtClean="0"/>
              <a:t> without DSM</a:t>
            </a:r>
            <a:endParaRPr lang="en-US" sz="200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2000"/>
              <a:t>U-Net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430" y="2708920"/>
            <a:ext cx="4262755" cy="1539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135" y="2888625"/>
            <a:ext cx="1563370" cy="15462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8720" y="4284990"/>
            <a:ext cx="4166870" cy="1532255"/>
          </a:xfrm>
          <a:prstGeom prst="rect">
            <a:avLst/>
          </a:prstGeom>
        </p:spPr>
      </p:pic>
      <p:sp>
        <p:nvSpPr>
          <p:cNvPr id="9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2442528" y="5724255"/>
            <a:ext cx="4606608" cy="405237"/>
          </a:xfrm>
        </p:spPr>
        <p:txBody>
          <a:bodyPr/>
          <a:lstStyle/>
          <a:p>
            <a:pPr algn="ctr"/>
            <a:r>
              <a:rPr lang="en-US" sz="2000" dirty="0" smtClean="0"/>
              <a:t>The semantic segmentation result of U-Net</a:t>
            </a:r>
            <a:endParaRPr lang="en-US" sz="2000" dirty="0"/>
          </a:p>
        </p:txBody>
      </p:sp>
      <p:sp>
        <p:nvSpPr>
          <p:cNvPr id="5" name="Ellipse 4"/>
          <p:cNvSpPr/>
          <p:nvPr/>
        </p:nvSpPr>
        <p:spPr>
          <a:xfrm>
            <a:off x="5697125" y="4599577"/>
            <a:ext cx="405045" cy="40504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Evaluation and Result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383932" y="1133745"/>
            <a:ext cx="8375650" cy="405237"/>
          </a:xfrm>
        </p:spPr>
        <p:txBody>
          <a:bodyPr/>
          <a:lstStyle/>
          <a:p>
            <a:r>
              <a:rPr lang="en-US" sz="2000"/>
              <a:t>DeepLab3+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>
          <a:xfrm>
            <a:off x="1089754" y="1726272"/>
            <a:ext cx="7688122" cy="405237"/>
          </a:xfrm>
        </p:spPr>
        <p:txBody>
          <a:bodyPr/>
          <a:lstStyle/>
          <a:p>
            <a:r>
              <a:rPr lang="en-US" sz="2000" dirty="0"/>
              <a:t>with CE </a:t>
            </a:r>
            <a:r>
              <a:rPr lang="en-US" sz="2000" dirty="0" smtClean="0"/>
              <a:t>loss:     52.78% </a:t>
            </a:r>
            <a:r>
              <a:rPr lang="en-US" sz="2000" dirty="0" err="1"/>
              <a:t>mIOU</a:t>
            </a: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b="1" dirty="0" smtClean="0"/>
              <a:t>64.31</a:t>
            </a:r>
            <a:r>
              <a:rPr lang="en-US" sz="2000" dirty="0"/>
              <a:t>% without </a:t>
            </a:r>
            <a:r>
              <a:rPr lang="en-US" sz="2000" dirty="0" smtClean="0"/>
              <a:t>DSM</a:t>
            </a:r>
            <a:endParaRPr lang="en-US" sz="20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1089754" y="2302995"/>
            <a:ext cx="7688122" cy="405237"/>
          </a:xfrm>
        </p:spPr>
        <p:txBody>
          <a:bodyPr/>
          <a:lstStyle/>
          <a:p>
            <a:r>
              <a:rPr lang="en-US" sz="2000" dirty="0"/>
              <a:t>with Focal </a:t>
            </a:r>
            <a:r>
              <a:rPr lang="en-US" sz="2000" dirty="0" smtClean="0"/>
              <a:t>loss: 58.65% </a:t>
            </a:r>
            <a:r>
              <a:rPr lang="en-US" sz="2000" dirty="0" err="1"/>
              <a:t>mIOU</a:t>
            </a: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b="1" dirty="0" smtClean="0"/>
              <a:t>63.56</a:t>
            </a:r>
            <a:r>
              <a:rPr lang="en-US" sz="2000" dirty="0"/>
              <a:t>% without DSM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570" y="2753925"/>
            <a:ext cx="3788410" cy="14312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660" y="2985700"/>
            <a:ext cx="1122680" cy="11950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1755" y="4290625"/>
            <a:ext cx="2513965" cy="13989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6660" y="4429055"/>
            <a:ext cx="1151890" cy="1260475"/>
          </a:xfrm>
          <a:prstGeom prst="rect">
            <a:avLst/>
          </a:prstGeom>
        </p:spPr>
      </p:pic>
      <p:sp>
        <p:nvSpPr>
          <p:cNvPr id="10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2231739" y="5724255"/>
            <a:ext cx="5085565" cy="405237"/>
          </a:xfrm>
        </p:spPr>
        <p:txBody>
          <a:bodyPr/>
          <a:lstStyle/>
          <a:p>
            <a:pPr algn="ctr"/>
            <a:r>
              <a:rPr lang="en-US" sz="2000" dirty="0" smtClean="0"/>
              <a:t>The semantic segmentation result of DeepLab3+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47946" y="1007229"/>
            <a:ext cx="8375650" cy="405237"/>
          </a:xfrm>
        </p:spPr>
        <p:txBody>
          <a:bodyPr/>
          <a:lstStyle/>
          <a:p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main parts of </a:t>
            </a:r>
            <a:r>
              <a:rPr lang="en-US" sz="2000" dirty="0" smtClean="0"/>
              <a:t>my presentation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17979" y="1493785"/>
            <a:ext cx="7671976" cy="405237"/>
          </a:xfrm>
        </p:spPr>
        <p:txBody>
          <a:bodyPr/>
          <a:lstStyle/>
          <a:p>
            <a:r>
              <a:rPr lang="en-US" sz="2000" dirty="0"/>
              <a:t>Integration the 4th channel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35474" y="2033845"/>
            <a:ext cx="7671976" cy="405237"/>
          </a:xfrm>
        </p:spPr>
        <p:txBody>
          <a:bodyPr/>
          <a:lstStyle/>
          <a:p>
            <a:r>
              <a:rPr lang="en-US" sz="2000" dirty="0" smtClean="0"/>
              <a:t>Comparison </a:t>
            </a:r>
            <a:r>
              <a:rPr lang="en-US" sz="2000" dirty="0"/>
              <a:t>between </a:t>
            </a:r>
            <a:r>
              <a:rPr lang="en-US" sz="2000" dirty="0" smtClean="0"/>
              <a:t>Cross Entropy loss (CE) </a:t>
            </a:r>
            <a:r>
              <a:rPr lang="en-US" sz="2000" dirty="0"/>
              <a:t>and focal loss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29652" y="3331488"/>
            <a:ext cx="8375650" cy="4052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Discussion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1117180" y="3921663"/>
            <a:ext cx="7688122" cy="579075"/>
          </a:xfrm>
        </p:spPr>
        <p:txBody>
          <a:bodyPr/>
          <a:lstStyle/>
          <a:p>
            <a:r>
              <a:rPr lang="en-US" sz="2000" dirty="0" smtClean="0"/>
              <a:t>The best performance is Deeplab3+ with focal </a:t>
            </a:r>
            <a:r>
              <a:rPr lang="en-US" sz="2000" dirty="0"/>
              <a:t>loss </a:t>
            </a:r>
            <a:r>
              <a:rPr lang="en-US" sz="2000" dirty="0" smtClean="0"/>
              <a:t>58.65% </a:t>
            </a:r>
            <a:r>
              <a:rPr lang="en-US" sz="2000" dirty="0" err="1" smtClean="0"/>
              <a:t>mIOU</a:t>
            </a:r>
            <a:r>
              <a:rPr lang="en-US" sz="2000" dirty="0" smtClean="0"/>
              <a:t>, but still lower than the one using CE with only RGB channel (64.31%).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1135473" y="4546183"/>
            <a:ext cx="7802011" cy="533630"/>
          </a:xfrm>
        </p:spPr>
        <p:txBody>
          <a:bodyPr/>
          <a:lstStyle/>
          <a:p>
            <a:r>
              <a:rPr lang="en-US" sz="2000" dirty="0" smtClean="0"/>
              <a:t>Focal loss tends to make false semantic segmentations on impervious surfaces.</a:t>
            </a:r>
            <a:endParaRPr lang="en-US" sz="2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1117180" y="5079813"/>
            <a:ext cx="7688122" cy="1032854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Future work 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tuning the gamma value of focal loss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try SGD or </a:t>
            </a:r>
            <a:r>
              <a:rPr lang="en-US" sz="2000" dirty="0" err="1" smtClean="0">
                <a:solidFill>
                  <a:srgbClr val="FF0000"/>
                </a:solidFill>
              </a:rPr>
              <a:t>RMSProp</a:t>
            </a:r>
            <a:r>
              <a:rPr lang="en-US" sz="2000" dirty="0" smtClean="0">
                <a:solidFill>
                  <a:srgbClr val="FF0000"/>
                </a:solidFill>
              </a:rPr>
              <a:t> optimizer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027170" y="2609618"/>
            <a:ext cx="6560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Comparison between </a:t>
            </a:r>
            <a:r>
              <a:rPr lang="en-US" dirty="0" smtClean="0"/>
              <a:t>U-net and Deeplab3+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Introduction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Dataset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Experiment Setup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117180" y="3331488"/>
            <a:ext cx="7688122" cy="4052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Evaluation and Result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000" dirty="0" smtClean="0"/>
              <a:t>Summary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2000" dirty="0" smtClean="0"/>
              <a:t>Outline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Focal loss</a:t>
            </a:r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78750"/>
            <a:ext cx="6668431" cy="4010585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1086732" y="6457890"/>
            <a:ext cx="70657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Tsung</a:t>
            </a:r>
            <a:r>
              <a:rPr lang="en-US" sz="1000" dirty="0"/>
              <a:t>-Yi Lin, </a:t>
            </a:r>
            <a:r>
              <a:rPr lang="en-US" sz="1000" dirty="0" err="1"/>
              <a:t>Priyal</a:t>
            </a:r>
            <a:r>
              <a:rPr lang="en-US" sz="1000" dirty="0"/>
              <a:t> Goyal, Ross </a:t>
            </a:r>
            <a:r>
              <a:rPr lang="en-US" sz="1000" dirty="0" err="1"/>
              <a:t>Girshick</a:t>
            </a:r>
            <a:r>
              <a:rPr lang="en-US" sz="1000" dirty="0"/>
              <a:t>, et al. „Focal Loss for Dense Object Detection“. In: IEEE Transactions on Pattern Analysis and Machine Intelligence 42 (2020), pages 318–327.</a:t>
            </a:r>
          </a:p>
        </p:txBody>
      </p:sp>
    </p:spTree>
    <p:extLst>
      <p:ext uri="{BB962C8B-B14F-4D97-AF65-F5344CB8AC3E}">
        <p14:creationId xmlns:p14="http://schemas.microsoft.com/office/powerpoint/2010/main" val="161405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128 Training datasets, 38 Validation datasets, 190 Testing datasets</a:t>
            </a:r>
          </a:p>
        </p:txBody>
      </p:sp>
      <p:pic>
        <p:nvPicPr>
          <p:cNvPr id="1026" name="Picture 2" descr="https://www.isprs.org/education/benchmarks/UrbanSemLab/img/overview_tiles.jpg?width=398.4830805134189&amp;height=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90" y="1808820"/>
            <a:ext cx="2912874" cy="365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isprs.org/education/benchmarks/UrbanSemLab/img/examples_top_dsm_gts.png?width=500&amp;height=196.79300291545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890" y="2571347"/>
            <a:ext cx="5411515" cy="212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3430905" y="4779010"/>
            <a:ext cx="5740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(a) True </a:t>
            </a:r>
            <a:r>
              <a:rPr lang="en-US" sz="2000" dirty="0" err="1" smtClean="0"/>
              <a:t>orthophoto</a:t>
            </a:r>
            <a:r>
              <a:rPr lang="en-US" sz="2000" dirty="0" smtClean="0"/>
              <a:t> (b) DSM 	(c) ground truth</a:t>
            </a:r>
            <a:endParaRPr lang="en-US" sz="2000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8"/>
          </p:nvPr>
        </p:nvSpPr>
        <p:spPr>
          <a:xfrm>
            <a:off x="3430905" y="1475991"/>
            <a:ext cx="2491245" cy="516281"/>
          </a:xfrm>
        </p:spPr>
        <p:txBody>
          <a:bodyPr/>
          <a:lstStyle/>
          <a:p>
            <a:r>
              <a:rPr lang="en-US" dirty="0" smtClean="0"/>
              <a:t>Image size: (2767, 2428, 3)</a:t>
            </a:r>
          </a:p>
          <a:p>
            <a:r>
              <a:rPr lang="en-US" dirty="0" smtClean="0"/>
              <a:t>Patch size: 256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2096725" y="5689700"/>
            <a:ext cx="5374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Source: 2D </a:t>
            </a:r>
            <a:r>
              <a:rPr lang="en-US" dirty="0">
                <a:hlinkClick r:id="rId4"/>
              </a:rPr>
              <a:t>Semantic Label. - </a:t>
            </a:r>
            <a:r>
              <a:rPr lang="en-US" dirty="0" err="1">
                <a:hlinkClick r:id="rId4"/>
              </a:rPr>
              <a:t>Vaihingen</a:t>
            </a:r>
            <a:r>
              <a:rPr lang="en-US" dirty="0">
                <a:hlinkClick r:id="rId4"/>
              </a:rPr>
              <a:t> (isprs.org)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Experiment Setup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Model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Downsampling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Upsampling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Concatenation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/>
              <a:t>DeepLab3+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2000">
                <a:sym typeface="+mn-ea"/>
              </a:rPr>
              <a:t>Atrous Convolution</a:t>
            </a:r>
            <a:endParaRPr lang="en-US" sz="2000">
              <a:sym typeface="+mn-ea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sz="2000">
                <a:sym typeface="+mn-ea"/>
              </a:rPr>
              <a:t>Atrous Spatial Pyramid Pooling (ASPP) </a:t>
            </a:r>
            <a:endParaRPr lang="en-US" sz="2000">
              <a:sym typeface="+mn-ea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/>
              <a:t>Decoder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2000"/>
              <a:t>U-net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Experiment Setup</a:t>
            </a:r>
            <a:br>
              <a:rPr lang="en-US" dirty="0" smtClean="0">
                <a:sym typeface="+mn-ea"/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  <a:sym typeface="+mn-ea"/>
              </a:rPr>
              <a:t>Model</a:t>
            </a:r>
            <a:endParaRPr lang="en-US" dirty="0" smtClean="0">
              <a:solidFill>
                <a:schemeClr val="bg2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1800" y="2889250"/>
            <a:ext cx="8375650" cy="267906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243840" y="6489700"/>
            <a:ext cx="865632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/>
              <a:t>Huikai Wu, Junge Zhang, Kaiqi Huang (2019). FastFCN: Rethinking Dilated Convolution in the Backbone for Semantic Segmentation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1755775" y="5534025"/>
            <a:ext cx="70999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/>
              <a:t>Different types of networks for semantic segmentation.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386715" y="1133475"/>
            <a:ext cx="8447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Fully Convolutional networks</a:t>
            </a:r>
            <a:r>
              <a:rPr lang="en-US" dirty="0" smtClean="0"/>
              <a:t>: lose position information</a:t>
            </a:r>
            <a:endParaRPr 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408305" y="1719580"/>
            <a:ext cx="8447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Encoder-Decoder(U-net): </a:t>
            </a:r>
            <a:r>
              <a:rPr lang="en-US" dirty="0" smtClean="0"/>
              <a:t>lose </a:t>
            </a:r>
            <a:r>
              <a:rPr lang="en-US" dirty="0"/>
              <a:t>position information, but better than FCN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96240" y="2393950"/>
            <a:ext cx="8447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DilatedFCN(DeepLab3+): trade off computing power with strong samentic segmentation</a:t>
            </a:r>
          </a:p>
        </p:txBody>
      </p:sp>
    </p:spTree>
    <p:extLst>
      <p:ext uri="{BB962C8B-B14F-4D97-AF65-F5344CB8AC3E}">
        <p14:creationId xmlns:p14="http://schemas.microsoft.com/office/powerpoint/2010/main" val="154582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Experiment Setup</a:t>
            </a:r>
            <a:br>
              <a:rPr lang="en-US" dirty="0" smtClean="0">
                <a:sym typeface="+mn-ea"/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Model-Unet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340" y="1190625"/>
            <a:ext cx="6734175" cy="4476750"/>
          </a:xfrm>
          <a:prstGeom prst="rect">
            <a:avLst/>
          </a:prstGeom>
        </p:spPr>
      </p:pic>
      <p:sp>
        <p:nvSpPr>
          <p:cNvPr id="4" name="Text Box 13"/>
          <p:cNvSpPr txBox="1"/>
          <p:nvPr/>
        </p:nvSpPr>
        <p:spPr>
          <a:xfrm>
            <a:off x="1037589" y="5649802"/>
            <a:ext cx="705167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 smtClean="0"/>
              <a:t>U-net structure</a:t>
            </a:r>
            <a:endParaRPr lang="en-US" sz="2000" dirty="0"/>
          </a:p>
        </p:txBody>
      </p:sp>
      <p:sp>
        <p:nvSpPr>
          <p:cNvPr id="3" name="Pfeil nach rechts 2"/>
          <p:cNvSpPr/>
          <p:nvPr/>
        </p:nvSpPr>
        <p:spPr>
          <a:xfrm rot="3553591">
            <a:off x="2651" y="3693667"/>
            <a:ext cx="3258235" cy="225025"/>
          </a:xfrm>
          <a:prstGeom prst="rightArrow">
            <a:avLst/>
          </a:prstGeom>
          <a:solidFill>
            <a:srgbClr val="009463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6" name="Pfeil nach rechts 5"/>
          <p:cNvSpPr/>
          <p:nvPr/>
        </p:nvSpPr>
        <p:spPr>
          <a:xfrm rot="18272452">
            <a:off x="5281734" y="3745233"/>
            <a:ext cx="3258235" cy="225025"/>
          </a:xfrm>
          <a:prstGeom prst="rightArrow">
            <a:avLst/>
          </a:prstGeom>
          <a:solidFill>
            <a:srgbClr val="009463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51059" y="4014065"/>
            <a:ext cx="168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Downsampling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910851" y="4014065"/>
            <a:ext cx="168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Upsampling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356865" y="1808820"/>
            <a:ext cx="168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Concatenation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77083" y="6393099"/>
            <a:ext cx="72850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Ronneberger</a:t>
            </a:r>
            <a:r>
              <a:rPr lang="en-US" sz="1000" dirty="0"/>
              <a:t>, O., Fischer, P., &amp; </a:t>
            </a:r>
            <a:r>
              <a:rPr lang="en-US" sz="1000" dirty="0" err="1"/>
              <a:t>Brox</a:t>
            </a:r>
            <a:r>
              <a:rPr lang="en-US" sz="1000" dirty="0"/>
              <a:t>, T. (2015, October). U-net: Convolutional networks for biomedical image segmentation. In International Conference on Medical image computing and computer-assisted intervention (pp. 234-241). Springer, Cham.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Experiment Setup</a:t>
            </a:r>
            <a:br>
              <a:rPr lang="en-US" dirty="0" smtClean="0">
                <a:sym typeface="+mn-ea"/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Model-Deeplab3+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rcRect l="163" t="-1283" r="-163" b="1283"/>
          <a:stretch>
            <a:fillRect/>
          </a:stretch>
        </p:blipFill>
        <p:spPr>
          <a:xfrm>
            <a:off x="566420" y="1318260"/>
            <a:ext cx="7972425" cy="422148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916430" y="2168860"/>
            <a:ext cx="1330325" cy="10140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5"/>
                </a:solidFill>
              </a14:hiddenFill>
            </a:ext>
          </a:ex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3" name="Rounded Rectangle 12"/>
          <p:cNvSpPr/>
          <p:nvPr/>
        </p:nvSpPr>
        <p:spPr>
          <a:xfrm>
            <a:off x="3582035" y="1988820"/>
            <a:ext cx="736600" cy="137096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5"/>
                </a:solidFill>
              </a14:hiddenFill>
            </a:ext>
          </a:ex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4" name="Right Arrow 13"/>
          <p:cNvSpPr/>
          <p:nvPr/>
        </p:nvSpPr>
        <p:spPr>
          <a:xfrm rot="8460000">
            <a:off x="4227195" y="3367405"/>
            <a:ext cx="1884680" cy="224790"/>
          </a:xfrm>
          <a:prstGeom prst="rightArrow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5" name="Right Arrow 14"/>
          <p:cNvSpPr/>
          <p:nvPr/>
        </p:nvSpPr>
        <p:spPr>
          <a:xfrm rot="1200000">
            <a:off x="4509770" y="4457700"/>
            <a:ext cx="1842770" cy="224790"/>
          </a:xfrm>
          <a:prstGeom prst="rightArrow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7" name="Text Box 16"/>
          <p:cNvSpPr txBox="1"/>
          <p:nvPr/>
        </p:nvSpPr>
        <p:spPr>
          <a:xfrm>
            <a:off x="161290" y="6459220"/>
            <a:ext cx="865632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/>
              <a:t>Chen, L. C., Zhu, Y., Papandreou, G., Schroff, F., &amp; Adam, H. (2018). Encoder-decoder with atrous separable convolution for semantic image segmentation. In Proceedings of the European conference on computer vision (ECCV) (pp. 801-818)..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556385" y="1809115"/>
            <a:ext cx="2197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improve resolution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086735" y="1089025"/>
            <a:ext cx="1877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+mn-ea"/>
              </a:rPr>
              <a:t>Be mroe Robust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356610" y="5502275"/>
            <a:ext cx="422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+mn-ea"/>
              </a:rPr>
              <a:t>improve results along object boundaries</a:t>
            </a:r>
            <a:endParaRPr lang="en-US"/>
          </a:p>
        </p:txBody>
      </p:sp>
      <p:cxnSp>
        <p:nvCxnSpPr>
          <p:cNvPr id="6" name="Curved Connector 5"/>
          <p:cNvCxnSpPr>
            <a:stCxn id="13" idx="0"/>
            <a:endCxn id="4" idx="2"/>
          </p:cNvCxnSpPr>
          <p:nvPr/>
        </p:nvCxnSpPr>
        <p:spPr>
          <a:xfrm rot="16200000">
            <a:off x="3721735" y="1685290"/>
            <a:ext cx="531495" cy="75565"/>
          </a:xfrm>
          <a:prstGeom prst="curvedConnector3">
            <a:avLst>
              <a:gd name="adj1" fmla="val 4994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endCxn id="5" idx="0"/>
          </p:cNvCxnSpPr>
          <p:nvPr/>
        </p:nvCxnSpPr>
        <p:spPr>
          <a:xfrm rot="5400000" flipV="1">
            <a:off x="4928235" y="4962525"/>
            <a:ext cx="948055" cy="130175"/>
          </a:xfrm>
          <a:prstGeom prst="curvedConnector3">
            <a:avLst>
              <a:gd name="adj1" fmla="val 50033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rot="5400000" flipV="1">
            <a:off x="4459605" y="4215765"/>
            <a:ext cx="2025015" cy="540385"/>
          </a:xfrm>
          <a:prstGeom prst="curvedConnector3">
            <a:avLst>
              <a:gd name="adj1" fmla="val 50016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737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Experiment Setup</a:t>
            </a:r>
            <a:br>
              <a:rPr lang="en-US" dirty="0" smtClean="0">
                <a:sym typeface="+mn-ea"/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  <a:sym typeface="+mn-ea"/>
              </a:rPr>
              <a:t>Model-Deeplab3+-DCNN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61290" y="6459220"/>
            <a:ext cx="865632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/>
              <a:t>Chen, L. C., Papandreou, G., Kokkinos, I., Murphy, K., &amp; Yuille, A. L. (2017). Deeplab: Semantic image segmentation with deep convolutional nets, atrous convolution, and fully connected crfs. IEEE transactions on pattern analysis and machine intelligence, 40(4), 834-848.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230" y="863600"/>
            <a:ext cx="5050155" cy="445008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529840" y="5364480"/>
            <a:ext cx="408432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Improve feature resolution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Experiment Setup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Model- Deeplab3+-</a:t>
            </a:r>
            <a:r>
              <a:rPr lang="en-US">
                <a:solidFill>
                  <a:schemeClr val="bg2">
                    <a:lumMod val="75000"/>
                  </a:schemeClr>
                </a:solidFill>
                <a:sym typeface="+mn-ea"/>
              </a:rPr>
              <a:t>Atrous Convolution</a:t>
            </a:r>
            <a:endParaRPr lang="en-US" dirty="0">
              <a:solidFill>
                <a:schemeClr val="bg2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1403985"/>
            <a:ext cx="8375650" cy="32937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06375" y="6534785"/>
            <a:ext cx="865632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/>
              <a:t>Chen, L. C., Papandreou, G., Schroff, F., &amp; Adam, H. (2017). Rethinking atrous convolution for semantic image segmentation.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316990" y="5184140"/>
            <a:ext cx="65087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Improve feature resolution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827</Words>
  <Application>Microsoft Office PowerPoint</Application>
  <PresentationFormat>Bildschirmpräsentation (4:3)</PresentationFormat>
  <Paragraphs>119</Paragraphs>
  <Slides>20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Times New Roman</vt:lpstr>
      <vt:lpstr>Wingdings</vt:lpstr>
      <vt:lpstr>Standarddesign</vt:lpstr>
      <vt:lpstr>Deep Learning Lab Segmentation of ISPRS Vaihingen dataset including DSM data</vt:lpstr>
      <vt:lpstr>Outline</vt:lpstr>
      <vt:lpstr>Dataset </vt:lpstr>
      <vt:lpstr>Experiment Setup Model</vt:lpstr>
      <vt:lpstr>Experiment Setup Model</vt:lpstr>
      <vt:lpstr>Experiment Setup Model-Unet</vt:lpstr>
      <vt:lpstr>Experiment Setup Model-Deeplab3+</vt:lpstr>
      <vt:lpstr>Experiment Setup Model-Deeplab3+-DCNN</vt:lpstr>
      <vt:lpstr>Experiment Setup Model- Deeplab3+-Atrous Convolution</vt:lpstr>
      <vt:lpstr>Experiment Setup Model- Deeplab3+-Atrous Spatial Pyramid Pooling (ASPP)</vt:lpstr>
      <vt:lpstr>Experiment Setup Model-Deeplab3+-Atrous Spatial Pyramid Pooling (ASPP)</vt:lpstr>
      <vt:lpstr>Experiment Setup Model- Deeplab3+- Encoder &amp; Decoder</vt:lpstr>
      <vt:lpstr>Experiment Setup Model- Deeplab3+ integrate DSM data</vt:lpstr>
      <vt:lpstr>Experiment Setup Model U-net integrate DSM data</vt:lpstr>
      <vt:lpstr>Experiment Setup Training protocol</vt:lpstr>
      <vt:lpstr>Evaluation and Result</vt:lpstr>
      <vt:lpstr>Evaluation and Result</vt:lpstr>
      <vt:lpstr>Evaluation and Result</vt:lpstr>
      <vt:lpstr>Summary</vt:lpstr>
      <vt:lpstr>Focal loss</vt:lpstr>
    </vt:vector>
  </TitlesOfParts>
  <Company>wir 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Mehdi Maboudi</dc:creator>
  <cp:lastModifiedBy>Yu-Chuan Cheng</cp:lastModifiedBy>
  <cp:revision>830</cp:revision>
  <cp:lastPrinted>2019-04-18T13:03:00Z</cp:lastPrinted>
  <dcterms:created xsi:type="dcterms:W3CDTF">2007-08-29T07:13:00Z</dcterms:created>
  <dcterms:modified xsi:type="dcterms:W3CDTF">2022-09-20T11:00:50Z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B7D50BC3424C4BE487988B99CE51236E</vt:lpwstr>
  </property>
  <property fmtid="{D5CDD505-2E9C-101B-9397-08002B2CF9AE}" pid="3" name="KSOProductBuildVer">
    <vt:lpwstr>1033-11.2.0.11306</vt:lpwstr>
  </property>
</Properties>
</file>