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gif" ContentType="image/gi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56" r:id="rId3"/>
    <p:sldId id="314" r:id="rId5"/>
    <p:sldId id="257" r:id="rId6"/>
    <p:sldId id="335" r:id="rId7"/>
    <p:sldId id="329" r:id="rId8"/>
    <p:sldId id="336" r:id="rId9"/>
    <p:sldId id="359" r:id="rId10"/>
    <p:sldId id="330" r:id="rId11"/>
    <p:sldId id="337" r:id="rId12"/>
    <p:sldId id="338" r:id="rId13"/>
    <p:sldId id="360" r:id="rId14"/>
    <p:sldId id="315" r:id="rId15"/>
    <p:sldId id="333" r:id="rId16"/>
    <p:sldId id="334" r:id="rId17"/>
    <p:sldId id="357" r:id="rId18"/>
    <p:sldId id="356" r:id="rId19"/>
    <p:sldId id="355" r:id="rId20"/>
    <p:sldId id="358" r:id="rId21"/>
    <p:sldId id="354" r:id="rId22"/>
    <p:sldId id="321" r:id="rId23"/>
  </p:sldIdLst>
  <p:sldSz cx="9144000" cy="6858000" type="screen4x3"/>
  <p:notesSz cx="6858000" cy="9144000"/>
  <p:defaultTextStyle>
    <a:defPPr>
      <a:defRPr lang="de-DE"/>
    </a:defPPr>
    <a:lvl1pPr algn="l">
      <a:spcBef>
        <a:spcPts val="0"/>
      </a:spcBef>
      <a:spcAft>
        <a:spcPts val="0"/>
      </a:spcAft>
      <a:defRPr>
        <a:solidFill>
          <a:schemeClr val="tx1"/>
        </a:solidFill>
        <a:latin typeface="Arial" panose="020B0604020202020204"/>
        <a:ea typeface="+mn-ea"/>
        <a:cs typeface="+mn-cs"/>
      </a:defRPr>
    </a:lvl1pPr>
    <a:lvl2pPr marL="457200" algn="l">
      <a:spcBef>
        <a:spcPts val="0"/>
      </a:spcBef>
      <a:spcAft>
        <a:spcPts val="0"/>
      </a:spcAft>
      <a:defRPr>
        <a:solidFill>
          <a:schemeClr val="tx1"/>
        </a:solidFill>
        <a:latin typeface="Arial" panose="020B0604020202020204"/>
        <a:ea typeface="+mn-ea"/>
        <a:cs typeface="+mn-cs"/>
      </a:defRPr>
    </a:lvl2pPr>
    <a:lvl3pPr marL="914400" algn="l">
      <a:spcBef>
        <a:spcPts val="0"/>
      </a:spcBef>
      <a:spcAft>
        <a:spcPts val="0"/>
      </a:spcAft>
      <a:defRPr>
        <a:solidFill>
          <a:schemeClr val="tx1"/>
        </a:solidFill>
        <a:latin typeface="Arial" panose="020B0604020202020204"/>
        <a:ea typeface="+mn-ea"/>
        <a:cs typeface="+mn-cs"/>
      </a:defRPr>
    </a:lvl3pPr>
    <a:lvl4pPr marL="1371600" algn="l">
      <a:spcBef>
        <a:spcPts val="0"/>
      </a:spcBef>
      <a:spcAft>
        <a:spcPts val="0"/>
      </a:spcAft>
      <a:defRPr>
        <a:solidFill>
          <a:schemeClr val="tx1"/>
        </a:solidFill>
        <a:latin typeface="Arial" panose="020B0604020202020204"/>
        <a:ea typeface="+mn-ea"/>
        <a:cs typeface="+mn-cs"/>
      </a:defRPr>
    </a:lvl4pPr>
    <a:lvl5pPr marL="1828800" algn="l">
      <a:spcBef>
        <a:spcPts val="0"/>
      </a:spcBef>
      <a:spcAft>
        <a:spcPts val="0"/>
      </a:spcAft>
      <a:defRPr>
        <a:solidFill>
          <a:schemeClr val="tx1"/>
        </a:solidFill>
        <a:latin typeface="Arial" panose="020B0604020202020204"/>
        <a:ea typeface="+mn-ea"/>
        <a:cs typeface="+mn-cs"/>
      </a:defRPr>
    </a:lvl5pPr>
    <a:lvl6pPr marL="2285365" algn="l" defTabSz="914400">
      <a:defRPr>
        <a:solidFill>
          <a:schemeClr val="tx1"/>
        </a:solidFill>
        <a:latin typeface="Arial" panose="020B0604020202020204"/>
        <a:ea typeface="+mn-ea"/>
        <a:cs typeface="+mn-cs"/>
      </a:defRPr>
    </a:lvl6pPr>
    <a:lvl7pPr marL="2742565" algn="l" defTabSz="914400">
      <a:defRPr>
        <a:solidFill>
          <a:schemeClr val="tx1"/>
        </a:solidFill>
        <a:latin typeface="Arial" panose="020B0604020202020204"/>
        <a:ea typeface="+mn-ea"/>
        <a:cs typeface="+mn-cs"/>
      </a:defRPr>
    </a:lvl7pPr>
    <a:lvl8pPr marL="3199765" algn="l" defTabSz="914400">
      <a:defRPr>
        <a:solidFill>
          <a:schemeClr val="tx1"/>
        </a:solidFill>
        <a:latin typeface="Arial" panose="020B0604020202020204"/>
        <a:ea typeface="+mn-ea"/>
        <a:cs typeface="+mn-cs"/>
      </a:defRPr>
    </a:lvl8pPr>
    <a:lvl9pPr marL="3656965" algn="l" defTabSz="914400">
      <a:defRPr>
        <a:solidFill>
          <a:schemeClr val="tx1"/>
        </a:solidFill>
        <a:latin typeface="Arial" panose="020B0604020202020204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48" autoAdjust="0"/>
  </p:normalViewPr>
  <p:slideViewPr>
    <p:cSldViewPr>
      <p:cViewPr varScale="1">
        <p:scale>
          <a:sx n="94" d="100"/>
          <a:sy n="94" d="100"/>
        </p:scale>
        <p:origin x="48" y="183"/>
      </p:cViewPr>
      <p:guideLst>
        <p:guide orient="horz" pos="516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Accuracy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State-of-art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Large Scale Geolocalizaton</c:v>
                </c:pt>
                <c:pt idx="1">
                  <c:v>Face Attributes</c:v>
                </c:pt>
                <c:pt idx="2">
                  <c:v>Object Detection COCO</c:v>
                </c:pt>
                <c:pt idx="3">
                  <c:v>Face Embeddings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0.776</c:v>
                </c:pt>
                <c:pt idx="1">
                  <c:v>0.869</c:v>
                </c:pt>
                <c:pt idx="2">
                  <c:v>0.211</c:v>
                </c:pt>
                <c:pt idx="3">
                  <c:v>0.83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MobileNet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Large Scale Geolocalizaton</c:v>
                </c:pt>
                <c:pt idx="1">
                  <c:v>Face Attributes</c:v>
                </c:pt>
                <c:pt idx="2">
                  <c:v>Object Detection COCO</c:v>
                </c:pt>
                <c:pt idx="3">
                  <c:v>Face Embeddings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  <c:pt idx="0">
                  <c:v>0.793</c:v>
                </c:pt>
                <c:pt idx="1">
                  <c:v>0.887</c:v>
                </c:pt>
                <c:pt idx="2">
                  <c:v>0.193</c:v>
                </c:pt>
                <c:pt idx="3">
                  <c:v>0.794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8525762"/>
        <c:axId val="557396360"/>
      </c:barChart>
      <c:catAx>
        <c:axId val="17852576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57396360"/>
        <c:crosses val="autoZero"/>
        <c:auto val="1"/>
        <c:lblAlgn val="ctr"/>
        <c:lblOffset val="100"/>
        <c:noMultiLvlLbl val="0"/>
      </c:catAx>
      <c:valAx>
        <c:axId val="557396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852576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4"/>
            <a:ext cx="3078639" cy="511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6" tIns="49525" rIns="99046" bIns="49525" numCol="1" anchor="t" anchorCtr="0" compatLnSpc="1"/>
          <a:lstStyle>
            <a:lvl1pPr defTabSz="990600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838" y="4"/>
            <a:ext cx="3078639" cy="511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6" tIns="49525" rIns="99046" bIns="49525" numCol="1" anchor="t" anchorCtr="0" compatLnSpc="1"/>
          <a:lstStyle>
            <a:lvl1pPr algn="r" defTabSz="990600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9938"/>
            <a:ext cx="5113337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089" y="4860928"/>
            <a:ext cx="5683886" cy="4605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6" tIns="49525" rIns="99046" bIns="49525" numCol="1" anchor="t" anchorCtr="0" compatLnSpc="1"/>
          <a:lstStyle/>
          <a:p>
            <a:pPr lvl="0">
              <a:defRPr/>
            </a:pPr>
            <a:r>
              <a:rPr lang="de-DE"/>
              <a:t>Textmasterformate durch Klicken bearbeiten</a:t>
            </a:r>
            <a:endParaRPr lang="de-DE"/>
          </a:p>
          <a:p>
            <a:pPr lvl="1">
              <a:defRPr/>
            </a:pPr>
            <a:r>
              <a:rPr lang="de-DE"/>
              <a:t>Zweite Ebene</a:t>
            </a:r>
            <a:endParaRPr lang="de-DE"/>
          </a:p>
          <a:p>
            <a:pPr lvl="2">
              <a:defRPr/>
            </a:pPr>
            <a:r>
              <a:rPr lang="de-DE"/>
              <a:t>Dritte Ebene</a:t>
            </a:r>
            <a:endParaRPr lang="de-DE"/>
          </a:p>
          <a:p>
            <a:pPr lvl="3">
              <a:defRPr/>
            </a:pPr>
            <a:r>
              <a:rPr lang="de-DE"/>
              <a:t>Vierte Ebene</a:t>
            </a:r>
            <a:endParaRPr lang="de-DE"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853"/>
            <a:ext cx="3078639" cy="511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6" tIns="49525" rIns="99046" bIns="49525" numCol="1" anchor="b" anchorCtr="0" compatLnSpc="1"/>
          <a:lstStyle>
            <a:lvl1pPr defTabSz="990600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838" y="9721853"/>
            <a:ext cx="3078639" cy="511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6" tIns="49525" rIns="99046" bIns="49525" numCol="1" anchor="b" anchorCtr="0" compatLnSpc="1"/>
          <a:lstStyle>
            <a:lvl1pPr algn="r" defTabSz="990600">
              <a:defRPr sz="1300"/>
            </a:lvl1pPr>
          </a:lstStyle>
          <a:p>
            <a:pPr>
              <a:defRPr/>
            </a:pPr>
            <a:fld id="{E4AA6088-1FF0-4E53-845C-EFEDD1C948F8}" type="slidenum">
              <a:rPr lang="de-DE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>
      <a:spcBef>
        <a:spcPts val="0"/>
      </a:spcBef>
      <a:spcAft>
        <a:spcPts val="0"/>
      </a:spcAft>
      <a:defRPr sz="1200">
        <a:solidFill>
          <a:schemeClr val="tx1"/>
        </a:solidFill>
        <a:latin typeface="Arial" panose="020B0604020202020204"/>
        <a:ea typeface="+mn-ea"/>
        <a:cs typeface="+mn-cs"/>
      </a:defRPr>
    </a:lvl1pPr>
    <a:lvl2pPr marL="4572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 panose="020B0604020202020204"/>
        <a:ea typeface="+mn-ea"/>
        <a:cs typeface="+mn-cs"/>
      </a:defRPr>
    </a:lvl2pPr>
    <a:lvl3pPr marL="9144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 panose="020B0604020202020204"/>
        <a:ea typeface="+mn-ea"/>
        <a:cs typeface="+mn-cs"/>
      </a:defRPr>
    </a:lvl3pPr>
    <a:lvl4pPr marL="13716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 panose="020B0604020202020204"/>
        <a:ea typeface="+mn-ea"/>
        <a:cs typeface="+mn-cs"/>
      </a:defRPr>
    </a:lvl4pPr>
    <a:lvl5pPr marL="18288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 panose="020B0604020202020204"/>
        <a:ea typeface="+mn-ea"/>
        <a:cs typeface="+mn-cs"/>
      </a:defRPr>
    </a:lvl5pPr>
    <a:lvl6pPr marL="2285365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95363" y="769938"/>
            <a:ext cx="5113337" cy="3835400"/>
          </a:xfrm>
        </p:spPr>
      </p:sp>
      <p:sp>
        <p:nvSpPr>
          <p:cNvPr id="5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E4AA6088-1FF0-4E53-845C-EFEDD1C948F8}" type="slidenum">
              <a:rPr lang="de-DE"/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95363" y="769938"/>
            <a:ext cx="5113337" cy="3835400"/>
          </a:xfrm>
        </p:spPr>
      </p:sp>
      <p:sp>
        <p:nvSpPr>
          <p:cNvPr id="5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E4AA6088-1FF0-4E53-845C-EFEDD1C948F8}" type="slidenum">
              <a:rPr lang="de-DE"/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95363" y="769938"/>
            <a:ext cx="5113337" cy="3835400"/>
          </a:xfrm>
        </p:spPr>
      </p:sp>
      <p:sp>
        <p:nvSpPr>
          <p:cNvPr id="5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: </a:t>
            </a: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 to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at a time </a:t>
            </a:r>
            <a:endParaRPr lang="de-DE" dirty="0"/>
          </a:p>
          <a:p>
            <a:pPr>
              <a:defRPr/>
            </a:pPr>
            <a:r>
              <a:rPr lang="de-DE" dirty="0" err="1"/>
              <a:t>Pointwise</a:t>
            </a:r>
            <a:r>
              <a:rPr lang="de-DE" dirty="0"/>
              <a:t>: 1x1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feature </a:t>
            </a:r>
            <a:r>
              <a:rPr lang="de-DE" dirty="0" err="1"/>
              <a:t>map</a:t>
            </a:r>
            <a:r>
              <a:rPr lang="de-DE" dirty="0"/>
              <a:t> -&gt; linear </a:t>
            </a:r>
            <a:r>
              <a:rPr lang="de-DE" dirty="0" err="1"/>
              <a:t>combination</a:t>
            </a:r>
            <a:r>
              <a:rPr lang="de-DE" dirty="0"/>
              <a:t> of </a:t>
            </a:r>
            <a:r>
              <a:rPr lang="de-DE" dirty="0" err="1"/>
              <a:t>channels</a:t>
            </a:r>
            <a:endParaRPr lang="de-DE" dirty="0"/>
          </a:p>
          <a:p>
            <a:pPr>
              <a:defRPr/>
            </a:pPr>
            <a:r>
              <a:rPr lang="de-DE" dirty="0"/>
              <a:t>In total: same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but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comp</a:t>
            </a:r>
            <a:r>
              <a:rPr lang="de-DE" dirty="0"/>
              <a:t> costs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E4AA6088-1FF0-4E53-845C-EFEDD1C948F8}" type="slidenum">
              <a:rPr lang="de-DE"/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95363" y="769938"/>
            <a:ext cx="5113337" cy="3835400"/>
          </a:xfrm>
        </p:spPr>
      </p:sp>
      <p:sp>
        <p:nvSpPr>
          <p:cNvPr id="5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 err="1"/>
              <a:t>Why</a:t>
            </a:r>
            <a:r>
              <a:rPr lang="de-DE" dirty="0"/>
              <a:t>: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, but </a:t>
            </a:r>
            <a:r>
              <a:rPr lang="de-DE" dirty="0" err="1"/>
              <a:t>sometimes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latency</a:t>
            </a:r>
            <a:r>
              <a:rPr lang="de-DE" dirty="0"/>
              <a:t> </a:t>
            </a:r>
            <a:r>
              <a:rPr lang="de-DE" dirty="0" err="1"/>
              <a:t>required</a:t>
            </a:r>
            <a:endParaRPr lang="de-DE" dirty="0"/>
          </a:p>
          <a:p>
            <a:pPr>
              <a:defRPr/>
            </a:pPr>
            <a:r>
              <a:rPr lang="de-DE" dirty="0"/>
              <a:t>Width </a:t>
            </a:r>
            <a:r>
              <a:rPr lang="de-DE" dirty="0" err="1"/>
              <a:t>multiplier</a:t>
            </a:r>
            <a:r>
              <a:rPr lang="de-DE" dirty="0"/>
              <a:t>: </a:t>
            </a:r>
            <a:r>
              <a:rPr lang="de-DE" dirty="0" err="1"/>
              <a:t>reduces</a:t>
            </a:r>
            <a:r>
              <a:rPr lang="de-DE" dirty="0"/>
              <a:t> #input </a:t>
            </a:r>
            <a:r>
              <a:rPr lang="de-DE" dirty="0" err="1"/>
              <a:t>channels</a:t>
            </a:r>
            <a:r>
              <a:rPr lang="de-DE" dirty="0"/>
              <a:t> / #output </a:t>
            </a:r>
            <a:r>
              <a:rPr lang="de-DE" dirty="0" err="1"/>
              <a:t>channels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E4AA6088-1FF0-4E53-845C-EFEDD1C948F8}" type="slidenum">
              <a:rPr lang="de-DE"/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95363" y="769938"/>
            <a:ext cx="5113337" cy="3835400"/>
          </a:xfrm>
        </p:spPr>
      </p:sp>
      <p:sp>
        <p:nvSpPr>
          <p:cNvPr id="5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resolution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E4AA6088-1FF0-4E53-845C-EFEDD1C948F8}" type="slidenum">
              <a:rPr lang="de-DE"/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95363" y="769938"/>
            <a:ext cx="5113337" cy="3835400"/>
          </a:xfrm>
        </p:spPr>
      </p:sp>
      <p:sp>
        <p:nvSpPr>
          <p:cNvPr id="5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E4AA6088-1FF0-4E53-845C-EFEDD1C948F8}" type="slidenum">
              <a:rPr lang="de-DE"/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95363" y="769938"/>
            <a:ext cx="5113337" cy="3835400"/>
          </a:xfrm>
        </p:spPr>
      </p:sp>
      <p:sp>
        <p:nvSpPr>
          <p:cNvPr id="5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E4AA6088-1FF0-4E53-845C-EFEDD1C948F8}" type="slidenum">
              <a:rPr lang="de-DE"/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95363" y="769938"/>
            <a:ext cx="5113337" cy="3835400"/>
          </a:xfrm>
        </p:spPr>
      </p:sp>
      <p:sp>
        <p:nvSpPr>
          <p:cNvPr id="5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E4AA6088-1FF0-4E53-845C-EFEDD1C948F8}" type="slidenum">
              <a:rPr lang="de-DE"/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95363" y="769938"/>
            <a:ext cx="5113337" cy="3835400"/>
          </a:xfrm>
        </p:spPr>
      </p:sp>
      <p:sp>
        <p:nvSpPr>
          <p:cNvPr id="5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E4AA6088-1FF0-4E53-845C-EFEDD1C948F8}" type="slidenum">
              <a:rPr lang="de-DE"/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AA6088-1FF0-4E53-845C-EFEDD1C948F8}" type="slidenum">
              <a:rPr lang="de-DE"/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95363" y="769938"/>
            <a:ext cx="5113337" cy="3835400"/>
          </a:xfrm>
        </p:spPr>
      </p:sp>
      <p:sp>
        <p:nvSpPr>
          <p:cNvPr id="5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researchers</a:t>
            </a:r>
            <a:r>
              <a:rPr lang="de-DE" dirty="0"/>
              <a:t> at Google in 2017 </a:t>
            </a:r>
            <a:endParaRPr lang="de-DE" dirty="0"/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Used</a:t>
            </a:r>
            <a:r>
              <a:rPr lang="de-DE" dirty="0"/>
              <a:t> to </a:t>
            </a:r>
            <a:r>
              <a:rPr lang="de-DE" dirty="0" err="1"/>
              <a:t>incorprate</a:t>
            </a:r>
            <a:r>
              <a:rPr lang="de-DE" dirty="0"/>
              <a:t> Computer Vision </a:t>
            </a:r>
            <a:r>
              <a:rPr lang="de-DE" dirty="0" err="1"/>
              <a:t>efficiently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, portable </a:t>
            </a:r>
            <a:r>
              <a:rPr lang="de-DE" dirty="0" err="1"/>
              <a:t>devices</a:t>
            </a:r>
            <a:r>
              <a:rPr lang="de-DE" dirty="0"/>
              <a:t> like </a:t>
            </a:r>
            <a:r>
              <a:rPr lang="de-DE" dirty="0" err="1"/>
              <a:t>moile</a:t>
            </a:r>
            <a:r>
              <a:rPr lang="de-DE" dirty="0"/>
              <a:t> </a:t>
            </a:r>
            <a:r>
              <a:rPr lang="de-DE" dirty="0" err="1"/>
              <a:t>phones</a:t>
            </a:r>
            <a:r>
              <a:rPr lang="de-DE" dirty="0"/>
              <a:t> and </a:t>
            </a:r>
            <a:r>
              <a:rPr lang="de-DE" dirty="0" err="1"/>
              <a:t>robots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significantly</a:t>
            </a:r>
            <a:r>
              <a:rPr lang="de-DE" dirty="0"/>
              <a:t> </a:t>
            </a:r>
            <a:r>
              <a:rPr lang="de-DE" dirty="0" err="1"/>
              <a:t>reducinc</a:t>
            </a:r>
            <a:r>
              <a:rPr lang="de-DE" dirty="0"/>
              <a:t> </a:t>
            </a:r>
            <a:r>
              <a:rPr lang="de-DE" dirty="0" err="1"/>
              <a:t>accuracy</a:t>
            </a:r>
            <a:endParaRPr lang="de-DE" dirty="0"/>
          </a:p>
          <a:p>
            <a:pPr marL="171450" indent="-171450">
              <a:buFontTx/>
              <a:buChar char="-"/>
              <a:defRPr/>
            </a:pPr>
            <a:r>
              <a:rPr lang="de-DE" dirty="0"/>
              <a:t>Total number of </a:t>
            </a:r>
            <a:r>
              <a:rPr lang="de-DE" dirty="0" err="1"/>
              <a:t>parameters</a:t>
            </a:r>
            <a:r>
              <a:rPr lang="de-DE" dirty="0"/>
              <a:t> in a </a:t>
            </a:r>
            <a:r>
              <a:rPr lang="de-DE" dirty="0" err="1"/>
              <a:t>standard</a:t>
            </a:r>
            <a:r>
              <a:rPr lang="de-DE" dirty="0"/>
              <a:t> MobileNet </a:t>
            </a:r>
            <a:r>
              <a:rPr lang="de-DE" dirty="0" err="1"/>
              <a:t>is</a:t>
            </a:r>
            <a:r>
              <a:rPr lang="de-DE" dirty="0"/>
              <a:t> 4.2 Million (in </a:t>
            </a:r>
            <a:r>
              <a:rPr lang="de-DE" dirty="0" err="1"/>
              <a:t>comparison</a:t>
            </a:r>
            <a:r>
              <a:rPr lang="de-DE" dirty="0"/>
              <a:t>: …)</a:t>
            </a:r>
            <a:endParaRPr lang="de-DE" dirty="0"/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Gives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developers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flexiility</a:t>
            </a:r>
            <a:r>
              <a:rPr lang="de-DE" dirty="0"/>
              <a:t> to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of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E4AA6088-1FF0-4E53-845C-EFEDD1C948F8}" type="slidenum">
              <a:rPr lang="de-DE"/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95363" y="769938"/>
            <a:ext cx="5113337" cy="3835400"/>
          </a:xfrm>
        </p:spPr>
      </p:sp>
      <p:sp>
        <p:nvSpPr>
          <p:cNvPr id="5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researchers</a:t>
            </a:r>
            <a:r>
              <a:rPr lang="de-DE" dirty="0"/>
              <a:t> at Google in 2017 </a:t>
            </a:r>
            <a:endParaRPr lang="de-DE" dirty="0"/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Used</a:t>
            </a:r>
            <a:r>
              <a:rPr lang="de-DE" dirty="0"/>
              <a:t> to </a:t>
            </a:r>
            <a:r>
              <a:rPr lang="de-DE" dirty="0" err="1"/>
              <a:t>incorprate</a:t>
            </a:r>
            <a:r>
              <a:rPr lang="de-DE" dirty="0"/>
              <a:t> Computer Vision </a:t>
            </a:r>
            <a:r>
              <a:rPr lang="de-DE" dirty="0" err="1"/>
              <a:t>efficiently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, portable </a:t>
            </a:r>
            <a:r>
              <a:rPr lang="de-DE" dirty="0" err="1"/>
              <a:t>devices</a:t>
            </a:r>
            <a:r>
              <a:rPr lang="de-DE" dirty="0"/>
              <a:t> like </a:t>
            </a:r>
            <a:r>
              <a:rPr lang="de-DE" dirty="0" err="1"/>
              <a:t>moile</a:t>
            </a:r>
            <a:r>
              <a:rPr lang="de-DE" dirty="0"/>
              <a:t> </a:t>
            </a:r>
            <a:r>
              <a:rPr lang="de-DE" dirty="0" err="1"/>
              <a:t>phones</a:t>
            </a:r>
            <a:r>
              <a:rPr lang="de-DE" dirty="0"/>
              <a:t> and </a:t>
            </a:r>
            <a:r>
              <a:rPr lang="de-DE" dirty="0" err="1"/>
              <a:t>robots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significantly</a:t>
            </a:r>
            <a:r>
              <a:rPr lang="de-DE" dirty="0"/>
              <a:t> </a:t>
            </a:r>
            <a:r>
              <a:rPr lang="de-DE" dirty="0" err="1"/>
              <a:t>reducinc</a:t>
            </a:r>
            <a:r>
              <a:rPr lang="de-DE" dirty="0"/>
              <a:t> </a:t>
            </a:r>
            <a:r>
              <a:rPr lang="de-DE" dirty="0" err="1"/>
              <a:t>accuracy</a:t>
            </a:r>
            <a:endParaRPr lang="de-DE" dirty="0"/>
          </a:p>
          <a:p>
            <a:pPr marL="171450" indent="-171450">
              <a:buFontTx/>
              <a:buChar char="-"/>
              <a:defRPr/>
            </a:pPr>
            <a:r>
              <a:rPr lang="de-DE" dirty="0"/>
              <a:t>Total number of </a:t>
            </a:r>
            <a:r>
              <a:rPr lang="de-DE" dirty="0" err="1"/>
              <a:t>parameters</a:t>
            </a:r>
            <a:r>
              <a:rPr lang="de-DE" dirty="0"/>
              <a:t> in a </a:t>
            </a:r>
            <a:r>
              <a:rPr lang="de-DE" dirty="0" err="1"/>
              <a:t>standard</a:t>
            </a:r>
            <a:r>
              <a:rPr lang="de-DE" dirty="0"/>
              <a:t> MobileNet </a:t>
            </a:r>
            <a:r>
              <a:rPr lang="de-DE" dirty="0" err="1"/>
              <a:t>is</a:t>
            </a:r>
            <a:r>
              <a:rPr lang="de-DE" dirty="0"/>
              <a:t> 4.2 Million (in </a:t>
            </a:r>
            <a:r>
              <a:rPr lang="de-DE" dirty="0" err="1"/>
              <a:t>comparison</a:t>
            </a:r>
            <a:r>
              <a:rPr lang="de-DE" dirty="0"/>
              <a:t>: …)</a:t>
            </a:r>
            <a:endParaRPr lang="de-DE" dirty="0"/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Gives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developers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flexiility</a:t>
            </a:r>
            <a:r>
              <a:rPr lang="de-DE" dirty="0"/>
              <a:t> to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of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E4AA6088-1FF0-4E53-845C-EFEDD1C948F8}" type="slidenum">
              <a:rPr lang="de-DE"/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95363" y="769938"/>
            <a:ext cx="5113337" cy="3835400"/>
          </a:xfrm>
        </p:spPr>
      </p:sp>
      <p:sp>
        <p:nvSpPr>
          <p:cNvPr id="5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dirty="0"/>
              <a:t>1x1 </a:t>
            </a:r>
            <a:r>
              <a:rPr lang="de-DE" dirty="0" err="1"/>
              <a:t>conv</a:t>
            </a:r>
            <a:r>
              <a:rPr lang="de-DE" dirty="0"/>
              <a:t>: GEMM </a:t>
            </a:r>
            <a:r>
              <a:rPr lang="de-DE" dirty="0" err="1"/>
              <a:t>functions</a:t>
            </a:r>
            <a:r>
              <a:rPr lang="de-DE" dirty="0"/>
              <a:t> (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optimized</a:t>
            </a:r>
            <a:r>
              <a:rPr lang="de-DE" dirty="0"/>
              <a:t>)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E4AA6088-1FF0-4E53-845C-EFEDD1C948F8}" type="slidenum">
              <a:rPr lang="de-DE"/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95363" y="769938"/>
            <a:ext cx="5113337" cy="3835400"/>
          </a:xfrm>
        </p:spPr>
      </p:sp>
      <p:sp>
        <p:nvSpPr>
          <p:cNvPr id="5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1x1 </a:t>
            </a:r>
            <a:r>
              <a:rPr lang="de-DE" dirty="0" err="1"/>
              <a:t>conv</a:t>
            </a:r>
            <a:r>
              <a:rPr lang="de-DE" dirty="0"/>
              <a:t>: GEMM </a:t>
            </a:r>
            <a:r>
              <a:rPr lang="de-DE" dirty="0" err="1"/>
              <a:t>functions</a:t>
            </a:r>
            <a:r>
              <a:rPr lang="de-DE" dirty="0"/>
              <a:t> (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optimized</a:t>
            </a:r>
            <a:r>
              <a:rPr lang="de-DE" dirty="0"/>
              <a:t>)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E4AA6088-1FF0-4E53-845C-EFEDD1C948F8}" type="slidenum">
              <a:rPr lang="de-DE"/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95363" y="769938"/>
            <a:ext cx="5113337" cy="3835400"/>
          </a:xfrm>
        </p:spPr>
      </p:sp>
      <p:sp>
        <p:nvSpPr>
          <p:cNvPr id="5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1 </a:t>
            </a:r>
            <a:r>
              <a:rPr lang="de-DE" dirty="0" err="1"/>
              <a:t>filter</a:t>
            </a:r>
            <a:r>
              <a:rPr lang="de-DE" dirty="0"/>
              <a:t> -&gt; DgxDgx1 feature </a:t>
            </a:r>
            <a:r>
              <a:rPr lang="de-DE" dirty="0" err="1"/>
              <a:t>map</a:t>
            </a:r>
            <a:r>
              <a:rPr lang="de-DE" dirty="0"/>
              <a:t> --&gt; n </a:t>
            </a:r>
            <a:r>
              <a:rPr lang="de-DE" dirty="0" err="1"/>
              <a:t>filters</a:t>
            </a:r>
            <a:r>
              <a:rPr lang="de-DE" dirty="0"/>
              <a:t> -&gt; </a:t>
            </a:r>
            <a:r>
              <a:rPr lang="de-DE" dirty="0" err="1"/>
              <a:t>DgxDgxn</a:t>
            </a:r>
            <a:r>
              <a:rPr lang="de-DE" dirty="0"/>
              <a:t> feature </a:t>
            </a:r>
            <a:r>
              <a:rPr lang="de-DE" dirty="0" err="1"/>
              <a:t>map</a:t>
            </a:r>
            <a:r>
              <a:rPr lang="de-DE" dirty="0"/>
              <a:t>/</a:t>
            </a:r>
            <a:r>
              <a:rPr lang="de-DE" dirty="0" err="1"/>
              <a:t>stack</a:t>
            </a: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E4AA6088-1FF0-4E53-845C-EFEDD1C948F8}" type="slidenum">
              <a:rPr lang="de-DE"/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95363" y="769938"/>
            <a:ext cx="5113337" cy="3835400"/>
          </a:xfrm>
        </p:spPr>
      </p:sp>
      <p:sp>
        <p:nvSpPr>
          <p:cNvPr id="5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Talk </a:t>
            </a:r>
            <a:r>
              <a:rPr lang="de-DE" dirty="0" err="1"/>
              <a:t>about</a:t>
            </a:r>
            <a:r>
              <a:rPr lang="de-DE" dirty="0"/>
              <a:t> different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btwn</a:t>
            </a:r>
            <a:r>
              <a:rPr lang="de-DE" dirty="0"/>
              <a:t>. Standard / </a:t>
            </a:r>
            <a:r>
              <a:rPr lang="de-DE" dirty="0" err="1"/>
              <a:t>depthwise</a:t>
            </a:r>
            <a:endParaRPr lang="de-DE" dirty="0"/>
          </a:p>
          <a:p>
            <a:pPr>
              <a:defRPr/>
            </a:pPr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sep.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--&gt; </a:t>
            </a:r>
            <a:r>
              <a:rPr lang="de-DE" dirty="0" err="1">
                <a:sym typeface="Wingdings" panose="05000000000000000000" pitchFamily="2" charset="2"/>
              </a:rPr>
              <a:t>two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step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process</a:t>
            </a:r>
            <a:endParaRPr lang="de-DE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de-DE" dirty="0" err="1">
                <a:sym typeface="Wingdings" panose="05000000000000000000" pitchFamily="2" charset="2"/>
              </a:rPr>
              <a:t>Reduces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computational</a:t>
            </a:r>
            <a:r>
              <a:rPr lang="de-DE" dirty="0">
                <a:sym typeface="Wingdings" panose="05000000000000000000" pitchFamily="2" charset="2"/>
              </a:rPr>
              <a:t> costs -&gt; </a:t>
            </a:r>
            <a:r>
              <a:rPr lang="de-DE" dirty="0" err="1">
                <a:sym typeface="Wingdings" panose="05000000000000000000" pitchFamily="2" charset="2"/>
              </a:rPr>
              <a:t>more</a:t>
            </a:r>
            <a:r>
              <a:rPr lang="de-DE" dirty="0">
                <a:sym typeface="Wingdings" panose="05000000000000000000" pitchFamily="2" charset="2"/>
              </a:rPr>
              <a:t> on </a:t>
            </a:r>
            <a:r>
              <a:rPr lang="de-DE" dirty="0" err="1">
                <a:sym typeface="Wingdings" panose="05000000000000000000" pitchFamily="2" charset="2"/>
              </a:rPr>
              <a:t>that</a:t>
            </a:r>
            <a:r>
              <a:rPr lang="de-DE" dirty="0">
                <a:sym typeface="Wingdings" panose="05000000000000000000" pitchFamily="2" charset="2"/>
              </a:rPr>
              <a:t> in a </a:t>
            </a:r>
            <a:r>
              <a:rPr lang="de-DE" dirty="0" err="1">
                <a:sym typeface="Wingdings" panose="05000000000000000000" pitchFamily="2" charset="2"/>
              </a:rPr>
              <a:t>minute</a:t>
            </a: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E4AA6088-1FF0-4E53-845C-EFEDD1C948F8}" type="slidenum">
              <a:rPr lang="de-DE"/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95363" y="769938"/>
            <a:ext cx="5113337" cy="3835400"/>
          </a:xfrm>
        </p:spPr>
      </p:sp>
      <p:sp>
        <p:nvSpPr>
          <p:cNvPr id="5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Talk </a:t>
            </a:r>
            <a:r>
              <a:rPr lang="de-DE" dirty="0" err="1"/>
              <a:t>about</a:t>
            </a:r>
            <a:r>
              <a:rPr lang="de-DE" dirty="0"/>
              <a:t> different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btwn</a:t>
            </a:r>
            <a:r>
              <a:rPr lang="de-DE" dirty="0"/>
              <a:t>. Standard / </a:t>
            </a:r>
            <a:r>
              <a:rPr lang="de-DE" dirty="0" err="1"/>
              <a:t>depthwise</a:t>
            </a:r>
            <a:endParaRPr lang="de-DE" dirty="0"/>
          </a:p>
          <a:p>
            <a:pPr>
              <a:defRPr/>
            </a:pPr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sep.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--&gt; </a:t>
            </a:r>
            <a:r>
              <a:rPr lang="de-DE" dirty="0" err="1">
                <a:sym typeface="Wingdings" panose="05000000000000000000" pitchFamily="2" charset="2"/>
              </a:rPr>
              <a:t>two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step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process</a:t>
            </a:r>
            <a:endParaRPr lang="de-DE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de-DE" dirty="0" err="1">
                <a:sym typeface="Wingdings" panose="05000000000000000000" pitchFamily="2" charset="2"/>
              </a:rPr>
              <a:t>Reduces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computational</a:t>
            </a:r>
            <a:r>
              <a:rPr lang="de-DE" dirty="0">
                <a:sym typeface="Wingdings" panose="05000000000000000000" pitchFamily="2" charset="2"/>
              </a:rPr>
              <a:t> costs -&gt; </a:t>
            </a:r>
            <a:r>
              <a:rPr lang="de-DE" dirty="0" err="1">
                <a:sym typeface="Wingdings" panose="05000000000000000000" pitchFamily="2" charset="2"/>
              </a:rPr>
              <a:t>more</a:t>
            </a:r>
            <a:r>
              <a:rPr lang="de-DE" dirty="0">
                <a:sym typeface="Wingdings" panose="05000000000000000000" pitchFamily="2" charset="2"/>
              </a:rPr>
              <a:t> on </a:t>
            </a:r>
            <a:r>
              <a:rPr lang="de-DE" dirty="0" err="1">
                <a:sym typeface="Wingdings" panose="05000000000000000000" pitchFamily="2" charset="2"/>
              </a:rPr>
              <a:t>that</a:t>
            </a:r>
            <a:r>
              <a:rPr lang="de-DE" dirty="0">
                <a:sym typeface="Wingdings" panose="05000000000000000000" pitchFamily="2" charset="2"/>
              </a:rPr>
              <a:t> in a </a:t>
            </a:r>
            <a:r>
              <a:rPr lang="de-DE" dirty="0" err="1">
                <a:sym typeface="Wingdings" panose="05000000000000000000" pitchFamily="2" charset="2"/>
              </a:rPr>
              <a:t>minute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E4AA6088-1FF0-4E53-845C-EFEDD1C948F8}" type="slidenum">
              <a:rPr lang="de-DE"/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323850" y="3896965"/>
            <a:ext cx="8496300" cy="2434983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>
              <a:defRPr/>
            </a:pPr>
            <a:r>
              <a:rPr lang="de-DE"/>
              <a:t>   </a:t>
            </a:r>
            <a:endParaRPr lang="de-DE"/>
          </a:p>
        </p:txBody>
      </p:sp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323850" y="6297617"/>
            <a:ext cx="8517271" cy="287337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831850" y="4356105"/>
            <a:ext cx="7772400" cy="873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Titel der Präsentation</a:t>
            </a:r>
            <a:endParaRPr lang="de-DE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830265" y="5499105"/>
            <a:ext cx="7747000" cy="3333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Vorname, Nachname des Referenten, Datum</a:t>
            </a:r>
            <a:endParaRPr lang="de-DE"/>
          </a:p>
        </p:txBody>
      </p:sp>
      <p:pic>
        <p:nvPicPr>
          <p:cNvPr id="10" name="Picture 13" descr="TUBS_CO_150dpi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" y="761008"/>
            <a:ext cx="2517775" cy="939800"/>
          </a:xfrm>
          <a:prstGeom prst="rect">
            <a:avLst/>
          </a:prstGeom>
          <a:noFill/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0478" y="772325"/>
            <a:ext cx="1539672" cy="93980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IfN-Gliederungs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5"/>
            <a:ext cx="9144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</a:ln>
        </p:spPr>
        <p:txBody>
          <a:bodyPr wrap="none" anchor="ctr"/>
          <a:lstStyle/>
          <a:p>
            <a:pPr algn="ctr">
              <a:defRPr/>
            </a:pPr>
            <a:endParaRPr lang="de-DE">
              <a:solidFill>
                <a:schemeClr val="accent2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323850" y="111129"/>
            <a:ext cx="8483602" cy="708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dirty="0"/>
              <a:t>Gliederung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 hasCustomPrompt="1"/>
          </p:nvPr>
        </p:nvSpPr>
        <p:spPr bwMode="auto">
          <a:xfrm>
            <a:off x="323849" y="1412875"/>
            <a:ext cx="8496301" cy="4248150"/>
          </a:xfrm>
        </p:spPr>
        <p:txBody>
          <a:bodyPr/>
          <a:lstStyle>
            <a:lvl1pPr marL="342900" indent="-342900">
              <a:buClrTx/>
              <a:buFont typeface="+mj-lt"/>
              <a:buAutoNum type="arabicPeriod"/>
              <a:defRPr sz="1800"/>
            </a:lvl1pPr>
            <a:lvl2pPr marL="575945">
              <a:buClrTx/>
              <a:defRPr sz="1800"/>
            </a:lvl2pPr>
          </a:lstStyle>
          <a:p>
            <a:pPr lvl="0">
              <a:defRPr/>
            </a:pPr>
            <a:r>
              <a:rPr lang="de-DE"/>
              <a:t>Abschnitt</a:t>
            </a:r>
            <a:endParaRPr lang="de-DE"/>
          </a:p>
          <a:p>
            <a:pPr lvl="1">
              <a:defRPr/>
            </a:pPr>
            <a:r>
              <a:rPr lang="de-DE"/>
              <a:t>Zweite Ebene</a:t>
            </a:r>
            <a:endParaRPr lang="de-DE"/>
          </a:p>
          <a:p>
            <a:pPr lvl="0">
              <a:defRPr/>
            </a:pPr>
            <a:endParaRPr lang="de-DE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323850" y="111129"/>
            <a:ext cx="8483602" cy="708025"/>
          </a:xfrm>
        </p:spPr>
        <p:txBody>
          <a:bodyPr/>
          <a:lstStyle/>
          <a:p>
            <a:pPr>
              <a:defRPr/>
            </a:pPr>
            <a:r>
              <a:rPr lang="de-DE" dirty="0"/>
              <a:t>Titelmasterformat durch Klicken bearbeiten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 hasCustomPrompt="1"/>
          </p:nvPr>
        </p:nvSpPr>
        <p:spPr bwMode="auto">
          <a:xfrm>
            <a:off x="323849" y="1412875"/>
            <a:ext cx="8496301" cy="4248150"/>
          </a:xfrm>
        </p:spPr>
        <p:txBody>
          <a:bodyPr/>
          <a:lstStyle>
            <a:lvl1pPr marL="342900" indent="-342900">
              <a:buClrTx/>
              <a:buFont typeface="+mj-lt"/>
              <a:buAutoNum type="arabicPeriod"/>
              <a:defRPr sz="1800"/>
            </a:lvl1pPr>
            <a:lvl2pPr marL="575945">
              <a:buClrTx/>
              <a:defRPr sz="1800"/>
            </a:lvl2pPr>
          </a:lstStyle>
          <a:p>
            <a:pPr lvl="0">
              <a:defRPr/>
            </a:pPr>
            <a:r>
              <a:rPr lang="de-DE"/>
              <a:t>Abschnitt</a:t>
            </a:r>
            <a:endParaRPr lang="de-DE"/>
          </a:p>
          <a:p>
            <a:pPr lvl="1">
              <a:defRPr/>
            </a:pPr>
            <a:r>
              <a:rPr lang="de-DE"/>
              <a:t>Zweite Ebene</a:t>
            </a:r>
            <a:endParaRPr lang="de-DE"/>
          </a:p>
          <a:p>
            <a:pPr lvl="0">
              <a:defRPr/>
            </a:pPr>
            <a:endParaRPr lang="de-DE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IfN-Danksagungs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>
            <a:spLocks noAdjustHandles="1"/>
          </p:cNvSpPr>
          <p:nvPr userDrawn="1"/>
        </p:nvSpPr>
        <p:spPr bwMode="auto">
          <a:xfrm>
            <a:off x="539751" y="1600204"/>
            <a:ext cx="6946900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de-DE" sz="3600" b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attention</a:t>
            </a:r>
            <a:endParaRPr lang="en-US" altLang="de-DE" sz="3600" b="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feld 5"/>
          <p:cNvSpPr>
            <a:spLocks noAdjustHandles="1"/>
          </p:cNvSpPr>
          <p:nvPr userDrawn="1"/>
        </p:nvSpPr>
        <p:spPr bwMode="auto">
          <a:xfrm>
            <a:off x="539751" y="4695827"/>
            <a:ext cx="7927974" cy="116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sz="1000" b="0" i="0" u="none" strike="noStrike" cap="none" spc="0">
              <a:ln>
                <a:noFill/>
              </a:ln>
              <a:solidFill>
                <a:srgbClr val="000000"/>
              </a:solidFill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7" name="Gruppieren 8"/>
          <p:cNvGrpSpPr/>
          <p:nvPr userDrawn="1"/>
        </p:nvGrpSpPr>
        <p:grpSpPr bwMode="auto">
          <a:xfrm>
            <a:off x="0" y="5915029"/>
            <a:ext cx="9144000" cy="652463"/>
            <a:chOff x="0" y="5915025"/>
            <a:chExt cx="9144000" cy="652463"/>
          </a:xfrm>
        </p:grpSpPr>
        <p:sp>
          <p:nvSpPr>
            <p:cNvPr id="8" name="Line 14"/>
            <p:cNvSpPr>
              <a:spLocks noChangeShapeType="1"/>
            </p:cNvSpPr>
            <p:nvPr userDrawn="1"/>
          </p:nvSpPr>
          <p:spPr bwMode="auto">
            <a:xfrm>
              <a:off x="0" y="6091238"/>
              <a:ext cx="9144000" cy="0"/>
            </a:xfrm>
            <a:prstGeom prst="line">
              <a:avLst/>
            </a:prstGeom>
            <a:noFill/>
            <a:ln w="9525">
              <a:solidFill>
                <a:srgbClr val="BE1E3C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pic>
          <p:nvPicPr>
            <p:cNvPr id="9" name="Picture 20" descr="TUBS_CO_70vH_150dpi"/>
            <p:cNvPicPr>
              <a:picLocks noChangeAspect="1" noChangeArrowheads="1"/>
            </p:cNvPicPr>
            <p:nvPr userDrawn="1"/>
          </p:nvPicPr>
          <p:blipFill>
            <a:blip r:embed="rId2"/>
            <a:stretch>
              <a:fillRect/>
            </a:stretch>
          </p:blipFill>
          <p:spPr bwMode="auto">
            <a:xfrm>
              <a:off x="0" y="5915025"/>
              <a:ext cx="1762125" cy="652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hteck 10"/>
          <p:cNvSpPr/>
          <p:nvPr userDrawn="1"/>
        </p:nvSpPr>
        <p:spPr bwMode="auto">
          <a:xfrm>
            <a:off x="1821601" y="6141601"/>
            <a:ext cx="5245950" cy="42588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9"/>
          <p:cNvSpPr/>
          <p:nvPr userDrawn="1"/>
        </p:nvSpPr>
        <p:spPr bwMode="auto">
          <a:xfrm>
            <a:off x="2240701" y="6104873"/>
            <a:ext cx="5245950" cy="14966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599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</a:ln>
        </p:spPr>
        <p:txBody>
          <a:bodyPr wrap="none" anchor="ctr"/>
          <a:lstStyle/>
          <a:p>
            <a:pPr algn="ctr">
              <a:defRPr/>
            </a:pPr>
            <a:endParaRPr lang="de-DE">
              <a:solidFill>
                <a:schemeClr val="accent2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2" y="111129"/>
            <a:ext cx="8375650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/>
          <a:p>
            <a:pPr lvl="0">
              <a:defRPr/>
            </a:pPr>
            <a:r>
              <a:rPr lang="de-DE"/>
              <a:t>Mastertitelformat bearbeiten</a:t>
            </a:r>
            <a:endParaRPr lang="de-DE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2" y="1042991"/>
            <a:ext cx="8375650" cy="4772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>
              <a:defRPr/>
            </a:pPr>
            <a:r>
              <a:rPr lang="de-DE" dirty="0"/>
              <a:t>Mastertextformat bearbeiten</a:t>
            </a:r>
            <a:endParaRPr lang="de-DE" dirty="0"/>
          </a:p>
          <a:p>
            <a:pPr lvl="1">
              <a:defRPr/>
            </a:pPr>
            <a:r>
              <a:rPr lang="de-DE" dirty="0"/>
              <a:t>Zweite Ebene</a:t>
            </a:r>
            <a:endParaRPr lang="de-DE" dirty="0"/>
          </a:p>
          <a:p>
            <a:pPr lvl="2">
              <a:defRPr/>
            </a:pPr>
            <a:r>
              <a:rPr lang="de-DE" dirty="0"/>
              <a:t>Dritte Ebene</a:t>
            </a:r>
            <a:endParaRPr lang="de-DE" dirty="0"/>
          </a:p>
          <a:p>
            <a:pPr lvl="3">
              <a:defRPr/>
            </a:pPr>
            <a:r>
              <a:rPr lang="de-DE" dirty="0"/>
              <a:t>Vierte Ebene</a:t>
            </a:r>
            <a:endParaRPr lang="de-DE" dirty="0"/>
          </a:p>
          <a:p>
            <a:pPr lvl="4">
              <a:defRPr/>
            </a:pPr>
            <a:r>
              <a:rPr lang="de-DE" dirty="0"/>
              <a:t>Fünfte Ebene</a:t>
            </a:r>
            <a:endParaRPr lang="de-DE" dirty="0"/>
          </a:p>
        </p:txBody>
      </p:sp>
      <p:grpSp>
        <p:nvGrpSpPr>
          <p:cNvPr id="7" name="Gruppieren 9"/>
          <p:cNvGrpSpPr/>
          <p:nvPr userDrawn="1"/>
        </p:nvGrpSpPr>
        <p:grpSpPr bwMode="auto">
          <a:xfrm>
            <a:off x="0" y="5915029"/>
            <a:ext cx="9144000" cy="652463"/>
            <a:chOff x="0" y="5915025"/>
            <a:chExt cx="9144000" cy="652463"/>
          </a:xfrm>
        </p:grpSpPr>
        <p:sp>
          <p:nvSpPr>
            <p:cNvPr id="8" name="Line 14"/>
            <p:cNvSpPr>
              <a:spLocks noChangeShapeType="1"/>
            </p:cNvSpPr>
            <p:nvPr userDrawn="1"/>
          </p:nvSpPr>
          <p:spPr bwMode="auto">
            <a:xfrm>
              <a:off x="0" y="6091238"/>
              <a:ext cx="9144000" cy="0"/>
            </a:xfrm>
            <a:prstGeom prst="line">
              <a:avLst/>
            </a:prstGeom>
            <a:noFill/>
            <a:ln w="9525">
              <a:solidFill>
                <a:srgbClr val="BE1E3C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pic>
          <p:nvPicPr>
            <p:cNvPr id="9" name="Picture 20" descr="TUBS_CO_70vH_150dpi"/>
            <p:cNvPicPr>
              <a:picLocks noChangeAspect="1" noChangeArrowheads="1"/>
            </p:cNvPicPr>
            <p:nvPr userDrawn="1"/>
          </p:nvPicPr>
          <p:blipFill>
            <a:blip r:embed="rId5"/>
            <a:stretch>
              <a:fillRect/>
            </a:stretch>
          </p:blipFill>
          <p:spPr bwMode="auto">
            <a:xfrm>
              <a:off x="0" y="5915025"/>
              <a:ext cx="1762125" cy="652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Textfeld 12"/>
          <p:cNvSpPr>
            <a:spLocks noAdjustHandles="1"/>
          </p:cNvSpPr>
          <p:nvPr userDrawn="1"/>
        </p:nvSpPr>
        <p:spPr bwMode="auto">
          <a:xfrm>
            <a:off x="1821601" y="6141606"/>
            <a:ext cx="5784809" cy="122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altLang="de-DE" sz="800" dirty="0">
                <a:sym typeface="+mn-ea"/>
              </a:rPr>
              <a:t>10.05.2022| Cheng, Linkerhägner | </a:t>
            </a:r>
            <a:r>
              <a:rPr lang="en-US" altLang="de-DE" sz="800" dirty="0" err="1">
                <a:sym typeface="+mn-ea"/>
              </a:rPr>
              <a:t>MobileNet</a:t>
            </a:r>
            <a:endParaRPr lang="de-DE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>
        <a:spcBef>
          <a:spcPts val="0"/>
        </a:spcBef>
        <a:spcAft>
          <a:spcPts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>
        <a:spcBef>
          <a:spcPts val="0"/>
        </a:spcBef>
        <a:spcAft>
          <a:spcPts val="0"/>
        </a:spcAft>
        <a:defRPr sz="2200" b="1">
          <a:solidFill>
            <a:schemeClr val="tx1"/>
          </a:solidFill>
          <a:latin typeface="Arial" panose="020B0604020202020204"/>
        </a:defRPr>
      </a:lvl2pPr>
      <a:lvl3pPr algn="l">
        <a:spcBef>
          <a:spcPts val="0"/>
        </a:spcBef>
        <a:spcAft>
          <a:spcPts val="0"/>
        </a:spcAft>
        <a:defRPr sz="2200" b="1">
          <a:solidFill>
            <a:schemeClr val="tx1"/>
          </a:solidFill>
          <a:latin typeface="Arial" panose="020B0604020202020204"/>
        </a:defRPr>
      </a:lvl3pPr>
      <a:lvl4pPr algn="l">
        <a:spcBef>
          <a:spcPts val="0"/>
        </a:spcBef>
        <a:spcAft>
          <a:spcPts val="0"/>
        </a:spcAft>
        <a:defRPr sz="2200" b="1">
          <a:solidFill>
            <a:schemeClr val="tx1"/>
          </a:solidFill>
          <a:latin typeface="Arial" panose="020B0604020202020204"/>
        </a:defRPr>
      </a:lvl4pPr>
      <a:lvl5pPr algn="l">
        <a:spcBef>
          <a:spcPts val="0"/>
        </a:spcBef>
        <a:spcAft>
          <a:spcPts val="0"/>
        </a:spcAft>
        <a:defRPr sz="2200" b="1">
          <a:solidFill>
            <a:schemeClr val="tx1"/>
          </a:solidFill>
          <a:latin typeface="Arial" panose="020B0604020202020204"/>
        </a:defRPr>
      </a:lvl5pPr>
      <a:lvl6pPr marL="457200" algn="l">
        <a:spcBef>
          <a:spcPts val="0"/>
        </a:spcBef>
        <a:spcAft>
          <a:spcPts val="0"/>
        </a:spcAft>
        <a:defRPr sz="2200" b="1">
          <a:solidFill>
            <a:schemeClr val="tx1"/>
          </a:solidFill>
          <a:latin typeface="Arial" panose="020B0604020202020204"/>
        </a:defRPr>
      </a:lvl6pPr>
      <a:lvl7pPr marL="914400" algn="l">
        <a:spcBef>
          <a:spcPts val="0"/>
        </a:spcBef>
        <a:spcAft>
          <a:spcPts val="0"/>
        </a:spcAft>
        <a:defRPr sz="2200" b="1">
          <a:solidFill>
            <a:schemeClr val="tx1"/>
          </a:solidFill>
          <a:latin typeface="Arial" panose="020B0604020202020204"/>
        </a:defRPr>
      </a:lvl7pPr>
      <a:lvl8pPr marL="1371600" algn="l">
        <a:spcBef>
          <a:spcPts val="0"/>
        </a:spcBef>
        <a:spcAft>
          <a:spcPts val="0"/>
        </a:spcAft>
        <a:defRPr sz="2200" b="1">
          <a:solidFill>
            <a:schemeClr val="tx1"/>
          </a:solidFill>
          <a:latin typeface="Arial" panose="020B0604020202020204"/>
        </a:defRPr>
      </a:lvl8pPr>
      <a:lvl9pPr marL="1828800" algn="l">
        <a:spcBef>
          <a:spcPts val="0"/>
        </a:spcBef>
        <a:spcAft>
          <a:spcPts val="0"/>
        </a:spcAft>
        <a:defRPr sz="2200" b="1">
          <a:solidFill>
            <a:schemeClr val="tx1"/>
          </a:solidFill>
          <a:latin typeface="Arial" panose="020B0604020202020204"/>
        </a:defRPr>
      </a:lvl9pPr>
    </p:titleStyle>
    <p:bodyStyle>
      <a:lvl1pPr algn="l">
        <a:spcBef>
          <a:spcPts val="0"/>
        </a:spcBef>
        <a:spcAft>
          <a:spcPts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595" algn="l">
        <a:spcBef>
          <a:spcPts val="0"/>
        </a:spcBef>
        <a:spcAft>
          <a:spcPts val="0"/>
        </a:spcAft>
        <a:buClr>
          <a:schemeClr val="tx1"/>
        </a:buClr>
        <a:buFont typeface="Wingdings" panose="05000000000000000000"/>
        <a:buChar char="§"/>
        <a:defRPr sz="1600">
          <a:solidFill>
            <a:schemeClr val="tx1"/>
          </a:solidFill>
          <a:latin typeface="+mn-lt"/>
        </a:defRPr>
      </a:lvl2pPr>
      <a:lvl3pPr marL="361950" indent="-169545" algn="l">
        <a:spcBef>
          <a:spcPts val="0"/>
        </a:spcBef>
        <a:spcAft>
          <a:spcPts val="0"/>
        </a:spcAft>
        <a:buClr>
          <a:schemeClr val="tx1"/>
        </a:buClr>
        <a:buFont typeface="Wingdings" panose="05000000000000000000"/>
        <a:buChar char="§"/>
        <a:defRPr sz="1600">
          <a:solidFill>
            <a:schemeClr val="tx1"/>
          </a:solidFill>
          <a:latin typeface="+mn-lt"/>
        </a:defRPr>
      </a:lvl3pPr>
      <a:lvl4pPr marL="542925" indent="-179070" algn="l">
        <a:spcBef>
          <a:spcPts val="0"/>
        </a:spcBef>
        <a:spcAft>
          <a:spcPts val="0"/>
        </a:spcAft>
        <a:buClr>
          <a:schemeClr val="tx1"/>
        </a:buClr>
        <a:buFont typeface="Wingdings" panose="05000000000000000000"/>
        <a:buChar char="§"/>
        <a:defRPr sz="1600">
          <a:solidFill>
            <a:schemeClr val="tx1"/>
          </a:solidFill>
          <a:latin typeface="+mn-lt"/>
        </a:defRPr>
      </a:lvl4pPr>
      <a:lvl5pPr marL="742950" indent="-198120" algn="l">
        <a:spcBef>
          <a:spcPts val="0"/>
        </a:spcBef>
        <a:spcAft>
          <a:spcPts val="0"/>
        </a:spcAft>
        <a:buClr>
          <a:schemeClr val="tx1"/>
        </a:buClr>
        <a:buFont typeface="Wingdings" panose="05000000000000000000"/>
        <a:buChar char="§"/>
        <a:defRPr sz="1600">
          <a:solidFill>
            <a:schemeClr val="tx1"/>
          </a:solidFill>
          <a:latin typeface="+mn-lt"/>
        </a:defRPr>
      </a:lvl5pPr>
      <a:lvl6pPr marL="1200150" indent="-198120" algn="l">
        <a:spcBef>
          <a:spcPts val="0"/>
        </a:spcBef>
        <a:spcAft>
          <a:spcPts val="0"/>
        </a:spcAft>
        <a:buFont typeface="Wingdings" panose="05000000000000000000"/>
        <a:buChar char="§"/>
        <a:defRPr sz="1600">
          <a:solidFill>
            <a:schemeClr val="tx1"/>
          </a:solidFill>
          <a:latin typeface="+mn-lt"/>
        </a:defRPr>
      </a:lvl6pPr>
      <a:lvl7pPr marL="1657350" indent="-198120" algn="l">
        <a:spcBef>
          <a:spcPts val="0"/>
        </a:spcBef>
        <a:spcAft>
          <a:spcPts val="0"/>
        </a:spcAft>
        <a:buFont typeface="Wingdings" panose="05000000000000000000"/>
        <a:buChar char="§"/>
        <a:defRPr sz="1600">
          <a:solidFill>
            <a:schemeClr val="tx1"/>
          </a:solidFill>
          <a:latin typeface="+mn-lt"/>
        </a:defRPr>
      </a:lvl7pPr>
      <a:lvl8pPr marL="2114550" indent="-198120" algn="l">
        <a:spcBef>
          <a:spcPts val="0"/>
        </a:spcBef>
        <a:spcAft>
          <a:spcPts val="0"/>
        </a:spcAft>
        <a:buFont typeface="Wingdings" panose="05000000000000000000"/>
        <a:buChar char="§"/>
        <a:defRPr sz="1600">
          <a:solidFill>
            <a:schemeClr val="tx1"/>
          </a:solidFill>
          <a:latin typeface="+mn-lt"/>
        </a:defRPr>
      </a:lvl8pPr>
      <a:lvl9pPr marL="2571750" indent="-198120" algn="l">
        <a:spcBef>
          <a:spcPts val="0"/>
        </a:spcBef>
        <a:spcAft>
          <a:spcPts val="0"/>
        </a:spcAft>
        <a:buFont typeface="Wingdings" panose="05000000000000000000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8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1.GIF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8"/>
          <p:cNvSpPr>
            <a:spLocks noGrp="1"/>
          </p:cNvSpPr>
          <p:nvPr>
            <p:ph type="ctrTitle"/>
          </p:nvPr>
        </p:nvSpPr>
        <p:spPr bwMode="auto">
          <a:xfrm>
            <a:off x="539551" y="4653136"/>
            <a:ext cx="8309297" cy="873125"/>
          </a:xfrm>
        </p:spPr>
        <p:txBody>
          <a:bodyPr/>
          <a:lstStyle/>
          <a:p>
            <a:pPr>
              <a:defRPr/>
            </a:pPr>
            <a:r>
              <a:rPr lang="de-DE" dirty="0">
                <a:latin typeface="Avenir Next LT Pro" panose="020B0504020202020204" pitchFamily="34" charset="0"/>
                <a:sym typeface="+mn-ea"/>
              </a:rPr>
              <a:t>MobileNet – an </a:t>
            </a:r>
            <a:r>
              <a:rPr lang="de-DE" dirty="0" err="1">
                <a:latin typeface="Avenir Next LT Pro" panose="020B0504020202020204" pitchFamily="34" charset="0"/>
                <a:sym typeface="+mn-ea"/>
              </a:rPr>
              <a:t>efficient</a:t>
            </a:r>
            <a:r>
              <a:rPr lang="de-DE" dirty="0">
                <a:latin typeface="Avenir Next LT Pro" panose="020B0504020202020204" pitchFamily="34" charset="0"/>
                <a:sym typeface="+mn-ea"/>
              </a:rPr>
              <a:t> CNN </a:t>
            </a:r>
            <a:r>
              <a:rPr lang="de-DE" dirty="0" err="1">
                <a:latin typeface="Avenir Next LT Pro" panose="020B0504020202020204" pitchFamily="34" charset="0"/>
                <a:sym typeface="+mn-ea"/>
              </a:rPr>
              <a:t>for</a:t>
            </a:r>
            <a:r>
              <a:rPr lang="de-DE" dirty="0">
                <a:latin typeface="Avenir Next LT Pro" panose="020B0504020202020204" pitchFamily="34" charset="0"/>
                <a:sym typeface="+mn-ea"/>
              </a:rPr>
              <a:t> Mobile Vision </a:t>
            </a:r>
            <a:r>
              <a:rPr lang="de-DE" dirty="0" err="1">
                <a:latin typeface="Avenir Next LT Pro" panose="020B0504020202020204" pitchFamily="34" charset="0"/>
                <a:sym typeface="+mn-ea"/>
              </a:rPr>
              <a:t>Applications</a:t>
            </a:r>
            <a:br>
              <a:rPr lang="de-DE" dirty="0">
                <a:latin typeface="Avenir Next LT Pro" panose="020B0504020202020204" pitchFamily="34" charset="0"/>
                <a:sym typeface="+mn-ea"/>
              </a:rPr>
            </a:br>
            <a:br>
              <a:rPr lang="de-DE" dirty="0">
                <a:latin typeface="Avenir Next LT Pro" panose="020B0504020202020204" pitchFamily="34" charset="0"/>
                <a:sym typeface="+mn-ea"/>
              </a:rPr>
            </a:br>
            <a:endParaRPr lang="en-US" dirty="0">
              <a:latin typeface="Avenir Next LT Pro" panose="020B0504020202020204" pitchFamily="34" charset="0"/>
            </a:endParaRPr>
          </a:p>
        </p:txBody>
      </p:sp>
      <p:sp>
        <p:nvSpPr>
          <p:cNvPr id="5" name="Untertitel 7"/>
          <p:cNvSpPr>
            <a:spLocks noGrp="1"/>
          </p:cNvSpPr>
          <p:nvPr>
            <p:ph type="subTitle" idx="1"/>
          </p:nvPr>
        </p:nvSpPr>
        <p:spPr bwMode="auto">
          <a:xfrm>
            <a:off x="539552" y="5661248"/>
            <a:ext cx="7747000" cy="60325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venir Next LT Pro" panose="020B0504020202020204" pitchFamily="34" charset="0"/>
              </a:rPr>
              <a:t>Yu-</a:t>
            </a:r>
            <a:r>
              <a:rPr lang="en-US" dirty="0" err="1">
                <a:latin typeface="Avenir Next LT Pro" panose="020B0504020202020204" pitchFamily="34" charset="0"/>
              </a:rPr>
              <a:t>Chuan</a:t>
            </a:r>
            <a:r>
              <a:rPr lang="en-US" dirty="0">
                <a:latin typeface="Avenir Next LT Pro" panose="020B0504020202020204" pitchFamily="34" charset="0"/>
              </a:rPr>
              <a:t> Cheng</a:t>
            </a:r>
            <a:endParaRPr lang="en-US" dirty="0">
              <a:latin typeface="Avenir Next LT Pro" panose="020B0504020202020204" pitchFamily="34" charset="0"/>
            </a:endParaRPr>
          </a:p>
          <a:p>
            <a:pPr>
              <a:defRPr/>
            </a:pPr>
            <a:r>
              <a:rPr lang="en-US" dirty="0">
                <a:latin typeface="Avenir Next LT Pro" panose="020B0504020202020204" pitchFamily="34" charset="0"/>
              </a:rPr>
              <a:t>Fabian </a:t>
            </a:r>
            <a:r>
              <a:rPr lang="en-US" dirty="0" err="1">
                <a:latin typeface="Avenir Next LT Pro" panose="020B0504020202020204" pitchFamily="34" charset="0"/>
              </a:rPr>
              <a:t>Linkerh</a:t>
            </a:r>
            <a:r>
              <a:rPr lang="de-DE" altLang="en-US" dirty="0" err="1">
                <a:latin typeface="Avenir Next LT Pro" panose="020B0504020202020204" pitchFamily="34" charset="0"/>
              </a:rPr>
              <a:t>ägner</a:t>
            </a:r>
            <a:br>
              <a:rPr lang="en-US" dirty="0">
                <a:latin typeface="Avenir Next LT Pro" panose="020B0504020202020204" pitchFamily="34" charset="0"/>
              </a:rPr>
            </a:br>
            <a:endParaRPr lang="en-US" dirty="0">
              <a:latin typeface="Avenir Next LT Pro" panose="020B05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308304" y="767376"/>
            <a:ext cx="1540545" cy="933432"/>
          </a:xfrm>
          <a:prstGeom prst="rect">
            <a:avLst/>
          </a:prstGeom>
        </p:spPr>
      </p:pic>
      <p:pic>
        <p:nvPicPr>
          <p:cNvPr id="6" name="Grafik 5" descr="Ein Bild, das Text, Straße, Gebäude, draußen enthält.&#10;&#10;Automatisch generierte Beschreibu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57" r="112" b="45662"/>
          <a:stretch>
            <a:fillRect/>
          </a:stretch>
        </p:blipFill>
        <p:spPr>
          <a:xfrm>
            <a:off x="323850" y="2132856"/>
            <a:ext cx="8496300" cy="1548918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7308304" y="3501008"/>
            <a:ext cx="15118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i="1" dirty="0">
                <a:solidFill>
                  <a:schemeClr val="bg1"/>
                </a:solidFill>
              </a:rPr>
              <a:t>source: https://penseeartificielle.fr</a:t>
            </a:r>
            <a:endParaRPr lang="en-GB" sz="7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/>
              <a:t>Depthwise</a:t>
            </a:r>
            <a:r>
              <a:rPr lang="en-US" dirty="0"/>
              <a:t> separable convolution (3 / 3)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3"/>
          <p:cNvSpPr/>
          <p:nvPr/>
        </p:nvSpPr>
        <p:spPr bwMode="auto">
          <a:xfrm>
            <a:off x="336546" y="1412875"/>
            <a:ext cx="8555933" cy="42481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l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595" algn="l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545" algn="l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070" algn="l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120" algn="l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120" algn="l"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120" algn="l"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120" algn="l"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120" algn="l"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271780" lvl="2" indent="-271780">
              <a:buFont typeface="Calibri" panose="020F0502020204030204" pitchFamily="34" charset="0"/>
              <a:buChar char="→"/>
              <a:defRPr/>
            </a:pPr>
            <a:endParaRPr lang="en-US" sz="1400" i="1" dirty="0">
              <a:latin typeface="Avenir Next LT Pro" panose="020B05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/>
              <p:cNvSpPr txBox="1"/>
              <p:nvPr/>
            </p:nvSpPr>
            <p:spPr>
              <a:xfrm>
                <a:off x="323850" y="1340768"/>
                <a:ext cx="8483602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Calibri" panose="020F0502020204030204" pitchFamily="34" charset="0"/>
                  <a:buChar char="→"/>
                </a:pPr>
                <a:r>
                  <a:rPr lang="de-DE" sz="1600" b="1" dirty="0">
                    <a:latin typeface="Avenir Next LT Pro" panose="020B0504020202020204" pitchFamily="34" charset="0"/>
                  </a:rPr>
                  <a:t>Here </a:t>
                </a:r>
                <a:r>
                  <a:rPr lang="de-DE" sz="1600" b="1" dirty="0" err="1">
                    <a:latin typeface="Avenir Next LT Pro" panose="020B0504020202020204" pitchFamily="34" charset="0"/>
                  </a:rPr>
                  <a:t>is</a:t>
                </a:r>
                <a:r>
                  <a:rPr lang="de-DE" sz="1600" b="1" dirty="0">
                    <a:latin typeface="Avenir Next LT Pro" panose="020B0504020202020204" pitchFamily="34" charset="0"/>
                  </a:rPr>
                  <a:t> </a:t>
                </a:r>
                <a:r>
                  <a:rPr lang="de-DE" sz="1600" b="1" dirty="0" err="1">
                    <a:latin typeface="Avenir Next LT Pro" panose="020B0504020202020204" pitchFamily="34" charset="0"/>
                  </a:rPr>
                  <a:t>the</a:t>
                </a:r>
                <a:r>
                  <a:rPr lang="de-DE" sz="1600" b="1" dirty="0">
                    <a:latin typeface="Avenir Next LT Pro" panose="020B0504020202020204" pitchFamily="34" charset="0"/>
                  </a:rPr>
                  <a:t> „</a:t>
                </a:r>
                <a:r>
                  <a:rPr lang="de-DE" sz="1600" b="1" dirty="0" err="1">
                    <a:latin typeface="Avenir Next LT Pro" panose="020B0504020202020204" pitchFamily="34" charset="0"/>
                  </a:rPr>
                  <a:t>Why</a:t>
                </a:r>
                <a:r>
                  <a:rPr lang="de-DE" sz="1600" b="1" dirty="0">
                    <a:latin typeface="Avenir Next LT Pro" panose="020B0504020202020204" pitchFamily="34" charset="0"/>
                  </a:rPr>
                  <a:t> do </a:t>
                </a:r>
                <a:r>
                  <a:rPr lang="de-DE" sz="1600" b="1" dirty="0" err="1">
                    <a:latin typeface="Avenir Next LT Pro" panose="020B0504020202020204" pitchFamily="34" charset="0"/>
                  </a:rPr>
                  <a:t>this</a:t>
                </a:r>
                <a:r>
                  <a:rPr lang="de-DE" sz="1600" b="1" dirty="0">
                    <a:latin typeface="Avenir Next LT Pro" panose="020B0504020202020204" pitchFamily="34" charset="0"/>
                  </a:rPr>
                  <a:t>“:</a:t>
                </a:r>
                <a:endParaRPr lang="de-DE" sz="1600" b="1" dirty="0">
                  <a:latin typeface="Avenir Next LT Pro" panose="020B0504020202020204" pitchFamily="34" charset="0"/>
                </a:endParaRPr>
              </a:p>
              <a:p>
                <a:endParaRPr lang="de-DE" sz="1600" dirty="0">
                  <a:latin typeface="Avenir Next LT Pro" panose="020B0504020202020204" pitchFamily="34" charset="0"/>
                </a:endParaRPr>
              </a:p>
              <a:p>
                <a:r>
                  <a:rPr lang="de-DE" sz="1200" dirty="0">
                    <a:latin typeface="Avenir Next LT Pro" panose="020B0504020202020204" pitchFamily="34" charset="0"/>
                  </a:rPr>
                  <a:t>D</a:t>
                </a:r>
                <a:r>
                  <a:rPr lang="de-DE" sz="1200" baseline="-25000" dirty="0">
                    <a:latin typeface="Avenir Next LT Pro" panose="020B0504020202020204" pitchFamily="34" charset="0"/>
                  </a:rPr>
                  <a:t>F</a:t>
                </a:r>
                <a:r>
                  <a:rPr lang="de-DE" sz="1200" dirty="0">
                    <a:latin typeface="Avenir Next LT Pro" panose="020B0504020202020204" pitchFamily="34" charset="0"/>
                  </a:rPr>
                  <a:t>: </a:t>
                </a:r>
                <a:r>
                  <a:rPr lang="de-DE" sz="1200" dirty="0" err="1">
                    <a:latin typeface="Avenir Next LT Pro" panose="020B0504020202020204" pitchFamily="34" charset="0"/>
                  </a:rPr>
                  <a:t>spatial</a:t>
                </a:r>
                <a:r>
                  <a:rPr lang="de-DE" sz="1200" dirty="0">
                    <a:latin typeface="Avenir Next LT Pro" panose="020B0504020202020204" pitchFamily="34" charset="0"/>
                  </a:rPr>
                  <a:t> </a:t>
                </a:r>
                <a:r>
                  <a:rPr lang="de-DE" sz="1200" dirty="0" err="1">
                    <a:latin typeface="Avenir Next LT Pro" panose="020B0504020202020204" pitchFamily="34" charset="0"/>
                  </a:rPr>
                  <a:t>width</a:t>
                </a:r>
                <a:r>
                  <a:rPr lang="de-DE" sz="1200" dirty="0">
                    <a:latin typeface="Avenir Next LT Pro" panose="020B0504020202020204" pitchFamily="34" charset="0"/>
                  </a:rPr>
                  <a:t> and </a:t>
                </a:r>
                <a:r>
                  <a:rPr lang="de-DE" sz="1200" dirty="0" err="1">
                    <a:latin typeface="Avenir Next LT Pro" panose="020B0504020202020204" pitchFamily="34" charset="0"/>
                  </a:rPr>
                  <a:t>height</a:t>
                </a:r>
                <a:r>
                  <a:rPr lang="de-DE" sz="1200" dirty="0">
                    <a:latin typeface="Avenir Next LT Pro" panose="020B0504020202020204" pitchFamily="34" charset="0"/>
                  </a:rPr>
                  <a:t> of </a:t>
                </a:r>
                <a:r>
                  <a:rPr lang="de-DE" sz="1200" dirty="0" err="1">
                    <a:latin typeface="Avenir Next LT Pro" panose="020B0504020202020204" pitchFamily="34" charset="0"/>
                  </a:rPr>
                  <a:t>input</a:t>
                </a:r>
                <a:endParaRPr lang="de-DE" sz="1200" dirty="0">
                  <a:latin typeface="Avenir Next LT Pro" panose="020B0504020202020204" pitchFamily="34" charset="0"/>
                </a:endParaRPr>
              </a:p>
              <a:p>
                <a:r>
                  <a:rPr lang="de-DE" sz="1200" dirty="0">
                    <a:latin typeface="Avenir Next LT Pro" panose="020B0504020202020204" pitchFamily="34" charset="0"/>
                  </a:rPr>
                  <a:t>D</a:t>
                </a:r>
                <a:r>
                  <a:rPr lang="de-DE" sz="1200" baseline="-25000" dirty="0">
                    <a:latin typeface="Avenir Next LT Pro" panose="020B0504020202020204" pitchFamily="34" charset="0"/>
                  </a:rPr>
                  <a:t>K</a:t>
                </a:r>
                <a:r>
                  <a:rPr lang="de-DE" sz="1200" dirty="0">
                    <a:latin typeface="Avenir Next LT Pro" panose="020B0504020202020204" pitchFamily="34" charset="0"/>
                  </a:rPr>
                  <a:t>: </a:t>
                </a:r>
                <a:r>
                  <a:rPr lang="de-DE" sz="1200" dirty="0" err="1">
                    <a:latin typeface="Avenir Next LT Pro" panose="020B0504020202020204" pitchFamily="34" charset="0"/>
                  </a:rPr>
                  <a:t>spatial</a:t>
                </a:r>
                <a:r>
                  <a:rPr lang="de-DE" sz="1200" dirty="0">
                    <a:latin typeface="Avenir Next LT Pro" panose="020B0504020202020204" pitchFamily="34" charset="0"/>
                  </a:rPr>
                  <a:t> </a:t>
                </a:r>
                <a:r>
                  <a:rPr lang="de-DE" sz="1200" dirty="0" err="1">
                    <a:latin typeface="Avenir Next LT Pro" panose="020B0504020202020204" pitchFamily="34" charset="0"/>
                  </a:rPr>
                  <a:t>dimension</a:t>
                </a:r>
                <a:r>
                  <a:rPr lang="de-DE" sz="1200" dirty="0">
                    <a:latin typeface="Avenir Next LT Pro" panose="020B0504020202020204" pitchFamily="34" charset="0"/>
                  </a:rPr>
                  <a:t> of </a:t>
                </a:r>
                <a:r>
                  <a:rPr lang="de-DE" sz="1200" dirty="0" err="1">
                    <a:latin typeface="Avenir Next LT Pro" panose="020B0504020202020204" pitchFamily="34" charset="0"/>
                  </a:rPr>
                  <a:t>the</a:t>
                </a:r>
                <a:r>
                  <a:rPr lang="de-DE" sz="1200" dirty="0">
                    <a:latin typeface="Avenir Next LT Pro" panose="020B0504020202020204" pitchFamily="34" charset="0"/>
                  </a:rPr>
                  <a:t> </a:t>
                </a:r>
                <a:r>
                  <a:rPr lang="de-DE" sz="1200" dirty="0" err="1">
                    <a:latin typeface="Avenir Next LT Pro" panose="020B0504020202020204" pitchFamily="34" charset="0"/>
                  </a:rPr>
                  <a:t>kernel</a:t>
                </a:r>
                <a:endParaRPr lang="de-DE" sz="1200" dirty="0">
                  <a:latin typeface="Avenir Next LT Pro" panose="020B0504020202020204" pitchFamily="34" charset="0"/>
                </a:endParaRPr>
              </a:p>
              <a:p>
                <a:r>
                  <a:rPr lang="de-DE" sz="1200" dirty="0">
                    <a:latin typeface="Avenir Next LT Pro" panose="020B0504020202020204" pitchFamily="34" charset="0"/>
                  </a:rPr>
                  <a:t>D</a:t>
                </a:r>
                <a:r>
                  <a:rPr lang="de-DE" sz="1200" baseline="-25000" dirty="0">
                    <a:latin typeface="Avenir Next LT Pro" panose="020B0504020202020204" pitchFamily="34" charset="0"/>
                  </a:rPr>
                  <a:t>G</a:t>
                </a:r>
                <a:r>
                  <a:rPr lang="de-DE" sz="1200" dirty="0">
                    <a:latin typeface="Avenir Next LT Pro" panose="020B0504020202020204" pitchFamily="34" charset="0"/>
                  </a:rPr>
                  <a:t>: </a:t>
                </a:r>
                <a:r>
                  <a:rPr lang="de-DE" sz="1200" dirty="0" err="1">
                    <a:latin typeface="Avenir Next LT Pro" panose="020B0504020202020204" pitchFamily="34" charset="0"/>
                  </a:rPr>
                  <a:t>spatial</a:t>
                </a:r>
                <a:r>
                  <a:rPr lang="de-DE" sz="1200" dirty="0">
                    <a:latin typeface="Avenir Next LT Pro" panose="020B0504020202020204" pitchFamily="34" charset="0"/>
                  </a:rPr>
                  <a:t> </a:t>
                </a:r>
                <a:r>
                  <a:rPr lang="de-DE" sz="1200" dirty="0" err="1">
                    <a:latin typeface="Avenir Next LT Pro" panose="020B0504020202020204" pitchFamily="34" charset="0"/>
                  </a:rPr>
                  <a:t>dimension</a:t>
                </a:r>
                <a:r>
                  <a:rPr lang="de-DE" sz="1200" dirty="0">
                    <a:latin typeface="Avenir Next LT Pro" panose="020B0504020202020204" pitchFamily="34" charset="0"/>
                  </a:rPr>
                  <a:t> of </a:t>
                </a:r>
                <a:r>
                  <a:rPr lang="de-DE" sz="1200" dirty="0" err="1">
                    <a:latin typeface="Avenir Next LT Pro" panose="020B0504020202020204" pitchFamily="34" charset="0"/>
                  </a:rPr>
                  <a:t>output</a:t>
                </a:r>
                <a:r>
                  <a:rPr lang="de-DE" sz="1200" dirty="0">
                    <a:latin typeface="Avenir Next LT Pro" panose="020B0504020202020204" pitchFamily="34" charset="0"/>
                  </a:rPr>
                  <a:t> feature </a:t>
                </a:r>
                <a:r>
                  <a:rPr lang="de-DE" sz="1200" dirty="0" err="1">
                    <a:latin typeface="Avenir Next LT Pro" panose="020B0504020202020204" pitchFamily="34" charset="0"/>
                  </a:rPr>
                  <a:t>map</a:t>
                </a:r>
                <a:endParaRPr lang="de-DE" sz="1200" dirty="0">
                  <a:latin typeface="Avenir Next LT Pro" panose="020B0504020202020204" pitchFamily="34" charset="0"/>
                </a:endParaRPr>
              </a:p>
              <a:p>
                <a:r>
                  <a:rPr lang="de-DE" sz="1200" dirty="0">
                    <a:latin typeface="Avenir Next LT Pro" panose="020B0504020202020204" pitchFamily="34" charset="0"/>
                  </a:rPr>
                  <a:t>M: number of </a:t>
                </a:r>
                <a:r>
                  <a:rPr lang="de-DE" sz="1200" dirty="0" err="1">
                    <a:latin typeface="Avenir Next LT Pro" panose="020B0504020202020204" pitchFamily="34" charset="0"/>
                  </a:rPr>
                  <a:t>input</a:t>
                </a:r>
                <a:r>
                  <a:rPr lang="de-DE" sz="1200" dirty="0">
                    <a:latin typeface="Avenir Next LT Pro" panose="020B0504020202020204" pitchFamily="34" charset="0"/>
                  </a:rPr>
                  <a:t> </a:t>
                </a:r>
                <a:r>
                  <a:rPr lang="de-DE" sz="1200" dirty="0" err="1">
                    <a:latin typeface="Avenir Next LT Pro" panose="020B0504020202020204" pitchFamily="34" charset="0"/>
                  </a:rPr>
                  <a:t>channels</a:t>
                </a:r>
                <a:endParaRPr lang="de-DE" sz="1200" dirty="0">
                  <a:latin typeface="Avenir Next LT Pro" panose="020B0504020202020204" pitchFamily="34" charset="0"/>
                </a:endParaRPr>
              </a:p>
              <a:p>
                <a:r>
                  <a:rPr lang="de-DE" sz="1200" dirty="0">
                    <a:latin typeface="Avenir Next LT Pro" panose="020B0504020202020204" pitchFamily="34" charset="0"/>
                  </a:rPr>
                  <a:t>N: number of </a:t>
                </a:r>
                <a:r>
                  <a:rPr lang="de-DE" sz="1200" dirty="0" err="1">
                    <a:latin typeface="Avenir Next LT Pro" panose="020B0504020202020204" pitchFamily="34" charset="0"/>
                  </a:rPr>
                  <a:t>output</a:t>
                </a:r>
                <a:r>
                  <a:rPr lang="de-DE" sz="1200" dirty="0">
                    <a:latin typeface="Avenir Next LT Pro" panose="020B0504020202020204" pitchFamily="34" charset="0"/>
                  </a:rPr>
                  <a:t> </a:t>
                </a:r>
                <a:r>
                  <a:rPr lang="de-DE" sz="1200" dirty="0" err="1">
                    <a:latin typeface="Avenir Next LT Pro" panose="020B0504020202020204" pitchFamily="34" charset="0"/>
                  </a:rPr>
                  <a:t>channels</a:t>
                </a:r>
                <a:endParaRPr lang="de-DE" sz="1200" dirty="0">
                  <a:latin typeface="Avenir Next LT Pro" panose="020B0504020202020204" pitchFamily="34" charset="0"/>
                </a:endParaRPr>
              </a:p>
              <a:p>
                <a:endParaRPr lang="de-DE" sz="1600" b="1" dirty="0">
                  <a:latin typeface="Avenir Next LT Pro" panose="020B0504020202020204" pitchFamily="34" charset="0"/>
                </a:endParaRPr>
              </a:p>
              <a:p>
                <a:r>
                  <a:rPr lang="de-DE" sz="1600" b="1" dirty="0">
                    <a:latin typeface="Avenir Next LT Pro" panose="020B0504020202020204" pitchFamily="34" charset="0"/>
                  </a:rPr>
                  <a:t>Standard </a:t>
                </a:r>
                <a:r>
                  <a:rPr lang="de-DE" sz="1600" b="1" dirty="0" err="1">
                    <a:latin typeface="Avenir Next LT Pro" panose="020B0504020202020204" pitchFamily="34" charset="0"/>
                  </a:rPr>
                  <a:t>convolution</a:t>
                </a:r>
                <a:r>
                  <a:rPr lang="de-DE" sz="1600" b="1" dirty="0">
                    <a:latin typeface="Avenir Next LT Pro" panose="020B0504020202020204" pitchFamily="34" charset="0"/>
                  </a:rPr>
                  <a:t>:</a:t>
                </a:r>
                <a:endParaRPr lang="de-DE" sz="1600" b="1" dirty="0">
                  <a:latin typeface="Avenir Next LT Pro" panose="020B0504020202020204" pitchFamily="34" charset="0"/>
                </a:endParaRPr>
              </a:p>
              <a:p>
                <a:endParaRPr lang="de-DE" sz="1600" b="1" dirty="0">
                  <a:latin typeface="Avenir Next LT Pro" panose="020B05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de-DE" sz="1200" b="1">
                        <a:latin typeface="Cambria Math" panose="02040503050406030204" pitchFamily="18" charset="0"/>
                      </a:rPr>
                      <m:t>𝐶𝑜𝑚𝑝𝑢𝑡𝑎𝑡𝑖𝑜𝑛𝑎𝑙</m:t>
                    </m:r>
                    <m:r>
                      <a:rPr lang="de-DE" sz="12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200" b="1">
                        <a:latin typeface="Cambria Math" panose="02040503050406030204" pitchFamily="18" charset="0"/>
                      </a:rPr>
                      <m:t>𝐶𝑜𝑠𝑡𝑠</m:t>
                    </m:r>
                    <m:r>
                      <a:rPr lang="de-DE" sz="1200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de-DE" sz="1200" b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de-DE" sz="1200" b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sz="1200" b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sz="1200" b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sz="1200" b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sz="1200" b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de-DE" sz="1200" b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de-DE" sz="1200" b="1" dirty="0">
                    <a:latin typeface="Avenir Next LT Pro" panose="020B0504020202020204" pitchFamily="34" charset="0"/>
                  </a:rPr>
                  <a:t> </a:t>
                </a:r>
                <a:endParaRPr lang="de-DE" sz="1200" b="1" dirty="0">
                  <a:latin typeface="Avenir Next LT Pro" panose="020B0504020202020204" pitchFamily="34" charset="0"/>
                </a:endParaRPr>
              </a:p>
              <a:p>
                <a:endParaRPr lang="de-DE" sz="1600" b="1" dirty="0">
                  <a:latin typeface="Avenir Next LT Pro" panose="020B0504020202020204" pitchFamily="34" charset="0"/>
                </a:endParaRPr>
              </a:p>
              <a:p>
                <a:r>
                  <a:rPr lang="de-DE" sz="1600" b="1" dirty="0" err="1">
                    <a:latin typeface="Avenir Next LT Pro" panose="020B0504020202020204" pitchFamily="34" charset="0"/>
                  </a:rPr>
                  <a:t>Depthwise</a:t>
                </a:r>
                <a:r>
                  <a:rPr lang="de-DE" sz="1600" b="1" dirty="0">
                    <a:latin typeface="Avenir Next LT Pro" panose="020B0504020202020204" pitchFamily="34" charset="0"/>
                  </a:rPr>
                  <a:t> </a:t>
                </a:r>
                <a:r>
                  <a:rPr lang="de-DE" sz="1600" b="1" dirty="0" err="1">
                    <a:latin typeface="Avenir Next LT Pro" panose="020B0504020202020204" pitchFamily="34" charset="0"/>
                  </a:rPr>
                  <a:t>convolution</a:t>
                </a:r>
                <a:r>
                  <a:rPr lang="de-DE" sz="1600" b="1" dirty="0">
                    <a:latin typeface="Avenir Next LT Pro" panose="020B0504020202020204" pitchFamily="34" charset="0"/>
                  </a:rPr>
                  <a:t>:</a:t>
                </a:r>
                <a:endParaRPr lang="de-DE" sz="1600" b="1" dirty="0">
                  <a:latin typeface="Avenir Next LT Pro" panose="020B0504020202020204" pitchFamily="34" charset="0"/>
                </a:endParaRPr>
              </a:p>
              <a:p>
                <a:endParaRPr lang="de-DE" sz="1600" b="1" dirty="0">
                  <a:latin typeface="Avenir Next LT Pro" panose="020B05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de-DE" sz="1200" b="1">
                        <a:latin typeface="Cambria Math" panose="02040503050406030204" pitchFamily="18" charset="0"/>
                      </a:rPr>
                      <m:t>𝐶𝑜𝑚𝑝𝑢𝑡𝑎𝑡𝑖𝑜𝑛𝑎𝑙</m:t>
                    </m:r>
                    <m:r>
                      <a:rPr lang="de-DE" sz="12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200" b="1">
                        <a:latin typeface="Cambria Math" panose="02040503050406030204" pitchFamily="18" charset="0"/>
                      </a:rPr>
                      <m:t>𝐶𝑜𝑠𝑡𝑠</m:t>
                    </m:r>
                    <m:r>
                      <a:rPr lang="de-DE" sz="1200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de-DE" sz="1200" b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de-DE" sz="1200" b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sz="1200" b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sz="1200" b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de-DE" sz="1200" b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de-DE" sz="1200" i="1" dirty="0">
                    <a:latin typeface="Cambria Math" panose="02040503050406030204" pitchFamily="18" charset="0"/>
                  </a:rPr>
                  <a:t> </a:t>
                </a:r>
                <a:endParaRPr lang="de-DE" sz="1200" b="1" dirty="0">
                  <a:latin typeface="Avenir Next LT Pro" panose="020B0504020202020204" pitchFamily="34" charset="0"/>
                </a:endParaRPr>
              </a:p>
              <a:p>
                <a:endParaRPr lang="de-DE" sz="1600" b="1" dirty="0">
                  <a:latin typeface="Avenir Next LT Pro" panose="020B0504020202020204" pitchFamily="34" charset="0"/>
                </a:endParaRPr>
              </a:p>
              <a:p>
                <a:r>
                  <a:rPr lang="de-DE" sz="1600" b="1" dirty="0" err="1">
                    <a:latin typeface="Avenir Next LT Pro" panose="020B0504020202020204" pitchFamily="34" charset="0"/>
                  </a:rPr>
                  <a:t>Pointwise</a:t>
                </a:r>
                <a:r>
                  <a:rPr lang="de-DE" sz="1600" b="1" dirty="0">
                    <a:latin typeface="Avenir Next LT Pro" panose="020B0504020202020204" pitchFamily="34" charset="0"/>
                  </a:rPr>
                  <a:t> </a:t>
                </a:r>
                <a:r>
                  <a:rPr lang="de-DE" sz="1600" b="1" dirty="0" err="1">
                    <a:latin typeface="Avenir Next LT Pro" panose="020B0504020202020204" pitchFamily="34" charset="0"/>
                  </a:rPr>
                  <a:t>convolution</a:t>
                </a:r>
                <a:endParaRPr lang="de-DE" sz="1600" b="1" dirty="0">
                  <a:latin typeface="Avenir Next LT Pro" panose="020B0504020202020204" pitchFamily="34" charset="0"/>
                </a:endParaRPr>
              </a:p>
              <a:p>
                <a:endParaRPr lang="de-DE" sz="1600" b="1" dirty="0">
                  <a:latin typeface="Avenir Next LT Pro" panose="020B05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de-DE" sz="1200" b="1">
                        <a:latin typeface="Cambria Math" panose="02040503050406030204" pitchFamily="18" charset="0"/>
                      </a:rPr>
                      <m:t>𝐶𝑜𝑚𝑝𝑢𝑡𝑎𝑡𝑖𝑜𝑛𝑎𝑙</m:t>
                    </m:r>
                    <m:r>
                      <a:rPr lang="de-DE" sz="12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200" b="1">
                        <a:latin typeface="Cambria Math" panose="02040503050406030204" pitchFamily="18" charset="0"/>
                      </a:rPr>
                      <m:t>𝐶𝑜𝑠𝑡𝑠</m:t>
                    </m:r>
                    <m:r>
                      <a:rPr lang="de-DE" sz="12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sz="1200" b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sz="1200" b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sz="1200" b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de-DE" sz="1200" b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de-DE" sz="1200" i="1" dirty="0">
                    <a:latin typeface="Cambria Math" panose="02040503050406030204" pitchFamily="18" charset="0"/>
                  </a:rPr>
                  <a:t> </a:t>
                </a:r>
                <a:endParaRPr lang="de-DE" sz="1200" b="1" dirty="0">
                  <a:latin typeface="Avenir Next LT Pro" panose="020B0504020202020204" pitchFamily="34" charset="0"/>
                </a:endParaRPr>
              </a:p>
              <a:p>
                <a:endParaRPr lang="de-DE" sz="1600" b="1" dirty="0">
                  <a:latin typeface="Avenir Next LT Pro" panose="020B0504020202020204" pitchFamily="34" charset="0"/>
                </a:endParaRPr>
              </a:p>
              <a:p>
                <a:endParaRPr lang="de-DE" sz="1200" b="1" dirty="0">
                  <a:latin typeface="Avenir Next LT Pro" panose="020B0504020202020204" pitchFamily="34" charset="0"/>
                </a:endParaRPr>
              </a:p>
            </p:txBody>
          </p:sp>
        </mc:Choice>
        <mc:Fallback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1340768"/>
                <a:ext cx="8483602" cy="4708981"/>
              </a:xfrm>
              <a:prstGeom prst="rect">
                <a:avLst/>
              </a:prstGeom>
              <a:blipFill rotWithShape="1">
                <a:blip r:embed="rId1"/>
                <a:stretch>
                  <a:fillRect t="-6" b="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uppieren 9"/>
          <p:cNvGrpSpPr/>
          <p:nvPr/>
        </p:nvGrpSpPr>
        <p:grpSpPr>
          <a:xfrm>
            <a:off x="3980629" y="1556792"/>
            <a:ext cx="2031531" cy="1498404"/>
            <a:chOff x="5868144" y="1543038"/>
            <a:chExt cx="2469412" cy="1821374"/>
          </a:xfrm>
        </p:grpSpPr>
        <p:sp>
          <p:nvSpPr>
            <p:cNvPr id="37" name="Textfeld 36"/>
            <p:cNvSpPr txBox="1"/>
            <p:nvPr/>
          </p:nvSpPr>
          <p:spPr>
            <a:xfrm>
              <a:off x="5868144" y="3133580"/>
              <a:ext cx="24694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>
                  <a:latin typeface="Avenir Next LT Pro" panose="020B0504020202020204" pitchFamily="34" charset="0"/>
                </a:rPr>
                <a:t>source: Rahul </a:t>
              </a:r>
              <a:r>
                <a:rPr lang="en-GB" sz="900" dirty="0" err="1">
                  <a:latin typeface="Avenir Next LT Pro" panose="020B0504020202020204" pitchFamily="34" charset="0"/>
                </a:rPr>
                <a:t>Deora@YouTube</a:t>
              </a:r>
              <a:endParaRPr lang="en-GB" sz="900" dirty="0">
                <a:latin typeface="Avenir Next LT Pro" panose="020B0504020202020204" pitchFamily="34" charset="0"/>
              </a:endParaRPr>
            </a:p>
          </p:txBody>
        </p:sp>
        <p:pic>
          <p:nvPicPr>
            <p:cNvPr id="5" name="Grafik 4"/>
            <p:cNvPicPr>
              <a:picLocks noChangeAspect="1"/>
            </p:cNvPicPr>
            <p:nvPr/>
          </p:nvPicPr>
          <p:blipFill rotWithShape="1">
            <a:blip r:embed="rId2"/>
            <a:srcRect l="43354" t="25814"/>
            <a:stretch>
              <a:fillRect/>
            </a:stretch>
          </p:blipFill>
          <p:spPr>
            <a:xfrm>
              <a:off x="5868144" y="1543038"/>
              <a:ext cx="2469412" cy="1584176"/>
            </a:xfrm>
            <a:prstGeom prst="rect">
              <a:avLst/>
            </a:prstGeom>
          </p:spPr>
        </p:pic>
      </p:grpSp>
      <p:grpSp>
        <p:nvGrpSpPr>
          <p:cNvPr id="11" name="Gruppieren 10"/>
          <p:cNvGrpSpPr/>
          <p:nvPr/>
        </p:nvGrpSpPr>
        <p:grpSpPr>
          <a:xfrm>
            <a:off x="6231614" y="1706111"/>
            <a:ext cx="2648989" cy="1375685"/>
            <a:chOff x="5521695" y="3588602"/>
            <a:chExt cx="3219959" cy="1672203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1643" y="3588602"/>
              <a:ext cx="3006524" cy="1072868"/>
            </a:xfrm>
            <a:prstGeom prst="rect">
              <a:avLst/>
            </a:prstGeom>
          </p:spPr>
        </p:pic>
        <p:sp>
          <p:nvSpPr>
            <p:cNvPr id="21" name="Textfeld 20"/>
            <p:cNvSpPr txBox="1"/>
            <p:nvPr/>
          </p:nvSpPr>
          <p:spPr bwMode="auto">
            <a:xfrm>
              <a:off x="5521695" y="4980219"/>
              <a:ext cx="3219959" cy="280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>
                  <a:latin typeface="Avenir Next LT Pro" panose="020B0504020202020204" pitchFamily="34" charset="0"/>
                </a:rPr>
                <a:t>source: https://arxiv.org/pdf/1704.04861.pdf</a:t>
              </a:r>
              <a:endParaRPr lang="en-GB" sz="900" dirty="0">
                <a:latin typeface="Avenir Next LT Pro" panose="020B05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/>
              <p:cNvSpPr txBox="1"/>
              <p:nvPr/>
            </p:nvSpPr>
            <p:spPr>
              <a:xfrm>
                <a:off x="4355976" y="3645024"/>
                <a:ext cx="4595492" cy="1852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Avenir Next LT Pro" panose="020B0504020202020204" pitchFamily="34" charset="0"/>
                  </a:rPr>
                  <a:t>Depthwise </a:t>
                </a:r>
                <a:r>
                  <a:rPr lang="de-DE" sz="1600" b="1" dirty="0" err="1">
                    <a:latin typeface="Avenir Next LT Pro" panose="020B0504020202020204" pitchFamily="34" charset="0"/>
                  </a:rPr>
                  <a:t>seperable</a:t>
                </a:r>
                <a:r>
                  <a:rPr lang="de-DE" sz="1600" b="1" dirty="0">
                    <a:latin typeface="Avenir Next LT Pro" panose="020B0504020202020204" pitchFamily="34" charset="0"/>
                  </a:rPr>
                  <a:t> </a:t>
                </a:r>
                <a:r>
                  <a:rPr lang="de-DE" sz="1600" b="1" dirty="0" err="1">
                    <a:latin typeface="Avenir Next LT Pro" panose="020B0504020202020204" pitchFamily="34" charset="0"/>
                  </a:rPr>
                  <a:t>convolution</a:t>
                </a:r>
                <a:r>
                  <a:rPr lang="de-DE" sz="1600" b="1" dirty="0">
                    <a:latin typeface="Avenir Next LT Pro" panose="020B0504020202020204" pitchFamily="34" charset="0"/>
                  </a:rPr>
                  <a:t>:</a:t>
                </a:r>
                <a:endParaRPr lang="de-DE" sz="1600" b="1" dirty="0">
                  <a:latin typeface="Avenir Next LT Pro" panose="020B0504020202020204" pitchFamily="34" charset="0"/>
                </a:endParaRPr>
              </a:p>
              <a:p>
                <a:endParaRPr lang="de-DE" sz="1200" b="1" dirty="0">
                  <a:latin typeface="Avenir Next LT Pro" panose="020B0504020202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200" b="1" smtClean="0">
                          <a:latin typeface="Cambria Math" panose="02040503050406030204" pitchFamily="18" charset="0"/>
                        </a:rPr>
                        <m:t>𝐶𝑜𝑚𝑝𝑢𝑡𝑎𝑡𝑖𝑜𝑛𝑎𝑙</m:t>
                      </m:r>
                      <m:r>
                        <a:rPr lang="de-DE" sz="1200" b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200" b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𝑜𝑠𝑡𝑠</m:t>
                      </m:r>
                      <m:r>
                        <a:rPr lang="de-DE" sz="1200" b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de-DE" sz="1200" b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de-DE" sz="1200" b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1200" b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de-DE" sz="120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de-DE" sz="1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de-DE" sz="1200" b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de-DE" sz="1200" b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1200" b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de-DE" sz="1200" b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de-DE" sz="120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de-DE" sz="1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de-DE" sz="1200" b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de-DE" sz="1200" b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de-DE" sz="1200" b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1200" b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de-DE" sz="120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1200" b="1" i="1" dirty="0">
                  <a:latin typeface="Cambria Math" panose="02040503050406030204" pitchFamily="18" charset="0"/>
                </a:endParaRPr>
              </a:p>
              <a:p>
                <a:endParaRPr lang="de-DE" sz="1200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de-DE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  <m:r>
                      <a:rPr lang="de-DE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de-DE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de-DE" sz="16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de-DE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sub>
                            </m:sSub>
                          </m:e>
                          <m:sup>
                            <m:r>
                              <a:rPr lang="de-DE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sz="1200" dirty="0"/>
                  <a:t>		</a:t>
                </a:r>
                <a:r>
                  <a:rPr lang="en-GB" sz="1050" i="1" dirty="0"/>
                  <a:t>(3x3 kernel: 8-9x less compute intensive)</a:t>
                </a:r>
                <a:endParaRPr lang="en-GB" sz="1200" i="1" dirty="0"/>
              </a:p>
            </p:txBody>
          </p:sp>
        </mc:Choice>
        <mc:Fallback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3645024"/>
                <a:ext cx="4595492" cy="1852880"/>
              </a:xfrm>
              <a:prstGeom prst="rect">
                <a:avLst/>
              </a:prstGeom>
              <a:blipFill rotWithShape="1">
                <a:blip r:embed="rId4"/>
                <a:stretch>
                  <a:fillRect l="-11" t="-7" r="11" b="-455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eck 15"/>
          <p:cNvSpPr/>
          <p:nvPr/>
        </p:nvSpPr>
        <p:spPr bwMode="auto">
          <a:xfrm>
            <a:off x="4283968" y="3576810"/>
            <a:ext cx="4536182" cy="20258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/>
          <p:cNvSpPr/>
          <p:nvPr/>
        </p:nvSpPr>
        <p:spPr bwMode="auto">
          <a:xfrm>
            <a:off x="336545" y="1772816"/>
            <a:ext cx="3262487" cy="104032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/>
          <p:cNvSpPr/>
          <p:nvPr/>
        </p:nvSpPr>
        <p:spPr bwMode="auto">
          <a:xfrm>
            <a:off x="3818487" y="1354484"/>
            <a:ext cx="5062115" cy="192670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/>
          <p:cNvSpPr/>
          <p:nvPr/>
        </p:nvSpPr>
        <p:spPr bwMode="auto">
          <a:xfrm>
            <a:off x="4021001" y="3372957"/>
            <a:ext cx="4930467" cy="236017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hteck 16"/>
          <p:cNvSpPr/>
          <p:nvPr/>
        </p:nvSpPr>
        <p:spPr bwMode="auto">
          <a:xfrm>
            <a:off x="336545" y="2813136"/>
            <a:ext cx="3408791" cy="1047911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/>
          <p:cNvSpPr/>
          <p:nvPr/>
        </p:nvSpPr>
        <p:spPr bwMode="auto">
          <a:xfrm>
            <a:off x="323850" y="3938264"/>
            <a:ext cx="3408791" cy="1722761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/>
              <a:t>Depthwise</a:t>
            </a:r>
            <a:r>
              <a:rPr lang="en-US" dirty="0"/>
              <a:t> separable convolution (3 / 3)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3"/>
          <p:cNvSpPr/>
          <p:nvPr/>
        </p:nvSpPr>
        <p:spPr bwMode="auto">
          <a:xfrm>
            <a:off x="336546" y="1412875"/>
            <a:ext cx="8555933" cy="42481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l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595" algn="l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545" algn="l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070" algn="l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120" algn="l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120" algn="l"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120" algn="l"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120" algn="l"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120" algn="l"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271780" lvl="2" indent="-271780">
              <a:buFont typeface="Calibri" panose="020F0502020204030204" pitchFamily="34" charset="0"/>
              <a:buChar char="→"/>
              <a:defRPr/>
            </a:pPr>
            <a:endParaRPr lang="en-US" sz="1400" i="1" dirty="0">
              <a:latin typeface="Avenir Next LT Pro" panose="020B05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/>
              <p:cNvSpPr txBox="1"/>
              <p:nvPr/>
            </p:nvSpPr>
            <p:spPr>
              <a:xfrm>
                <a:off x="323850" y="1340768"/>
                <a:ext cx="8483602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Calibri" panose="020F0502020204030204" pitchFamily="34" charset="0"/>
                  <a:buChar char="→"/>
                </a:pPr>
                <a:r>
                  <a:rPr lang="de-DE" sz="1600" b="1" dirty="0">
                    <a:latin typeface="Avenir Next LT Pro" panose="020B0504020202020204" pitchFamily="34" charset="0"/>
                  </a:rPr>
                  <a:t>Here </a:t>
                </a:r>
                <a:r>
                  <a:rPr lang="de-DE" sz="1600" b="1" dirty="0" err="1">
                    <a:latin typeface="Avenir Next LT Pro" panose="020B0504020202020204" pitchFamily="34" charset="0"/>
                  </a:rPr>
                  <a:t>is</a:t>
                </a:r>
                <a:r>
                  <a:rPr lang="de-DE" sz="1600" b="1" dirty="0">
                    <a:latin typeface="Avenir Next LT Pro" panose="020B0504020202020204" pitchFamily="34" charset="0"/>
                  </a:rPr>
                  <a:t> </a:t>
                </a:r>
                <a:r>
                  <a:rPr lang="de-DE" sz="1600" b="1" dirty="0" err="1">
                    <a:latin typeface="Avenir Next LT Pro" panose="020B0504020202020204" pitchFamily="34" charset="0"/>
                  </a:rPr>
                  <a:t>the</a:t>
                </a:r>
                <a:r>
                  <a:rPr lang="de-DE" sz="1600" b="1" dirty="0">
                    <a:latin typeface="Avenir Next LT Pro" panose="020B0504020202020204" pitchFamily="34" charset="0"/>
                  </a:rPr>
                  <a:t> „</a:t>
                </a:r>
                <a:r>
                  <a:rPr lang="de-DE" sz="1600" b="1" dirty="0" err="1">
                    <a:latin typeface="Avenir Next LT Pro" panose="020B0504020202020204" pitchFamily="34" charset="0"/>
                  </a:rPr>
                  <a:t>Why</a:t>
                </a:r>
                <a:r>
                  <a:rPr lang="de-DE" sz="1600" b="1" dirty="0">
                    <a:latin typeface="Avenir Next LT Pro" panose="020B0504020202020204" pitchFamily="34" charset="0"/>
                  </a:rPr>
                  <a:t> do </a:t>
                </a:r>
                <a:r>
                  <a:rPr lang="de-DE" sz="1600" b="1" dirty="0" err="1">
                    <a:latin typeface="Avenir Next LT Pro" panose="020B0504020202020204" pitchFamily="34" charset="0"/>
                  </a:rPr>
                  <a:t>this</a:t>
                </a:r>
                <a:r>
                  <a:rPr lang="de-DE" sz="1600" b="1" dirty="0">
                    <a:latin typeface="Avenir Next LT Pro" panose="020B0504020202020204" pitchFamily="34" charset="0"/>
                  </a:rPr>
                  <a:t>“:</a:t>
                </a:r>
                <a:endParaRPr lang="de-DE" sz="1600" b="1" dirty="0">
                  <a:latin typeface="Avenir Next LT Pro" panose="020B0504020202020204" pitchFamily="34" charset="0"/>
                </a:endParaRPr>
              </a:p>
              <a:p>
                <a:endParaRPr lang="de-DE" sz="1600" dirty="0">
                  <a:latin typeface="Avenir Next LT Pro" panose="020B0504020202020204" pitchFamily="34" charset="0"/>
                </a:endParaRPr>
              </a:p>
              <a:p>
                <a:r>
                  <a:rPr lang="de-DE" sz="1200" dirty="0">
                    <a:latin typeface="Avenir Next LT Pro" panose="020B0504020202020204" pitchFamily="34" charset="0"/>
                  </a:rPr>
                  <a:t>D</a:t>
                </a:r>
                <a:r>
                  <a:rPr lang="de-DE" sz="1200" baseline="-25000" dirty="0">
                    <a:latin typeface="Avenir Next LT Pro" panose="020B0504020202020204" pitchFamily="34" charset="0"/>
                  </a:rPr>
                  <a:t>F</a:t>
                </a:r>
                <a:r>
                  <a:rPr lang="de-DE" sz="1200" dirty="0">
                    <a:latin typeface="Avenir Next LT Pro" panose="020B0504020202020204" pitchFamily="34" charset="0"/>
                  </a:rPr>
                  <a:t>: </a:t>
                </a:r>
                <a:r>
                  <a:rPr lang="de-DE" sz="1200" dirty="0" err="1">
                    <a:latin typeface="Avenir Next LT Pro" panose="020B0504020202020204" pitchFamily="34" charset="0"/>
                  </a:rPr>
                  <a:t>spatial</a:t>
                </a:r>
                <a:r>
                  <a:rPr lang="de-DE" sz="1200" dirty="0">
                    <a:latin typeface="Avenir Next LT Pro" panose="020B0504020202020204" pitchFamily="34" charset="0"/>
                  </a:rPr>
                  <a:t> </a:t>
                </a:r>
                <a:r>
                  <a:rPr lang="de-DE" sz="1200" dirty="0" err="1">
                    <a:latin typeface="Avenir Next LT Pro" panose="020B0504020202020204" pitchFamily="34" charset="0"/>
                  </a:rPr>
                  <a:t>width</a:t>
                </a:r>
                <a:r>
                  <a:rPr lang="de-DE" sz="1200" dirty="0">
                    <a:latin typeface="Avenir Next LT Pro" panose="020B0504020202020204" pitchFamily="34" charset="0"/>
                  </a:rPr>
                  <a:t> and </a:t>
                </a:r>
                <a:r>
                  <a:rPr lang="de-DE" sz="1200" dirty="0" err="1">
                    <a:latin typeface="Avenir Next LT Pro" panose="020B0504020202020204" pitchFamily="34" charset="0"/>
                  </a:rPr>
                  <a:t>height</a:t>
                </a:r>
                <a:r>
                  <a:rPr lang="de-DE" sz="1200" dirty="0">
                    <a:latin typeface="Avenir Next LT Pro" panose="020B0504020202020204" pitchFamily="34" charset="0"/>
                  </a:rPr>
                  <a:t> of </a:t>
                </a:r>
                <a:r>
                  <a:rPr lang="de-DE" sz="1200" dirty="0" err="1">
                    <a:latin typeface="Avenir Next LT Pro" panose="020B0504020202020204" pitchFamily="34" charset="0"/>
                  </a:rPr>
                  <a:t>input</a:t>
                </a:r>
                <a:endParaRPr lang="de-DE" sz="1200" dirty="0">
                  <a:latin typeface="Avenir Next LT Pro" panose="020B0504020202020204" pitchFamily="34" charset="0"/>
                </a:endParaRPr>
              </a:p>
              <a:p>
                <a:r>
                  <a:rPr lang="de-DE" sz="1200" dirty="0">
                    <a:latin typeface="Avenir Next LT Pro" panose="020B0504020202020204" pitchFamily="34" charset="0"/>
                  </a:rPr>
                  <a:t>D</a:t>
                </a:r>
                <a:r>
                  <a:rPr lang="de-DE" sz="1200" baseline="-25000" dirty="0">
                    <a:latin typeface="Avenir Next LT Pro" panose="020B0504020202020204" pitchFamily="34" charset="0"/>
                  </a:rPr>
                  <a:t>K</a:t>
                </a:r>
                <a:r>
                  <a:rPr lang="de-DE" sz="1200" dirty="0">
                    <a:latin typeface="Avenir Next LT Pro" panose="020B0504020202020204" pitchFamily="34" charset="0"/>
                  </a:rPr>
                  <a:t>: </a:t>
                </a:r>
                <a:r>
                  <a:rPr lang="de-DE" sz="1200" dirty="0" err="1">
                    <a:latin typeface="Avenir Next LT Pro" panose="020B0504020202020204" pitchFamily="34" charset="0"/>
                  </a:rPr>
                  <a:t>spatial</a:t>
                </a:r>
                <a:r>
                  <a:rPr lang="de-DE" sz="1200" dirty="0">
                    <a:latin typeface="Avenir Next LT Pro" panose="020B0504020202020204" pitchFamily="34" charset="0"/>
                  </a:rPr>
                  <a:t> </a:t>
                </a:r>
                <a:r>
                  <a:rPr lang="de-DE" sz="1200" dirty="0" err="1">
                    <a:latin typeface="Avenir Next LT Pro" panose="020B0504020202020204" pitchFamily="34" charset="0"/>
                  </a:rPr>
                  <a:t>dimension</a:t>
                </a:r>
                <a:r>
                  <a:rPr lang="de-DE" sz="1200" dirty="0">
                    <a:latin typeface="Avenir Next LT Pro" panose="020B0504020202020204" pitchFamily="34" charset="0"/>
                  </a:rPr>
                  <a:t> of </a:t>
                </a:r>
                <a:r>
                  <a:rPr lang="de-DE" sz="1200" dirty="0" err="1">
                    <a:latin typeface="Avenir Next LT Pro" panose="020B0504020202020204" pitchFamily="34" charset="0"/>
                  </a:rPr>
                  <a:t>the</a:t>
                </a:r>
                <a:r>
                  <a:rPr lang="de-DE" sz="1200" dirty="0">
                    <a:latin typeface="Avenir Next LT Pro" panose="020B0504020202020204" pitchFamily="34" charset="0"/>
                  </a:rPr>
                  <a:t> </a:t>
                </a:r>
                <a:r>
                  <a:rPr lang="de-DE" sz="1200" dirty="0" err="1">
                    <a:latin typeface="Avenir Next LT Pro" panose="020B0504020202020204" pitchFamily="34" charset="0"/>
                  </a:rPr>
                  <a:t>kernel</a:t>
                </a:r>
                <a:endParaRPr lang="de-DE" sz="1200" dirty="0">
                  <a:latin typeface="Avenir Next LT Pro" panose="020B0504020202020204" pitchFamily="34" charset="0"/>
                </a:endParaRPr>
              </a:p>
              <a:p>
                <a:r>
                  <a:rPr lang="de-DE" sz="1200" dirty="0">
                    <a:latin typeface="Avenir Next LT Pro" panose="020B0504020202020204" pitchFamily="34" charset="0"/>
                  </a:rPr>
                  <a:t>D</a:t>
                </a:r>
                <a:r>
                  <a:rPr lang="de-DE" sz="1200" baseline="-25000" dirty="0">
                    <a:latin typeface="Avenir Next LT Pro" panose="020B0504020202020204" pitchFamily="34" charset="0"/>
                  </a:rPr>
                  <a:t>G</a:t>
                </a:r>
                <a:r>
                  <a:rPr lang="de-DE" sz="1200" dirty="0">
                    <a:latin typeface="Avenir Next LT Pro" panose="020B0504020202020204" pitchFamily="34" charset="0"/>
                  </a:rPr>
                  <a:t>: </a:t>
                </a:r>
                <a:r>
                  <a:rPr lang="de-DE" sz="1200" dirty="0" err="1">
                    <a:latin typeface="Avenir Next LT Pro" panose="020B0504020202020204" pitchFamily="34" charset="0"/>
                  </a:rPr>
                  <a:t>spatial</a:t>
                </a:r>
                <a:r>
                  <a:rPr lang="de-DE" sz="1200" dirty="0">
                    <a:latin typeface="Avenir Next LT Pro" panose="020B0504020202020204" pitchFamily="34" charset="0"/>
                  </a:rPr>
                  <a:t> </a:t>
                </a:r>
                <a:r>
                  <a:rPr lang="de-DE" sz="1200" dirty="0" err="1">
                    <a:latin typeface="Avenir Next LT Pro" panose="020B0504020202020204" pitchFamily="34" charset="0"/>
                  </a:rPr>
                  <a:t>dimension</a:t>
                </a:r>
                <a:r>
                  <a:rPr lang="de-DE" sz="1200" dirty="0">
                    <a:latin typeface="Avenir Next LT Pro" panose="020B0504020202020204" pitchFamily="34" charset="0"/>
                  </a:rPr>
                  <a:t> of </a:t>
                </a:r>
                <a:r>
                  <a:rPr lang="de-DE" sz="1200" dirty="0" err="1">
                    <a:latin typeface="Avenir Next LT Pro" panose="020B0504020202020204" pitchFamily="34" charset="0"/>
                  </a:rPr>
                  <a:t>output</a:t>
                </a:r>
                <a:r>
                  <a:rPr lang="de-DE" sz="1200" dirty="0">
                    <a:latin typeface="Avenir Next LT Pro" panose="020B0504020202020204" pitchFamily="34" charset="0"/>
                  </a:rPr>
                  <a:t> feature </a:t>
                </a:r>
                <a:r>
                  <a:rPr lang="de-DE" sz="1200" dirty="0" err="1">
                    <a:latin typeface="Avenir Next LT Pro" panose="020B0504020202020204" pitchFamily="34" charset="0"/>
                  </a:rPr>
                  <a:t>map</a:t>
                </a:r>
                <a:endParaRPr lang="de-DE" sz="1200" dirty="0">
                  <a:latin typeface="Avenir Next LT Pro" panose="020B0504020202020204" pitchFamily="34" charset="0"/>
                </a:endParaRPr>
              </a:p>
              <a:p>
                <a:r>
                  <a:rPr lang="de-DE" sz="1200" dirty="0">
                    <a:latin typeface="Avenir Next LT Pro" panose="020B0504020202020204" pitchFamily="34" charset="0"/>
                  </a:rPr>
                  <a:t>M: number of </a:t>
                </a:r>
                <a:r>
                  <a:rPr lang="de-DE" sz="1200" dirty="0" err="1">
                    <a:latin typeface="Avenir Next LT Pro" panose="020B0504020202020204" pitchFamily="34" charset="0"/>
                  </a:rPr>
                  <a:t>input</a:t>
                </a:r>
                <a:r>
                  <a:rPr lang="de-DE" sz="1200" dirty="0">
                    <a:latin typeface="Avenir Next LT Pro" panose="020B0504020202020204" pitchFamily="34" charset="0"/>
                  </a:rPr>
                  <a:t> </a:t>
                </a:r>
                <a:r>
                  <a:rPr lang="de-DE" sz="1200" dirty="0" err="1">
                    <a:latin typeface="Avenir Next LT Pro" panose="020B0504020202020204" pitchFamily="34" charset="0"/>
                  </a:rPr>
                  <a:t>channels</a:t>
                </a:r>
                <a:endParaRPr lang="de-DE" sz="1200" dirty="0">
                  <a:latin typeface="Avenir Next LT Pro" panose="020B0504020202020204" pitchFamily="34" charset="0"/>
                </a:endParaRPr>
              </a:p>
              <a:p>
                <a:r>
                  <a:rPr lang="de-DE" sz="1200" dirty="0">
                    <a:latin typeface="Avenir Next LT Pro" panose="020B0504020202020204" pitchFamily="34" charset="0"/>
                  </a:rPr>
                  <a:t>N: number of </a:t>
                </a:r>
                <a:r>
                  <a:rPr lang="de-DE" sz="1200" dirty="0" err="1">
                    <a:latin typeface="Avenir Next LT Pro" panose="020B0504020202020204" pitchFamily="34" charset="0"/>
                  </a:rPr>
                  <a:t>output</a:t>
                </a:r>
                <a:r>
                  <a:rPr lang="de-DE" sz="1200" dirty="0">
                    <a:latin typeface="Avenir Next LT Pro" panose="020B0504020202020204" pitchFamily="34" charset="0"/>
                  </a:rPr>
                  <a:t> </a:t>
                </a:r>
                <a:r>
                  <a:rPr lang="de-DE" sz="1200" dirty="0" err="1">
                    <a:latin typeface="Avenir Next LT Pro" panose="020B0504020202020204" pitchFamily="34" charset="0"/>
                  </a:rPr>
                  <a:t>channels</a:t>
                </a:r>
                <a:endParaRPr lang="de-DE" sz="1200" dirty="0">
                  <a:latin typeface="Avenir Next LT Pro" panose="020B0504020202020204" pitchFamily="34" charset="0"/>
                </a:endParaRPr>
              </a:p>
              <a:p>
                <a:endParaRPr lang="de-DE" sz="1600" b="1" dirty="0">
                  <a:latin typeface="Avenir Next LT Pro" panose="020B0504020202020204" pitchFamily="34" charset="0"/>
                </a:endParaRPr>
              </a:p>
              <a:p>
                <a:r>
                  <a:rPr lang="de-DE" sz="1600" b="1" dirty="0">
                    <a:latin typeface="Avenir Next LT Pro" panose="020B0504020202020204" pitchFamily="34" charset="0"/>
                  </a:rPr>
                  <a:t>Standard </a:t>
                </a:r>
                <a:r>
                  <a:rPr lang="de-DE" sz="1600" b="1" dirty="0" err="1">
                    <a:latin typeface="Avenir Next LT Pro" panose="020B0504020202020204" pitchFamily="34" charset="0"/>
                  </a:rPr>
                  <a:t>convolution</a:t>
                </a:r>
                <a:r>
                  <a:rPr lang="de-DE" sz="1600" b="1" dirty="0">
                    <a:latin typeface="Avenir Next LT Pro" panose="020B0504020202020204" pitchFamily="34" charset="0"/>
                  </a:rPr>
                  <a:t>:</a:t>
                </a:r>
                <a:endParaRPr lang="de-DE" sz="1600" b="1" dirty="0">
                  <a:latin typeface="Avenir Next LT Pro" panose="020B0504020202020204" pitchFamily="34" charset="0"/>
                </a:endParaRPr>
              </a:p>
              <a:p>
                <a:endParaRPr lang="de-DE" sz="1600" b="1" dirty="0">
                  <a:latin typeface="Avenir Next LT Pro" panose="020B05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de-DE" sz="1200" b="1">
                        <a:latin typeface="Cambria Math" panose="02040503050406030204" pitchFamily="18" charset="0"/>
                      </a:rPr>
                      <m:t>𝐶𝑜𝑚𝑝𝑢𝑡𝑎𝑡𝑖𝑜𝑛𝑎𝑙</m:t>
                    </m:r>
                    <m:r>
                      <a:rPr lang="de-DE" sz="12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200" b="1">
                        <a:latin typeface="Cambria Math" panose="02040503050406030204" pitchFamily="18" charset="0"/>
                      </a:rPr>
                      <m:t>𝐶𝑜𝑠𝑡𝑠</m:t>
                    </m:r>
                    <m:r>
                      <a:rPr lang="de-DE" sz="1200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de-DE" sz="1200" b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de-DE" sz="1200" b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sz="1200" b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sz="1200" b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sz="1200" b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sz="1200" b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de-DE" sz="1200" b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de-DE" sz="1200" b="1" dirty="0">
                    <a:latin typeface="Avenir Next LT Pro" panose="020B0504020202020204" pitchFamily="34" charset="0"/>
                  </a:rPr>
                  <a:t> </a:t>
                </a:r>
                <a:endParaRPr lang="de-DE" sz="1200" b="1" dirty="0">
                  <a:latin typeface="Avenir Next LT Pro" panose="020B0504020202020204" pitchFamily="34" charset="0"/>
                </a:endParaRPr>
              </a:p>
              <a:p>
                <a:endParaRPr lang="de-DE" sz="1600" b="1" dirty="0">
                  <a:latin typeface="Avenir Next LT Pro" panose="020B0504020202020204" pitchFamily="34" charset="0"/>
                </a:endParaRPr>
              </a:p>
              <a:p>
                <a:r>
                  <a:rPr lang="de-DE" sz="1600" b="1" dirty="0" err="1">
                    <a:latin typeface="Avenir Next LT Pro" panose="020B0504020202020204" pitchFamily="34" charset="0"/>
                  </a:rPr>
                  <a:t>Depthwise</a:t>
                </a:r>
                <a:r>
                  <a:rPr lang="de-DE" sz="1600" b="1" dirty="0">
                    <a:latin typeface="Avenir Next LT Pro" panose="020B0504020202020204" pitchFamily="34" charset="0"/>
                  </a:rPr>
                  <a:t> </a:t>
                </a:r>
                <a:r>
                  <a:rPr lang="de-DE" sz="1600" b="1" dirty="0" err="1">
                    <a:latin typeface="Avenir Next LT Pro" panose="020B0504020202020204" pitchFamily="34" charset="0"/>
                  </a:rPr>
                  <a:t>convolution</a:t>
                </a:r>
                <a:r>
                  <a:rPr lang="de-DE" sz="1600" b="1" dirty="0">
                    <a:latin typeface="Avenir Next LT Pro" panose="020B0504020202020204" pitchFamily="34" charset="0"/>
                  </a:rPr>
                  <a:t>:</a:t>
                </a:r>
                <a:endParaRPr lang="de-DE" sz="1600" b="1" dirty="0">
                  <a:latin typeface="Avenir Next LT Pro" panose="020B0504020202020204" pitchFamily="34" charset="0"/>
                </a:endParaRPr>
              </a:p>
              <a:p>
                <a:endParaRPr lang="de-DE" sz="1600" b="1" dirty="0">
                  <a:latin typeface="Avenir Next LT Pro" panose="020B05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de-DE" sz="1200" b="1">
                        <a:latin typeface="Cambria Math" panose="02040503050406030204" pitchFamily="18" charset="0"/>
                      </a:rPr>
                      <m:t>𝐶𝑜𝑚𝑝𝑢𝑡𝑎𝑡𝑖𝑜𝑛𝑎𝑙</m:t>
                    </m:r>
                    <m:r>
                      <a:rPr lang="de-DE" sz="12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200" b="1">
                        <a:latin typeface="Cambria Math" panose="02040503050406030204" pitchFamily="18" charset="0"/>
                      </a:rPr>
                      <m:t>𝐶𝑜𝑠𝑡𝑠</m:t>
                    </m:r>
                    <m:r>
                      <a:rPr lang="de-DE" sz="1200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de-DE" sz="1200" b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de-DE" sz="1200" b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sz="1200" b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sz="1200" b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de-DE" sz="1200" b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de-DE" sz="1200" i="1" dirty="0">
                    <a:latin typeface="Cambria Math" panose="02040503050406030204" pitchFamily="18" charset="0"/>
                  </a:rPr>
                  <a:t> </a:t>
                </a:r>
                <a:endParaRPr lang="de-DE" sz="1200" b="1" dirty="0">
                  <a:latin typeface="Avenir Next LT Pro" panose="020B0504020202020204" pitchFamily="34" charset="0"/>
                </a:endParaRPr>
              </a:p>
              <a:p>
                <a:endParaRPr lang="de-DE" sz="1600" b="1" dirty="0">
                  <a:latin typeface="Avenir Next LT Pro" panose="020B0504020202020204" pitchFamily="34" charset="0"/>
                </a:endParaRPr>
              </a:p>
              <a:p>
                <a:r>
                  <a:rPr lang="de-DE" sz="1600" b="1" dirty="0" err="1">
                    <a:latin typeface="Avenir Next LT Pro" panose="020B0504020202020204" pitchFamily="34" charset="0"/>
                  </a:rPr>
                  <a:t>Pointwise</a:t>
                </a:r>
                <a:r>
                  <a:rPr lang="de-DE" sz="1600" b="1" dirty="0">
                    <a:latin typeface="Avenir Next LT Pro" panose="020B0504020202020204" pitchFamily="34" charset="0"/>
                  </a:rPr>
                  <a:t> </a:t>
                </a:r>
                <a:r>
                  <a:rPr lang="de-DE" sz="1600" b="1" dirty="0" err="1">
                    <a:latin typeface="Avenir Next LT Pro" panose="020B0504020202020204" pitchFamily="34" charset="0"/>
                  </a:rPr>
                  <a:t>convolution</a:t>
                </a:r>
                <a:endParaRPr lang="de-DE" sz="1600" b="1" dirty="0">
                  <a:latin typeface="Avenir Next LT Pro" panose="020B0504020202020204" pitchFamily="34" charset="0"/>
                </a:endParaRPr>
              </a:p>
              <a:p>
                <a:endParaRPr lang="de-DE" sz="1600" b="1" dirty="0">
                  <a:latin typeface="Avenir Next LT Pro" panose="020B05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de-DE" sz="1200" b="1">
                        <a:latin typeface="Cambria Math" panose="02040503050406030204" pitchFamily="18" charset="0"/>
                      </a:rPr>
                      <m:t>𝐶𝑜𝑚𝑝𝑢𝑡𝑎𝑡𝑖𝑜𝑛𝑎𝑙</m:t>
                    </m:r>
                    <m:r>
                      <a:rPr lang="de-DE" sz="12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200" b="1">
                        <a:latin typeface="Cambria Math" panose="02040503050406030204" pitchFamily="18" charset="0"/>
                      </a:rPr>
                      <m:t>𝐶𝑜𝑠𝑡𝑠</m:t>
                    </m:r>
                    <m:r>
                      <a:rPr lang="de-DE" sz="12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sz="1200" b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sz="1200" b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sz="1200" b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de-DE" sz="1200" b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de-DE" sz="1200" i="1" dirty="0">
                    <a:latin typeface="Cambria Math" panose="02040503050406030204" pitchFamily="18" charset="0"/>
                  </a:rPr>
                  <a:t> </a:t>
                </a:r>
                <a:endParaRPr lang="de-DE" sz="1200" b="1" dirty="0">
                  <a:latin typeface="Avenir Next LT Pro" panose="020B0504020202020204" pitchFamily="34" charset="0"/>
                </a:endParaRPr>
              </a:p>
              <a:p>
                <a:endParaRPr lang="de-DE" sz="1600" b="1" dirty="0">
                  <a:latin typeface="Avenir Next LT Pro" panose="020B0504020202020204" pitchFamily="34" charset="0"/>
                </a:endParaRPr>
              </a:p>
              <a:p>
                <a:endParaRPr lang="de-DE" sz="1200" b="1" dirty="0">
                  <a:latin typeface="Avenir Next LT Pro" panose="020B0504020202020204" pitchFamily="34" charset="0"/>
                </a:endParaRPr>
              </a:p>
            </p:txBody>
          </p:sp>
        </mc:Choice>
        <mc:Fallback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1340768"/>
                <a:ext cx="8483602" cy="4708981"/>
              </a:xfrm>
              <a:prstGeom prst="rect">
                <a:avLst/>
              </a:prstGeom>
              <a:blipFill rotWithShape="1">
                <a:blip r:embed="rId1"/>
                <a:stretch>
                  <a:fillRect t="-6" b="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uppieren 9"/>
          <p:cNvGrpSpPr/>
          <p:nvPr/>
        </p:nvGrpSpPr>
        <p:grpSpPr>
          <a:xfrm>
            <a:off x="3980629" y="1556792"/>
            <a:ext cx="2031531" cy="1498404"/>
            <a:chOff x="5868144" y="1543038"/>
            <a:chExt cx="2469412" cy="1821374"/>
          </a:xfrm>
        </p:grpSpPr>
        <p:sp>
          <p:nvSpPr>
            <p:cNvPr id="37" name="Textfeld 36"/>
            <p:cNvSpPr txBox="1"/>
            <p:nvPr/>
          </p:nvSpPr>
          <p:spPr>
            <a:xfrm>
              <a:off x="5868144" y="3133580"/>
              <a:ext cx="24694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>
                  <a:latin typeface="Avenir Next LT Pro" panose="020B0504020202020204" pitchFamily="34" charset="0"/>
                </a:rPr>
                <a:t>source: Rahul </a:t>
              </a:r>
              <a:r>
                <a:rPr lang="en-GB" sz="900" dirty="0" err="1">
                  <a:latin typeface="Avenir Next LT Pro" panose="020B0504020202020204" pitchFamily="34" charset="0"/>
                </a:rPr>
                <a:t>Deora@YouTube</a:t>
              </a:r>
              <a:endParaRPr lang="en-GB" sz="900" dirty="0">
                <a:latin typeface="Avenir Next LT Pro" panose="020B0504020202020204" pitchFamily="34" charset="0"/>
              </a:endParaRPr>
            </a:p>
          </p:txBody>
        </p:sp>
        <p:pic>
          <p:nvPicPr>
            <p:cNvPr id="5" name="Grafik 4"/>
            <p:cNvPicPr>
              <a:picLocks noChangeAspect="1"/>
            </p:cNvPicPr>
            <p:nvPr/>
          </p:nvPicPr>
          <p:blipFill rotWithShape="1">
            <a:blip r:embed="rId2"/>
            <a:srcRect l="43354" t="25814"/>
            <a:stretch>
              <a:fillRect/>
            </a:stretch>
          </p:blipFill>
          <p:spPr>
            <a:xfrm>
              <a:off x="5868144" y="1543038"/>
              <a:ext cx="2469412" cy="1584176"/>
            </a:xfrm>
            <a:prstGeom prst="rect">
              <a:avLst/>
            </a:prstGeom>
          </p:spPr>
        </p:pic>
      </p:grpSp>
      <p:grpSp>
        <p:nvGrpSpPr>
          <p:cNvPr id="11" name="Gruppieren 10"/>
          <p:cNvGrpSpPr/>
          <p:nvPr/>
        </p:nvGrpSpPr>
        <p:grpSpPr>
          <a:xfrm>
            <a:off x="6231614" y="1706111"/>
            <a:ext cx="2648989" cy="1375685"/>
            <a:chOff x="5521695" y="3588602"/>
            <a:chExt cx="3219959" cy="1672203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1643" y="3588602"/>
              <a:ext cx="3006524" cy="1072868"/>
            </a:xfrm>
            <a:prstGeom prst="rect">
              <a:avLst/>
            </a:prstGeom>
          </p:spPr>
        </p:pic>
        <p:sp>
          <p:nvSpPr>
            <p:cNvPr id="21" name="Textfeld 20"/>
            <p:cNvSpPr txBox="1"/>
            <p:nvPr/>
          </p:nvSpPr>
          <p:spPr bwMode="auto">
            <a:xfrm>
              <a:off x="5521695" y="4980219"/>
              <a:ext cx="3219959" cy="280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>
                  <a:latin typeface="Avenir Next LT Pro" panose="020B0504020202020204" pitchFamily="34" charset="0"/>
                </a:rPr>
                <a:t>source: https://arxiv.org/pdf/1704.04861.pdf</a:t>
              </a:r>
              <a:endParaRPr lang="en-GB" sz="900" dirty="0">
                <a:latin typeface="Avenir Next LT Pro" panose="020B05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/>
              <p:cNvSpPr txBox="1"/>
              <p:nvPr/>
            </p:nvSpPr>
            <p:spPr>
              <a:xfrm>
                <a:off x="4355976" y="3645024"/>
                <a:ext cx="4595492" cy="1852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 err="1">
                    <a:latin typeface="Avenir Next LT Pro" panose="020B0504020202020204" pitchFamily="34" charset="0"/>
                  </a:rPr>
                  <a:t>Depthwise</a:t>
                </a:r>
                <a:r>
                  <a:rPr lang="de-DE" sz="1600" b="1" dirty="0">
                    <a:latin typeface="Avenir Next LT Pro" panose="020B0504020202020204" pitchFamily="34" charset="0"/>
                  </a:rPr>
                  <a:t> separable </a:t>
                </a:r>
                <a:r>
                  <a:rPr lang="de-DE" sz="1600" b="1" dirty="0" err="1">
                    <a:latin typeface="Avenir Next LT Pro" panose="020B0504020202020204" pitchFamily="34" charset="0"/>
                  </a:rPr>
                  <a:t>convolution</a:t>
                </a:r>
                <a:r>
                  <a:rPr lang="de-DE" sz="1600" b="1" dirty="0">
                    <a:latin typeface="Avenir Next LT Pro" panose="020B0504020202020204" pitchFamily="34" charset="0"/>
                  </a:rPr>
                  <a:t>:</a:t>
                </a:r>
                <a:endParaRPr lang="de-DE" sz="1600" b="1" dirty="0">
                  <a:latin typeface="Avenir Next LT Pro" panose="020B0504020202020204" pitchFamily="34" charset="0"/>
                </a:endParaRPr>
              </a:p>
              <a:p>
                <a:endParaRPr lang="de-DE" sz="1200" b="1" dirty="0">
                  <a:latin typeface="Avenir Next LT Pro" panose="020B0504020202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200" b="1" smtClean="0">
                          <a:latin typeface="Cambria Math" panose="02040503050406030204" pitchFamily="18" charset="0"/>
                        </a:rPr>
                        <m:t>𝐶𝑜𝑚𝑝𝑢𝑡𝑎𝑡𝑖𝑜𝑛𝑎𝑙</m:t>
                      </m:r>
                      <m:r>
                        <a:rPr lang="de-DE" sz="1200" b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200" b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𝑜𝑠𝑡𝑠</m:t>
                      </m:r>
                      <m:r>
                        <a:rPr lang="de-DE" sz="1200" b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de-DE" sz="1200" b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de-DE" sz="1200" b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1200" b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de-DE" sz="120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de-DE" sz="1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de-DE" sz="1200" b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de-DE" sz="1200" b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1200" b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de-DE" sz="1200" b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de-DE" sz="120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de-DE" sz="1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de-DE" sz="1200" b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de-DE" sz="1200" b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de-DE" sz="1200" b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1200" b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de-DE" sz="1200" b="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de-DE" sz="120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1200" b="1" i="1" dirty="0">
                  <a:latin typeface="Cambria Math" panose="02040503050406030204" pitchFamily="18" charset="0"/>
                </a:endParaRPr>
              </a:p>
              <a:p>
                <a:endParaRPr lang="de-DE" sz="1200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de-DE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  <m:r>
                      <a:rPr lang="de-DE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de-DE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de-DE" sz="16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de-DE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sub>
                            </m:sSub>
                          </m:e>
                          <m:sup>
                            <m:r>
                              <a:rPr lang="de-DE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sz="1200" dirty="0"/>
                  <a:t>		</a:t>
                </a:r>
                <a:r>
                  <a:rPr lang="en-GB" sz="1050" i="1" dirty="0"/>
                  <a:t>(3x3 kernel: 8-9x less compute intensive)</a:t>
                </a:r>
                <a:endParaRPr lang="en-GB" sz="1200" i="1" dirty="0"/>
              </a:p>
            </p:txBody>
          </p:sp>
        </mc:Choice>
        <mc:Fallback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3645024"/>
                <a:ext cx="4595492" cy="1852880"/>
              </a:xfrm>
              <a:prstGeom prst="rect">
                <a:avLst/>
              </a:prstGeom>
              <a:blipFill rotWithShape="1">
                <a:blip r:embed="rId4"/>
                <a:stretch>
                  <a:fillRect l="-11" t="-7" r="11" b="-455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eck 15"/>
          <p:cNvSpPr/>
          <p:nvPr/>
        </p:nvSpPr>
        <p:spPr bwMode="auto">
          <a:xfrm>
            <a:off x="4283968" y="3576810"/>
            <a:ext cx="4536182" cy="20258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11129"/>
            <a:ext cx="8483602" cy="708025"/>
          </a:xfrm>
        </p:spPr>
        <p:txBody>
          <a:bodyPr/>
          <a:lstStyle/>
          <a:p>
            <a:pPr>
              <a:defRPr/>
            </a:pPr>
            <a:r>
              <a:rPr lang="en-US" dirty="0"/>
              <a:t>Global Hyperparameters (1 / 2)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Inhaltsplatzhalter 10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328613" y="1412875"/>
                <a:ext cx="8491537" cy="3754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Calibri" panose="020F0502020204030204" pitchFamily="34" charset="0"/>
                  <a:buChar char="→"/>
                </a:pPr>
                <a:r>
                  <a:rPr lang="de-DE" sz="1600" b="1" dirty="0">
                    <a:latin typeface="Avenir Next LT Pro" panose="020B0504020202020204" pitchFamily="34" charset="0"/>
                  </a:rPr>
                  <a:t>Width Multiplier</a:t>
                </a:r>
                <a:endParaRPr lang="de-DE" sz="1600" b="1" dirty="0">
                  <a:latin typeface="Avenir Next LT Pro" panose="020B0504020202020204" pitchFamily="34" charset="0"/>
                </a:endParaRPr>
              </a:p>
              <a:p>
                <a:pPr marL="518795" lvl="1" indent="-285750">
                  <a:buFont typeface="Calibri" panose="020F0502020204030204" pitchFamily="34" charset="0"/>
                  <a:buChar char="→"/>
                </a:pPr>
                <a:endParaRPr lang="de-DE" sz="1600" b="1" dirty="0">
                  <a:latin typeface="Avenir Next LT Pro" panose="020B0504020202020204" pitchFamily="34" charset="0"/>
                </a:endParaRPr>
              </a:p>
              <a:p>
                <a:pPr marL="518795" lvl="1" indent="-285750">
                  <a:buFont typeface="Arial" panose="020B0604020202020204" pitchFamily="34" charset="0"/>
                  <a:buChar char="•"/>
                </a:pPr>
                <a:r>
                  <a:rPr lang="de-DE" sz="1600" dirty="0">
                    <a:latin typeface="Avenir Next LT Pro" panose="020B0504020202020204" pitchFamily="34" charset="0"/>
                  </a:rPr>
                  <a:t>represented </a:t>
                </a:r>
                <a:r>
                  <a:rPr lang="de-DE" sz="1600" dirty="0" err="1">
                    <a:latin typeface="Avenir Next LT Pro" panose="020B0504020202020204" pitchFamily="34" charset="0"/>
                  </a:rPr>
                  <a:t>as</a:t>
                </a:r>
                <a:r>
                  <a:rPr lang="de-DE" sz="1600" dirty="0">
                    <a:latin typeface="Avenir Next LT Pro" panose="020B05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l-GR" sz="16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𝜶</m:t>
                    </m:r>
                  </m:oMath>
                </a14:m>
                <a:endParaRPr lang="de-DE" sz="2000" b="1" dirty="0">
                  <a:latin typeface="Avenir Next LT Pro" panose="020B0504020202020204" pitchFamily="34" charset="0"/>
                  <a:cs typeface="Calibri" panose="020F0502020204030204" pitchFamily="34" charset="0"/>
                </a:endParaRPr>
              </a:p>
              <a:p>
                <a:pPr marL="518795" lvl="1" indent="-285750">
                  <a:buFont typeface="Arial" panose="020B0604020202020204" pitchFamily="34" charset="0"/>
                  <a:buChar char="•"/>
                </a:pPr>
                <a:endParaRPr lang="de-DE" sz="2000" b="1" dirty="0">
                  <a:latin typeface="Avenir Next LT Pro" panose="020B0504020202020204" pitchFamily="34" charset="0"/>
                  <a:cs typeface="Calibri" panose="020F0502020204030204" pitchFamily="34" charset="0"/>
                </a:endParaRPr>
              </a:p>
              <a:p>
                <a:pPr marL="518795" lvl="1" indent="-285750">
                  <a:buFont typeface="Arial" panose="020B0604020202020204" pitchFamily="34" charset="0"/>
                  <a:buChar char="•"/>
                </a:pPr>
                <a:r>
                  <a:rPr lang="de-DE" sz="1600" dirty="0">
                    <a:latin typeface="Avenir Next LT Pro" panose="020B0504020202020204" pitchFamily="34" charset="0"/>
                    <a:cs typeface="Calibri" panose="020F0502020204030204" pitchFamily="34" charset="0"/>
                  </a:rPr>
                  <a:t>number of </a:t>
                </a:r>
                <a:r>
                  <a:rPr lang="de-DE" sz="1600" dirty="0" err="1">
                    <a:latin typeface="Avenir Next LT Pro" panose="020B0504020202020204" pitchFamily="34" charset="0"/>
                    <a:cs typeface="Calibri" panose="020F0502020204030204" pitchFamily="34" charset="0"/>
                  </a:rPr>
                  <a:t>input</a:t>
                </a:r>
                <a:r>
                  <a:rPr lang="de-DE" sz="1600" dirty="0">
                    <a:latin typeface="Avenir Next LT Pro" panose="020B050402020202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1600" dirty="0" err="1">
                    <a:latin typeface="Avenir Next LT Pro" panose="020B0504020202020204" pitchFamily="34" charset="0"/>
                    <a:cs typeface="Calibri" panose="020F0502020204030204" pitchFamily="34" charset="0"/>
                  </a:rPr>
                  <a:t>channels</a:t>
                </a:r>
                <a:r>
                  <a:rPr lang="de-DE" sz="1600" dirty="0">
                    <a:latin typeface="Avenir Next LT Pro" panose="020B0504020202020204" pitchFamily="34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l-GR" sz="16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𝜶</m:t>
                    </m:r>
                    <m:r>
                      <a:rPr lang="el-GR" sz="16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</m:oMath>
                </a14:m>
                <a:endParaRPr lang="de-DE" sz="1600" dirty="0">
                  <a:latin typeface="Avenir Next LT Pro" panose="020B0504020202020204" pitchFamily="34" charset="0"/>
                </a:endParaRPr>
              </a:p>
              <a:p>
                <a:pPr marL="518795" lvl="1" indent="-285750">
                  <a:buFont typeface="Arial" panose="020B0604020202020204" pitchFamily="34" charset="0"/>
                  <a:buChar char="•"/>
                </a:pPr>
                <a:r>
                  <a:rPr lang="de-DE" sz="1600" dirty="0">
                    <a:latin typeface="Avenir Next LT Pro" panose="020B0504020202020204" pitchFamily="34" charset="0"/>
                  </a:rPr>
                  <a:t>reduces number of </a:t>
                </a:r>
                <a:r>
                  <a:rPr lang="de-DE" sz="1600" dirty="0" err="1">
                    <a:latin typeface="Avenir Next LT Pro" panose="020B0504020202020204" pitchFamily="34" charset="0"/>
                  </a:rPr>
                  <a:t>parameters</a:t>
                </a:r>
                <a:r>
                  <a:rPr lang="de-DE" sz="1600" dirty="0">
                    <a:latin typeface="Avenir Next LT Pro" panose="020B0504020202020204" pitchFamily="34" charset="0"/>
                  </a:rPr>
                  <a:t> </a:t>
                </a:r>
                <a:r>
                  <a:rPr lang="de-DE" sz="1600" dirty="0" err="1">
                    <a:latin typeface="Avenir Next LT Pro" panose="020B0504020202020204" pitchFamily="34" charset="0"/>
                  </a:rPr>
                  <a:t>by</a:t>
                </a:r>
                <a:r>
                  <a:rPr lang="de-DE" sz="1600" dirty="0">
                    <a:latin typeface="Avenir Next LT Pro" panose="020B0504020202020204" pitchFamily="34" charset="0"/>
                  </a:rPr>
                  <a:t> ~</a:t>
                </a:r>
                <a:r>
                  <a:rPr lang="el-GR" sz="1600" b="1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16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𝜶</m:t>
                    </m:r>
                    <m:r>
                      <a:rPr lang="de-DE" sz="16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²</m:t>
                    </m:r>
                  </m:oMath>
                </a14:m>
                <a:endParaRPr lang="de-DE" sz="1600" dirty="0">
                  <a:latin typeface="Avenir Next LT Pro" panose="020B0504020202020204" pitchFamily="34" charset="0"/>
                </a:endParaRPr>
              </a:p>
              <a:p>
                <a:pPr marL="518795" lvl="1" indent="-285750">
                  <a:buFont typeface="Arial" panose="020B0604020202020204" pitchFamily="34" charset="0"/>
                  <a:buChar char="•"/>
                </a:pPr>
                <a:endParaRPr lang="de-DE" sz="1600" dirty="0">
                  <a:latin typeface="Avenir Next LT Pro" panose="020B0504020202020204" pitchFamily="34" charset="0"/>
                </a:endParaRPr>
              </a:p>
              <a:p>
                <a:pPr marL="518795" lvl="1" indent="-285750">
                  <a:buFont typeface="Arial" panose="020B0604020202020204" pitchFamily="34" charset="0"/>
                  <a:buChar char="•"/>
                </a:pPr>
                <a:r>
                  <a:rPr lang="de-DE" sz="1600" dirty="0" err="1">
                    <a:latin typeface="Avenir Next LT Pro" panose="020B0504020202020204" pitchFamily="34" charset="0"/>
                  </a:rPr>
                  <a:t>thins</a:t>
                </a:r>
                <a:r>
                  <a:rPr lang="de-DE" sz="1600" dirty="0">
                    <a:latin typeface="Avenir Next LT Pro" panose="020B0504020202020204" pitchFamily="34" charset="0"/>
                  </a:rPr>
                  <a:t> a network </a:t>
                </a:r>
                <a:r>
                  <a:rPr lang="de-DE" sz="1600" dirty="0" err="1">
                    <a:latin typeface="Avenir Next LT Pro" panose="020B0504020202020204" pitchFamily="34" charset="0"/>
                  </a:rPr>
                  <a:t>uniformly</a:t>
                </a:r>
                <a:r>
                  <a:rPr lang="de-DE" sz="1600" dirty="0">
                    <a:latin typeface="Avenir Next LT Pro" panose="020B0504020202020204" pitchFamily="34" charset="0"/>
                  </a:rPr>
                  <a:t> at </a:t>
                </a:r>
                <a:r>
                  <a:rPr lang="de-DE" sz="1600" dirty="0" err="1">
                    <a:latin typeface="Avenir Next LT Pro" panose="020B0504020202020204" pitchFamily="34" charset="0"/>
                  </a:rPr>
                  <a:t>each</a:t>
                </a:r>
                <a:r>
                  <a:rPr lang="de-DE" sz="1600" dirty="0">
                    <a:latin typeface="Avenir Next LT Pro" panose="020B0504020202020204" pitchFamily="34" charset="0"/>
                  </a:rPr>
                  <a:t> </a:t>
                </a:r>
                <a:r>
                  <a:rPr lang="de-DE" sz="1600" dirty="0" err="1">
                    <a:latin typeface="Avenir Next LT Pro" panose="020B0504020202020204" pitchFamily="34" charset="0"/>
                  </a:rPr>
                  <a:t>layer</a:t>
                </a:r>
                <a:endParaRPr lang="de-DE" sz="1600" dirty="0">
                  <a:latin typeface="Avenir Next LT Pro" panose="020B0504020202020204" pitchFamily="34" charset="0"/>
                </a:endParaRPr>
              </a:p>
              <a:p>
                <a:pPr marL="518795" lvl="1" indent="-285750">
                  <a:buFont typeface="Arial" panose="020B0604020202020204" pitchFamily="34" charset="0"/>
                  <a:buChar char="•"/>
                </a:pPr>
                <a:r>
                  <a:rPr lang="de-DE" sz="1600" dirty="0" err="1">
                    <a:latin typeface="Avenir Next LT Pro" panose="020B0504020202020204" pitchFamily="34" charset="0"/>
                  </a:rPr>
                  <a:t>smaller</a:t>
                </a:r>
                <a:r>
                  <a:rPr lang="de-DE" sz="1600" dirty="0">
                    <a:latin typeface="Avenir Next LT Pro" panose="020B0504020202020204" pitchFamily="34" charset="0"/>
                  </a:rPr>
                  <a:t> </a:t>
                </a:r>
                <a:r>
                  <a:rPr lang="de-DE" sz="1600" dirty="0" err="1">
                    <a:latin typeface="Avenir Next LT Pro" panose="020B0504020202020204" pitchFamily="34" charset="0"/>
                  </a:rPr>
                  <a:t>models</a:t>
                </a:r>
                <a:r>
                  <a:rPr lang="de-DE" sz="1600" dirty="0">
                    <a:latin typeface="Avenir Next LT Pro" panose="020B0504020202020204" pitchFamily="34" charset="0"/>
                  </a:rPr>
                  <a:t> with </a:t>
                </a:r>
                <a:r>
                  <a:rPr lang="de-DE" sz="1600" dirty="0" err="1">
                    <a:latin typeface="Avenir Next LT Pro" panose="020B0504020202020204" pitchFamily="34" charset="0"/>
                  </a:rPr>
                  <a:t>reasonable</a:t>
                </a:r>
                <a:r>
                  <a:rPr lang="de-DE" sz="1600" dirty="0">
                    <a:latin typeface="Avenir Next LT Pro" panose="020B0504020202020204" pitchFamily="34" charset="0"/>
                  </a:rPr>
                  <a:t> </a:t>
                </a:r>
                <a:r>
                  <a:rPr lang="de-DE" sz="1600" dirty="0" err="1">
                    <a:latin typeface="Avenir Next LT Pro" panose="020B0504020202020204" pitchFamily="34" charset="0"/>
                  </a:rPr>
                  <a:t>accuracy</a:t>
                </a:r>
                <a:r>
                  <a:rPr lang="de-DE" sz="1600" dirty="0">
                    <a:latin typeface="Avenir Next LT Pro" panose="020B0504020202020204" pitchFamily="34" charset="0"/>
                  </a:rPr>
                  <a:t> trade off</a:t>
                </a:r>
                <a:endParaRPr lang="de-DE" sz="1600" dirty="0">
                  <a:latin typeface="Avenir Next LT Pro" panose="020B0504020202020204" pitchFamily="34" charset="0"/>
                </a:endParaRPr>
              </a:p>
              <a:p>
                <a:pPr marL="518795" lvl="1" indent="-285750">
                  <a:buFont typeface="Arial" panose="020B0604020202020204" pitchFamily="34" charset="0"/>
                  <a:buChar char="•"/>
                </a:pPr>
                <a:endParaRPr lang="de-DE" sz="1600" dirty="0">
                  <a:latin typeface="Avenir Next LT Pro" panose="020B0504020202020204" pitchFamily="34" charset="0"/>
                </a:endParaRPr>
              </a:p>
              <a:p>
                <a:pPr marL="518795" lvl="1" indent="-285750">
                  <a:buFont typeface="Arial" panose="020B0604020202020204" pitchFamily="34" charset="0"/>
                  <a:buChar char="•"/>
                </a:pPr>
                <a:r>
                  <a:rPr lang="de-DE" sz="1600" dirty="0" err="1">
                    <a:latin typeface="Avenir Next LT Pro" panose="020B0504020202020204" pitchFamily="34" charset="0"/>
                  </a:rPr>
                  <a:t>reduces</a:t>
                </a:r>
                <a:r>
                  <a:rPr lang="de-DE" sz="1600" dirty="0">
                    <a:latin typeface="Avenir Next LT Pro" panose="020B0504020202020204" pitchFamily="34" charset="0"/>
                  </a:rPr>
                  <a:t> </a:t>
                </a:r>
                <a:r>
                  <a:rPr lang="de-DE" sz="1600" dirty="0" err="1">
                    <a:latin typeface="Avenir Next LT Pro" panose="020B0504020202020204" pitchFamily="34" charset="0"/>
                  </a:rPr>
                  <a:t>computational</a:t>
                </a:r>
                <a:r>
                  <a:rPr lang="de-DE" sz="1600" dirty="0">
                    <a:latin typeface="Avenir Next LT Pro" panose="020B0504020202020204" pitchFamily="34" charset="0"/>
                  </a:rPr>
                  <a:t> costs</a:t>
                </a:r>
                <a:endParaRPr lang="de-DE" sz="1600" dirty="0">
                  <a:latin typeface="Avenir Next LT Pro" panose="020B0504020202020204" pitchFamily="34" charset="0"/>
                </a:endParaRPr>
              </a:p>
              <a:p>
                <a:pPr marL="518795" lvl="1" indent="-285750">
                  <a:buFont typeface="Arial" panose="020B0604020202020204" pitchFamily="34" charset="0"/>
                  <a:buChar char="•"/>
                </a:pPr>
                <a:endParaRPr lang="de-DE" sz="1600" dirty="0">
                  <a:latin typeface="Avenir Next LT Pro" panose="020B0504020202020204" pitchFamily="34" charset="0"/>
                </a:endParaRPr>
              </a:p>
              <a:p>
                <a:pPr marL="233045" lvl="1" indent="0">
                  <a:buNone/>
                </a:pP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𝐶𝑜𝑚𝑝𝑢𝑡𝑎𝑡𝑖𝑜𝑛𝑎𝑙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𝐶𝑜𝑠𝑡𝑠</m:t>
                    </m:r>
                    <m:r>
                      <a:rPr lang="de-DE" sz="1600" b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de-DE" sz="1600" b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de-DE" sz="1600" b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l-GR" sz="1600" b="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m:rPr>
                        <m:sty m:val="p"/>
                      </m:rPr>
                      <a:rPr lang="de-DE" sz="1600" b="0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de-DE" sz="1600" b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600" b="0" i="1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de-DE" sz="1600" b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600" b="0" i="1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sz="1600" b="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l-GR" sz="1600" b="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de-DE" sz="1600" dirty="0">
                    <a:latin typeface="Avenir Next LT Pro" panose="020B0504020202020204" pitchFamily="34" charset="0"/>
                  </a:rPr>
                  <a:t> </a:t>
                </a:r>
                <a:endParaRPr lang="de-DE" sz="1600" dirty="0">
                  <a:latin typeface="Avenir Next LT Pro" panose="020B0504020202020204" pitchFamily="34" charset="0"/>
                </a:endParaRPr>
              </a:p>
              <a:p>
                <a:pPr marL="233045" lvl="1" indent="0">
                  <a:buNone/>
                </a:pPr>
                <a:endParaRPr lang="de-DE" sz="1600" dirty="0">
                  <a:latin typeface="Avenir Next LT Pro" panose="020B0504020202020204" pitchFamily="34" charset="0"/>
                </a:endParaRPr>
              </a:p>
              <a:p>
                <a:pPr marL="518795" lvl="1" indent="-285750">
                  <a:buFont typeface="Arial" panose="020B0604020202020204" pitchFamily="34" charset="0"/>
                  <a:buChar char="•"/>
                </a:pPr>
                <a:r>
                  <a:rPr lang="de-DE" sz="1600" dirty="0" err="1">
                    <a:latin typeface="Avenir Next LT Pro" panose="020B0504020202020204" pitchFamily="34" charset="0"/>
                  </a:rPr>
                  <a:t>can</a:t>
                </a:r>
                <a:r>
                  <a:rPr lang="de-DE" sz="1600" dirty="0">
                    <a:latin typeface="Avenir Next LT Pro" panose="020B0504020202020204" pitchFamily="34" charset="0"/>
                  </a:rPr>
                  <a:t> </a:t>
                </a:r>
                <a:r>
                  <a:rPr lang="de-DE" sz="1600" dirty="0" err="1">
                    <a:latin typeface="Avenir Next LT Pro" panose="020B0504020202020204" pitchFamily="34" charset="0"/>
                  </a:rPr>
                  <a:t>be</a:t>
                </a:r>
                <a:r>
                  <a:rPr lang="de-DE" sz="1600" dirty="0">
                    <a:latin typeface="Avenir Next LT Pro" panose="020B0504020202020204" pitchFamily="34" charset="0"/>
                  </a:rPr>
                  <a:t> </a:t>
                </a:r>
                <a:r>
                  <a:rPr lang="de-DE" sz="1600" dirty="0" err="1">
                    <a:latin typeface="Avenir Next LT Pro" panose="020B0504020202020204" pitchFamily="34" charset="0"/>
                  </a:rPr>
                  <a:t>applied</a:t>
                </a:r>
                <a:r>
                  <a:rPr lang="de-DE" sz="1600" dirty="0">
                    <a:latin typeface="Avenir Next LT Pro" panose="020B0504020202020204" pitchFamily="34" charset="0"/>
                  </a:rPr>
                  <a:t> to </a:t>
                </a:r>
                <a:r>
                  <a:rPr lang="de-DE" sz="1600" dirty="0" err="1">
                    <a:latin typeface="Avenir Next LT Pro" panose="020B0504020202020204" pitchFamily="34" charset="0"/>
                  </a:rPr>
                  <a:t>any</a:t>
                </a:r>
                <a:r>
                  <a:rPr lang="de-DE" sz="1600" dirty="0">
                    <a:latin typeface="Avenir Next LT Pro" panose="020B0504020202020204" pitchFamily="34" charset="0"/>
                  </a:rPr>
                  <a:t> </a:t>
                </a:r>
                <a:r>
                  <a:rPr lang="de-DE" sz="1600" dirty="0" err="1">
                    <a:latin typeface="Avenir Next LT Pro" panose="020B0504020202020204" pitchFamily="34" charset="0"/>
                  </a:rPr>
                  <a:t>model</a:t>
                </a:r>
                <a:r>
                  <a:rPr lang="de-DE" sz="1600" dirty="0">
                    <a:latin typeface="Avenir Next LT Pro" panose="020B0504020202020204" pitchFamily="34" charset="0"/>
                  </a:rPr>
                  <a:t> but </a:t>
                </a:r>
                <a:r>
                  <a:rPr lang="de-DE" sz="1600" dirty="0" err="1">
                    <a:latin typeface="Avenir Next LT Pro" panose="020B0504020202020204" pitchFamily="34" charset="0"/>
                  </a:rPr>
                  <a:t>requires</a:t>
                </a:r>
                <a:r>
                  <a:rPr lang="de-DE" sz="1600" dirty="0">
                    <a:latin typeface="Avenir Next LT Pro" panose="020B0504020202020204" pitchFamily="34" charset="0"/>
                  </a:rPr>
                  <a:t> </a:t>
                </a:r>
                <a:r>
                  <a:rPr lang="de-DE" sz="1600" dirty="0" err="1">
                    <a:latin typeface="Avenir Next LT Pro" panose="020B0504020202020204" pitchFamily="34" charset="0"/>
                  </a:rPr>
                  <a:t>training</a:t>
                </a:r>
                <a:r>
                  <a:rPr lang="de-DE" sz="1600" dirty="0">
                    <a:latin typeface="Avenir Next LT Pro" panose="020B0504020202020204" pitchFamily="34" charset="0"/>
                  </a:rPr>
                  <a:t> </a:t>
                </a:r>
                <a:r>
                  <a:rPr lang="de-DE" sz="1600" dirty="0" err="1">
                    <a:latin typeface="Avenir Next LT Pro" panose="020B0504020202020204" pitchFamily="34" charset="0"/>
                  </a:rPr>
                  <a:t>from</a:t>
                </a:r>
                <a:r>
                  <a:rPr lang="de-DE" sz="1600" dirty="0">
                    <a:latin typeface="Avenir Next LT Pro" panose="020B0504020202020204" pitchFamily="34" charset="0"/>
                  </a:rPr>
                  <a:t> </a:t>
                </a:r>
                <a:r>
                  <a:rPr lang="de-DE" sz="1600" dirty="0" err="1">
                    <a:latin typeface="Avenir Next LT Pro" panose="020B0504020202020204" pitchFamily="34" charset="0"/>
                  </a:rPr>
                  <a:t>scratch</a:t>
                </a:r>
                <a:endParaRPr lang="de-DE" sz="1600" dirty="0">
                  <a:latin typeface="Avenir Next LT Pro" panose="020B0504020202020204" pitchFamily="34" charset="0"/>
                </a:endParaRPr>
              </a:p>
            </p:txBody>
          </p:sp>
        </mc:Choice>
        <mc:Fallback>
          <p:sp>
            <p:nvSpPr>
              <p:cNvPr id="11" name="Inhaltsplatzhalter 1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328613" y="1412875"/>
                <a:ext cx="8491537" cy="3754874"/>
              </a:xfrm>
              <a:prstGeom prst="rect">
                <a:avLst/>
              </a:prstGeom>
              <a:blipFill rotWithShape="1">
                <a:blip r:embed="rId1"/>
                <a:stretch>
                  <a:fillRect l="-4" t="-490" b="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pieren 19"/>
          <p:cNvGrpSpPr/>
          <p:nvPr/>
        </p:nvGrpSpPr>
        <p:grpSpPr>
          <a:xfrm>
            <a:off x="4927196" y="1412875"/>
            <a:ext cx="4210714" cy="1613164"/>
            <a:chOff x="4565651" y="1600440"/>
            <a:chExt cx="4210714" cy="1613164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32040" y="1928247"/>
              <a:ext cx="3498983" cy="1062982"/>
            </a:xfrm>
            <a:prstGeom prst="rect">
              <a:avLst/>
            </a:prstGeom>
          </p:spPr>
        </p:pic>
        <p:sp>
          <p:nvSpPr>
            <p:cNvPr id="15" name="Textfeld 14"/>
            <p:cNvSpPr txBox="1"/>
            <p:nvPr/>
          </p:nvSpPr>
          <p:spPr bwMode="auto">
            <a:xfrm>
              <a:off x="4942197" y="2982772"/>
              <a:ext cx="34989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>
                  <a:latin typeface="Avenir Next LT Pro" panose="020B0504020202020204" pitchFamily="34" charset="0"/>
                </a:rPr>
                <a:t>source: https://arxiv.org/pdf/1704.04861.pdf</a:t>
              </a:r>
              <a:endParaRPr lang="en-GB" sz="900" dirty="0">
                <a:latin typeface="Avenir Next LT Pro" panose="020B0504020202020204" pitchFamily="34" charset="0"/>
              </a:endParaRPr>
            </a:p>
          </p:txBody>
        </p:sp>
        <p:sp>
          <p:nvSpPr>
            <p:cNvPr id="18" name="Textfeld 17"/>
            <p:cNvSpPr txBox="1"/>
            <p:nvPr/>
          </p:nvSpPr>
          <p:spPr bwMode="auto">
            <a:xfrm>
              <a:off x="4565651" y="1600440"/>
              <a:ext cx="42107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b="1" dirty="0">
                  <a:latin typeface="Avenir Next LT Pro" panose="020B0504020202020204" pitchFamily="34" charset="0"/>
                </a:rPr>
                <a:t>Effect of different Width Multiplier</a:t>
              </a:r>
              <a:endParaRPr lang="en-GB" sz="900" b="1" dirty="0">
                <a:latin typeface="Avenir Next LT Pro" panose="020B0504020202020204" pitchFamily="34" charset="0"/>
              </a:endParaRPr>
            </a:p>
          </p:txBody>
        </p:sp>
      </p:grpSp>
      <p:sp>
        <p:nvSpPr>
          <p:cNvPr id="21" name="Rechteck 20"/>
          <p:cNvSpPr/>
          <p:nvPr/>
        </p:nvSpPr>
        <p:spPr bwMode="auto">
          <a:xfrm>
            <a:off x="467544" y="4318701"/>
            <a:ext cx="6336704" cy="4003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11129"/>
            <a:ext cx="8483602" cy="708025"/>
          </a:xfrm>
        </p:spPr>
        <p:txBody>
          <a:bodyPr/>
          <a:lstStyle/>
          <a:p>
            <a:pPr>
              <a:defRPr/>
            </a:pPr>
            <a:r>
              <a:rPr lang="en-US" dirty="0"/>
              <a:t>Global Hyperparameters (2 / 2)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Inhaltsplatzhalter 10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328613" y="1412875"/>
                <a:ext cx="8491537" cy="3508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Calibri" panose="020F0502020204030204" pitchFamily="34" charset="0"/>
                  <a:buChar char="→"/>
                </a:pPr>
                <a:r>
                  <a:rPr lang="de-DE" sz="1600" b="1" dirty="0">
                    <a:latin typeface="Avenir Next LT Pro" panose="020B0504020202020204" pitchFamily="34" charset="0"/>
                  </a:rPr>
                  <a:t>Resolution Multiplier</a:t>
                </a:r>
                <a:endParaRPr lang="de-DE" sz="1600" b="1" dirty="0">
                  <a:latin typeface="Avenir Next LT Pro" panose="020B0504020202020204" pitchFamily="34" charset="0"/>
                </a:endParaRPr>
              </a:p>
              <a:p>
                <a:pPr marL="518795" lvl="1" indent="-285750">
                  <a:buFont typeface="Calibri" panose="020F0502020204030204" pitchFamily="34" charset="0"/>
                  <a:buChar char="→"/>
                </a:pPr>
                <a:endParaRPr lang="de-DE" sz="1600" b="1" dirty="0">
                  <a:latin typeface="Avenir Next LT Pro" panose="020B0504020202020204" pitchFamily="34" charset="0"/>
                </a:endParaRPr>
              </a:p>
              <a:p>
                <a:pPr marL="518795" lvl="1" indent="-285750">
                  <a:buFont typeface="Arial" panose="020B0604020202020204" pitchFamily="34" charset="0"/>
                  <a:buChar char="•"/>
                </a:pPr>
                <a:r>
                  <a:rPr lang="de-DE" sz="1600" dirty="0">
                    <a:latin typeface="Avenir Next LT Pro" panose="020B0504020202020204" pitchFamily="34" charset="0"/>
                  </a:rPr>
                  <a:t>represented </a:t>
                </a:r>
                <a:r>
                  <a:rPr lang="de-DE" sz="1600" dirty="0" err="1">
                    <a:latin typeface="Avenir Next LT Pro" panose="020B0504020202020204" pitchFamily="34" charset="0"/>
                  </a:rPr>
                  <a:t>as</a:t>
                </a:r>
                <a:r>
                  <a:rPr lang="de-DE" sz="1600" dirty="0">
                    <a:latin typeface="Avenir Next LT Pro" panose="020B05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l-GR" sz="16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𝝆</m:t>
                    </m:r>
                  </m:oMath>
                </a14:m>
                <a:endParaRPr lang="de-DE" sz="2000" b="1" dirty="0">
                  <a:latin typeface="Avenir Next LT Pro" panose="020B0504020202020204" pitchFamily="34" charset="0"/>
                  <a:cs typeface="Calibri" panose="020F0502020204030204" pitchFamily="34" charset="0"/>
                </a:endParaRPr>
              </a:p>
              <a:p>
                <a:pPr marL="518795" lvl="1" indent="-285750">
                  <a:buFont typeface="Arial" panose="020B0604020202020204" pitchFamily="34" charset="0"/>
                  <a:buChar char="•"/>
                </a:pPr>
                <a:endParaRPr lang="de-DE" sz="2000" b="1" dirty="0">
                  <a:latin typeface="Avenir Next LT Pro" panose="020B0504020202020204" pitchFamily="34" charset="0"/>
                  <a:cs typeface="Calibri" panose="020F0502020204030204" pitchFamily="34" charset="0"/>
                </a:endParaRPr>
              </a:p>
              <a:p>
                <a:pPr marL="518795" marR="0" lvl="1" indent="-28575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de-DE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venir Next LT Pro" panose="020B0504020202020204" pitchFamily="34" charset="0"/>
                  </a:rPr>
                  <a:t>applied</a:t>
                </a:r>
                <a:r>
                  <a:rPr kumimoji="0" lang="de-DE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venir Next LT Pro" panose="020B0504020202020204" pitchFamily="34" charset="0"/>
                  </a:rPr>
                  <a:t> to </a:t>
                </a:r>
                <a:r>
                  <a:rPr kumimoji="0" lang="de-DE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venir Next LT Pro" panose="020B0504020202020204" pitchFamily="34" charset="0"/>
                  </a:rPr>
                  <a:t>input</a:t>
                </a:r>
                <a:r>
                  <a:rPr kumimoji="0" lang="de-DE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venir Next LT Pro" panose="020B0504020202020204" pitchFamily="34" charset="0"/>
                  </a:rPr>
                  <a:t> </a:t>
                </a:r>
                <a:r>
                  <a:rPr kumimoji="0" lang="de-DE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venir Next LT Pro" panose="020B0504020202020204" pitchFamily="34" charset="0"/>
                  </a:rPr>
                  <a:t>image</a:t>
                </a:r>
                <a:r>
                  <a:rPr kumimoji="0" lang="de-DE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venir Next LT Pro" panose="020B0504020202020204" pitchFamily="34" charset="0"/>
                  </a:rPr>
                  <a:t> and internal</a:t>
                </a:r>
                <a:endPara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 panose="020B0504020202020204" pitchFamily="34" charset="0"/>
                </a:endParaRPr>
              </a:p>
              <a:p>
                <a:pPr marL="233045" marR="0" lvl="1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defRPr/>
                </a:pPr>
                <a:r>
                  <a:rPr lang="de-DE" sz="16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     </a:t>
                </a:r>
                <a:r>
                  <a:rPr kumimoji="0" lang="de-DE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venir Next LT Pro" panose="020B0504020202020204" pitchFamily="34" charset="0"/>
                  </a:rPr>
                  <a:t>representation</a:t>
                </a:r>
                <a:r>
                  <a:rPr kumimoji="0" lang="de-DE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venir Next LT Pro" panose="020B0504020202020204" pitchFamily="34" charset="0"/>
                  </a:rPr>
                  <a:t> of </a:t>
                </a:r>
                <a:r>
                  <a:rPr kumimoji="0" lang="de-DE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venir Next LT Pro" panose="020B0504020202020204" pitchFamily="34" charset="0"/>
                  </a:rPr>
                  <a:t>every</a:t>
                </a:r>
                <a:r>
                  <a:rPr kumimoji="0" lang="de-DE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venir Next LT Pro" panose="020B0504020202020204" pitchFamily="34" charset="0"/>
                  </a:rPr>
                  <a:t> </a:t>
                </a:r>
                <a:r>
                  <a:rPr kumimoji="0" lang="de-DE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venir Next LT Pro" panose="020B0504020202020204" pitchFamily="34" charset="0"/>
                  </a:rPr>
                  <a:t>layer</a:t>
                </a:r>
                <a:endParaRPr lang="de-DE" sz="2000" b="1" dirty="0">
                  <a:latin typeface="Avenir Next LT Pro" panose="020B0504020202020204" pitchFamily="34" charset="0"/>
                  <a:cs typeface="Calibri" panose="020F0502020204030204" pitchFamily="34" charset="0"/>
                </a:endParaRPr>
              </a:p>
              <a:p>
                <a:pPr marL="518795" lvl="1" indent="-285750">
                  <a:buFont typeface="Arial" panose="020B0604020202020204" pitchFamily="34" charset="0"/>
                  <a:buChar char="•"/>
                </a:pPr>
                <a:r>
                  <a:rPr lang="de-DE" sz="1600" dirty="0" err="1">
                    <a:latin typeface="Avenir Next LT Pro" panose="020B0504020202020204" pitchFamily="34" charset="0"/>
                    <a:cs typeface="Calibri" panose="020F0502020204030204" pitchFamily="34" charset="0"/>
                  </a:rPr>
                  <a:t>reducing</a:t>
                </a:r>
                <a:r>
                  <a:rPr lang="de-DE" sz="1600" dirty="0">
                    <a:latin typeface="Avenir Next LT Pro" panose="020B050402020202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1600" dirty="0" err="1">
                    <a:latin typeface="Avenir Next LT Pro" panose="020B0504020202020204" pitchFamily="34" charset="0"/>
                    <a:cs typeface="Calibri" panose="020F0502020204030204" pitchFamily="34" charset="0"/>
                  </a:rPr>
                  <a:t>input</a:t>
                </a:r>
                <a:r>
                  <a:rPr lang="de-DE" sz="1600" dirty="0">
                    <a:latin typeface="Avenir Next LT Pro" panose="020B050402020202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1600" dirty="0" err="1">
                    <a:latin typeface="Avenir Next LT Pro" panose="020B0504020202020204" pitchFamily="34" charset="0"/>
                    <a:cs typeface="Calibri" panose="020F0502020204030204" pitchFamily="34" charset="0"/>
                  </a:rPr>
                  <a:t>resolution</a:t>
                </a:r>
                <a:r>
                  <a:rPr lang="de-DE" sz="1600" dirty="0">
                    <a:latin typeface="Avenir Next LT Pro" panose="020B0504020202020204" pitchFamily="34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l-GR" sz="16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𝝆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600" i="1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600" i="1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endParaRPr lang="de-DE" sz="1600" dirty="0">
                  <a:latin typeface="Avenir Next LT Pro" panose="020B0504020202020204" pitchFamily="34" charset="0"/>
                </a:endParaRPr>
              </a:p>
              <a:p>
                <a:pPr marL="518795" lvl="1" indent="-285750">
                  <a:buFont typeface="Arial" panose="020B0604020202020204" pitchFamily="34" charset="0"/>
                  <a:buChar char="•"/>
                </a:pPr>
                <a:r>
                  <a:rPr lang="de-DE" sz="1600" dirty="0">
                    <a:latin typeface="Avenir Next LT Pro" panose="020B0504020202020204" pitchFamily="34" charset="0"/>
                  </a:rPr>
                  <a:t>number of </a:t>
                </a:r>
                <a:r>
                  <a:rPr lang="de-DE" sz="1600" dirty="0" err="1">
                    <a:latin typeface="Avenir Next LT Pro" panose="020B0504020202020204" pitchFamily="34" charset="0"/>
                  </a:rPr>
                  <a:t>parameters</a:t>
                </a:r>
                <a:r>
                  <a:rPr lang="de-DE" sz="1600" dirty="0">
                    <a:latin typeface="Avenir Next LT Pro" panose="020B0504020202020204" pitchFamily="34" charset="0"/>
                  </a:rPr>
                  <a:t> </a:t>
                </a:r>
                <a:r>
                  <a:rPr lang="de-DE" sz="1600" dirty="0" err="1">
                    <a:latin typeface="Avenir Next LT Pro" panose="020B0504020202020204" pitchFamily="34" charset="0"/>
                  </a:rPr>
                  <a:t>remain</a:t>
                </a:r>
                <a:r>
                  <a:rPr lang="de-DE" sz="1600" dirty="0">
                    <a:latin typeface="Avenir Next LT Pro" panose="020B0504020202020204" pitchFamily="34" charset="0"/>
                  </a:rPr>
                  <a:t> </a:t>
                </a:r>
                <a:r>
                  <a:rPr lang="de-DE" sz="1600" dirty="0" err="1">
                    <a:latin typeface="Avenir Next LT Pro" panose="020B0504020202020204" pitchFamily="34" charset="0"/>
                  </a:rPr>
                  <a:t>the</a:t>
                </a:r>
                <a:r>
                  <a:rPr lang="de-DE" sz="1600" dirty="0">
                    <a:latin typeface="Avenir Next LT Pro" panose="020B0504020202020204" pitchFamily="34" charset="0"/>
                  </a:rPr>
                  <a:t> same</a:t>
                </a:r>
                <a:endParaRPr lang="de-DE" sz="1600" dirty="0">
                  <a:latin typeface="Avenir Next LT Pro" panose="020B0504020202020204" pitchFamily="34" charset="0"/>
                </a:endParaRPr>
              </a:p>
              <a:p>
                <a:pPr marL="233045" lvl="1" indent="0">
                  <a:buNone/>
                </a:pPr>
                <a:endParaRPr lang="de-DE" sz="1600" dirty="0">
                  <a:latin typeface="Avenir Next LT Pro" panose="020B0504020202020204" pitchFamily="34" charset="0"/>
                </a:endParaRPr>
              </a:p>
              <a:p>
                <a:pPr marL="518795" lvl="1" indent="-285750">
                  <a:buFont typeface="Arial" panose="020B0604020202020204" pitchFamily="34" charset="0"/>
                  <a:buChar char="•"/>
                </a:pPr>
                <a:endParaRPr lang="de-DE" sz="1600" dirty="0">
                  <a:latin typeface="Avenir Next LT Pro" panose="020B0504020202020204" pitchFamily="34" charset="0"/>
                </a:endParaRPr>
              </a:p>
              <a:p>
                <a:pPr marL="518795" lvl="1" indent="-285750">
                  <a:buFont typeface="Arial" panose="020B0604020202020204" pitchFamily="34" charset="0"/>
                  <a:buChar char="•"/>
                </a:pPr>
                <a:r>
                  <a:rPr lang="de-DE" sz="1600" dirty="0" err="1">
                    <a:latin typeface="Avenir Next LT Pro" panose="020B0504020202020204" pitchFamily="34" charset="0"/>
                  </a:rPr>
                  <a:t>reduces</a:t>
                </a:r>
                <a:r>
                  <a:rPr lang="de-DE" sz="1600" dirty="0">
                    <a:latin typeface="Avenir Next LT Pro" panose="020B0504020202020204" pitchFamily="34" charset="0"/>
                  </a:rPr>
                  <a:t> </a:t>
                </a:r>
                <a:r>
                  <a:rPr lang="de-DE" sz="1600" dirty="0" err="1">
                    <a:latin typeface="Avenir Next LT Pro" panose="020B0504020202020204" pitchFamily="34" charset="0"/>
                  </a:rPr>
                  <a:t>computational</a:t>
                </a:r>
                <a:r>
                  <a:rPr lang="de-DE" sz="1600" dirty="0">
                    <a:latin typeface="Avenir Next LT Pro" panose="020B0504020202020204" pitchFamily="34" charset="0"/>
                  </a:rPr>
                  <a:t> costs </a:t>
                </a:r>
                <a:r>
                  <a:rPr lang="de-DE" sz="1600" dirty="0" err="1">
                    <a:latin typeface="Avenir Next LT Pro" panose="020B0504020202020204" pitchFamily="34" charset="0"/>
                  </a:rPr>
                  <a:t>by</a:t>
                </a:r>
                <a:r>
                  <a:rPr lang="de-DE" sz="1600" dirty="0">
                    <a:latin typeface="Avenir Next LT Pro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16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𝝆</m:t>
                    </m:r>
                  </m:oMath>
                </a14:m>
                <a:r>
                  <a:rPr lang="de-DE" sz="1600" dirty="0">
                    <a:latin typeface="Avenir Next LT Pro" panose="020B0504020202020204" pitchFamily="34" charset="0"/>
                  </a:rPr>
                  <a:t>²</a:t>
                </a:r>
                <a:endParaRPr lang="de-DE" sz="1600" dirty="0">
                  <a:latin typeface="Avenir Next LT Pro" panose="020B0504020202020204" pitchFamily="34" charset="0"/>
                </a:endParaRPr>
              </a:p>
              <a:p>
                <a:pPr marL="518795" lvl="1" indent="-285750">
                  <a:buFont typeface="Arial" panose="020B0604020202020204" pitchFamily="34" charset="0"/>
                  <a:buChar char="•"/>
                </a:pPr>
                <a:endParaRPr lang="de-DE" sz="1600" dirty="0">
                  <a:latin typeface="Avenir Next LT Pro" panose="020B0504020202020204" pitchFamily="34" charset="0"/>
                </a:endParaRPr>
              </a:p>
              <a:p>
                <a:pPr marL="233045" lvl="1" indent="0">
                  <a:buNone/>
                </a:pP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𝐶𝑜𝑚𝑝𝑢𝑡𝑎𝑡𝑖𝑜𝑛𝑎𝑙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𝐶𝑜𝑠𝑡𝑠</m:t>
                    </m:r>
                    <m:r>
                      <a:rPr lang="de-DE" sz="1600" b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de-DE" sz="1600" b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de-DE" sz="1600" b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sz="1600" b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sz="1600" b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b="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  <m:r>
                          <m:rPr>
                            <m:sty m:val="p"/>
                          </m:rPr>
                          <a:rPr lang="de-DE" sz="1600" b="0" i="1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de-DE" sz="1600" b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b="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  <m:r>
                          <m:rPr>
                            <m:sty m:val="p"/>
                          </m:rPr>
                          <a:rPr lang="de-DE" sz="1600" b="0" i="1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b="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  <m:r>
                          <a:rPr lang="de-DE" sz="1600" b="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b="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de-DE" sz="1600" dirty="0">
                    <a:latin typeface="Avenir Next LT Pro" panose="020B0504020202020204" pitchFamily="34" charset="0"/>
                  </a:rPr>
                  <a:t> </a:t>
                </a:r>
                <a:endParaRPr lang="de-DE" sz="1600" dirty="0">
                  <a:latin typeface="Avenir Next LT Pro" panose="020B0504020202020204" pitchFamily="34" charset="0"/>
                </a:endParaRPr>
              </a:p>
              <a:p>
                <a:pPr marL="233045" lvl="1" indent="0">
                  <a:buNone/>
                </a:pPr>
                <a:endParaRPr lang="de-DE" sz="1600" dirty="0">
                  <a:latin typeface="Avenir Next LT Pro" panose="020B0504020202020204" pitchFamily="34" charset="0"/>
                </a:endParaRPr>
              </a:p>
            </p:txBody>
          </p:sp>
        </mc:Choice>
        <mc:Fallback>
          <p:sp>
            <p:nvSpPr>
              <p:cNvPr id="11" name="Inhaltsplatzhalter 1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328613" y="1412875"/>
                <a:ext cx="8491537" cy="3508653"/>
              </a:xfrm>
              <a:prstGeom prst="rect">
                <a:avLst/>
              </a:prstGeom>
              <a:blipFill rotWithShape="1">
                <a:blip r:embed="rId1"/>
                <a:stretch>
                  <a:fillRect l="-4" t="-525" b="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hteck 20"/>
          <p:cNvSpPr/>
          <p:nvPr/>
        </p:nvSpPr>
        <p:spPr bwMode="auto">
          <a:xfrm>
            <a:off x="467544" y="4324810"/>
            <a:ext cx="6336704" cy="4003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uppieren 11"/>
          <p:cNvGrpSpPr/>
          <p:nvPr/>
        </p:nvGrpSpPr>
        <p:grpSpPr>
          <a:xfrm>
            <a:off x="4927196" y="1412875"/>
            <a:ext cx="4210714" cy="1613164"/>
            <a:chOff x="4565651" y="1600440"/>
            <a:chExt cx="4210714" cy="1613164"/>
          </a:xfrm>
        </p:grpSpPr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932040" y="1935500"/>
              <a:ext cx="3498983" cy="1048475"/>
            </a:xfrm>
            <a:prstGeom prst="rect">
              <a:avLst/>
            </a:prstGeom>
          </p:spPr>
        </p:pic>
        <p:sp>
          <p:nvSpPr>
            <p:cNvPr id="14" name="Textfeld 13"/>
            <p:cNvSpPr txBox="1"/>
            <p:nvPr/>
          </p:nvSpPr>
          <p:spPr bwMode="auto">
            <a:xfrm>
              <a:off x="4942197" y="2982772"/>
              <a:ext cx="34989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>
                  <a:latin typeface="Avenir Next LT Pro" panose="020B0504020202020204" pitchFamily="34" charset="0"/>
                </a:rPr>
                <a:t>source: https://arxiv.org/pdf/1704.04861.pdf</a:t>
              </a:r>
              <a:endParaRPr lang="en-GB" sz="900" dirty="0">
                <a:latin typeface="Avenir Next LT Pro" panose="020B0504020202020204" pitchFamily="34" charset="0"/>
              </a:endParaRPr>
            </a:p>
          </p:txBody>
        </p:sp>
        <p:sp>
          <p:nvSpPr>
            <p:cNvPr id="16" name="Textfeld 15"/>
            <p:cNvSpPr txBox="1"/>
            <p:nvPr/>
          </p:nvSpPr>
          <p:spPr bwMode="auto">
            <a:xfrm>
              <a:off x="4565651" y="1600440"/>
              <a:ext cx="42107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b="1" dirty="0">
                  <a:latin typeface="Avenir Next LT Pro" panose="020B0504020202020204" pitchFamily="34" charset="0"/>
                </a:rPr>
                <a:t>Effect of different Resolution Multiplier</a:t>
              </a:r>
              <a:endParaRPr lang="en-GB" sz="900" b="1" dirty="0">
                <a:latin typeface="Avenir Next LT Pro" panose="020B05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11129"/>
            <a:ext cx="8483602" cy="708025"/>
          </a:xfrm>
        </p:spPr>
        <p:txBody>
          <a:bodyPr/>
          <a:lstStyle/>
          <a:p>
            <a:pPr>
              <a:defRPr/>
            </a:pPr>
            <a:r>
              <a:rPr lang="en-US" dirty="0"/>
              <a:t>Network structure and it’s special features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916832"/>
            <a:ext cx="4235452" cy="249688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367" y="1823013"/>
            <a:ext cx="3181050" cy="3618142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 bwMode="auto">
          <a:xfrm>
            <a:off x="4584698" y="5395975"/>
            <a:ext cx="42354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latin typeface="Avenir Next LT Pro" panose="020B0504020202020204" pitchFamily="34" charset="0"/>
              </a:rPr>
              <a:t>source: https://arxiv.org/pdf/1704.04861.pdf</a:t>
            </a:r>
            <a:endParaRPr lang="en-GB" sz="900" dirty="0">
              <a:latin typeface="Avenir Next LT Pro" panose="020B0504020202020204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 bwMode="auto">
          <a:xfrm>
            <a:off x="4572000" y="1469976"/>
            <a:ext cx="42354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>
                <a:latin typeface="Avenir Next LT Pro" panose="020B0504020202020204" pitchFamily="34" charset="0"/>
              </a:rPr>
              <a:t>Effect of different Resolution Multiplier</a:t>
            </a:r>
            <a:endParaRPr lang="en-GB" sz="900" b="1" dirty="0">
              <a:latin typeface="Avenir Next LT Pro" panose="020B0504020202020204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 bwMode="auto">
          <a:xfrm>
            <a:off x="336548" y="1469976"/>
            <a:ext cx="42354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>
                <a:latin typeface="Avenir Next LT Pro" panose="020B0504020202020204" pitchFamily="34" charset="0"/>
              </a:rPr>
              <a:t>Effect of different Resolution Multiplier</a:t>
            </a:r>
            <a:endParaRPr lang="en-GB" sz="900" b="1" dirty="0">
              <a:latin typeface="Avenir Next LT Pro" panose="020B05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 bwMode="auto">
          <a:xfrm>
            <a:off x="323850" y="5395975"/>
            <a:ext cx="42354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latin typeface="Avenir Next LT Pro" panose="020B0504020202020204" pitchFamily="34" charset="0"/>
              </a:rPr>
              <a:t>source: https://arxiv.org/pdf/1704.04861.pdf</a:t>
            </a:r>
            <a:endParaRPr lang="en-GB" sz="900" dirty="0">
              <a:latin typeface="Avenir Next LT Pro" panose="020B05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2520950" y="2520950"/>
            <a:ext cx="1701800" cy="3429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/>
          <p:cNvSpPr/>
          <p:nvPr/>
        </p:nvSpPr>
        <p:spPr bwMode="auto">
          <a:xfrm>
            <a:off x="2520950" y="3651251"/>
            <a:ext cx="1701800" cy="3429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/>
          <p:cNvSpPr/>
          <p:nvPr/>
        </p:nvSpPr>
        <p:spPr bwMode="auto">
          <a:xfrm>
            <a:off x="5207000" y="4889500"/>
            <a:ext cx="3009899" cy="49852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hteck 22"/>
          <p:cNvSpPr/>
          <p:nvPr/>
        </p:nvSpPr>
        <p:spPr bwMode="auto">
          <a:xfrm>
            <a:off x="5207000" y="2190750"/>
            <a:ext cx="3009899" cy="16088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hteck 23"/>
          <p:cNvSpPr/>
          <p:nvPr/>
        </p:nvSpPr>
        <p:spPr bwMode="auto">
          <a:xfrm>
            <a:off x="5769769" y="2636912"/>
            <a:ext cx="170384" cy="16088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hteck 24"/>
          <p:cNvSpPr/>
          <p:nvPr/>
        </p:nvSpPr>
        <p:spPr bwMode="auto">
          <a:xfrm>
            <a:off x="7346155" y="2636044"/>
            <a:ext cx="538163" cy="29289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6320" y="1298197"/>
            <a:ext cx="6032980" cy="42908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</a:t>
            </a:r>
            <a:r>
              <a:rPr lang="en-US" dirty="0" err="1"/>
              <a:t>MobileNet</a:t>
            </a:r>
            <a:r>
              <a:rPr lang="en-US" dirty="0"/>
              <a:t> compared to other popular NNs (1 / 2)</a:t>
            </a:r>
            <a:endParaRPr lang="en-US" dirty="0"/>
          </a:p>
        </p:txBody>
      </p:sp>
      <p:sp>
        <p:nvSpPr>
          <p:cNvPr id="9" name="Text Box 11"/>
          <p:cNvSpPr txBox="1"/>
          <p:nvPr/>
        </p:nvSpPr>
        <p:spPr>
          <a:xfrm>
            <a:off x="7112706" y="5258203"/>
            <a:ext cx="1487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unit: Million</a:t>
            </a:r>
            <a:endParaRPr lang="en-US" sz="1200" b="1" dirty="0">
              <a:latin typeface="Avenir Next LT Pro" panose="020B05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 bwMode="auto">
          <a:xfrm>
            <a:off x="2555875" y="5843650"/>
            <a:ext cx="42354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sz="900" dirty="0">
                <a:latin typeface="Avenir Next LT Pro" panose="020B0504020202020204" pitchFamily="34" charset="0"/>
              </a:rPr>
              <a:t>source: https://arxiv.org/pdf/1704.04861.pdf</a:t>
            </a:r>
            <a:endParaRPr lang="en-GB" sz="900" dirty="0">
              <a:latin typeface="Avenir Next LT Pro" panose="020B05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</a:t>
            </a:r>
            <a:r>
              <a:rPr lang="en-US" dirty="0" err="1"/>
              <a:t>MobileNet</a:t>
            </a:r>
            <a:r>
              <a:rPr lang="en-US" dirty="0"/>
              <a:t> compared to other popular NNs (2 / 2)</a:t>
            </a:r>
            <a:endParaRPr lang="en-US" dirty="0"/>
          </a:p>
        </p:txBody>
      </p:sp>
      <p:sp>
        <p:nvSpPr>
          <p:cNvPr id="12" name="Text Box 11"/>
          <p:cNvSpPr txBox="1"/>
          <p:nvPr/>
        </p:nvSpPr>
        <p:spPr>
          <a:xfrm>
            <a:off x="7112706" y="5258203"/>
            <a:ext cx="1487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venir Next LT Pro" panose="020B0504020202020204" pitchFamily="34" charset="0"/>
              </a:rPr>
              <a:t>unit: Million</a:t>
            </a:r>
            <a:endParaRPr lang="en-US" sz="1200" b="1" dirty="0">
              <a:latin typeface="Avenir Next LT Pro" panose="020B05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928" y="1298197"/>
            <a:ext cx="6035765" cy="4290803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 bwMode="auto">
          <a:xfrm>
            <a:off x="2555875" y="5843650"/>
            <a:ext cx="42354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sz="900" dirty="0">
                <a:latin typeface="Avenir Next LT Pro" panose="020B0504020202020204" pitchFamily="34" charset="0"/>
              </a:rPr>
              <a:t>source: https://arxiv.org/pdf/1704.04861.pdf</a:t>
            </a:r>
            <a:endParaRPr lang="en-GB" sz="900" dirty="0">
              <a:latin typeface="Avenir Next LT Pro" panose="020B05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</a:t>
            </a:r>
            <a:r>
              <a:rPr lang="en-US" dirty="0" err="1"/>
              <a:t>MobileNet</a:t>
            </a:r>
            <a:r>
              <a:rPr lang="en-US" dirty="0"/>
              <a:t> performance on various datasets</a:t>
            </a:r>
            <a:endParaRPr lang="en-US" dirty="0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311149" y="1412875"/>
          <a:ext cx="8496301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9" name="Textfeld 18"/>
          <p:cNvSpPr txBox="1"/>
          <p:nvPr/>
        </p:nvSpPr>
        <p:spPr bwMode="auto">
          <a:xfrm>
            <a:off x="2555875" y="5843650"/>
            <a:ext cx="42354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sz="900" dirty="0">
                <a:latin typeface="Avenir Next LT Pro" panose="020B0504020202020204" pitchFamily="34" charset="0"/>
              </a:rPr>
              <a:t>source: https://arxiv.org/pdf/1704.04861.pdf</a:t>
            </a:r>
            <a:endParaRPr lang="en-GB" sz="900" dirty="0">
              <a:latin typeface="Avenir Next LT Pro" panose="020B05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332230" y="2348865"/>
            <a:ext cx="6305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PalNet</a:t>
            </a:r>
            <a:endParaRPr lang="en-US" sz="1000"/>
          </a:p>
        </p:txBody>
      </p:sp>
      <p:sp>
        <p:nvSpPr>
          <p:cNvPr id="6" name="Text Box 5"/>
          <p:cNvSpPr txBox="1"/>
          <p:nvPr/>
        </p:nvSpPr>
        <p:spPr>
          <a:xfrm>
            <a:off x="5147945" y="4004945"/>
            <a:ext cx="733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Deeplab-VGG</a:t>
            </a:r>
            <a:endParaRPr lang="en-US" sz="1000"/>
          </a:p>
        </p:txBody>
      </p:sp>
      <p:sp>
        <p:nvSpPr>
          <p:cNvPr id="5" name="Text Box 4"/>
          <p:cNvSpPr txBox="1"/>
          <p:nvPr/>
        </p:nvSpPr>
        <p:spPr>
          <a:xfrm>
            <a:off x="7092315" y="2205355"/>
            <a:ext cx="6705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FaceNet</a:t>
            </a:r>
            <a:endParaRPr lang="en-US" sz="1000"/>
          </a:p>
        </p:txBody>
      </p:sp>
      <p:sp>
        <p:nvSpPr>
          <p:cNvPr id="8" name="Text Box 7"/>
          <p:cNvSpPr txBox="1"/>
          <p:nvPr/>
        </p:nvSpPr>
        <p:spPr>
          <a:xfrm>
            <a:off x="3204210" y="1988820"/>
            <a:ext cx="7334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Baseline</a:t>
            </a:r>
            <a:endParaRPr lang="en-US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64909" y="1412876"/>
            <a:ext cx="8455241" cy="4248150"/>
          </a:xfrm>
        </p:spPr>
        <p:txBody>
          <a:bodyPr/>
          <a:lstStyle/>
          <a:p>
            <a:pPr marL="0" lvl="1" indent="0" algn="ctr">
              <a:lnSpc>
                <a:spcPct val="200000"/>
              </a:lnSpc>
              <a:buNone/>
            </a:pPr>
            <a:r>
              <a:rPr lang="de-DE" sz="3200" dirty="0">
                <a:latin typeface="Avenir Next LT Pro" panose="020B0504020202020204" pitchFamily="34" charset="0"/>
                <a:sym typeface="+mn-ea"/>
              </a:rPr>
              <a:t>Next </a:t>
            </a:r>
            <a:r>
              <a:rPr lang="de-DE" sz="3200" dirty="0" err="1">
                <a:latin typeface="Avenir Next LT Pro" panose="020B0504020202020204" pitchFamily="34" charset="0"/>
                <a:sym typeface="+mn-ea"/>
              </a:rPr>
              <a:t>up</a:t>
            </a:r>
            <a:r>
              <a:rPr lang="de-DE" sz="3200">
                <a:latin typeface="Avenir Next LT Pro" panose="020B0504020202020204" pitchFamily="34" charset="0"/>
                <a:sym typeface="+mn-ea"/>
              </a:rPr>
              <a:t>:</a:t>
            </a:r>
            <a:endParaRPr lang="de-DE" sz="3200" dirty="0">
              <a:latin typeface="Avenir Next LT Pro" panose="020B0504020202020204" pitchFamily="34" charset="0"/>
              <a:sym typeface="+mn-ea"/>
            </a:endParaRPr>
          </a:p>
          <a:p>
            <a:pPr marL="0" lvl="1" indent="0" algn="ctr">
              <a:buNone/>
            </a:pPr>
            <a:r>
              <a:rPr lang="de-DE" sz="3200" b="1" dirty="0">
                <a:latin typeface="Avenir Next LT Pro" panose="020B0504020202020204" pitchFamily="34" charset="0"/>
                <a:sym typeface="+mn-ea"/>
              </a:rPr>
              <a:t>Own </a:t>
            </a:r>
            <a:r>
              <a:rPr lang="de-DE" sz="3200" b="1" dirty="0" err="1">
                <a:latin typeface="Avenir Next LT Pro" panose="020B0504020202020204" pitchFamily="34" charset="0"/>
                <a:sym typeface="+mn-ea"/>
              </a:rPr>
              <a:t>implementation</a:t>
            </a:r>
            <a:endParaRPr lang="de-DE" sz="3200" b="1" dirty="0">
              <a:latin typeface="Avenir Next LT Pro" panose="020B0504020202020204" pitchFamily="34" charset="0"/>
              <a:sym typeface="+mn-ea"/>
            </a:endParaRPr>
          </a:p>
          <a:p>
            <a:pPr marL="0" lvl="1" indent="0" algn="ctr">
              <a:lnSpc>
                <a:spcPct val="150000"/>
              </a:lnSpc>
              <a:buNone/>
            </a:pPr>
            <a:r>
              <a:rPr lang="de-DE" sz="3200" b="1" dirty="0">
                <a:latin typeface="Avenir Next LT Pro" panose="020B0504020202020204" pitchFamily="34" charset="0"/>
                <a:sym typeface="+mn-ea"/>
              </a:rPr>
              <a:t> of a MobileNet network </a:t>
            </a:r>
            <a:endParaRPr lang="de-DE" sz="3200" b="1" dirty="0">
              <a:latin typeface="Avenir Next LT Pro" panose="020B0504020202020204" pitchFamily="34" charset="0"/>
              <a:sym typeface="+mn-ea"/>
            </a:endParaRPr>
          </a:p>
          <a:p>
            <a:pPr marL="0" lvl="1" indent="0" algn="ctr">
              <a:lnSpc>
                <a:spcPct val="150000"/>
              </a:lnSpc>
              <a:buNone/>
            </a:pPr>
            <a:r>
              <a:rPr lang="de-DE" sz="3200" b="1" dirty="0">
                <a:latin typeface="Avenir Next LT Pro" panose="020B0504020202020204" pitchFamily="34" charset="0"/>
                <a:sym typeface="+mn-ea"/>
              </a:rPr>
              <a:t>and </a:t>
            </a:r>
            <a:r>
              <a:rPr lang="de-DE" sz="3200" b="1" dirty="0" err="1">
                <a:latin typeface="Avenir Next LT Pro" panose="020B0504020202020204" pitchFamily="34" charset="0"/>
                <a:sym typeface="+mn-ea"/>
              </a:rPr>
              <a:t>it‘s</a:t>
            </a:r>
            <a:r>
              <a:rPr lang="de-DE" sz="3200" b="1" dirty="0">
                <a:latin typeface="Avenir Next LT Pro" panose="020B0504020202020204" pitchFamily="34" charset="0"/>
                <a:sym typeface="+mn-ea"/>
              </a:rPr>
              <a:t> </a:t>
            </a:r>
            <a:r>
              <a:rPr lang="de-DE" sz="3200" b="1" dirty="0" err="1">
                <a:latin typeface="Avenir Next LT Pro" panose="020B0504020202020204" pitchFamily="34" charset="0"/>
                <a:sym typeface="+mn-ea"/>
              </a:rPr>
              <a:t>performance</a:t>
            </a:r>
            <a:r>
              <a:rPr lang="de-DE" sz="3200" b="1" dirty="0">
                <a:latin typeface="Avenir Next LT Pro" panose="020B0504020202020204" pitchFamily="34" charset="0"/>
                <a:sym typeface="+mn-ea"/>
              </a:rPr>
              <a:t> </a:t>
            </a:r>
            <a:endParaRPr lang="de-DE" sz="3200" b="1" dirty="0">
              <a:latin typeface="Avenir Next LT Pro" panose="020B0504020202020204" pitchFamily="34" charset="0"/>
              <a:sym typeface="+mn-ea"/>
            </a:endParaRPr>
          </a:p>
          <a:p>
            <a:pPr marL="0" lvl="1" indent="0" algn="ctr">
              <a:lnSpc>
                <a:spcPct val="150000"/>
              </a:lnSpc>
              <a:buNone/>
            </a:pPr>
            <a:r>
              <a:rPr lang="de-DE" sz="3200" b="1" dirty="0">
                <a:latin typeface="Avenir Next LT Pro" panose="020B0504020202020204" pitchFamily="34" charset="0"/>
                <a:sym typeface="+mn-ea"/>
              </a:rPr>
              <a:t>on </a:t>
            </a:r>
            <a:r>
              <a:rPr lang="de-DE" sz="3200" b="1" dirty="0" err="1">
                <a:latin typeface="Avenir Next LT Pro" panose="020B0504020202020204" pitchFamily="34" charset="0"/>
                <a:sym typeface="+mn-ea"/>
              </a:rPr>
              <a:t>the</a:t>
            </a:r>
            <a:r>
              <a:rPr lang="de-DE" sz="3200" b="1" dirty="0">
                <a:latin typeface="Avenir Next LT Pro" panose="020B0504020202020204" pitchFamily="34" charset="0"/>
                <a:sym typeface="+mn-ea"/>
              </a:rPr>
              <a:t> </a:t>
            </a:r>
            <a:r>
              <a:rPr lang="de-DE" sz="3200" b="1" dirty="0" err="1">
                <a:latin typeface="Avenir Next LT Pro" panose="020B0504020202020204" pitchFamily="34" charset="0"/>
                <a:sym typeface="+mn-ea"/>
              </a:rPr>
              <a:t>EuroSAT</a:t>
            </a:r>
            <a:r>
              <a:rPr lang="de-DE" sz="3200" b="1" dirty="0">
                <a:latin typeface="Avenir Next LT Pro" panose="020B0504020202020204" pitchFamily="34" charset="0"/>
                <a:sym typeface="+mn-ea"/>
              </a:rPr>
              <a:t> </a:t>
            </a:r>
            <a:r>
              <a:rPr lang="de-DE" sz="3200" b="1" dirty="0" err="1">
                <a:latin typeface="Avenir Next LT Pro" panose="020B0504020202020204" pitchFamily="34" charset="0"/>
                <a:sym typeface="+mn-ea"/>
              </a:rPr>
              <a:t>dataset</a:t>
            </a:r>
            <a:endParaRPr lang="de-DE" sz="3200" b="1" dirty="0">
              <a:latin typeface="Avenir Next LT Pro" panose="020B05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Today’s summary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3"/>
          <p:cNvSpPr/>
          <p:nvPr/>
        </p:nvSpPr>
        <p:spPr bwMode="auto">
          <a:xfrm>
            <a:off x="336546" y="1412875"/>
            <a:ext cx="8555933" cy="42481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l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595" algn="l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545" algn="l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070" algn="l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120" algn="l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120" algn="l"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120" algn="l"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120" algn="l"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120" algn="l"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271780" lvl="2" indent="-271780">
              <a:buFont typeface="Calibri" panose="020F0502020204030204" pitchFamily="34" charset="0"/>
              <a:buChar char="→"/>
              <a:defRPr/>
            </a:pPr>
            <a:endParaRPr lang="en-US" sz="1400" i="1" dirty="0">
              <a:latin typeface="Avenir Next LT Pro" panose="020B05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23850" y="1340769"/>
            <a:ext cx="84836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→"/>
            </a:pPr>
            <a:r>
              <a:rPr lang="de-DE" sz="1600" b="1" dirty="0">
                <a:latin typeface="Avenir Next LT Pro" panose="020B0504020202020204" pitchFamily="34" charset="0"/>
              </a:rPr>
              <a:t>MobileNet and </a:t>
            </a:r>
            <a:r>
              <a:rPr lang="de-DE" sz="1600" b="1" dirty="0" err="1">
                <a:latin typeface="Avenir Next LT Pro" panose="020B0504020202020204" pitchFamily="34" charset="0"/>
              </a:rPr>
              <a:t>it‘s</a:t>
            </a:r>
            <a:r>
              <a:rPr lang="de-DE" sz="1600" b="1" dirty="0">
                <a:latin typeface="Avenir Next LT Pro" panose="020B0504020202020204" pitchFamily="34" charset="0"/>
              </a:rPr>
              <a:t> </a:t>
            </a:r>
            <a:r>
              <a:rPr lang="de-DE" sz="1600" b="1" dirty="0" err="1">
                <a:latin typeface="Avenir Next LT Pro" panose="020B0504020202020204" pitchFamily="34" charset="0"/>
              </a:rPr>
              <a:t>key</a:t>
            </a:r>
            <a:r>
              <a:rPr lang="de-DE" sz="1600" b="1" dirty="0">
                <a:latin typeface="Avenir Next LT Pro" panose="020B0504020202020204" pitchFamily="34" charset="0"/>
              </a:rPr>
              <a:t> </a:t>
            </a:r>
            <a:r>
              <a:rPr lang="de-DE" sz="1600" b="1" dirty="0" err="1">
                <a:latin typeface="Avenir Next LT Pro" panose="020B0504020202020204" pitchFamily="34" charset="0"/>
              </a:rPr>
              <a:t>features</a:t>
            </a:r>
            <a:endParaRPr lang="de-DE" sz="1600" b="1" dirty="0">
              <a:latin typeface="Avenir Next LT Pro" panose="020B050402020202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→"/>
            </a:pPr>
            <a:endParaRPr lang="de-DE" sz="1600" b="1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latin typeface="Avenir Next LT Pro" panose="020B0504020202020204" pitchFamily="34" charset="0"/>
              </a:rPr>
              <a:t>leight-weighted</a:t>
            </a:r>
            <a:r>
              <a:rPr lang="de-DE" sz="1600" dirty="0">
                <a:latin typeface="Avenir Next LT Pro" panose="020B0504020202020204" pitchFamily="34" charset="0"/>
              </a:rPr>
              <a:t> NN </a:t>
            </a:r>
            <a:r>
              <a:rPr lang="de-DE" sz="1600" dirty="0" err="1">
                <a:latin typeface="Avenir Next LT Pro" panose="020B0504020202020204" pitchFamily="34" charset="0"/>
              </a:rPr>
              <a:t>mostly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used</a:t>
            </a:r>
            <a:r>
              <a:rPr lang="de-DE" sz="1600" dirty="0">
                <a:latin typeface="Avenir Next LT Pro" panose="020B0504020202020204" pitchFamily="34" charset="0"/>
              </a:rPr>
              <a:t> on portable </a:t>
            </a:r>
            <a:r>
              <a:rPr lang="de-DE" sz="1600" dirty="0" err="1">
                <a:latin typeface="Avenir Next LT Pro" panose="020B0504020202020204" pitchFamily="34" charset="0"/>
              </a:rPr>
              <a:t>devices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latin typeface="Avenir Next LT Pro" panose="020B0504020202020204" pitchFamily="34" charset="0"/>
              </a:rPr>
              <a:t>uses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depthwise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seperable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convolution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latin typeface="Avenir Next LT Pro" panose="020B0504020202020204" pitchFamily="34" charset="0"/>
              </a:rPr>
              <a:t>two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hyperparameters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allow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highly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adapted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models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>
              <a:latin typeface="Avenir Next LT Pro" panose="020B0504020202020204" pitchFamily="34" charset="0"/>
            </a:endParaRPr>
          </a:p>
          <a:p>
            <a:endParaRPr lang="de-DE" sz="1600" b="1" dirty="0">
              <a:latin typeface="Avenir Next LT Pro" panose="020B050402020202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→"/>
            </a:pPr>
            <a:r>
              <a:rPr lang="de-DE" sz="1600" b="1" dirty="0" err="1">
                <a:latin typeface="Avenir Next LT Pro" panose="020B0504020202020204" pitchFamily="34" charset="0"/>
              </a:rPr>
              <a:t>Why</a:t>
            </a:r>
            <a:r>
              <a:rPr lang="de-DE" sz="1600" b="1" dirty="0">
                <a:latin typeface="Avenir Next LT Pro" panose="020B0504020202020204" pitchFamily="34" charset="0"/>
              </a:rPr>
              <a:t> </a:t>
            </a:r>
            <a:r>
              <a:rPr lang="de-DE" sz="1600" b="1" dirty="0" err="1">
                <a:latin typeface="Avenir Next LT Pro" panose="020B0504020202020204" pitchFamily="34" charset="0"/>
              </a:rPr>
              <a:t>use</a:t>
            </a:r>
            <a:r>
              <a:rPr lang="de-DE" sz="1600" b="1" dirty="0">
                <a:latin typeface="Avenir Next LT Pro" panose="020B0504020202020204" pitchFamily="34" charset="0"/>
              </a:rPr>
              <a:t> </a:t>
            </a:r>
            <a:r>
              <a:rPr lang="de-DE" sz="1600" b="1" dirty="0" err="1">
                <a:latin typeface="Avenir Next LT Pro" panose="020B0504020202020204" pitchFamily="34" charset="0"/>
              </a:rPr>
              <a:t>it</a:t>
            </a:r>
            <a:r>
              <a:rPr lang="de-DE" sz="1600" b="1" dirty="0">
                <a:latin typeface="Avenir Next LT Pro" panose="020B0504020202020204" pitchFamily="34" charset="0"/>
              </a:rPr>
              <a:t>?</a:t>
            </a:r>
            <a:endParaRPr lang="de-DE" sz="1600" b="1" dirty="0">
              <a:latin typeface="Avenir Next LT Pro" panose="020B050402020202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→"/>
            </a:pPr>
            <a:endParaRPr lang="de-DE" sz="1600" b="1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latin typeface="Avenir Next LT Pro" panose="020B0504020202020204" pitchFamily="34" charset="0"/>
              </a:rPr>
              <a:t>can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be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used</a:t>
            </a:r>
            <a:r>
              <a:rPr lang="de-DE" sz="1600" dirty="0">
                <a:latin typeface="Avenir Next LT Pro" panose="020B0504020202020204" pitchFamily="34" charset="0"/>
              </a:rPr>
              <a:t> on </a:t>
            </a:r>
            <a:r>
              <a:rPr lang="de-DE" sz="1600" dirty="0" err="1">
                <a:latin typeface="Avenir Next LT Pro" panose="020B0504020202020204" pitchFamily="34" charset="0"/>
              </a:rPr>
              <a:t>computational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restricted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platforms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latin typeface="Avenir Next LT Pro" panose="020B0504020202020204" pitchFamily="34" charset="0"/>
              </a:rPr>
              <a:t>can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be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used</a:t>
            </a:r>
            <a:r>
              <a:rPr lang="de-DE" sz="1600" dirty="0">
                <a:latin typeface="Avenir Next LT Pro" panose="020B0504020202020204" pitchFamily="34" charset="0"/>
              </a:rPr>
              <a:t> in real-time / real </a:t>
            </a:r>
            <a:r>
              <a:rPr lang="de-DE" sz="1600" dirty="0" err="1">
                <a:latin typeface="Avenir Next LT Pro" panose="020B0504020202020204" pitchFamily="34" charset="0"/>
              </a:rPr>
              <a:t>world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applications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latin typeface="Avenir Next LT Pro" panose="020B0504020202020204" pitchFamily="34" charset="0"/>
              </a:rPr>
              <a:t>performs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well</a:t>
            </a:r>
            <a:r>
              <a:rPr lang="de-DE" sz="1600" dirty="0">
                <a:latin typeface="Avenir Next LT Pro" panose="020B0504020202020204" pitchFamily="34" charset="0"/>
              </a:rPr>
              <a:t> on </a:t>
            </a:r>
            <a:r>
              <a:rPr lang="de-DE" sz="1600" dirty="0" err="1">
                <a:latin typeface="Avenir Next LT Pro" panose="020B0504020202020204" pitchFamily="34" charset="0"/>
              </a:rPr>
              <a:t>major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datasets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for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it‘s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applications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latin typeface="Avenir Next LT Pro" panose="020B0504020202020204" pitchFamily="34" charset="0"/>
              </a:rPr>
              <a:t>performs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well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compared</a:t>
            </a:r>
            <a:r>
              <a:rPr lang="de-DE" sz="1600" dirty="0">
                <a:latin typeface="Avenir Next LT Pro" panose="020B0504020202020204" pitchFamily="34" charset="0"/>
              </a:rPr>
              <a:t> to </a:t>
            </a:r>
            <a:r>
              <a:rPr lang="de-DE" sz="1600" dirty="0" err="1">
                <a:latin typeface="Avenir Next LT Pro" panose="020B0504020202020204" pitchFamily="34" charset="0"/>
              </a:rPr>
              <a:t>other</a:t>
            </a:r>
            <a:r>
              <a:rPr lang="de-DE" sz="1600" dirty="0">
                <a:latin typeface="Avenir Next LT Pro" panose="020B0504020202020204" pitchFamily="34" charset="0"/>
              </a:rPr>
              <a:t> NN </a:t>
            </a:r>
            <a:r>
              <a:rPr lang="de-DE" sz="1600" dirty="0" err="1">
                <a:latin typeface="Avenir Next LT Pro" panose="020B0504020202020204" pitchFamily="34" charset="0"/>
              </a:rPr>
              <a:t>architectures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→"/>
            </a:pPr>
            <a:endParaRPr lang="de-DE" sz="1600" b="1" dirty="0">
              <a:latin typeface="Avenir Next LT Pro" panose="020B0504020202020204" pitchFamily="34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6588000" y="4221000"/>
            <a:ext cx="2016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Avenir Next LT Pro" panose="020B0504020202020204" pitchFamily="34" charset="0"/>
              </a:rPr>
              <a:t>source:  itpro.co.uk</a:t>
            </a:r>
            <a:endParaRPr lang="en-GB" sz="700" dirty="0">
              <a:latin typeface="Avenir Next LT Pro" panose="020B0504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2" r="17898"/>
          <a:stretch>
            <a:fillRect/>
          </a:stretch>
        </p:blipFill>
        <p:spPr>
          <a:xfrm>
            <a:off x="6588000" y="2055990"/>
            <a:ext cx="2016000" cy="2108988"/>
          </a:xfrm>
          <a:prstGeom prst="flowChartConnector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Today’s agenda</a:t>
            </a:r>
            <a:endParaRPr lang="en-US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>
          <a:xfrm>
            <a:off x="327868" y="1412875"/>
            <a:ext cx="8479584" cy="4104125"/>
          </a:xfrm>
        </p:spPr>
        <p:txBody>
          <a:bodyPr/>
          <a:lstStyle/>
          <a:p>
            <a:pPr>
              <a:lnSpc>
                <a:spcPct val="170000"/>
              </a:lnSpc>
              <a:buFont typeface="Calibri" panose="020F0502020204030204" pitchFamily="34" charset="0"/>
              <a:buChar char="→"/>
              <a:defRPr/>
            </a:pPr>
            <a:r>
              <a:rPr lang="de-DE" sz="1600" dirty="0">
                <a:latin typeface="Avenir Next LT Pro" panose="020B0504020202020204" pitchFamily="34" charset="0"/>
                <a:sym typeface="+mn-ea"/>
              </a:rPr>
              <a:t>Introduction to </a:t>
            </a:r>
            <a:r>
              <a:rPr lang="de-DE" sz="1600" dirty="0" err="1">
                <a:latin typeface="Avenir Next LT Pro" panose="020B0504020202020204" pitchFamily="34" charset="0"/>
                <a:sym typeface="+mn-ea"/>
              </a:rPr>
              <a:t>MobileNets</a:t>
            </a:r>
            <a:endParaRPr lang="de-DE" sz="1600" dirty="0">
              <a:latin typeface="Avenir Next LT Pro" panose="020B0504020202020204" pitchFamily="34" charset="0"/>
              <a:sym typeface="+mn-ea"/>
            </a:endParaRPr>
          </a:p>
          <a:p>
            <a:pPr>
              <a:lnSpc>
                <a:spcPct val="170000"/>
              </a:lnSpc>
              <a:buFont typeface="Calibri" panose="020F0502020204030204" pitchFamily="34" charset="0"/>
              <a:buChar char="→"/>
              <a:defRPr/>
            </a:pPr>
            <a:r>
              <a:rPr lang="de-DE" sz="1600" dirty="0" err="1">
                <a:latin typeface="Avenir Next LT Pro" panose="020B0504020202020204" pitchFamily="34" charset="0"/>
              </a:rPr>
              <a:t>Characteristics</a:t>
            </a:r>
            <a:r>
              <a:rPr lang="de-DE" sz="1600" dirty="0">
                <a:latin typeface="Avenir Next LT Pro" panose="020B0504020202020204" pitchFamily="34" charset="0"/>
              </a:rPr>
              <a:t> of </a:t>
            </a:r>
            <a:r>
              <a:rPr lang="de-DE" sz="1600" dirty="0" err="1">
                <a:latin typeface="Avenir Next LT Pro" panose="020B0504020202020204" pitchFamily="34" charset="0"/>
              </a:rPr>
              <a:t>the</a:t>
            </a:r>
            <a:r>
              <a:rPr lang="de-DE" sz="1600" dirty="0">
                <a:latin typeface="Avenir Next LT Pro" panose="020B0504020202020204" pitchFamily="34" charset="0"/>
              </a:rPr>
              <a:t> MobileNet </a:t>
            </a:r>
            <a:r>
              <a:rPr lang="de-DE" sz="1600" dirty="0" err="1">
                <a:latin typeface="Avenir Next LT Pro" panose="020B0504020202020204" pitchFamily="34" charset="0"/>
              </a:rPr>
              <a:t>architecture</a:t>
            </a:r>
            <a:endParaRPr lang="de-DE" sz="1600" dirty="0">
              <a:latin typeface="Avenir Next LT Pro" panose="020B0504020202020204" pitchFamily="34" charset="0"/>
            </a:endParaRPr>
          </a:p>
          <a:p>
            <a:pPr>
              <a:lnSpc>
                <a:spcPct val="170000"/>
              </a:lnSpc>
              <a:buFont typeface="Calibri" panose="020F0502020204030204" pitchFamily="34" charset="0"/>
              <a:buChar char="→"/>
              <a:defRPr/>
            </a:pPr>
            <a:r>
              <a:rPr lang="de-DE" sz="1600" dirty="0" err="1">
                <a:latin typeface="Avenir Next LT Pro" panose="020B0504020202020204" pitchFamily="34" charset="0"/>
                <a:sym typeface="+mn-ea"/>
              </a:rPr>
              <a:t>Depthwise</a:t>
            </a:r>
            <a:r>
              <a:rPr lang="de-DE" sz="1600" dirty="0">
                <a:latin typeface="Avenir Next LT Pro" panose="020B0504020202020204" pitchFamily="34" charset="0"/>
                <a:sym typeface="+mn-ea"/>
              </a:rPr>
              <a:t> separable </a:t>
            </a:r>
            <a:r>
              <a:rPr lang="de-DE" sz="1600" dirty="0" err="1">
                <a:latin typeface="Avenir Next LT Pro" panose="020B0504020202020204" pitchFamily="34" charset="0"/>
                <a:sym typeface="+mn-ea"/>
              </a:rPr>
              <a:t>convolutions</a:t>
            </a:r>
            <a:endParaRPr lang="de-DE" sz="1600" dirty="0">
              <a:latin typeface="Avenir Next LT Pro" panose="020B0504020202020204" pitchFamily="34" charset="0"/>
            </a:endParaRPr>
          </a:p>
          <a:p>
            <a:pPr>
              <a:lnSpc>
                <a:spcPct val="170000"/>
              </a:lnSpc>
              <a:buFont typeface="Calibri" panose="020F0502020204030204" pitchFamily="34" charset="0"/>
              <a:buChar char="→"/>
              <a:defRPr/>
            </a:pPr>
            <a:r>
              <a:rPr lang="de-DE" sz="1600" dirty="0">
                <a:latin typeface="Avenir Next LT Pro" panose="020B0504020202020204" pitchFamily="34" charset="0"/>
                <a:sym typeface="+mn-ea"/>
              </a:rPr>
              <a:t>Global Hyperparameters</a:t>
            </a:r>
            <a:endParaRPr lang="de-DE" sz="1600" dirty="0">
              <a:latin typeface="Avenir Next LT Pro" panose="020B0504020202020204" pitchFamily="34" charset="0"/>
            </a:endParaRPr>
          </a:p>
          <a:p>
            <a:pPr>
              <a:lnSpc>
                <a:spcPct val="170000"/>
              </a:lnSpc>
              <a:buFont typeface="Calibri" panose="020F0502020204030204" pitchFamily="34" charset="0"/>
              <a:buChar char="→"/>
              <a:defRPr/>
            </a:pPr>
            <a:r>
              <a:rPr lang="de-DE" sz="1600" dirty="0">
                <a:latin typeface="Avenir Next LT Pro" panose="020B0504020202020204" pitchFamily="34" charset="0"/>
                <a:sym typeface="+mn-ea"/>
              </a:rPr>
              <a:t>Network </a:t>
            </a:r>
            <a:r>
              <a:rPr lang="de-DE" sz="1600" dirty="0" err="1">
                <a:latin typeface="Avenir Next LT Pro" panose="020B0504020202020204" pitchFamily="34" charset="0"/>
                <a:sym typeface="+mn-ea"/>
              </a:rPr>
              <a:t>structure</a:t>
            </a:r>
            <a:r>
              <a:rPr lang="de-DE" sz="1600" dirty="0">
                <a:latin typeface="Avenir Next LT Pro" panose="020B0504020202020204" pitchFamily="34" charset="0"/>
                <a:sym typeface="+mn-ea"/>
              </a:rPr>
              <a:t> and </a:t>
            </a:r>
            <a:r>
              <a:rPr lang="de-DE" sz="1600" dirty="0" err="1">
                <a:latin typeface="Avenir Next LT Pro" panose="020B0504020202020204" pitchFamily="34" charset="0"/>
                <a:sym typeface="+mn-ea"/>
              </a:rPr>
              <a:t>it‘s</a:t>
            </a:r>
            <a:r>
              <a:rPr lang="de-DE" sz="1600" dirty="0">
                <a:latin typeface="Avenir Next LT Pro" panose="020B0504020202020204" pitchFamily="34" charset="0"/>
                <a:sym typeface="+mn-ea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  <a:sym typeface="+mn-ea"/>
              </a:rPr>
              <a:t>special</a:t>
            </a:r>
            <a:r>
              <a:rPr lang="de-DE" sz="1600" dirty="0">
                <a:latin typeface="Avenir Next LT Pro" panose="020B0504020202020204" pitchFamily="34" charset="0"/>
                <a:sym typeface="+mn-ea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  <a:sym typeface="+mn-ea"/>
              </a:rPr>
              <a:t>features</a:t>
            </a:r>
            <a:endParaRPr lang="de-DE" sz="1600" dirty="0">
              <a:latin typeface="Avenir Next LT Pro" panose="020B0504020202020204" pitchFamily="34" charset="0"/>
              <a:sym typeface="+mn-ea"/>
            </a:endParaRPr>
          </a:p>
          <a:p>
            <a:pPr>
              <a:lnSpc>
                <a:spcPct val="170000"/>
              </a:lnSpc>
              <a:buFont typeface="Calibri" panose="020F0502020204030204" pitchFamily="34" charset="0"/>
              <a:buChar char="→"/>
              <a:defRPr/>
            </a:pPr>
            <a:r>
              <a:rPr lang="en-GB" sz="1600" dirty="0">
                <a:latin typeface="Avenir Next LT Pro" panose="020B0504020202020204" pitchFamily="34" charset="0"/>
                <a:sym typeface="+mn-ea"/>
              </a:rPr>
              <a:t>Benchmark: </a:t>
            </a:r>
            <a:r>
              <a:rPr lang="en-GB" sz="1600" dirty="0" err="1">
                <a:latin typeface="Avenir Next LT Pro" panose="020B0504020202020204" pitchFamily="34" charset="0"/>
                <a:sym typeface="+mn-ea"/>
              </a:rPr>
              <a:t>MobileNet</a:t>
            </a:r>
            <a:r>
              <a:rPr lang="en-GB" sz="1600" dirty="0">
                <a:latin typeface="Avenir Next LT Pro" panose="020B0504020202020204" pitchFamily="34" charset="0"/>
                <a:sym typeface="+mn-ea"/>
              </a:rPr>
              <a:t> compared to other popular NNs </a:t>
            </a:r>
            <a:endParaRPr lang="en-GB" sz="1600" dirty="0">
              <a:latin typeface="Avenir Next LT Pro" panose="020B0504020202020204" pitchFamily="34" charset="0"/>
              <a:sym typeface="+mn-ea"/>
            </a:endParaRPr>
          </a:p>
          <a:p>
            <a:pPr>
              <a:lnSpc>
                <a:spcPct val="170000"/>
              </a:lnSpc>
              <a:buFont typeface="Calibri" panose="020F0502020204030204" pitchFamily="34" charset="0"/>
              <a:buChar char="→"/>
              <a:defRPr/>
            </a:pPr>
            <a:r>
              <a:rPr lang="en-GB" sz="1600" dirty="0">
                <a:latin typeface="Avenir Next LT Pro" panose="020B0504020202020204" pitchFamily="34" charset="0"/>
                <a:sym typeface="+mn-ea"/>
              </a:rPr>
              <a:t>Benchmark: </a:t>
            </a:r>
            <a:r>
              <a:rPr lang="en-GB" sz="1600" dirty="0" err="1">
                <a:latin typeface="Avenir Next LT Pro" panose="020B0504020202020204" pitchFamily="34" charset="0"/>
                <a:sym typeface="+mn-ea"/>
              </a:rPr>
              <a:t>MobileNet</a:t>
            </a:r>
            <a:r>
              <a:rPr lang="en-GB" sz="1600" dirty="0">
                <a:latin typeface="Avenir Next LT Pro" panose="020B0504020202020204" pitchFamily="34" charset="0"/>
                <a:sym typeface="+mn-ea"/>
              </a:rPr>
              <a:t> performance on various datasets</a:t>
            </a:r>
            <a:endParaRPr lang="en-GB" sz="1600" dirty="0">
              <a:latin typeface="Avenir Next LT Pro" panose="020B0504020202020204" pitchFamily="34" charset="0"/>
              <a:sym typeface="+mn-ea"/>
            </a:endParaRPr>
          </a:p>
          <a:p>
            <a:pPr>
              <a:lnSpc>
                <a:spcPct val="170000"/>
              </a:lnSpc>
              <a:buFont typeface="Calibri" panose="020F0502020204030204" pitchFamily="34" charset="0"/>
              <a:buChar char="→"/>
              <a:defRPr/>
            </a:pPr>
            <a:r>
              <a:rPr lang="de-DE" sz="1600" dirty="0">
                <a:latin typeface="Avenir Next LT Pro" panose="020B0504020202020204" pitchFamily="34" charset="0"/>
                <a:sym typeface="+mn-ea"/>
              </a:rPr>
              <a:t>Own </a:t>
            </a:r>
            <a:r>
              <a:rPr lang="de-DE" sz="1600" dirty="0" err="1">
                <a:latin typeface="Avenir Next LT Pro" panose="020B0504020202020204" pitchFamily="34" charset="0"/>
                <a:sym typeface="+mn-ea"/>
              </a:rPr>
              <a:t>implementation</a:t>
            </a:r>
            <a:r>
              <a:rPr lang="de-DE" sz="1600" dirty="0">
                <a:latin typeface="Avenir Next LT Pro" panose="020B0504020202020204" pitchFamily="34" charset="0"/>
                <a:sym typeface="+mn-ea"/>
              </a:rPr>
              <a:t>: MobileNet </a:t>
            </a:r>
            <a:r>
              <a:rPr lang="de-DE" sz="1600" dirty="0" err="1">
                <a:latin typeface="Avenir Next LT Pro" panose="020B0504020202020204" pitchFamily="34" charset="0"/>
                <a:sym typeface="+mn-ea"/>
              </a:rPr>
              <a:t>performance</a:t>
            </a:r>
            <a:r>
              <a:rPr lang="de-DE" sz="1600" dirty="0">
                <a:latin typeface="Avenir Next LT Pro" panose="020B0504020202020204" pitchFamily="34" charset="0"/>
                <a:sym typeface="+mn-ea"/>
              </a:rPr>
              <a:t> on </a:t>
            </a:r>
            <a:r>
              <a:rPr lang="de-DE" sz="1600" dirty="0" err="1">
                <a:latin typeface="Avenir Next LT Pro" panose="020B0504020202020204" pitchFamily="34" charset="0"/>
                <a:sym typeface="+mn-ea"/>
              </a:rPr>
              <a:t>EuroSAT</a:t>
            </a:r>
            <a:r>
              <a:rPr lang="de-DE" sz="1600" dirty="0">
                <a:latin typeface="Avenir Next LT Pro" panose="020B0504020202020204" pitchFamily="34" charset="0"/>
                <a:sym typeface="+mn-ea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  <a:sym typeface="+mn-ea"/>
              </a:rPr>
              <a:t>dataset</a:t>
            </a:r>
            <a:endParaRPr lang="de-DE" sz="1600" dirty="0">
              <a:latin typeface="Avenir Next LT Pro" panose="020B0504020202020204" pitchFamily="34" charset="0"/>
              <a:sym typeface="+mn-ea"/>
            </a:endParaRPr>
          </a:p>
          <a:p>
            <a:pPr>
              <a:lnSpc>
                <a:spcPct val="170000"/>
              </a:lnSpc>
              <a:buFont typeface="Calibri" panose="020F0502020204030204" pitchFamily="34" charset="0"/>
              <a:buChar char="→"/>
              <a:defRPr/>
            </a:pPr>
            <a:endParaRPr lang="de-DE" sz="1600" dirty="0">
              <a:latin typeface="Avenir Next LT Pro" panose="020B0504020202020204" pitchFamily="34" charset="0"/>
              <a:sym typeface="+mn-ea"/>
            </a:endParaRPr>
          </a:p>
          <a:p>
            <a:pPr>
              <a:lnSpc>
                <a:spcPct val="170000"/>
              </a:lnSpc>
              <a:buFont typeface="Calibri" panose="020F0502020204030204" pitchFamily="34" charset="0"/>
              <a:buChar char="→"/>
              <a:defRPr/>
            </a:pPr>
            <a:r>
              <a:rPr lang="de-DE" sz="1600" dirty="0" err="1">
                <a:latin typeface="Avenir Next LT Pro" panose="020B0504020202020204" pitchFamily="34" charset="0"/>
                <a:sym typeface="+mn-ea"/>
              </a:rPr>
              <a:t>Answering</a:t>
            </a:r>
            <a:r>
              <a:rPr lang="de-DE" sz="1600" dirty="0">
                <a:latin typeface="Avenir Next LT Pro" panose="020B0504020202020204" pitchFamily="34" charset="0"/>
                <a:sym typeface="+mn-ea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  <a:sym typeface="+mn-ea"/>
              </a:rPr>
              <a:t>your</a:t>
            </a:r>
            <a:r>
              <a:rPr lang="de-DE" sz="1600" dirty="0">
                <a:latin typeface="Avenir Next LT Pro" panose="020B0504020202020204" pitchFamily="34" charset="0"/>
                <a:sym typeface="+mn-ea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  <a:sym typeface="+mn-ea"/>
              </a:rPr>
              <a:t>questions</a:t>
            </a:r>
            <a:endParaRPr lang="en-GB" sz="1600" dirty="0">
              <a:latin typeface="Avenir Next LT Pro" panose="020B0504020202020204" pitchFamily="34" charset="0"/>
            </a:endParaRPr>
          </a:p>
          <a:p>
            <a:pPr>
              <a:lnSpc>
                <a:spcPct val="170000"/>
              </a:lnSpc>
              <a:buFont typeface="Calibri" panose="020F0502020204030204" pitchFamily="34" charset="0"/>
              <a:buChar char="→"/>
              <a:defRPr/>
            </a:pPr>
            <a:endParaRPr lang="en-US" sz="2000" dirty="0">
              <a:latin typeface="Avenir Next LT Pro" panose="020B05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64909" y="1412876"/>
            <a:ext cx="8455241" cy="4248150"/>
          </a:xfrm>
        </p:spPr>
        <p:txBody>
          <a:bodyPr/>
          <a:lstStyle/>
          <a:p>
            <a:pPr marL="0" lvl="1" indent="0" algn="ctr">
              <a:buNone/>
            </a:pPr>
            <a:endParaRPr lang="de-DE" sz="3200" b="1" dirty="0">
              <a:latin typeface="Avenir Next LT Pro" panose="020B0504020202020204" pitchFamily="34" charset="0"/>
              <a:sym typeface="+mn-ea"/>
            </a:endParaRPr>
          </a:p>
          <a:p>
            <a:pPr marL="0" lvl="1" indent="0" algn="ctr">
              <a:buNone/>
            </a:pPr>
            <a:endParaRPr lang="de-DE" sz="3200" b="1" dirty="0">
              <a:latin typeface="Avenir Next LT Pro" panose="020B0504020202020204" pitchFamily="34" charset="0"/>
              <a:sym typeface="+mn-ea"/>
            </a:endParaRPr>
          </a:p>
          <a:p>
            <a:pPr marL="0" lvl="1" indent="0" algn="ctr">
              <a:buNone/>
            </a:pPr>
            <a:r>
              <a:rPr lang="de-DE" sz="3200" b="1" dirty="0" err="1">
                <a:latin typeface="Avenir Next LT Pro" panose="020B0504020202020204" pitchFamily="34" charset="0"/>
                <a:sym typeface="+mn-ea"/>
              </a:rPr>
              <a:t>Thank</a:t>
            </a:r>
            <a:r>
              <a:rPr lang="de-DE" sz="3200" b="1" dirty="0">
                <a:latin typeface="Avenir Next LT Pro" panose="020B0504020202020204" pitchFamily="34" charset="0"/>
                <a:sym typeface="+mn-ea"/>
              </a:rPr>
              <a:t> </a:t>
            </a:r>
            <a:r>
              <a:rPr lang="de-DE" sz="3200" b="1" dirty="0" err="1">
                <a:latin typeface="Avenir Next LT Pro" panose="020B0504020202020204" pitchFamily="34" charset="0"/>
                <a:sym typeface="+mn-ea"/>
              </a:rPr>
              <a:t>you</a:t>
            </a:r>
            <a:r>
              <a:rPr lang="de-DE" sz="3200" b="1" dirty="0">
                <a:latin typeface="Avenir Next LT Pro" panose="020B0504020202020204" pitchFamily="34" charset="0"/>
                <a:sym typeface="+mn-ea"/>
              </a:rPr>
              <a:t> </a:t>
            </a:r>
            <a:r>
              <a:rPr lang="de-DE" sz="3200" b="1" dirty="0" err="1">
                <a:latin typeface="Avenir Next LT Pro" panose="020B0504020202020204" pitchFamily="34" charset="0"/>
                <a:sym typeface="+mn-ea"/>
              </a:rPr>
              <a:t>for</a:t>
            </a:r>
            <a:r>
              <a:rPr lang="de-DE" sz="3200" b="1" dirty="0">
                <a:latin typeface="Avenir Next LT Pro" panose="020B0504020202020204" pitchFamily="34" charset="0"/>
                <a:sym typeface="+mn-ea"/>
              </a:rPr>
              <a:t> </a:t>
            </a:r>
            <a:r>
              <a:rPr lang="de-DE" sz="3200" b="1" dirty="0" err="1">
                <a:latin typeface="Avenir Next LT Pro" panose="020B0504020202020204" pitchFamily="34" charset="0"/>
                <a:sym typeface="+mn-ea"/>
              </a:rPr>
              <a:t>your</a:t>
            </a:r>
            <a:r>
              <a:rPr lang="de-DE" sz="3200" b="1" dirty="0">
                <a:latin typeface="Avenir Next LT Pro" panose="020B0504020202020204" pitchFamily="34" charset="0"/>
                <a:sym typeface="+mn-ea"/>
              </a:rPr>
              <a:t> </a:t>
            </a:r>
            <a:r>
              <a:rPr lang="de-DE" sz="3200" b="1" dirty="0" err="1">
                <a:latin typeface="Avenir Next LT Pro" panose="020B0504020202020204" pitchFamily="34" charset="0"/>
                <a:sym typeface="+mn-ea"/>
              </a:rPr>
              <a:t>attention</a:t>
            </a:r>
            <a:r>
              <a:rPr lang="de-DE" sz="3200" b="1" dirty="0">
                <a:latin typeface="Avenir Next LT Pro" panose="020B0504020202020204" pitchFamily="34" charset="0"/>
                <a:sym typeface="+mn-ea"/>
              </a:rPr>
              <a:t>!</a:t>
            </a:r>
            <a:endParaRPr lang="de-DE" sz="3200" b="1" dirty="0">
              <a:latin typeface="Avenir Next LT Pro" panose="020B0504020202020204" pitchFamily="34" charset="0"/>
              <a:sym typeface="+mn-ea"/>
            </a:endParaRPr>
          </a:p>
          <a:p>
            <a:pPr marL="0" lvl="1" indent="0" algn="ctr">
              <a:buNone/>
            </a:pPr>
            <a:endParaRPr lang="de-DE" sz="3200" b="1" dirty="0">
              <a:latin typeface="Avenir Next LT Pro" panose="020B0504020202020204" pitchFamily="34" charset="0"/>
              <a:sym typeface="+mn-ea"/>
            </a:endParaRPr>
          </a:p>
          <a:p>
            <a:pPr marL="0" lvl="1" indent="0" algn="ctr">
              <a:buNone/>
            </a:pPr>
            <a:r>
              <a:rPr lang="de-DE" sz="3200" b="1" dirty="0">
                <a:latin typeface="Avenir Next LT Pro" panose="020B0504020202020204" pitchFamily="34" charset="0"/>
                <a:sym typeface="+mn-ea"/>
              </a:rPr>
              <a:t>Any </a:t>
            </a:r>
            <a:r>
              <a:rPr lang="de-DE" sz="3200" b="1" dirty="0" err="1">
                <a:latin typeface="Avenir Next LT Pro" panose="020B0504020202020204" pitchFamily="34" charset="0"/>
                <a:sym typeface="+mn-ea"/>
              </a:rPr>
              <a:t>questions</a:t>
            </a:r>
            <a:r>
              <a:rPr lang="de-DE" sz="3200" b="1" dirty="0">
                <a:latin typeface="Avenir Next LT Pro" panose="020B0504020202020204" pitchFamily="34" charset="0"/>
                <a:sym typeface="+mn-ea"/>
              </a:rPr>
              <a:t>?</a:t>
            </a:r>
            <a:endParaRPr lang="de-DE" sz="3200" b="1" dirty="0">
              <a:latin typeface="Avenir Next LT Pro" panose="020B05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Introduction to </a:t>
            </a:r>
            <a:r>
              <a:rPr lang="en-US" dirty="0" err="1"/>
              <a:t>MobileNets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3"/>
          <p:cNvSpPr/>
          <p:nvPr/>
        </p:nvSpPr>
        <p:spPr bwMode="auto">
          <a:xfrm>
            <a:off x="336546" y="1412875"/>
            <a:ext cx="8555933" cy="42481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l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595" algn="l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545" algn="l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070" algn="l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120" algn="l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120" algn="l"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120" algn="l"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120" algn="l"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120" algn="l"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271780" lvl="2" indent="-271780">
              <a:buFont typeface="Calibri" panose="020F0502020204030204" pitchFamily="34" charset="0"/>
              <a:buChar char="→"/>
              <a:defRPr/>
            </a:pPr>
            <a:endParaRPr lang="en-US" sz="1400" i="1" dirty="0">
              <a:latin typeface="Avenir Next LT Pro" panose="020B05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23850" y="1340769"/>
            <a:ext cx="848360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→"/>
            </a:pPr>
            <a:r>
              <a:rPr lang="de-DE" sz="1600" b="1" dirty="0">
                <a:latin typeface="Avenir Next LT Pro" panose="020B0504020202020204" pitchFamily="34" charset="0"/>
              </a:rPr>
              <a:t>MobileNet</a:t>
            </a:r>
            <a:endParaRPr lang="de-DE" sz="1600" dirty="0">
              <a:latin typeface="Avenir Next LT Pro" panose="020B0504020202020204" pitchFamily="34" charset="0"/>
            </a:endParaRPr>
          </a:p>
          <a:p>
            <a:r>
              <a:rPr lang="de-DE" sz="1600" dirty="0">
                <a:latin typeface="Avenir Next LT Pro" panose="020B0504020202020204" pitchFamily="34" charset="0"/>
              </a:rPr>
              <a:t>	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600" dirty="0">
                <a:latin typeface="Avenir Next LT Pro" panose="020B0504020202020204" pitchFamily="34" charset="0"/>
              </a:rPr>
              <a:t>a </a:t>
            </a:r>
            <a:r>
              <a:rPr lang="de-DE" sz="1600" dirty="0" err="1">
                <a:latin typeface="Avenir Next LT Pro" panose="020B0504020202020204" pitchFamily="34" charset="0"/>
              </a:rPr>
              <a:t>leight-weighted</a:t>
            </a:r>
            <a:r>
              <a:rPr lang="de-DE" sz="1600" dirty="0">
                <a:latin typeface="Avenir Next LT Pro" panose="020B0504020202020204" pitchFamily="34" charset="0"/>
              </a:rPr>
              <a:t> and flexible CNN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600" dirty="0" err="1">
                <a:latin typeface="Avenir Next LT Pro" panose="020B0504020202020204" pitchFamily="34" charset="0"/>
              </a:rPr>
              <a:t>efficient</a:t>
            </a:r>
            <a:r>
              <a:rPr lang="de-DE" sz="1600" dirty="0">
                <a:latin typeface="Avenir Next LT Pro" panose="020B0504020202020204" pitchFamily="34" charset="0"/>
              </a:rPr>
              <a:t> trade off  (</a:t>
            </a:r>
            <a:r>
              <a:rPr lang="de-DE" sz="1600" dirty="0" err="1">
                <a:latin typeface="Avenir Next LT Pro" panose="020B0504020202020204" pitchFamily="34" charset="0"/>
              </a:rPr>
              <a:t>latency</a:t>
            </a:r>
            <a:r>
              <a:rPr lang="de-DE" sz="1600" dirty="0">
                <a:latin typeface="Avenir Next LT Pro" panose="020B0504020202020204" pitchFamily="34" charset="0"/>
              </a:rPr>
              <a:t> vs. </a:t>
            </a:r>
            <a:r>
              <a:rPr lang="de-DE" sz="1600" dirty="0" err="1">
                <a:latin typeface="Avenir Next LT Pro" panose="020B0504020202020204" pitchFamily="34" charset="0"/>
              </a:rPr>
              <a:t>accuracy</a:t>
            </a:r>
            <a:r>
              <a:rPr lang="de-DE" sz="1600" dirty="0">
                <a:latin typeface="Avenir Next LT Pro" panose="020B0504020202020204" pitchFamily="34" charset="0"/>
              </a:rPr>
              <a:t>)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600" dirty="0">
                <a:latin typeface="Avenir Next LT Pro" panose="020B0504020202020204" pitchFamily="34" charset="0"/>
              </a:rPr>
              <a:t>mobile and </a:t>
            </a:r>
            <a:r>
              <a:rPr lang="de-DE" sz="1600" dirty="0" err="1">
                <a:latin typeface="Avenir Next LT Pro" panose="020B0504020202020204" pitchFamily="34" charset="0"/>
              </a:rPr>
              <a:t>embedded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vision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applications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1600" dirty="0">
              <a:latin typeface="Avenir Next LT Pro" panose="020B050402020202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→"/>
            </a:pPr>
            <a:r>
              <a:rPr lang="de-DE" sz="1600" b="1" dirty="0">
                <a:latin typeface="Avenir Next LT Pro" panose="020B0504020202020204" pitchFamily="34" charset="0"/>
              </a:rPr>
              <a:t>Motivation</a:t>
            </a:r>
            <a:r>
              <a:rPr lang="de-DE" sz="2000" dirty="0">
                <a:latin typeface="Avenir Next LT Pro" panose="020B0504020202020204" pitchFamily="34" charset="0"/>
              </a:rPr>
              <a:t>:</a:t>
            </a:r>
            <a:endParaRPr lang="de-DE" sz="2000" dirty="0">
              <a:latin typeface="Avenir Next LT Pro" panose="020B0504020202020204" pitchFamily="34" charset="0"/>
            </a:endParaRPr>
          </a:p>
          <a:p>
            <a:pPr marL="285750" indent="-285750">
              <a:buFontTx/>
              <a:buChar char="-"/>
            </a:pPr>
            <a:endParaRPr lang="de-DE" sz="2000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venir Next LT Pro" panose="020B0504020202020204" pitchFamily="34" charset="0"/>
              </a:rPr>
              <a:t>time </a:t>
            </a:r>
            <a:r>
              <a:rPr lang="de-DE" sz="1600" dirty="0" err="1">
                <a:latin typeface="Avenir Next LT Pro" panose="020B0504020202020204" pitchFamily="34" charset="0"/>
              </a:rPr>
              <a:t>matters</a:t>
            </a:r>
            <a:r>
              <a:rPr lang="de-DE" sz="1600" dirty="0">
                <a:latin typeface="Avenir Next LT Pro" panose="020B0504020202020204" pitchFamily="34" charset="0"/>
              </a:rPr>
              <a:t> in real </a:t>
            </a:r>
            <a:r>
              <a:rPr lang="de-DE" sz="1600" dirty="0" err="1">
                <a:latin typeface="Avenir Next LT Pro" panose="020B0504020202020204" pitchFamily="34" charset="0"/>
              </a:rPr>
              <a:t>world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applications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latin typeface="Avenir Next LT Pro" panose="020B0504020202020204" pitchFamily="34" charset="0"/>
              </a:rPr>
              <a:t>computationally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restricted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platforms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latin typeface="Avenir Next LT Pro" panose="020B0504020202020204" pitchFamily="34" charset="0"/>
              </a:rPr>
              <a:t>networks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need</a:t>
            </a:r>
            <a:r>
              <a:rPr lang="de-DE" sz="1600" dirty="0">
                <a:latin typeface="Avenir Next LT Pro" panose="020B0504020202020204" pitchFamily="34" charset="0"/>
              </a:rPr>
              <a:t> to </a:t>
            </a:r>
            <a:r>
              <a:rPr lang="de-DE" sz="1600" dirty="0" err="1">
                <a:latin typeface="Avenir Next LT Pro" panose="020B0504020202020204" pitchFamily="34" charset="0"/>
              </a:rPr>
              <a:t>be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efficient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>
              <a:latin typeface="Avenir Next LT Pro" panose="020B050402020202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→"/>
            </a:pPr>
            <a:r>
              <a:rPr lang="de-DE" sz="1600" b="1" dirty="0" err="1">
                <a:latin typeface="Avenir Next LT Pro" panose="020B0504020202020204" pitchFamily="34" charset="0"/>
              </a:rPr>
              <a:t>Applications</a:t>
            </a:r>
            <a:r>
              <a:rPr lang="de-DE" sz="1600" b="1" dirty="0">
                <a:latin typeface="Avenir Next LT Pro" panose="020B0504020202020204" pitchFamily="34" charset="0"/>
              </a:rPr>
              <a:t> </a:t>
            </a:r>
            <a:r>
              <a:rPr lang="de-DE" sz="1600" dirty="0">
                <a:latin typeface="Avenir Next LT Pro" panose="020B0504020202020204" pitchFamily="34" charset="0"/>
              </a:rPr>
              <a:t>(…)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b="1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venir Next LT Pro" panose="020B0504020202020204" pitchFamily="34" charset="0"/>
              </a:rPr>
              <a:t>Fine </a:t>
            </a:r>
            <a:r>
              <a:rPr lang="de-DE" sz="1600" dirty="0" err="1">
                <a:latin typeface="Avenir Next LT Pro" panose="020B0504020202020204" pitchFamily="34" charset="0"/>
              </a:rPr>
              <a:t>Grained</a:t>
            </a:r>
            <a:r>
              <a:rPr lang="de-DE" sz="1600" dirty="0">
                <a:latin typeface="Avenir Next LT Pro" panose="020B0504020202020204" pitchFamily="34" charset="0"/>
              </a:rPr>
              <a:t> Recognition / </a:t>
            </a:r>
            <a:r>
              <a:rPr lang="de-DE" sz="1600" dirty="0" err="1">
                <a:latin typeface="Avenir Next LT Pro" panose="020B0504020202020204" pitchFamily="34" charset="0"/>
              </a:rPr>
              <a:t>Object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Detection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venir Next LT Pro" panose="020B0504020202020204" pitchFamily="34" charset="0"/>
              </a:rPr>
              <a:t>Face Recognition / </a:t>
            </a:r>
            <a:r>
              <a:rPr lang="de-DE" sz="1600" dirty="0" err="1">
                <a:latin typeface="Avenir Next LT Pro" panose="020B0504020202020204" pitchFamily="34" charset="0"/>
              </a:rPr>
              <a:t>Facial</a:t>
            </a:r>
            <a:r>
              <a:rPr lang="de-DE" sz="1600" dirty="0">
                <a:latin typeface="Avenir Next LT Pro" panose="020B0504020202020204" pitchFamily="34" charset="0"/>
              </a:rPr>
              <a:t> Attribute Classification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venir Next LT Pro" panose="020B0504020202020204" pitchFamily="34" charset="0"/>
              </a:rPr>
              <a:t>Large </a:t>
            </a:r>
            <a:r>
              <a:rPr lang="de-DE" sz="1600" dirty="0" err="1">
                <a:latin typeface="Avenir Next LT Pro" panose="020B0504020202020204" pitchFamily="34" charset="0"/>
              </a:rPr>
              <a:t>Scale</a:t>
            </a:r>
            <a:r>
              <a:rPr lang="de-DE" sz="1600" dirty="0">
                <a:latin typeface="Avenir Next LT Pro" panose="020B0504020202020204" pitchFamily="34" charset="0"/>
              </a:rPr>
              <a:t> Image </a:t>
            </a:r>
            <a:r>
              <a:rPr lang="de-DE" sz="1600" dirty="0" err="1">
                <a:latin typeface="Avenir Next LT Pro" panose="020B0504020202020204" pitchFamily="34" charset="0"/>
              </a:rPr>
              <a:t>Geolocalization</a:t>
            </a:r>
            <a:endParaRPr lang="de-DE" sz="1600" dirty="0">
              <a:latin typeface="Avenir Next LT Pro" panose="020B0504020202020204" pitchFamily="34" charset="0"/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2615" y="1822682"/>
            <a:ext cx="2633840" cy="34599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feld 16"/>
          <p:cNvSpPr txBox="1"/>
          <p:nvPr/>
        </p:nvSpPr>
        <p:spPr>
          <a:xfrm>
            <a:off x="6042615" y="5336266"/>
            <a:ext cx="26338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latin typeface="Avenir Next LT Pro" panose="020B0504020202020204" pitchFamily="34" charset="0"/>
              </a:rPr>
              <a:t>source: https://arxiv.org/pdf/1704.04861.pdf</a:t>
            </a:r>
            <a:endParaRPr lang="en-GB" sz="900" dirty="0">
              <a:latin typeface="Avenir Next LT Pro" panose="020B0504020202020204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 bwMode="auto">
          <a:xfrm>
            <a:off x="6042614" y="1556792"/>
            <a:ext cx="26338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b="1" dirty="0">
                <a:latin typeface="Avenir Next LT Pro" panose="020B0504020202020204" pitchFamily="34" charset="0"/>
              </a:rPr>
              <a:t>Paper from  2017:</a:t>
            </a:r>
            <a:endParaRPr lang="en-GB" sz="700" b="1" dirty="0">
              <a:latin typeface="Avenir Next LT Pro" panose="020B0504020202020204" pitchFamily="34" charset="0"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336546" y="2780928"/>
            <a:ext cx="4739510" cy="158417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/>
          <p:cNvSpPr/>
          <p:nvPr/>
        </p:nvSpPr>
        <p:spPr bwMode="auto">
          <a:xfrm>
            <a:off x="323850" y="4423296"/>
            <a:ext cx="5633738" cy="131867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hteck 20"/>
          <p:cNvSpPr/>
          <p:nvPr/>
        </p:nvSpPr>
        <p:spPr bwMode="auto">
          <a:xfrm>
            <a:off x="323850" y="1394355"/>
            <a:ext cx="5472286" cy="131867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Introduction to </a:t>
            </a:r>
            <a:r>
              <a:rPr lang="en-US" dirty="0" err="1"/>
              <a:t>MobileNets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3"/>
          <p:cNvSpPr/>
          <p:nvPr/>
        </p:nvSpPr>
        <p:spPr bwMode="auto">
          <a:xfrm>
            <a:off x="336546" y="1412875"/>
            <a:ext cx="8555933" cy="42481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l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595" algn="l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545" algn="l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070" algn="l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120" algn="l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120" algn="l"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120" algn="l"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120" algn="l"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120" algn="l"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271780" lvl="2" indent="-271780">
              <a:buFont typeface="Calibri" panose="020F0502020204030204" pitchFamily="34" charset="0"/>
              <a:buChar char="→"/>
              <a:defRPr/>
            </a:pPr>
            <a:endParaRPr lang="en-US" sz="1400" i="1" dirty="0">
              <a:latin typeface="Avenir Next LT Pro" panose="020B05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23850" y="1340769"/>
            <a:ext cx="848360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→"/>
            </a:pPr>
            <a:r>
              <a:rPr lang="de-DE" sz="1600" b="1" dirty="0">
                <a:latin typeface="Avenir Next LT Pro" panose="020B0504020202020204" pitchFamily="34" charset="0"/>
              </a:rPr>
              <a:t>MobileNet</a:t>
            </a:r>
            <a:endParaRPr lang="de-DE" sz="1600" dirty="0">
              <a:latin typeface="Avenir Next LT Pro" panose="020B0504020202020204" pitchFamily="34" charset="0"/>
            </a:endParaRPr>
          </a:p>
          <a:p>
            <a:r>
              <a:rPr lang="de-DE" sz="1600" dirty="0">
                <a:latin typeface="Avenir Next LT Pro" panose="020B0504020202020204" pitchFamily="34" charset="0"/>
              </a:rPr>
              <a:t>	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600" dirty="0">
                <a:latin typeface="Avenir Next LT Pro" panose="020B0504020202020204" pitchFamily="34" charset="0"/>
              </a:rPr>
              <a:t>a </a:t>
            </a:r>
            <a:r>
              <a:rPr lang="de-DE" sz="1600" dirty="0" err="1">
                <a:latin typeface="Avenir Next LT Pro" panose="020B0504020202020204" pitchFamily="34" charset="0"/>
              </a:rPr>
              <a:t>leight-weighted</a:t>
            </a:r>
            <a:r>
              <a:rPr lang="de-DE" sz="1600" dirty="0">
                <a:latin typeface="Avenir Next LT Pro" panose="020B0504020202020204" pitchFamily="34" charset="0"/>
              </a:rPr>
              <a:t> and flexible CNN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600" dirty="0" err="1">
                <a:latin typeface="Avenir Next LT Pro" panose="020B0504020202020204" pitchFamily="34" charset="0"/>
              </a:rPr>
              <a:t>efficient</a:t>
            </a:r>
            <a:r>
              <a:rPr lang="de-DE" sz="1600" dirty="0">
                <a:latin typeface="Avenir Next LT Pro" panose="020B0504020202020204" pitchFamily="34" charset="0"/>
              </a:rPr>
              <a:t> trade off  (</a:t>
            </a:r>
            <a:r>
              <a:rPr lang="de-DE" sz="1600" dirty="0" err="1">
                <a:latin typeface="Avenir Next LT Pro" panose="020B0504020202020204" pitchFamily="34" charset="0"/>
              </a:rPr>
              <a:t>latency</a:t>
            </a:r>
            <a:r>
              <a:rPr lang="de-DE" sz="1600" dirty="0">
                <a:latin typeface="Avenir Next LT Pro" panose="020B0504020202020204" pitchFamily="34" charset="0"/>
              </a:rPr>
              <a:t> vs. </a:t>
            </a:r>
            <a:r>
              <a:rPr lang="de-DE" sz="1600" dirty="0" err="1">
                <a:latin typeface="Avenir Next LT Pro" panose="020B0504020202020204" pitchFamily="34" charset="0"/>
              </a:rPr>
              <a:t>accuracy</a:t>
            </a:r>
            <a:r>
              <a:rPr lang="de-DE" sz="1600" dirty="0">
                <a:latin typeface="Avenir Next LT Pro" panose="020B0504020202020204" pitchFamily="34" charset="0"/>
              </a:rPr>
              <a:t>)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600" dirty="0">
                <a:latin typeface="Avenir Next LT Pro" panose="020B0504020202020204" pitchFamily="34" charset="0"/>
              </a:rPr>
              <a:t>mobile and </a:t>
            </a:r>
            <a:r>
              <a:rPr lang="de-DE" sz="1600" dirty="0" err="1">
                <a:latin typeface="Avenir Next LT Pro" panose="020B0504020202020204" pitchFamily="34" charset="0"/>
              </a:rPr>
              <a:t>embedded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vision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applications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1600" dirty="0">
              <a:latin typeface="Avenir Next LT Pro" panose="020B050402020202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→"/>
            </a:pPr>
            <a:r>
              <a:rPr lang="de-DE" sz="1600" b="1" dirty="0">
                <a:latin typeface="Avenir Next LT Pro" panose="020B0504020202020204" pitchFamily="34" charset="0"/>
              </a:rPr>
              <a:t>Motivation</a:t>
            </a:r>
            <a:r>
              <a:rPr lang="de-DE" sz="2000" dirty="0">
                <a:latin typeface="Avenir Next LT Pro" panose="020B0504020202020204" pitchFamily="34" charset="0"/>
              </a:rPr>
              <a:t>:</a:t>
            </a:r>
            <a:endParaRPr lang="de-DE" sz="2000" dirty="0">
              <a:latin typeface="Avenir Next LT Pro" panose="020B0504020202020204" pitchFamily="34" charset="0"/>
            </a:endParaRPr>
          </a:p>
          <a:p>
            <a:pPr marL="285750" indent="-285750">
              <a:buFontTx/>
              <a:buChar char="-"/>
            </a:pPr>
            <a:endParaRPr lang="de-DE" sz="2000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venir Next LT Pro" panose="020B0504020202020204" pitchFamily="34" charset="0"/>
              </a:rPr>
              <a:t>time </a:t>
            </a:r>
            <a:r>
              <a:rPr lang="de-DE" sz="1600" dirty="0" err="1">
                <a:latin typeface="Avenir Next LT Pro" panose="020B0504020202020204" pitchFamily="34" charset="0"/>
              </a:rPr>
              <a:t>matters</a:t>
            </a:r>
            <a:r>
              <a:rPr lang="de-DE" sz="1600" dirty="0">
                <a:latin typeface="Avenir Next LT Pro" panose="020B0504020202020204" pitchFamily="34" charset="0"/>
              </a:rPr>
              <a:t> in real </a:t>
            </a:r>
            <a:r>
              <a:rPr lang="de-DE" sz="1600" dirty="0" err="1">
                <a:latin typeface="Avenir Next LT Pro" panose="020B0504020202020204" pitchFamily="34" charset="0"/>
              </a:rPr>
              <a:t>world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applications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latin typeface="Avenir Next LT Pro" panose="020B0504020202020204" pitchFamily="34" charset="0"/>
              </a:rPr>
              <a:t>computationally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restricted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platforms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latin typeface="Avenir Next LT Pro" panose="020B0504020202020204" pitchFamily="34" charset="0"/>
              </a:rPr>
              <a:t>networks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need</a:t>
            </a:r>
            <a:r>
              <a:rPr lang="de-DE" sz="1600" dirty="0">
                <a:latin typeface="Avenir Next LT Pro" panose="020B0504020202020204" pitchFamily="34" charset="0"/>
              </a:rPr>
              <a:t> to </a:t>
            </a:r>
            <a:r>
              <a:rPr lang="de-DE" sz="1600" dirty="0" err="1">
                <a:latin typeface="Avenir Next LT Pro" panose="020B0504020202020204" pitchFamily="34" charset="0"/>
              </a:rPr>
              <a:t>be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efficient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>
              <a:latin typeface="Avenir Next LT Pro" panose="020B050402020202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→"/>
            </a:pPr>
            <a:r>
              <a:rPr lang="de-DE" sz="1600" b="1" dirty="0" err="1">
                <a:latin typeface="Avenir Next LT Pro" panose="020B0504020202020204" pitchFamily="34" charset="0"/>
              </a:rPr>
              <a:t>Applications</a:t>
            </a:r>
            <a:r>
              <a:rPr lang="de-DE" sz="1600" b="1" dirty="0">
                <a:latin typeface="Avenir Next LT Pro" panose="020B0504020202020204" pitchFamily="34" charset="0"/>
              </a:rPr>
              <a:t> </a:t>
            </a:r>
            <a:r>
              <a:rPr lang="de-DE" sz="1600" dirty="0">
                <a:latin typeface="Avenir Next LT Pro" panose="020B0504020202020204" pitchFamily="34" charset="0"/>
              </a:rPr>
              <a:t>(…)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b="1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venir Next LT Pro" panose="020B0504020202020204" pitchFamily="34" charset="0"/>
              </a:rPr>
              <a:t>Fine </a:t>
            </a:r>
            <a:r>
              <a:rPr lang="de-DE" sz="1600" dirty="0" err="1">
                <a:latin typeface="Avenir Next LT Pro" panose="020B0504020202020204" pitchFamily="34" charset="0"/>
              </a:rPr>
              <a:t>Grained</a:t>
            </a:r>
            <a:r>
              <a:rPr lang="de-DE" sz="1600" dirty="0">
                <a:latin typeface="Avenir Next LT Pro" panose="020B0504020202020204" pitchFamily="34" charset="0"/>
              </a:rPr>
              <a:t> Recognition / </a:t>
            </a:r>
            <a:r>
              <a:rPr lang="de-DE" sz="1600" dirty="0" err="1">
                <a:latin typeface="Avenir Next LT Pro" panose="020B0504020202020204" pitchFamily="34" charset="0"/>
              </a:rPr>
              <a:t>Object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Detection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venir Next LT Pro" panose="020B0504020202020204" pitchFamily="34" charset="0"/>
              </a:rPr>
              <a:t>Face Recognition / </a:t>
            </a:r>
            <a:r>
              <a:rPr lang="de-DE" sz="1600" dirty="0" err="1">
                <a:latin typeface="Avenir Next LT Pro" panose="020B0504020202020204" pitchFamily="34" charset="0"/>
              </a:rPr>
              <a:t>Facial</a:t>
            </a:r>
            <a:r>
              <a:rPr lang="de-DE" sz="1600" dirty="0">
                <a:latin typeface="Avenir Next LT Pro" panose="020B0504020202020204" pitchFamily="34" charset="0"/>
              </a:rPr>
              <a:t> Attribute Classification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venir Next LT Pro" panose="020B0504020202020204" pitchFamily="34" charset="0"/>
              </a:rPr>
              <a:t>Large </a:t>
            </a:r>
            <a:r>
              <a:rPr lang="de-DE" sz="1600" dirty="0" err="1">
                <a:latin typeface="Avenir Next LT Pro" panose="020B0504020202020204" pitchFamily="34" charset="0"/>
              </a:rPr>
              <a:t>Scale</a:t>
            </a:r>
            <a:r>
              <a:rPr lang="de-DE" sz="1600" dirty="0">
                <a:latin typeface="Avenir Next LT Pro" panose="020B0504020202020204" pitchFamily="34" charset="0"/>
              </a:rPr>
              <a:t> Image </a:t>
            </a:r>
            <a:r>
              <a:rPr lang="de-DE" sz="1600" dirty="0" err="1">
                <a:latin typeface="Avenir Next LT Pro" panose="020B0504020202020204" pitchFamily="34" charset="0"/>
              </a:rPr>
              <a:t>Geolocalization</a:t>
            </a:r>
            <a:endParaRPr lang="de-DE" sz="1600" dirty="0">
              <a:latin typeface="Avenir Next LT Pro" panose="020B0504020202020204" pitchFamily="34" charset="0"/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2615" y="1822682"/>
            <a:ext cx="2633840" cy="34599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feld 16"/>
          <p:cNvSpPr txBox="1"/>
          <p:nvPr/>
        </p:nvSpPr>
        <p:spPr>
          <a:xfrm>
            <a:off x="6042615" y="5336266"/>
            <a:ext cx="26338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latin typeface="Avenir Next LT Pro" panose="020B0504020202020204" pitchFamily="34" charset="0"/>
              </a:rPr>
              <a:t>source: https://arxiv.org/pdf/1704.04861.pdf</a:t>
            </a:r>
            <a:endParaRPr lang="en-GB" sz="900" dirty="0">
              <a:latin typeface="Avenir Next LT Pro" panose="020B0504020202020204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 bwMode="auto">
          <a:xfrm>
            <a:off x="6042614" y="1556792"/>
            <a:ext cx="26338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b="1" dirty="0">
                <a:latin typeface="Avenir Next LT Pro" panose="020B0504020202020204" pitchFamily="34" charset="0"/>
              </a:rPr>
              <a:t>Paper from  2017:</a:t>
            </a:r>
            <a:endParaRPr lang="en-GB" sz="700" b="1" dirty="0">
              <a:latin typeface="Avenir Next LT Pro" panose="020B05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Characteristics of the </a:t>
            </a:r>
            <a:r>
              <a:rPr lang="en-US" dirty="0" err="1"/>
              <a:t>MobileNet</a:t>
            </a:r>
            <a:r>
              <a:rPr lang="en-US" dirty="0"/>
              <a:t> architecture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3"/>
          <p:cNvSpPr/>
          <p:nvPr/>
        </p:nvSpPr>
        <p:spPr bwMode="auto">
          <a:xfrm>
            <a:off x="336546" y="1412875"/>
            <a:ext cx="8555933" cy="42481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l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595" algn="l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545" algn="l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070" algn="l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120" algn="l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120" algn="l"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120" algn="l"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120" algn="l"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120" algn="l"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271780" lvl="2" indent="-271780">
              <a:buFont typeface="Calibri" panose="020F0502020204030204" pitchFamily="34" charset="0"/>
              <a:buChar char="→"/>
              <a:defRPr/>
            </a:pPr>
            <a:endParaRPr lang="en-US" sz="1400" i="1" dirty="0">
              <a:latin typeface="Avenir Next LT Pro" panose="020B05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23850" y="1340769"/>
            <a:ext cx="848360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→"/>
            </a:pPr>
            <a:r>
              <a:rPr lang="de-DE" sz="1600" b="1" dirty="0" err="1">
                <a:latin typeface="Avenir Next LT Pro" panose="020B0504020202020204" pitchFamily="34" charset="0"/>
              </a:rPr>
              <a:t>Depthwise</a:t>
            </a:r>
            <a:r>
              <a:rPr lang="de-DE" sz="1600" b="1" dirty="0">
                <a:latin typeface="Avenir Next LT Pro" panose="020B0504020202020204" pitchFamily="34" charset="0"/>
              </a:rPr>
              <a:t> separable </a:t>
            </a:r>
            <a:r>
              <a:rPr lang="de-DE" sz="1600" b="1" dirty="0" err="1">
                <a:latin typeface="Avenir Next LT Pro" panose="020B0504020202020204" pitchFamily="34" charset="0"/>
              </a:rPr>
              <a:t>convolutions</a:t>
            </a:r>
            <a:r>
              <a:rPr lang="de-DE" sz="1600" b="1" dirty="0">
                <a:latin typeface="Avenir Next LT Pro" panose="020B0504020202020204" pitchFamily="34" charset="0"/>
              </a:rPr>
              <a:t> (2 </a:t>
            </a:r>
            <a:r>
              <a:rPr lang="de-DE" sz="1600" b="1" dirty="0" err="1">
                <a:latin typeface="Avenir Next LT Pro" panose="020B0504020202020204" pitchFamily="34" charset="0"/>
              </a:rPr>
              <a:t>steps</a:t>
            </a:r>
            <a:r>
              <a:rPr lang="de-DE" sz="1600" b="1" dirty="0">
                <a:latin typeface="Avenir Next LT Pro" panose="020B0504020202020204" pitchFamily="34" charset="0"/>
              </a:rPr>
              <a:t>)</a:t>
            </a:r>
            <a:endParaRPr lang="de-DE" sz="1600" dirty="0">
              <a:latin typeface="Avenir Next LT Pro" panose="020B0504020202020204" pitchFamily="34" charset="0"/>
            </a:endParaRPr>
          </a:p>
          <a:p>
            <a:r>
              <a:rPr lang="de-DE" sz="1600" dirty="0">
                <a:latin typeface="Avenir Next LT Pro" panose="020B0504020202020204" pitchFamily="34" charset="0"/>
              </a:rPr>
              <a:t>	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800100" lvl="1" indent="-342900">
              <a:buAutoNum type="arabicPeriod"/>
            </a:pPr>
            <a:r>
              <a:rPr lang="de-DE" sz="1600" dirty="0" err="1">
                <a:latin typeface="Avenir Next LT Pro" panose="020B0504020202020204" pitchFamily="34" charset="0"/>
              </a:rPr>
              <a:t>Depthwise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Convolution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800100" lvl="1" indent="-342900">
              <a:buAutoNum type="arabicPeriod"/>
            </a:pPr>
            <a:r>
              <a:rPr lang="de-DE" sz="1600" dirty="0" err="1">
                <a:latin typeface="Avenir Next LT Pro" panose="020B0504020202020204" pitchFamily="34" charset="0"/>
              </a:rPr>
              <a:t>Pointwise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Convolution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lvl="1"/>
            <a:endParaRPr lang="de-DE" sz="1600" dirty="0">
              <a:latin typeface="Avenir Next LT Pro" panose="020B050402020202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→"/>
            </a:pPr>
            <a:r>
              <a:rPr lang="de-DE" sz="1600" b="1" dirty="0">
                <a:latin typeface="Avenir Next LT Pro" panose="020B0504020202020204" pitchFamily="34" charset="0"/>
              </a:rPr>
              <a:t>Global Hyperparameters</a:t>
            </a:r>
            <a:r>
              <a:rPr lang="de-DE" sz="2000" dirty="0">
                <a:latin typeface="Avenir Next LT Pro" panose="020B0504020202020204" pitchFamily="34" charset="0"/>
              </a:rPr>
              <a:t>:</a:t>
            </a:r>
            <a:endParaRPr lang="de-DE" sz="2000" dirty="0">
              <a:latin typeface="Avenir Next LT Pro" panose="020B0504020202020204" pitchFamily="34" charset="0"/>
            </a:endParaRPr>
          </a:p>
          <a:p>
            <a:pPr marL="285750" indent="-285750">
              <a:buFontTx/>
              <a:buChar char="-"/>
            </a:pPr>
            <a:endParaRPr lang="de-DE" sz="2000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venir Next LT Pro" panose="020B0504020202020204" pitchFamily="34" charset="0"/>
              </a:rPr>
              <a:t>Width Multiplier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venir Next LT Pro" panose="020B0504020202020204" pitchFamily="34" charset="0"/>
              </a:rPr>
              <a:t>Resolution Multiplier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>
              <a:latin typeface="Avenir Next LT Pro" panose="020B050402020202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→"/>
            </a:pPr>
            <a:r>
              <a:rPr lang="de-DE" sz="1600" b="1" dirty="0">
                <a:latin typeface="Avenir Next LT Pro" panose="020B0504020202020204" pitchFamily="34" charset="0"/>
              </a:rPr>
              <a:t>Standard MobileNet </a:t>
            </a:r>
            <a:r>
              <a:rPr lang="de-DE" sz="1600" b="1" dirty="0" err="1">
                <a:latin typeface="Avenir Next LT Pro" panose="020B0504020202020204" pitchFamily="34" charset="0"/>
              </a:rPr>
              <a:t>model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b="1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latin typeface="Avenir Next LT Pro" panose="020B0504020202020204" pitchFamily="34" charset="0"/>
              </a:rPr>
              <a:t>only</a:t>
            </a:r>
            <a:r>
              <a:rPr lang="de-DE" sz="1600" dirty="0">
                <a:latin typeface="Avenir Next LT Pro" panose="020B0504020202020204" pitchFamily="34" charset="0"/>
              </a:rPr>
              <a:t> 28 </a:t>
            </a:r>
            <a:r>
              <a:rPr lang="de-DE" sz="1600" dirty="0" err="1">
                <a:latin typeface="Avenir Next LT Pro" panose="020B0504020202020204" pitchFamily="34" charset="0"/>
              </a:rPr>
              <a:t>layers</a:t>
            </a:r>
            <a:r>
              <a:rPr lang="de-DE" sz="1600" dirty="0">
                <a:latin typeface="Avenir Next LT Pro" panose="020B0504020202020204" pitchFamily="34" charset="0"/>
              </a:rPr>
              <a:t>, 4.2x10</a:t>
            </a:r>
            <a:r>
              <a:rPr lang="de-DE" sz="1600" baseline="30000" dirty="0">
                <a:latin typeface="Avenir Next LT Pro" panose="020B0504020202020204" pitchFamily="34" charset="0"/>
              </a:rPr>
              <a:t>6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parameters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latin typeface="Avenir Next LT Pro" panose="020B0504020202020204" pitchFamily="34" charset="0"/>
              </a:rPr>
              <a:t>less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computation</a:t>
            </a:r>
            <a:r>
              <a:rPr lang="de-DE" sz="1600" dirty="0">
                <a:latin typeface="Avenir Next LT Pro" panose="020B0504020202020204" pitchFamily="34" charset="0"/>
              </a:rPr>
              <a:t> (8-9x </a:t>
            </a:r>
            <a:r>
              <a:rPr lang="de-DE" sz="1600" dirty="0" err="1">
                <a:latin typeface="Avenir Next LT Pro" panose="020B0504020202020204" pitchFamily="34" charset="0"/>
              </a:rPr>
              <a:t>less</a:t>
            </a:r>
            <a:r>
              <a:rPr lang="de-DE" sz="1600" dirty="0">
                <a:latin typeface="Avenir Next LT Pro" panose="020B0504020202020204" pitchFamily="34" charset="0"/>
              </a:rPr>
              <a:t>)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latin typeface="Avenir Next LT Pro" panose="020B0504020202020204" pitchFamily="34" charset="0"/>
              </a:rPr>
              <a:t>only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slightly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reduced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accuracy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latin typeface="Avenir Next LT Pro" panose="020B0504020202020204" pitchFamily="34" charset="0"/>
              </a:rPr>
              <a:t>low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risk</a:t>
            </a:r>
            <a:r>
              <a:rPr lang="de-DE" sz="1600" dirty="0">
                <a:latin typeface="Avenir Next LT Pro" panose="020B0504020202020204" pitchFamily="34" charset="0"/>
              </a:rPr>
              <a:t> of </a:t>
            </a:r>
            <a:r>
              <a:rPr lang="de-DE" sz="1600" dirty="0" err="1">
                <a:latin typeface="Avenir Next LT Pro" panose="020B0504020202020204" pitchFamily="34" charset="0"/>
              </a:rPr>
              <a:t>overfitting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latin typeface="Avenir Next LT Pro" panose="020B0504020202020204" pitchFamily="34" charset="0"/>
              </a:rPr>
              <a:t>less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regularization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required</a:t>
            </a:r>
            <a:endParaRPr lang="de-DE" sz="1600" i="1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>
              <a:latin typeface="Avenir Next LT Pro" panose="020B0504020202020204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 bwMode="auto">
          <a:xfrm>
            <a:off x="4572001" y="1700808"/>
            <a:ext cx="43204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b="1" dirty="0">
                <a:latin typeface="Avenir Next LT Pro" panose="020B0504020202020204" pitchFamily="34" charset="0"/>
              </a:rPr>
              <a:t>Distribution of parameters in standard </a:t>
            </a:r>
            <a:r>
              <a:rPr lang="en-GB" sz="700" b="1" dirty="0" err="1">
                <a:latin typeface="Avenir Next LT Pro" panose="020B0504020202020204" pitchFamily="34" charset="0"/>
              </a:rPr>
              <a:t>MobileNet</a:t>
            </a:r>
            <a:endParaRPr lang="en-GB" sz="700" b="1" dirty="0">
              <a:latin typeface="Avenir Next LT Pro" panose="020B0504020202020204" pitchFamily="34" charset="0"/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4572000" y="1963145"/>
            <a:ext cx="4002353" cy="1642483"/>
            <a:chOff x="4572000" y="1963145"/>
            <a:chExt cx="4002353" cy="1642483"/>
          </a:xfrm>
        </p:grpSpPr>
        <p:sp>
          <p:nvSpPr>
            <p:cNvPr id="17" name="Textfeld 16"/>
            <p:cNvSpPr txBox="1"/>
            <p:nvPr/>
          </p:nvSpPr>
          <p:spPr>
            <a:xfrm>
              <a:off x="4572000" y="3374796"/>
              <a:ext cx="40023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>
                  <a:latin typeface="Avenir Next LT Pro" panose="020B0504020202020204" pitchFamily="34" charset="0"/>
                </a:rPr>
                <a:t>source: https://arxiv.org/pdf/1704.04861.pdf</a:t>
              </a:r>
              <a:endParaRPr lang="en-GB" sz="900" dirty="0">
                <a:latin typeface="Avenir Next LT Pro" panose="020B0504020202020204" pitchFamily="34" charset="0"/>
              </a:endParaRPr>
            </a:p>
          </p:txBody>
        </p:sp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572001" y="1963145"/>
              <a:ext cx="4002352" cy="1368151"/>
            </a:xfrm>
            <a:prstGeom prst="rect">
              <a:avLst/>
            </a:prstGeom>
          </p:spPr>
        </p:pic>
      </p:grpSp>
      <p:grpSp>
        <p:nvGrpSpPr>
          <p:cNvPr id="10" name="Gruppieren 9"/>
          <p:cNvGrpSpPr/>
          <p:nvPr/>
        </p:nvGrpSpPr>
        <p:grpSpPr>
          <a:xfrm>
            <a:off x="4590388" y="4229033"/>
            <a:ext cx="4060680" cy="1099931"/>
            <a:chOff x="4565651" y="3861048"/>
            <a:chExt cx="4060680" cy="1099931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65651" y="3861048"/>
              <a:ext cx="4060680" cy="900486"/>
            </a:xfrm>
            <a:prstGeom prst="rect">
              <a:avLst/>
            </a:prstGeom>
          </p:spPr>
        </p:pic>
        <p:sp>
          <p:nvSpPr>
            <p:cNvPr id="12" name="Textfeld 11"/>
            <p:cNvSpPr txBox="1"/>
            <p:nvPr/>
          </p:nvSpPr>
          <p:spPr bwMode="auto">
            <a:xfrm>
              <a:off x="4572001" y="4730147"/>
              <a:ext cx="40023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>
                  <a:latin typeface="Avenir Next LT Pro" panose="020B0504020202020204" pitchFamily="34" charset="0"/>
                </a:rPr>
                <a:t>source: https://arxiv.org/pdf/1704.04861.pdf</a:t>
              </a:r>
              <a:endParaRPr lang="en-GB" sz="900" dirty="0">
                <a:latin typeface="Avenir Next LT Pro" panose="020B0504020202020204" pitchFamily="34" charset="0"/>
              </a:endParaRPr>
            </a:p>
          </p:txBody>
        </p:sp>
      </p:grpSp>
      <p:sp>
        <p:nvSpPr>
          <p:cNvPr id="19" name="Textfeld 18"/>
          <p:cNvSpPr txBox="1"/>
          <p:nvPr/>
        </p:nvSpPr>
        <p:spPr bwMode="auto">
          <a:xfrm>
            <a:off x="4596738" y="3861048"/>
            <a:ext cx="4210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b="1" dirty="0">
                <a:latin typeface="Avenir Next LT Pro" panose="020B0504020202020204" pitchFamily="34" charset="0"/>
              </a:rPr>
              <a:t>Comparison of  accuracy and size</a:t>
            </a:r>
            <a:endParaRPr lang="en-GB" sz="700" b="1" dirty="0">
              <a:latin typeface="Avenir Next LT Pro" panose="020B0504020202020204" pitchFamily="34" charset="0"/>
            </a:endParaRPr>
          </a:p>
          <a:p>
            <a:pPr algn="ctr"/>
            <a:r>
              <a:rPr lang="en-GB" sz="700" b="1" dirty="0">
                <a:latin typeface="Avenir Next LT Pro" panose="020B0504020202020204" pitchFamily="34" charset="0"/>
              </a:rPr>
              <a:t> for </a:t>
            </a:r>
            <a:r>
              <a:rPr lang="en-GB" sz="700" b="1" dirty="0" err="1">
                <a:latin typeface="Avenir Next LT Pro" panose="020B0504020202020204" pitchFamily="34" charset="0"/>
              </a:rPr>
              <a:t>depthwise</a:t>
            </a:r>
            <a:r>
              <a:rPr lang="en-GB" sz="700" b="1" dirty="0">
                <a:latin typeface="Avenir Next LT Pro" panose="020B0504020202020204" pitchFamily="34" charset="0"/>
              </a:rPr>
              <a:t> separable convolution and standard convolution</a:t>
            </a:r>
            <a:endParaRPr lang="en-GB" sz="700" b="1" dirty="0">
              <a:latin typeface="Avenir Next LT Pro" panose="020B0504020202020204" pitchFamily="34" charset="0"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238823" y="2653757"/>
            <a:ext cx="4002352" cy="12961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/>
          <p:cNvSpPr/>
          <p:nvPr/>
        </p:nvSpPr>
        <p:spPr bwMode="auto">
          <a:xfrm>
            <a:off x="217887" y="3956772"/>
            <a:ext cx="4210713" cy="19205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hteck 22"/>
          <p:cNvSpPr/>
          <p:nvPr/>
        </p:nvSpPr>
        <p:spPr bwMode="auto">
          <a:xfrm>
            <a:off x="4467818" y="1643688"/>
            <a:ext cx="4210713" cy="19205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hteck 24"/>
          <p:cNvSpPr/>
          <p:nvPr/>
        </p:nvSpPr>
        <p:spPr bwMode="auto">
          <a:xfrm>
            <a:off x="238822" y="1357947"/>
            <a:ext cx="4909177" cy="12961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 bwMode="auto">
          <a:xfrm>
            <a:off x="4597259" y="3761245"/>
            <a:ext cx="4210713" cy="19205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Characteristics of the </a:t>
            </a:r>
            <a:r>
              <a:rPr lang="en-US" dirty="0" err="1"/>
              <a:t>MobileNet</a:t>
            </a:r>
            <a:r>
              <a:rPr lang="en-US" dirty="0"/>
              <a:t> architecture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3"/>
          <p:cNvSpPr/>
          <p:nvPr/>
        </p:nvSpPr>
        <p:spPr bwMode="auto">
          <a:xfrm>
            <a:off x="336546" y="1412875"/>
            <a:ext cx="8555933" cy="42481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l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595" algn="l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545" algn="l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070" algn="l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120" algn="l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120" algn="l"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120" algn="l"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120" algn="l"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120" algn="l"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271780" lvl="2" indent="-271780">
              <a:buFont typeface="Calibri" panose="020F0502020204030204" pitchFamily="34" charset="0"/>
              <a:buChar char="→"/>
              <a:defRPr/>
            </a:pPr>
            <a:endParaRPr lang="en-US" sz="1400" i="1" dirty="0">
              <a:latin typeface="Avenir Next LT Pro" panose="020B05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23850" y="1340769"/>
            <a:ext cx="848360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→"/>
            </a:pPr>
            <a:r>
              <a:rPr lang="de-DE" sz="1600" b="1" dirty="0" err="1">
                <a:latin typeface="Avenir Next LT Pro" panose="020B0504020202020204" pitchFamily="34" charset="0"/>
              </a:rPr>
              <a:t>Depthwise</a:t>
            </a:r>
            <a:r>
              <a:rPr lang="de-DE" sz="1600" b="1" dirty="0">
                <a:latin typeface="Avenir Next LT Pro" panose="020B0504020202020204" pitchFamily="34" charset="0"/>
              </a:rPr>
              <a:t> separable </a:t>
            </a:r>
            <a:r>
              <a:rPr lang="de-DE" sz="1600" b="1" dirty="0" err="1">
                <a:latin typeface="Avenir Next LT Pro" panose="020B0504020202020204" pitchFamily="34" charset="0"/>
              </a:rPr>
              <a:t>convolutions</a:t>
            </a:r>
            <a:r>
              <a:rPr lang="de-DE" sz="1600" b="1" dirty="0">
                <a:latin typeface="Avenir Next LT Pro" panose="020B0504020202020204" pitchFamily="34" charset="0"/>
              </a:rPr>
              <a:t> (2 </a:t>
            </a:r>
            <a:r>
              <a:rPr lang="de-DE" sz="1600" b="1" dirty="0" err="1">
                <a:latin typeface="Avenir Next LT Pro" panose="020B0504020202020204" pitchFamily="34" charset="0"/>
              </a:rPr>
              <a:t>steps</a:t>
            </a:r>
            <a:r>
              <a:rPr lang="de-DE" sz="1600" b="1" dirty="0">
                <a:latin typeface="Avenir Next LT Pro" panose="020B0504020202020204" pitchFamily="34" charset="0"/>
              </a:rPr>
              <a:t>)</a:t>
            </a:r>
            <a:endParaRPr lang="de-DE" sz="1600" dirty="0">
              <a:latin typeface="Avenir Next LT Pro" panose="020B0504020202020204" pitchFamily="34" charset="0"/>
            </a:endParaRPr>
          </a:p>
          <a:p>
            <a:r>
              <a:rPr lang="de-DE" sz="1600" dirty="0">
                <a:latin typeface="Avenir Next LT Pro" panose="020B0504020202020204" pitchFamily="34" charset="0"/>
              </a:rPr>
              <a:t>	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800100" lvl="1" indent="-342900">
              <a:buAutoNum type="arabicPeriod"/>
            </a:pPr>
            <a:r>
              <a:rPr lang="de-DE" sz="1600" dirty="0" err="1">
                <a:latin typeface="Avenir Next LT Pro" panose="020B0504020202020204" pitchFamily="34" charset="0"/>
              </a:rPr>
              <a:t>Depthwise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Convolution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800100" lvl="1" indent="-342900">
              <a:buAutoNum type="arabicPeriod"/>
            </a:pPr>
            <a:r>
              <a:rPr lang="de-DE" sz="1600" dirty="0" err="1">
                <a:latin typeface="Avenir Next LT Pro" panose="020B0504020202020204" pitchFamily="34" charset="0"/>
              </a:rPr>
              <a:t>Pointwise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Convolution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lvl="1"/>
            <a:endParaRPr lang="de-DE" sz="1600" dirty="0">
              <a:latin typeface="Avenir Next LT Pro" panose="020B050402020202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→"/>
            </a:pPr>
            <a:r>
              <a:rPr lang="de-DE" sz="1600" b="1" dirty="0">
                <a:latin typeface="Avenir Next LT Pro" panose="020B0504020202020204" pitchFamily="34" charset="0"/>
              </a:rPr>
              <a:t>Global Hyperparameters</a:t>
            </a:r>
            <a:r>
              <a:rPr lang="de-DE" sz="2000" dirty="0">
                <a:latin typeface="Avenir Next LT Pro" panose="020B0504020202020204" pitchFamily="34" charset="0"/>
              </a:rPr>
              <a:t>:</a:t>
            </a:r>
            <a:endParaRPr lang="de-DE" sz="2000" dirty="0">
              <a:latin typeface="Avenir Next LT Pro" panose="020B0504020202020204" pitchFamily="34" charset="0"/>
            </a:endParaRPr>
          </a:p>
          <a:p>
            <a:pPr marL="285750" indent="-285750">
              <a:buFontTx/>
              <a:buChar char="-"/>
            </a:pPr>
            <a:endParaRPr lang="de-DE" sz="2000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venir Next LT Pro" panose="020B0504020202020204" pitchFamily="34" charset="0"/>
              </a:rPr>
              <a:t>Width Multiplier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venir Next LT Pro" panose="020B0504020202020204" pitchFamily="34" charset="0"/>
              </a:rPr>
              <a:t>Resolution Multiplier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>
              <a:latin typeface="Avenir Next LT Pro" panose="020B050402020202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→"/>
            </a:pPr>
            <a:r>
              <a:rPr lang="de-DE" sz="1600" b="1" dirty="0">
                <a:latin typeface="Avenir Next LT Pro" panose="020B0504020202020204" pitchFamily="34" charset="0"/>
              </a:rPr>
              <a:t>Standard MobileNet </a:t>
            </a:r>
            <a:r>
              <a:rPr lang="de-DE" sz="1600" b="1" dirty="0" err="1">
                <a:latin typeface="Avenir Next LT Pro" panose="020B0504020202020204" pitchFamily="34" charset="0"/>
              </a:rPr>
              <a:t>model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b="1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latin typeface="Avenir Next LT Pro" panose="020B0504020202020204" pitchFamily="34" charset="0"/>
              </a:rPr>
              <a:t>only</a:t>
            </a:r>
            <a:r>
              <a:rPr lang="de-DE" sz="1600" dirty="0">
                <a:latin typeface="Avenir Next LT Pro" panose="020B0504020202020204" pitchFamily="34" charset="0"/>
              </a:rPr>
              <a:t> 28 </a:t>
            </a:r>
            <a:r>
              <a:rPr lang="de-DE" sz="1600" dirty="0" err="1">
                <a:latin typeface="Avenir Next LT Pro" panose="020B0504020202020204" pitchFamily="34" charset="0"/>
              </a:rPr>
              <a:t>layers</a:t>
            </a:r>
            <a:r>
              <a:rPr lang="de-DE" sz="1600" dirty="0">
                <a:latin typeface="Avenir Next LT Pro" panose="020B0504020202020204" pitchFamily="34" charset="0"/>
              </a:rPr>
              <a:t>, 4.2x10</a:t>
            </a:r>
            <a:r>
              <a:rPr lang="de-DE" sz="1600" baseline="30000" dirty="0">
                <a:latin typeface="Avenir Next LT Pro" panose="020B0504020202020204" pitchFamily="34" charset="0"/>
              </a:rPr>
              <a:t>6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parameters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latin typeface="Avenir Next LT Pro" panose="020B0504020202020204" pitchFamily="34" charset="0"/>
              </a:rPr>
              <a:t>less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computation</a:t>
            </a:r>
            <a:r>
              <a:rPr lang="de-DE" sz="1600" dirty="0">
                <a:latin typeface="Avenir Next LT Pro" panose="020B0504020202020204" pitchFamily="34" charset="0"/>
              </a:rPr>
              <a:t> (8-9x </a:t>
            </a:r>
            <a:r>
              <a:rPr lang="de-DE" sz="1600" dirty="0" err="1">
                <a:latin typeface="Avenir Next LT Pro" panose="020B0504020202020204" pitchFamily="34" charset="0"/>
              </a:rPr>
              <a:t>less</a:t>
            </a:r>
            <a:r>
              <a:rPr lang="de-DE" sz="1600" dirty="0">
                <a:latin typeface="Avenir Next LT Pro" panose="020B0504020202020204" pitchFamily="34" charset="0"/>
              </a:rPr>
              <a:t>)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latin typeface="Avenir Next LT Pro" panose="020B0504020202020204" pitchFamily="34" charset="0"/>
              </a:rPr>
              <a:t>only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slightly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reduced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accuracy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latin typeface="Avenir Next LT Pro" panose="020B0504020202020204" pitchFamily="34" charset="0"/>
              </a:rPr>
              <a:t>low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risk</a:t>
            </a:r>
            <a:r>
              <a:rPr lang="de-DE" sz="1600" dirty="0">
                <a:latin typeface="Avenir Next LT Pro" panose="020B0504020202020204" pitchFamily="34" charset="0"/>
              </a:rPr>
              <a:t> of </a:t>
            </a:r>
            <a:r>
              <a:rPr lang="de-DE" sz="1600" dirty="0" err="1">
                <a:latin typeface="Avenir Next LT Pro" panose="020B0504020202020204" pitchFamily="34" charset="0"/>
              </a:rPr>
              <a:t>overfitting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latin typeface="Avenir Next LT Pro" panose="020B0504020202020204" pitchFamily="34" charset="0"/>
              </a:rPr>
              <a:t>less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regularization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required</a:t>
            </a:r>
            <a:endParaRPr lang="de-DE" sz="1600" i="1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>
              <a:latin typeface="Avenir Next LT Pro" panose="020B0504020202020204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 bwMode="auto">
          <a:xfrm>
            <a:off x="4572001" y="1700808"/>
            <a:ext cx="43204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b="1" dirty="0">
                <a:latin typeface="Avenir Next LT Pro" panose="020B0504020202020204" pitchFamily="34" charset="0"/>
              </a:rPr>
              <a:t>Distribution of parameters in standard </a:t>
            </a:r>
            <a:r>
              <a:rPr lang="en-GB" sz="700" b="1" dirty="0" err="1">
                <a:latin typeface="Avenir Next LT Pro" panose="020B0504020202020204" pitchFamily="34" charset="0"/>
              </a:rPr>
              <a:t>MobileNet</a:t>
            </a:r>
            <a:endParaRPr lang="en-GB" sz="700" b="1" dirty="0">
              <a:latin typeface="Avenir Next LT Pro" panose="020B0504020202020204" pitchFamily="34" charset="0"/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4572000" y="1963145"/>
            <a:ext cx="4002353" cy="1642483"/>
            <a:chOff x="4572000" y="1963145"/>
            <a:chExt cx="4002353" cy="1642483"/>
          </a:xfrm>
        </p:grpSpPr>
        <p:sp>
          <p:nvSpPr>
            <p:cNvPr id="17" name="Textfeld 16"/>
            <p:cNvSpPr txBox="1"/>
            <p:nvPr/>
          </p:nvSpPr>
          <p:spPr>
            <a:xfrm>
              <a:off x="4572000" y="3374796"/>
              <a:ext cx="40023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>
                  <a:latin typeface="Avenir Next LT Pro" panose="020B0504020202020204" pitchFamily="34" charset="0"/>
                </a:rPr>
                <a:t>source: https://arxiv.org/pdf/1704.04861.pdf</a:t>
              </a:r>
              <a:endParaRPr lang="en-GB" sz="900" dirty="0">
                <a:latin typeface="Avenir Next LT Pro" panose="020B0504020202020204" pitchFamily="34" charset="0"/>
              </a:endParaRPr>
            </a:p>
          </p:txBody>
        </p:sp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572001" y="1963145"/>
              <a:ext cx="4002352" cy="1368151"/>
            </a:xfrm>
            <a:prstGeom prst="rect">
              <a:avLst/>
            </a:prstGeom>
          </p:spPr>
        </p:pic>
      </p:grpSp>
      <p:grpSp>
        <p:nvGrpSpPr>
          <p:cNvPr id="10" name="Gruppieren 9"/>
          <p:cNvGrpSpPr/>
          <p:nvPr/>
        </p:nvGrpSpPr>
        <p:grpSpPr>
          <a:xfrm>
            <a:off x="4590388" y="4229033"/>
            <a:ext cx="4060680" cy="1099931"/>
            <a:chOff x="4565651" y="3861048"/>
            <a:chExt cx="4060680" cy="1099931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65651" y="3861048"/>
              <a:ext cx="4060680" cy="900486"/>
            </a:xfrm>
            <a:prstGeom prst="rect">
              <a:avLst/>
            </a:prstGeom>
          </p:spPr>
        </p:pic>
        <p:sp>
          <p:nvSpPr>
            <p:cNvPr id="12" name="Textfeld 11"/>
            <p:cNvSpPr txBox="1"/>
            <p:nvPr/>
          </p:nvSpPr>
          <p:spPr bwMode="auto">
            <a:xfrm>
              <a:off x="4572001" y="4730147"/>
              <a:ext cx="40023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>
                  <a:latin typeface="Avenir Next LT Pro" panose="020B0504020202020204" pitchFamily="34" charset="0"/>
                </a:rPr>
                <a:t>source: https://arxiv.org/pdf/1704.04861.pdf</a:t>
              </a:r>
              <a:endParaRPr lang="en-GB" sz="900" dirty="0">
                <a:latin typeface="Avenir Next LT Pro" panose="020B0504020202020204" pitchFamily="34" charset="0"/>
              </a:endParaRPr>
            </a:p>
          </p:txBody>
        </p:sp>
      </p:grpSp>
      <p:sp>
        <p:nvSpPr>
          <p:cNvPr id="19" name="Textfeld 18"/>
          <p:cNvSpPr txBox="1"/>
          <p:nvPr/>
        </p:nvSpPr>
        <p:spPr bwMode="auto">
          <a:xfrm>
            <a:off x="4596738" y="3861048"/>
            <a:ext cx="4210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b="1" dirty="0">
                <a:latin typeface="Avenir Next LT Pro" panose="020B0504020202020204" pitchFamily="34" charset="0"/>
              </a:rPr>
              <a:t>Comparison of  accuracy and size</a:t>
            </a:r>
            <a:endParaRPr lang="en-GB" sz="700" b="1" dirty="0">
              <a:latin typeface="Avenir Next LT Pro" panose="020B0504020202020204" pitchFamily="34" charset="0"/>
            </a:endParaRPr>
          </a:p>
          <a:p>
            <a:pPr algn="ctr"/>
            <a:r>
              <a:rPr lang="en-GB" sz="700" b="1" dirty="0">
                <a:latin typeface="Avenir Next LT Pro" panose="020B0504020202020204" pitchFamily="34" charset="0"/>
              </a:rPr>
              <a:t> for </a:t>
            </a:r>
            <a:r>
              <a:rPr lang="en-GB" sz="700" b="1" dirty="0" err="1">
                <a:latin typeface="Avenir Next LT Pro" panose="020B0504020202020204" pitchFamily="34" charset="0"/>
              </a:rPr>
              <a:t>depthwise</a:t>
            </a:r>
            <a:r>
              <a:rPr lang="en-GB" sz="700" b="1" dirty="0">
                <a:latin typeface="Avenir Next LT Pro" panose="020B0504020202020204" pitchFamily="34" charset="0"/>
              </a:rPr>
              <a:t> separable convolution and standard convolution</a:t>
            </a:r>
            <a:endParaRPr lang="en-GB" sz="700" b="1" dirty="0">
              <a:latin typeface="Avenir Next LT Pro" panose="020B05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/>
              <a:t>Depthwise</a:t>
            </a:r>
            <a:r>
              <a:rPr lang="en-US" dirty="0"/>
              <a:t> separable convolution (1 / 3)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3"/>
          <p:cNvSpPr/>
          <p:nvPr/>
        </p:nvSpPr>
        <p:spPr bwMode="auto">
          <a:xfrm>
            <a:off x="336546" y="1412875"/>
            <a:ext cx="8555933" cy="42481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l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595" algn="l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545" algn="l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070" algn="l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120" algn="l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120" algn="l"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120" algn="l"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120" algn="l"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120" algn="l"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271780" lvl="2" indent="-271780">
              <a:buFont typeface="Calibri" panose="020F0502020204030204" pitchFamily="34" charset="0"/>
              <a:buChar char="→"/>
              <a:defRPr/>
            </a:pPr>
            <a:endParaRPr lang="en-US" sz="1400" i="1" dirty="0">
              <a:latin typeface="Avenir Next LT Pro" panose="020B05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23850" y="1340769"/>
            <a:ext cx="8483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→"/>
            </a:pPr>
            <a:endParaRPr lang="de-DE" sz="1600" dirty="0">
              <a:latin typeface="Avenir Next LT Pro" panose="020B05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000" y="2493000"/>
            <a:ext cx="3038497" cy="207646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872" y="2501223"/>
            <a:ext cx="2232200" cy="207646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3"/>
          <a:srcRect l="47506" r="3906" b="14842"/>
          <a:stretch>
            <a:fillRect/>
          </a:stretch>
        </p:blipFill>
        <p:spPr>
          <a:xfrm>
            <a:off x="3845030" y="2501223"/>
            <a:ext cx="1727999" cy="951945"/>
          </a:xfrm>
          <a:prstGeom prst="rect">
            <a:avLst/>
          </a:prstGeom>
        </p:spPr>
      </p:pic>
      <p:pic>
        <p:nvPicPr>
          <p:cNvPr id="1026" name="Picture 2" descr="Image Scaling using Deep Convolutional Neural Networks — Flipboard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985" y="3353809"/>
            <a:ext cx="1735044" cy="126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feld 32"/>
          <p:cNvSpPr txBox="1"/>
          <p:nvPr/>
        </p:nvSpPr>
        <p:spPr bwMode="auto">
          <a:xfrm>
            <a:off x="323850" y="1340769"/>
            <a:ext cx="848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→"/>
            </a:pPr>
            <a:r>
              <a:rPr lang="de-DE" sz="1600" b="1" dirty="0" err="1">
                <a:latin typeface="Avenir Next LT Pro" panose="020B0504020202020204" pitchFamily="34" charset="0"/>
              </a:rPr>
              <a:t>Recap</a:t>
            </a:r>
            <a:r>
              <a:rPr lang="de-DE" sz="1600" b="1" dirty="0">
                <a:latin typeface="Avenir Next LT Pro" panose="020B0504020202020204" pitchFamily="34" charset="0"/>
              </a:rPr>
              <a:t>: Standard </a:t>
            </a:r>
            <a:r>
              <a:rPr lang="de-DE" sz="1600" b="1" dirty="0" err="1">
                <a:latin typeface="Avenir Next LT Pro" panose="020B0504020202020204" pitchFamily="34" charset="0"/>
              </a:rPr>
              <a:t>Convolution</a:t>
            </a:r>
            <a:endParaRPr lang="de-DE" sz="1600" b="1" dirty="0">
              <a:latin typeface="Avenir Next LT Pro" panose="020B050402020202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→"/>
            </a:pPr>
            <a:endParaRPr lang="de-DE" sz="1600" b="1" dirty="0">
              <a:latin typeface="Avenir Next LT Pro" panose="020B050402020202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 bwMode="auto">
          <a:xfrm>
            <a:off x="297095" y="5430193"/>
            <a:ext cx="49554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latin typeface="Avenir Next LT Pro" panose="020B0504020202020204" pitchFamily="34" charset="0"/>
              </a:rPr>
              <a:t>sources: </a:t>
            </a:r>
            <a:r>
              <a:rPr lang="de-DE" sz="900" dirty="0">
                <a:latin typeface="Avenir Next LT Pro" panose="020B0504020202020204" pitchFamily="34" charset="0"/>
              </a:rPr>
              <a:t>engineering.flipboard.com</a:t>
            </a:r>
            <a:endParaRPr lang="en-GB" sz="900" dirty="0">
              <a:latin typeface="Avenir Next LT Pro" panose="020B05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/>
              <a:t>Depthwise</a:t>
            </a:r>
            <a:r>
              <a:rPr lang="en-US" dirty="0"/>
              <a:t> separable convolution (2 / 3)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3"/>
          <p:cNvSpPr/>
          <p:nvPr/>
        </p:nvSpPr>
        <p:spPr bwMode="auto">
          <a:xfrm>
            <a:off x="336546" y="1412875"/>
            <a:ext cx="8555933" cy="42481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l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595" algn="l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545" algn="l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070" algn="l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120" algn="l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120" algn="l"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120" algn="l"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120" algn="l"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120" algn="l"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271780" lvl="2" indent="-271780">
              <a:buFont typeface="Calibri" panose="020F0502020204030204" pitchFamily="34" charset="0"/>
              <a:buChar char="→"/>
              <a:defRPr/>
            </a:pPr>
            <a:endParaRPr lang="en-US" sz="1400" i="1" dirty="0">
              <a:latin typeface="Avenir Next LT Pro" panose="020B05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23850" y="1340769"/>
            <a:ext cx="848360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→"/>
            </a:pPr>
            <a:r>
              <a:rPr lang="de-DE" sz="1600" b="1" dirty="0">
                <a:latin typeface="Avenir Next LT Pro" panose="020B0504020202020204" pitchFamily="34" charset="0"/>
              </a:rPr>
              <a:t>Standard </a:t>
            </a:r>
            <a:r>
              <a:rPr lang="de-DE" sz="1600" b="1" dirty="0" err="1">
                <a:latin typeface="Avenir Next LT Pro" panose="020B0504020202020204" pitchFamily="34" charset="0"/>
              </a:rPr>
              <a:t>Convolution</a:t>
            </a:r>
            <a:endParaRPr lang="de-DE" sz="1600" b="1" dirty="0">
              <a:latin typeface="Avenir Next LT Pro" panose="020B050402020202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→"/>
            </a:pPr>
            <a:endParaRPr lang="de-DE" sz="1600" b="1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latin typeface="Avenir Next LT Pro" panose="020B0504020202020204" pitchFamily="34" charset="0"/>
              </a:rPr>
              <a:t>applies</a:t>
            </a:r>
            <a:r>
              <a:rPr lang="de-DE" sz="1600" dirty="0">
                <a:latin typeface="Avenir Next LT Pro" panose="020B0504020202020204" pitchFamily="34" charset="0"/>
              </a:rPr>
              <a:t> 1 </a:t>
            </a:r>
            <a:r>
              <a:rPr lang="de-DE" sz="1600" dirty="0" err="1">
                <a:latin typeface="Avenir Next LT Pro" panose="020B0504020202020204" pitchFamily="34" charset="0"/>
              </a:rPr>
              <a:t>kernel</a:t>
            </a:r>
            <a:r>
              <a:rPr lang="de-DE" sz="1600" dirty="0">
                <a:latin typeface="Avenir Next LT Pro" panose="020B0504020202020204" pitchFamily="34" charset="0"/>
              </a:rPr>
              <a:t>/</a:t>
            </a:r>
            <a:r>
              <a:rPr lang="de-DE" sz="1600" dirty="0" err="1">
                <a:latin typeface="Avenir Next LT Pro" panose="020B0504020202020204" pitchFamily="34" charset="0"/>
              </a:rPr>
              <a:t>filter</a:t>
            </a:r>
            <a:r>
              <a:rPr lang="de-DE" sz="1600" dirty="0">
                <a:latin typeface="Avenir Next LT Pro" panose="020B0504020202020204" pitchFamily="34" charset="0"/>
              </a:rPr>
              <a:t> to all </a:t>
            </a:r>
            <a:r>
              <a:rPr lang="de-DE" sz="1600" dirty="0" err="1">
                <a:latin typeface="Avenir Next LT Pro" panose="020B0504020202020204" pitchFamily="34" charset="0"/>
              </a:rPr>
              <a:t>channels</a:t>
            </a:r>
            <a:r>
              <a:rPr lang="de-DE" sz="1600" dirty="0">
                <a:latin typeface="Avenir Next LT Pro" panose="020B0504020202020204" pitchFamily="34" charset="0"/>
              </a:rPr>
              <a:t> at a time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latin typeface="Avenir Next LT Pro" panose="020B0504020202020204" pitchFamily="34" charset="0"/>
              </a:rPr>
              <a:t>slides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kernel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across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image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latin typeface="Avenir Next LT Pro" panose="020B0504020202020204" pitchFamily="34" charset="0"/>
              </a:rPr>
              <a:t>each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step</a:t>
            </a:r>
            <a:r>
              <a:rPr lang="de-DE" sz="1600" dirty="0">
                <a:latin typeface="Avenir Next LT Pro" panose="020B0504020202020204" pitchFamily="34" charset="0"/>
              </a:rPr>
              <a:t>: </a:t>
            </a:r>
            <a:r>
              <a:rPr lang="de-DE" sz="1600" dirty="0" err="1">
                <a:latin typeface="Avenir Next LT Pro" panose="020B0504020202020204" pitchFamily="34" charset="0"/>
              </a:rPr>
              <a:t>weighted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sum</a:t>
            </a:r>
            <a:r>
              <a:rPr lang="de-DE" sz="1600" dirty="0">
                <a:latin typeface="Avenir Next LT Pro" panose="020B0504020202020204" pitchFamily="34" charset="0"/>
              </a:rPr>
              <a:t> of  </a:t>
            </a:r>
            <a:r>
              <a:rPr lang="de-DE" sz="1600" dirty="0" err="1">
                <a:latin typeface="Avenir Next LT Pro" panose="020B0504020202020204" pitchFamily="34" charset="0"/>
              </a:rPr>
              <a:t>covered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area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latin typeface="Avenir Next LT Pro" panose="020B0504020202020204" pitchFamily="34" charset="0"/>
              </a:rPr>
              <a:t>combines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values</a:t>
            </a:r>
            <a:r>
              <a:rPr lang="de-DE" sz="1600" dirty="0">
                <a:latin typeface="Avenir Next LT Pro" panose="020B0504020202020204" pitchFamily="34" charset="0"/>
              </a:rPr>
              <a:t> of </a:t>
            </a:r>
            <a:r>
              <a:rPr lang="de-DE" sz="1600" dirty="0" err="1">
                <a:latin typeface="Avenir Next LT Pro" panose="020B0504020202020204" pitchFamily="34" charset="0"/>
              </a:rPr>
              <a:t>channels</a:t>
            </a:r>
            <a:endParaRPr lang="de-DE" sz="1600" dirty="0">
              <a:latin typeface="Avenir Next LT Pro" panose="020B0504020202020204" pitchFamily="34" charset="0"/>
            </a:endParaRPr>
          </a:p>
          <a:p>
            <a:endParaRPr lang="de-DE" sz="1600" b="1" dirty="0">
              <a:latin typeface="Avenir Next LT Pro" panose="020B050402020202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→"/>
            </a:pPr>
            <a:r>
              <a:rPr lang="de-DE" sz="1600" b="1" dirty="0" err="1">
                <a:latin typeface="Avenir Next LT Pro" panose="020B0504020202020204" pitchFamily="34" charset="0"/>
              </a:rPr>
              <a:t>Depthwise</a:t>
            </a:r>
            <a:r>
              <a:rPr lang="de-DE" sz="1600" b="1" dirty="0">
                <a:latin typeface="Avenir Next LT Pro" panose="020B0504020202020204" pitchFamily="34" charset="0"/>
              </a:rPr>
              <a:t> </a:t>
            </a:r>
            <a:r>
              <a:rPr lang="de-DE" sz="1600" b="1" dirty="0" err="1">
                <a:latin typeface="Avenir Next LT Pro" panose="020B0504020202020204" pitchFamily="34" charset="0"/>
              </a:rPr>
              <a:t>Convolution</a:t>
            </a:r>
            <a:endParaRPr lang="de-DE" sz="1600" b="1" dirty="0">
              <a:latin typeface="Avenir Next LT Pro" panose="020B050402020202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→"/>
            </a:pPr>
            <a:endParaRPr lang="de-DE" sz="1600" b="1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latin typeface="Avenir Next LT Pro" panose="020B0504020202020204" pitchFamily="34" charset="0"/>
              </a:rPr>
              <a:t>no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combination</a:t>
            </a:r>
            <a:r>
              <a:rPr lang="de-DE" sz="1600" dirty="0">
                <a:latin typeface="Avenir Next LT Pro" panose="020B0504020202020204" pitchFamily="34" charset="0"/>
              </a:rPr>
              <a:t> of </a:t>
            </a:r>
            <a:r>
              <a:rPr lang="de-DE" sz="1600" dirty="0" err="1">
                <a:latin typeface="Avenir Next LT Pro" panose="020B0504020202020204" pitchFamily="34" charset="0"/>
              </a:rPr>
              <a:t>the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input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channels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latin typeface="Avenir Next LT Pro" panose="020B0504020202020204" pitchFamily="34" charset="0"/>
              </a:rPr>
              <a:t>seperate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convolution</a:t>
            </a:r>
            <a:r>
              <a:rPr lang="de-DE" sz="1600" dirty="0">
                <a:latin typeface="Avenir Next LT Pro" panose="020B0504020202020204" pitchFamily="34" charset="0"/>
              </a:rPr>
              <a:t> on </a:t>
            </a:r>
            <a:r>
              <a:rPr lang="de-DE" sz="1600" dirty="0" err="1">
                <a:latin typeface="Avenir Next LT Pro" panose="020B0504020202020204" pitchFamily="34" charset="0"/>
              </a:rPr>
              <a:t>each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channel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→"/>
            </a:pPr>
            <a:endParaRPr lang="de-DE" sz="1600" b="1" dirty="0">
              <a:latin typeface="Avenir Next LT Pro" panose="020B050402020202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→"/>
            </a:pPr>
            <a:r>
              <a:rPr lang="de-DE" sz="1600" b="1" dirty="0" err="1">
                <a:latin typeface="Avenir Next LT Pro" panose="020B0504020202020204" pitchFamily="34" charset="0"/>
              </a:rPr>
              <a:t>Pointwise</a:t>
            </a:r>
            <a:r>
              <a:rPr lang="de-DE" sz="1600" b="1" dirty="0">
                <a:latin typeface="Avenir Next LT Pro" panose="020B0504020202020204" pitchFamily="34" charset="0"/>
              </a:rPr>
              <a:t> </a:t>
            </a:r>
            <a:r>
              <a:rPr lang="de-DE" sz="1600" b="1" dirty="0" err="1">
                <a:latin typeface="Avenir Next LT Pro" panose="020B0504020202020204" pitchFamily="34" charset="0"/>
              </a:rPr>
              <a:t>Convolution</a:t>
            </a:r>
            <a:r>
              <a:rPr lang="de-DE" sz="1600" b="1" dirty="0">
                <a:latin typeface="Avenir Next LT Pro" panose="020B0504020202020204" pitchFamily="34" charset="0"/>
              </a:rPr>
              <a:t> </a:t>
            </a:r>
            <a:endParaRPr lang="de-DE" sz="1600" b="1" dirty="0">
              <a:latin typeface="Avenir Next LT Pro" panose="020B050402020202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→"/>
            </a:pPr>
            <a:endParaRPr lang="de-DE" sz="1600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venir Next LT Pro" panose="020B0504020202020204" pitchFamily="34" charset="0"/>
              </a:rPr>
              <a:t>same </a:t>
            </a:r>
            <a:r>
              <a:rPr lang="de-DE" sz="1600" dirty="0" err="1">
                <a:latin typeface="Avenir Next LT Pro" panose="020B0504020202020204" pitchFamily="34" charset="0"/>
              </a:rPr>
              <a:t>as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regular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convolution</a:t>
            </a:r>
            <a:r>
              <a:rPr lang="de-DE" sz="1600" dirty="0">
                <a:latin typeface="Avenir Next LT Pro" panose="020B0504020202020204" pitchFamily="34" charset="0"/>
              </a:rPr>
              <a:t> (1x1)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latin typeface="Avenir Next LT Pro" panose="020B0504020202020204" pitchFamily="34" charset="0"/>
              </a:rPr>
              <a:t>weighted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sum</a:t>
            </a:r>
            <a:r>
              <a:rPr lang="de-DE" sz="1600" dirty="0">
                <a:latin typeface="Avenir Next LT Pro" panose="020B0504020202020204" pitchFamily="34" charset="0"/>
              </a:rPr>
              <a:t> of all </a:t>
            </a:r>
            <a:r>
              <a:rPr lang="de-DE" sz="1600" dirty="0" err="1">
                <a:latin typeface="Avenir Next LT Pro" panose="020B0504020202020204" pitchFamily="34" charset="0"/>
              </a:rPr>
              <a:t>the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channels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latin typeface="Avenir Next LT Pro" panose="020B0504020202020204" pitchFamily="34" charset="0"/>
              </a:rPr>
              <a:t>combines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values</a:t>
            </a:r>
            <a:r>
              <a:rPr lang="de-DE" sz="1600" dirty="0">
                <a:latin typeface="Avenir Next LT Pro" panose="020B0504020202020204" pitchFamily="34" charset="0"/>
              </a:rPr>
              <a:t> of </a:t>
            </a:r>
            <a:r>
              <a:rPr lang="de-DE" sz="1600" dirty="0" err="1">
                <a:latin typeface="Avenir Next LT Pro" panose="020B0504020202020204" pitchFamily="34" charset="0"/>
              </a:rPr>
              <a:t>depthwise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conv</a:t>
            </a:r>
            <a:r>
              <a:rPr lang="de-DE" sz="1600" dirty="0">
                <a:latin typeface="Avenir Next LT Pro" panose="020B0504020202020204" pitchFamily="34" charset="0"/>
              </a:rPr>
              <a:t>. </a:t>
            </a:r>
            <a:r>
              <a:rPr lang="de-DE" sz="1600" dirty="0" err="1">
                <a:latin typeface="Avenir Next LT Pro" panose="020B0504020202020204" pitchFamily="34" charset="0"/>
              </a:rPr>
              <a:t>output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channels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endParaRPr lang="de-DE" sz="1600" dirty="0">
              <a:latin typeface="Avenir Next LT Pro" panose="020B0504020202020204" pitchFamily="34" charset="0"/>
            </a:endParaRPr>
          </a:p>
        </p:txBody>
      </p:sp>
      <p:grpSp>
        <p:nvGrpSpPr>
          <p:cNvPr id="31" name="Gruppieren 30"/>
          <p:cNvGrpSpPr/>
          <p:nvPr/>
        </p:nvGrpSpPr>
        <p:grpSpPr>
          <a:xfrm>
            <a:off x="6660232" y="1536813"/>
            <a:ext cx="1358849" cy="3908411"/>
            <a:chOff x="5306876" y="1679587"/>
            <a:chExt cx="1358849" cy="3908411"/>
          </a:xfrm>
        </p:grpSpPr>
        <p:grpSp>
          <p:nvGrpSpPr>
            <p:cNvPr id="30" name="Gruppieren 29"/>
            <p:cNvGrpSpPr/>
            <p:nvPr/>
          </p:nvGrpSpPr>
          <p:grpSpPr>
            <a:xfrm>
              <a:off x="5309666" y="1679587"/>
              <a:ext cx="1353268" cy="1100099"/>
              <a:chOff x="5309666" y="1679587"/>
              <a:chExt cx="1353268" cy="1100099"/>
            </a:xfrm>
          </p:grpSpPr>
          <p:pic>
            <p:nvPicPr>
              <p:cNvPr id="6" name="Grafik 5"/>
              <p:cNvPicPr>
                <a:picLocks noChangeAspect="1"/>
              </p:cNvPicPr>
              <p:nvPr/>
            </p:nvPicPr>
            <p:blipFill rotWithShape="1">
              <a:blip r:embed="rId1"/>
              <a:srcRect l="12714" r="2718"/>
              <a:stretch>
                <a:fillRect/>
              </a:stretch>
            </p:blipFill>
            <p:spPr>
              <a:xfrm>
                <a:off x="5369100" y="1679587"/>
                <a:ext cx="1234400" cy="914994"/>
              </a:xfrm>
              <a:prstGeom prst="rect">
                <a:avLst/>
              </a:prstGeom>
            </p:spPr>
          </p:pic>
          <p:sp>
            <p:nvSpPr>
              <p:cNvPr id="25" name="Textfeld 24"/>
              <p:cNvSpPr txBox="1"/>
              <p:nvPr/>
            </p:nvSpPr>
            <p:spPr bwMode="auto">
              <a:xfrm>
                <a:off x="5309666" y="2564242"/>
                <a:ext cx="13532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00" b="1" dirty="0">
                    <a:latin typeface="Avenir Next LT Pro" panose="020B0504020202020204" pitchFamily="34" charset="0"/>
                  </a:rPr>
                  <a:t>Standard convolution</a:t>
                </a:r>
                <a:endParaRPr lang="en-GB" sz="800" b="1" dirty="0">
                  <a:latin typeface="Avenir Next LT Pro" panose="020B0504020202020204" pitchFamily="34" charset="0"/>
                </a:endParaRPr>
              </a:p>
            </p:txBody>
          </p:sp>
        </p:grpSp>
        <p:grpSp>
          <p:nvGrpSpPr>
            <p:cNvPr id="29" name="Gruppieren 28"/>
            <p:cNvGrpSpPr/>
            <p:nvPr/>
          </p:nvGrpSpPr>
          <p:grpSpPr>
            <a:xfrm>
              <a:off x="5309668" y="3116195"/>
              <a:ext cx="1353265" cy="1176239"/>
              <a:chOff x="5309668" y="3116195"/>
              <a:chExt cx="1353265" cy="1176239"/>
            </a:xfrm>
          </p:grpSpPr>
          <p:pic>
            <p:nvPicPr>
              <p:cNvPr id="15" name="Grafik 14"/>
              <p:cNvPicPr>
                <a:picLocks noChangeAspect="1"/>
              </p:cNvPicPr>
              <p:nvPr/>
            </p:nvPicPr>
            <p:blipFill rotWithShape="1">
              <a:blip r:embed="rId2"/>
              <a:srcRect l="2137" r="51069"/>
              <a:stretch>
                <a:fillRect/>
              </a:stretch>
            </p:blipFill>
            <p:spPr>
              <a:xfrm>
                <a:off x="5369101" y="3116195"/>
                <a:ext cx="1234399" cy="986135"/>
              </a:xfrm>
              <a:prstGeom prst="rect">
                <a:avLst/>
              </a:prstGeom>
            </p:spPr>
          </p:pic>
          <p:sp>
            <p:nvSpPr>
              <p:cNvPr id="26" name="Textfeld 25"/>
              <p:cNvSpPr txBox="1"/>
              <p:nvPr/>
            </p:nvSpPr>
            <p:spPr bwMode="auto">
              <a:xfrm>
                <a:off x="5309668" y="4076990"/>
                <a:ext cx="135326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00" b="1" dirty="0" err="1">
                    <a:latin typeface="Avenir Next LT Pro" panose="020B0504020202020204" pitchFamily="34" charset="0"/>
                  </a:rPr>
                  <a:t>Depthwise</a:t>
                </a:r>
                <a:r>
                  <a:rPr lang="en-GB" sz="800" b="1" dirty="0">
                    <a:latin typeface="Avenir Next LT Pro" panose="020B0504020202020204" pitchFamily="34" charset="0"/>
                  </a:rPr>
                  <a:t> convolution</a:t>
                </a:r>
                <a:endParaRPr lang="en-GB" sz="800" b="1" dirty="0">
                  <a:latin typeface="Avenir Next LT Pro" panose="020B0504020202020204" pitchFamily="34" charset="0"/>
                </a:endParaRPr>
              </a:p>
            </p:txBody>
          </p:sp>
        </p:grpSp>
        <p:grpSp>
          <p:nvGrpSpPr>
            <p:cNvPr id="28" name="Gruppieren 27"/>
            <p:cNvGrpSpPr/>
            <p:nvPr/>
          </p:nvGrpSpPr>
          <p:grpSpPr>
            <a:xfrm>
              <a:off x="5306876" y="4463555"/>
              <a:ext cx="1358849" cy="1124443"/>
              <a:chOff x="5306876" y="4463555"/>
              <a:chExt cx="1358849" cy="1124443"/>
            </a:xfrm>
          </p:grpSpPr>
          <p:pic>
            <p:nvPicPr>
              <p:cNvPr id="20" name="Grafik 19"/>
              <p:cNvPicPr>
                <a:picLocks noChangeAspect="1"/>
              </p:cNvPicPr>
              <p:nvPr/>
            </p:nvPicPr>
            <p:blipFill rotWithShape="1">
              <a:blip r:embed="rId2"/>
              <a:srcRect l="53206" r="396"/>
              <a:stretch>
                <a:fillRect/>
              </a:stretch>
            </p:blipFill>
            <p:spPr bwMode="auto">
              <a:xfrm>
                <a:off x="5371792" y="4463555"/>
                <a:ext cx="1229016" cy="938287"/>
              </a:xfrm>
              <a:prstGeom prst="rect">
                <a:avLst/>
              </a:prstGeom>
            </p:spPr>
          </p:pic>
          <p:sp>
            <p:nvSpPr>
              <p:cNvPr id="27" name="Textfeld 26"/>
              <p:cNvSpPr txBox="1"/>
              <p:nvPr/>
            </p:nvSpPr>
            <p:spPr bwMode="auto">
              <a:xfrm>
                <a:off x="5306876" y="5372554"/>
                <a:ext cx="135884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00" b="1" dirty="0">
                    <a:latin typeface="Avenir Next LT Pro" panose="020B0504020202020204" pitchFamily="34" charset="0"/>
                  </a:rPr>
                  <a:t>Pointwise convolution</a:t>
                </a:r>
                <a:endParaRPr lang="en-GB" sz="800" b="1" dirty="0">
                  <a:latin typeface="Avenir Next LT Pro" panose="020B0504020202020204" pitchFamily="34" charset="0"/>
                </a:endParaRPr>
              </a:p>
            </p:txBody>
          </p:sp>
        </p:grpSp>
      </p:grpSp>
      <p:sp>
        <p:nvSpPr>
          <p:cNvPr id="37" name="Textfeld 36"/>
          <p:cNvSpPr txBox="1"/>
          <p:nvPr/>
        </p:nvSpPr>
        <p:spPr>
          <a:xfrm rot="16200000">
            <a:off x="6470450" y="3383010"/>
            <a:ext cx="4248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Avenir Next LT Pro" panose="020B0504020202020204" pitchFamily="34" charset="0"/>
              </a:rPr>
              <a:t>graphics source: </a:t>
            </a:r>
            <a:endParaRPr lang="en-GB" sz="700" dirty="0">
              <a:latin typeface="Avenir Next LT Pro" panose="020B0504020202020204" pitchFamily="34" charset="0"/>
            </a:endParaRPr>
          </a:p>
          <a:p>
            <a:pPr algn="ctr"/>
            <a:r>
              <a:rPr lang="en-GB" sz="700" dirty="0">
                <a:latin typeface="Avenir Next LT Pro" panose="020B0504020202020204" pitchFamily="34" charset="0"/>
              </a:rPr>
              <a:t>https://machinethink.net/blog/googles-mobile-net-architecture-on-iphone/</a:t>
            </a:r>
            <a:endParaRPr lang="en-GB" sz="700" dirty="0">
              <a:latin typeface="Avenir Next LT Pro" panose="020B0504020202020204" pitchFamily="34" charset="0"/>
            </a:endParaRPr>
          </a:p>
        </p:txBody>
      </p:sp>
      <p:sp>
        <p:nvSpPr>
          <p:cNvPr id="41" name="Rechteck 40"/>
          <p:cNvSpPr/>
          <p:nvPr/>
        </p:nvSpPr>
        <p:spPr bwMode="auto">
          <a:xfrm>
            <a:off x="6604034" y="1475714"/>
            <a:ext cx="1365518" cy="116119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Rechteck 41"/>
          <p:cNvSpPr/>
          <p:nvPr/>
        </p:nvSpPr>
        <p:spPr bwMode="auto">
          <a:xfrm>
            <a:off x="6649582" y="2965312"/>
            <a:ext cx="1445617" cy="116119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hteck 42"/>
          <p:cNvSpPr/>
          <p:nvPr/>
        </p:nvSpPr>
        <p:spPr bwMode="auto">
          <a:xfrm>
            <a:off x="6649582" y="4305107"/>
            <a:ext cx="1365518" cy="116119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Rechteck 43"/>
          <p:cNvSpPr/>
          <p:nvPr/>
        </p:nvSpPr>
        <p:spPr bwMode="auto">
          <a:xfrm>
            <a:off x="8124693" y="1706930"/>
            <a:ext cx="826774" cy="355213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Rechteck 45"/>
          <p:cNvSpPr/>
          <p:nvPr/>
        </p:nvSpPr>
        <p:spPr bwMode="auto">
          <a:xfrm>
            <a:off x="440969" y="2949222"/>
            <a:ext cx="4707094" cy="135588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echteck 46"/>
          <p:cNvSpPr/>
          <p:nvPr/>
        </p:nvSpPr>
        <p:spPr bwMode="auto">
          <a:xfrm>
            <a:off x="403900" y="4297496"/>
            <a:ext cx="5820096" cy="154395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hteck 22"/>
          <p:cNvSpPr/>
          <p:nvPr/>
        </p:nvSpPr>
        <p:spPr bwMode="auto">
          <a:xfrm>
            <a:off x="444950" y="1292626"/>
            <a:ext cx="4919050" cy="167268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/>
              <a:t>Depthwise</a:t>
            </a:r>
            <a:r>
              <a:rPr lang="en-US" dirty="0"/>
              <a:t> separable convolution (2 / 3)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3"/>
          <p:cNvSpPr/>
          <p:nvPr/>
        </p:nvSpPr>
        <p:spPr bwMode="auto">
          <a:xfrm>
            <a:off x="336546" y="1412875"/>
            <a:ext cx="8555933" cy="42481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l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595" algn="l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545" algn="l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070" algn="l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120" algn="l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120" algn="l"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120" algn="l"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120" algn="l"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120" algn="l">
              <a:spcBef>
                <a:spcPts val="0"/>
              </a:spcBef>
              <a:spcAft>
                <a:spcPts val="0"/>
              </a:spcAft>
              <a:buFont typeface="Wingdings" panose="05000000000000000000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271780" lvl="2" indent="-271780">
              <a:buFont typeface="Calibri" panose="020F0502020204030204" pitchFamily="34" charset="0"/>
              <a:buChar char="→"/>
              <a:defRPr/>
            </a:pPr>
            <a:endParaRPr lang="en-US" sz="1400" i="1" dirty="0">
              <a:latin typeface="Avenir Next LT Pro" panose="020B05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23850" y="1340769"/>
            <a:ext cx="848360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→"/>
            </a:pPr>
            <a:r>
              <a:rPr lang="de-DE" sz="1600" b="1" dirty="0">
                <a:latin typeface="Avenir Next LT Pro" panose="020B0504020202020204" pitchFamily="34" charset="0"/>
              </a:rPr>
              <a:t>Standard </a:t>
            </a:r>
            <a:r>
              <a:rPr lang="de-DE" sz="1600" b="1" dirty="0" err="1">
                <a:latin typeface="Avenir Next LT Pro" panose="020B0504020202020204" pitchFamily="34" charset="0"/>
              </a:rPr>
              <a:t>Convolution</a:t>
            </a:r>
            <a:endParaRPr lang="de-DE" sz="1600" b="1" dirty="0">
              <a:latin typeface="Avenir Next LT Pro" panose="020B050402020202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→"/>
            </a:pPr>
            <a:endParaRPr lang="de-DE" sz="1600" b="1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latin typeface="Avenir Next LT Pro" panose="020B0504020202020204" pitchFamily="34" charset="0"/>
              </a:rPr>
              <a:t>applies</a:t>
            </a:r>
            <a:r>
              <a:rPr lang="de-DE" sz="1600" dirty="0">
                <a:latin typeface="Avenir Next LT Pro" panose="020B0504020202020204" pitchFamily="34" charset="0"/>
              </a:rPr>
              <a:t> 1 </a:t>
            </a:r>
            <a:r>
              <a:rPr lang="de-DE" sz="1600" dirty="0" err="1">
                <a:latin typeface="Avenir Next LT Pro" panose="020B0504020202020204" pitchFamily="34" charset="0"/>
              </a:rPr>
              <a:t>kernel</a:t>
            </a:r>
            <a:r>
              <a:rPr lang="de-DE" sz="1600" dirty="0">
                <a:latin typeface="Avenir Next LT Pro" panose="020B0504020202020204" pitchFamily="34" charset="0"/>
              </a:rPr>
              <a:t>/</a:t>
            </a:r>
            <a:r>
              <a:rPr lang="de-DE" sz="1600" dirty="0" err="1">
                <a:latin typeface="Avenir Next LT Pro" panose="020B0504020202020204" pitchFamily="34" charset="0"/>
              </a:rPr>
              <a:t>filter</a:t>
            </a:r>
            <a:r>
              <a:rPr lang="de-DE" sz="1600" dirty="0">
                <a:latin typeface="Avenir Next LT Pro" panose="020B0504020202020204" pitchFamily="34" charset="0"/>
              </a:rPr>
              <a:t> to all </a:t>
            </a:r>
            <a:r>
              <a:rPr lang="de-DE" sz="1600" dirty="0" err="1">
                <a:latin typeface="Avenir Next LT Pro" panose="020B0504020202020204" pitchFamily="34" charset="0"/>
              </a:rPr>
              <a:t>channels</a:t>
            </a:r>
            <a:r>
              <a:rPr lang="de-DE" sz="1600" dirty="0">
                <a:latin typeface="Avenir Next LT Pro" panose="020B0504020202020204" pitchFamily="34" charset="0"/>
              </a:rPr>
              <a:t> at a time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latin typeface="Avenir Next LT Pro" panose="020B0504020202020204" pitchFamily="34" charset="0"/>
              </a:rPr>
              <a:t>slides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kernel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across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image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latin typeface="Avenir Next LT Pro" panose="020B0504020202020204" pitchFamily="34" charset="0"/>
              </a:rPr>
              <a:t>each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step</a:t>
            </a:r>
            <a:r>
              <a:rPr lang="de-DE" sz="1600" dirty="0">
                <a:latin typeface="Avenir Next LT Pro" panose="020B0504020202020204" pitchFamily="34" charset="0"/>
              </a:rPr>
              <a:t>: </a:t>
            </a:r>
            <a:r>
              <a:rPr lang="de-DE" sz="1600" dirty="0" err="1">
                <a:latin typeface="Avenir Next LT Pro" panose="020B0504020202020204" pitchFamily="34" charset="0"/>
              </a:rPr>
              <a:t>weighted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sum</a:t>
            </a:r>
            <a:r>
              <a:rPr lang="de-DE" sz="1600" dirty="0">
                <a:latin typeface="Avenir Next LT Pro" panose="020B0504020202020204" pitchFamily="34" charset="0"/>
              </a:rPr>
              <a:t> of  </a:t>
            </a:r>
            <a:r>
              <a:rPr lang="de-DE" sz="1600" dirty="0" err="1">
                <a:latin typeface="Avenir Next LT Pro" panose="020B0504020202020204" pitchFamily="34" charset="0"/>
              </a:rPr>
              <a:t>covered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area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latin typeface="Avenir Next LT Pro" panose="020B0504020202020204" pitchFamily="34" charset="0"/>
              </a:rPr>
              <a:t>combines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values</a:t>
            </a:r>
            <a:r>
              <a:rPr lang="de-DE" sz="1600" dirty="0">
                <a:latin typeface="Avenir Next LT Pro" panose="020B0504020202020204" pitchFamily="34" charset="0"/>
              </a:rPr>
              <a:t> of </a:t>
            </a:r>
            <a:r>
              <a:rPr lang="de-DE" sz="1600" dirty="0" err="1">
                <a:latin typeface="Avenir Next LT Pro" panose="020B0504020202020204" pitchFamily="34" charset="0"/>
              </a:rPr>
              <a:t>channels</a:t>
            </a:r>
            <a:endParaRPr lang="de-DE" sz="1600" dirty="0">
              <a:latin typeface="Avenir Next LT Pro" panose="020B0504020202020204" pitchFamily="34" charset="0"/>
            </a:endParaRPr>
          </a:p>
          <a:p>
            <a:endParaRPr lang="de-DE" sz="1600" b="1" dirty="0">
              <a:latin typeface="Avenir Next LT Pro" panose="020B050402020202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→"/>
            </a:pPr>
            <a:r>
              <a:rPr lang="de-DE" sz="1600" b="1" dirty="0" err="1">
                <a:latin typeface="Avenir Next LT Pro" panose="020B0504020202020204" pitchFamily="34" charset="0"/>
              </a:rPr>
              <a:t>Depthwise</a:t>
            </a:r>
            <a:r>
              <a:rPr lang="de-DE" sz="1600" b="1" dirty="0">
                <a:latin typeface="Avenir Next LT Pro" panose="020B0504020202020204" pitchFamily="34" charset="0"/>
              </a:rPr>
              <a:t> </a:t>
            </a:r>
            <a:r>
              <a:rPr lang="de-DE" sz="1600" b="1" dirty="0" err="1">
                <a:latin typeface="Avenir Next LT Pro" panose="020B0504020202020204" pitchFamily="34" charset="0"/>
              </a:rPr>
              <a:t>Convolution</a:t>
            </a:r>
            <a:endParaRPr lang="de-DE" sz="1600" b="1" dirty="0">
              <a:latin typeface="Avenir Next LT Pro" panose="020B050402020202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→"/>
            </a:pPr>
            <a:endParaRPr lang="de-DE" sz="1600" b="1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latin typeface="Avenir Next LT Pro" panose="020B0504020202020204" pitchFamily="34" charset="0"/>
              </a:rPr>
              <a:t>no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combination</a:t>
            </a:r>
            <a:r>
              <a:rPr lang="de-DE" sz="1600" dirty="0">
                <a:latin typeface="Avenir Next LT Pro" panose="020B0504020202020204" pitchFamily="34" charset="0"/>
              </a:rPr>
              <a:t> of </a:t>
            </a:r>
            <a:r>
              <a:rPr lang="de-DE" sz="1600" dirty="0" err="1">
                <a:latin typeface="Avenir Next LT Pro" panose="020B0504020202020204" pitchFamily="34" charset="0"/>
              </a:rPr>
              <a:t>the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input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channels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latin typeface="Avenir Next LT Pro" panose="020B0504020202020204" pitchFamily="34" charset="0"/>
              </a:rPr>
              <a:t>seperate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convolution</a:t>
            </a:r>
            <a:r>
              <a:rPr lang="de-DE" sz="1600" dirty="0">
                <a:latin typeface="Avenir Next LT Pro" panose="020B0504020202020204" pitchFamily="34" charset="0"/>
              </a:rPr>
              <a:t> on </a:t>
            </a:r>
            <a:r>
              <a:rPr lang="de-DE" sz="1600" dirty="0" err="1">
                <a:latin typeface="Avenir Next LT Pro" panose="020B0504020202020204" pitchFamily="34" charset="0"/>
              </a:rPr>
              <a:t>each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channel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→"/>
            </a:pPr>
            <a:endParaRPr lang="de-DE" sz="1600" b="1" dirty="0">
              <a:latin typeface="Avenir Next LT Pro" panose="020B050402020202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→"/>
            </a:pPr>
            <a:r>
              <a:rPr lang="de-DE" sz="1600" b="1" dirty="0" err="1">
                <a:latin typeface="Avenir Next LT Pro" panose="020B0504020202020204" pitchFamily="34" charset="0"/>
              </a:rPr>
              <a:t>Pointwise</a:t>
            </a:r>
            <a:r>
              <a:rPr lang="de-DE" sz="1600" b="1" dirty="0">
                <a:latin typeface="Avenir Next LT Pro" panose="020B0504020202020204" pitchFamily="34" charset="0"/>
              </a:rPr>
              <a:t> </a:t>
            </a:r>
            <a:r>
              <a:rPr lang="de-DE" sz="1600" b="1" dirty="0" err="1">
                <a:latin typeface="Avenir Next LT Pro" panose="020B0504020202020204" pitchFamily="34" charset="0"/>
              </a:rPr>
              <a:t>Convolution</a:t>
            </a:r>
            <a:r>
              <a:rPr lang="de-DE" sz="1600" b="1" dirty="0">
                <a:latin typeface="Avenir Next LT Pro" panose="020B0504020202020204" pitchFamily="34" charset="0"/>
              </a:rPr>
              <a:t> </a:t>
            </a:r>
            <a:endParaRPr lang="de-DE" sz="1600" b="1" dirty="0">
              <a:latin typeface="Avenir Next LT Pro" panose="020B050402020202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→"/>
            </a:pPr>
            <a:endParaRPr lang="de-DE" sz="1600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venir Next LT Pro" panose="020B0504020202020204" pitchFamily="34" charset="0"/>
              </a:rPr>
              <a:t>same </a:t>
            </a:r>
            <a:r>
              <a:rPr lang="de-DE" sz="1600" dirty="0" err="1">
                <a:latin typeface="Avenir Next LT Pro" panose="020B0504020202020204" pitchFamily="34" charset="0"/>
              </a:rPr>
              <a:t>as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regular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convolution</a:t>
            </a:r>
            <a:r>
              <a:rPr lang="de-DE" sz="1600" dirty="0">
                <a:latin typeface="Avenir Next LT Pro" panose="020B0504020202020204" pitchFamily="34" charset="0"/>
              </a:rPr>
              <a:t> (1x1)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latin typeface="Avenir Next LT Pro" panose="020B0504020202020204" pitchFamily="34" charset="0"/>
              </a:rPr>
              <a:t>weighted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sum</a:t>
            </a:r>
            <a:r>
              <a:rPr lang="de-DE" sz="1600" dirty="0">
                <a:latin typeface="Avenir Next LT Pro" panose="020B0504020202020204" pitchFamily="34" charset="0"/>
              </a:rPr>
              <a:t> of all </a:t>
            </a:r>
            <a:r>
              <a:rPr lang="de-DE" sz="1600" dirty="0" err="1">
                <a:latin typeface="Avenir Next LT Pro" panose="020B0504020202020204" pitchFamily="34" charset="0"/>
              </a:rPr>
              <a:t>the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channels</a:t>
            </a:r>
            <a:endParaRPr lang="de-DE" sz="1600" dirty="0">
              <a:latin typeface="Avenir Next LT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latin typeface="Avenir Next LT Pro" panose="020B0504020202020204" pitchFamily="34" charset="0"/>
              </a:rPr>
              <a:t>combines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values</a:t>
            </a:r>
            <a:r>
              <a:rPr lang="de-DE" sz="1600" dirty="0">
                <a:latin typeface="Avenir Next LT Pro" panose="020B0504020202020204" pitchFamily="34" charset="0"/>
              </a:rPr>
              <a:t> of </a:t>
            </a:r>
            <a:r>
              <a:rPr lang="de-DE" sz="1600" dirty="0" err="1">
                <a:latin typeface="Avenir Next LT Pro" panose="020B0504020202020204" pitchFamily="34" charset="0"/>
              </a:rPr>
              <a:t>depthwise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conv</a:t>
            </a:r>
            <a:r>
              <a:rPr lang="de-DE" sz="1600" dirty="0">
                <a:latin typeface="Avenir Next LT Pro" panose="020B0504020202020204" pitchFamily="34" charset="0"/>
              </a:rPr>
              <a:t>. </a:t>
            </a:r>
            <a:r>
              <a:rPr lang="de-DE" sz="1600" dirty="0" err="1">
                <a:latin typeface="Avenir Next LT Pro" panose="020B0504020202020204" pitchFamily="34" charset="0"/>
              </a:rPr>
              <a:t>output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r>
              <a:rPr lang="de-DE" sz="1600" dirty="0" err="1">
                <a:latin typeface="Avenir Next LT Pro" panose="020B0504020202020204" pitchFamily="34" charset="0"/>
              </a:rPr>
              <a:t>channels</a:t>
            </a:r>
            <a:r>
              <a:rPr lang="de-DE" sz="1600" dirty="0">
                <a:latin typeface="Avenir Next LT Pro" panose="020B0504020202020204" pitchFamily="34" charset="0"/>
              </a:rPr>
              <a:t> </a:t>
            </a:r>
            <a:endParaRPr lang="de-DE" sz="1600" dirty="0">
              <a:latin typeface="Avenir Next LT Pro" panose="020B0504020202020204" pitchFamily="34" charset="0"/>
            </a:endParaRPr>
          </a:p>
        </p:txBody>
      </p:sp>
      <p:grpSp>
        <p:nvGrpSpPr>
          <p:cNvPr id="31" name="Gruppieren 30"/>
          <p:cNvGrpSpPr/>
          <p:nvPr/>
        </p:nvGrpSpPr>
        <p:grpSpPr>
          <a:xfrm>
            <a:off x="6660232" y="1536813"/>
            <a:ext cx="1358849" cy="3908411"/>
            <a:chOff x="5306876" y="1679587"/>
            <a:chExt cx="1358849" cy="3908411"/>
          </a:xfrm>
        </p:grpSpPr>
        <p:grpSp>
          <p:nvGrpSpPr>
            <p:cNvPr id="30" name="Gruppieren 29"/>
            <p:cNvGrpSpPr/>
            <p:nvPr/>
          </p:nvGrpSpPr>
          <p:grpSpPr>
            <a:xfrm>
              <a:off x="5309666" y="1679587"/>
              <a:ext cx="1353268" cy="1100099"/>
              <a:chOff x="5309666" y="1679587"/>
              <a:chExt cx="1353268" cy="1100099"/>
            </a:xfrm>
          </p:grpSpPr>
          <p:pic>
            <p:nvPicPr>
              <p:cNvPr id="6" name="Grafik 5"/>
              <p:cNvPicPr>
                <a:picLocks noChangeAspect="1"/>
              </p:cNvPicPr>
              <p:nvPr/>
            </p:nvPicPr>
            <p:blipFill rotWithShape="1">
              <a:blip r:embed="rId1"/>
              <a:srcRect l="12714" r="2718"/>
              <a:stretch>
                <a:fillRect/>
              </a:stretch>
            </p:blipFill>
            <p:spPr>
              <a:xfrm>
                <a:off x="5369100" y="1679587"/>
                <a:ext cx="1234400" cy="914994"/>
              </a:xfrm>
              <a:prstGeom prst="rect">
                <a:avLst/>
              </a:prstGeom>
            </p:spPr>
          </p:pic>
          <p:sp>
            <p:nvSpPr>
              <p:cNvPr id="25" name="Textfeld 24"/>
              <p:cNvSpPr txBox="1"/>
              <p:nvPr/>
            </p:nvSpPr>
            <p:spPr bwMode="auto">
              <a:xfrm>
                <a:off x="5309666" y="2564242"/>
                <a:ext cx="13532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00" b="1" dirty="0">
                    <a:latin typeface="Avenir Next LT Pro" panose="020B0504020202020204" pitchFamily="34" charset="0"/>
                  </a:rPr>
                  <a:t>Standard convolution</a:t>
                </a:r>
                <a:endParaRPr lang="en-GB" sz="800" b="1" dirty="0">
                  <a:latin typeface="Avenir Next LT Pro" panose="020B0504020202020204" pitchFamily="34" charset="0"/>
                </a:endParaRPr>
              </a:p>
            </p:txBody>
          </p:sp>
        </p:grpSp>
        <p:grpSp>
          <p:nvGrpSpPr>
            <p:cNvPr id="29" name="Gruppieren 28"/>
            <p:cNvGrpSpPr/>
            <p:nvPr/>
          </p:nvGrpSpPr>
          <p:grpSpPr>
            <a:xfrm>
              <a:off x="5309668" y="3116195"/>
              <a:ext cx="1353265" cy="1176239"/>
              <a:chOff x="5309668" y="3116195"/>
              <a:chExt cx="1353265" cy="1176239"/>
            </a:xfrm>
          </p:grpSpPr>
          <p:pic>
            <p:nvPicPr>
              <p:cNvPr id="15" name="Grafik 14"/>
              <p:cNvPicPr>
                <a:picLocks noChangeAspect="1"/>
              </p:cNvPicPr>
              <p:nvPr/>
            </p:nvPicPr>
            <p:blipFill rotWithShape="1">
              <a:blip r:embed="rId2"/>
              <a:srcRect l="2137" r="51069"/>
              <a:stretch>
                <a:fillRect/>
              </a:stretch>
            </p:blipFill>
            <p:spPr>
              <a:xfrm>
                <a:off x="5369101" y="3116195"/>
                <a:ext cx="1234399" cy="986135"/>
              </a:xfrm>
              <a:prstGeom prst="rect">
                <a:avLst/>
              </a:prstGeom>
            </p:spPr>
          </p:pic>
          <p:sp>
            <p:nvSpPr>
              <p:cNvPr id="26" name="Textfeld 25"/>
              <p:cNvSpPr txBox="1"/>
              <p:nvPr/>
            </p:nvSpPr>
            <p:spPr bwMode="auto">
              <a:xfrm>
                <a:off x="5309668" y="4076990"/>
                <a:ext cx="135326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00" b="1" dirty="0" err="1">
                    <a:latin typeface="Avenir Next LT Pro" panose="020B0504020202020204" pitchFamily="34" charset="0"/>
                  </a:rPr>
                  <a:t>Depthwise</a:t>
                </a:r>
                <a:r>
                  <a:rPr lang="en-GB" sz="800" b="1" dirty="0">
                    <a:latin typeface="Avenir Next LT Pro" panose="020B0504020202020204" pitchFamily="34" charset="0"/>
                  </a:rPr>
                  <a:t> convolution</a:t>
                </a:r>
                <a:endParaRPr lang="en-GB" sz="800" b="1" dirty="0">
                  <a:latin typeface="Avenir Next LT Pro" panose="020B0504020202020204" pitchFamily="34" charset="0"/>
                </a:endParaRPr>
              </a:p>
            </p:txBody>
          </p:sp>
        </p:grpSp>
        <p:grpSp>
          <p:nvGrpSpPr>
            <p:cNvPr id="28" name="Gruppieren 27"/>
            <p:cNvGrpSpPr/>
            <p:nvPr/>
          </p:nvGrpSpPr>
          <p:grpSpPr>
            <a:xfrm>
              <a:off x="5306876" y="4463555"/>
              <a:ext cx="1358849" cy="1124443"/>
              <a:chOff x="5306876" y="4463555"/>
              <a:chExt cx="1358849" cy="1124443"/>
            </a:xfrm>
          </p:grpSpPr>
          <p:pic>
            <p:nvPicPr>
              <p:cNvPr id="20" name="Grafik 19"/>
              <p:cNvPicPr>
                <a:picLocks noChangeAspect="1"/>
              </p:cNvPicPr>
              <p:nvPr/>
            </p:nvPicPr>
            <p:blipFill rotWithShape="1">
              <a:blip r:embed="rId2"/>
              <a:srcRect l="53206" r="396"/>
              <a:stretch>
                <a:fillRect/>
              </a:stretch>
            </p:blipFill>
            <p:spPr bwMode="auto">
              <a:xfrm>
                <a:off x="5371792" y="4463555"/>
                <a:ext cx="1229016" cy="938287"/>
              </a:xfrm>
              <a:prstGeom prst="rect">
                <a:avLst/>
              </a:prstGeom>
            </p:spPr>
          </p:pic>
          <p:sp>
            <p:nvSpPr>
              <p:cNvPr id="27" name="Textfeld 26"/>
              <p:cNvSpPr txBox="1"/>
              <p:nvPr/>
            </p:nvSpPr>
            <p:spPr bwMode="auto">
              <a:xfrm>
                <a:off x="5306876" y="5372554"/>
                <a:ext cx="135884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00" b="1" dirty="0">
                    <a:latin typeface="Avenir Next LT Pro" panose="020B0504020202020204" pitchFamily="34" charset="0"/>
                  </a:rPr>
                  <a:t>Pointwise convolution</a:t>
                </a:r>
                <a:endParaRPr lang="en-GB" sz="800" b="1" dirty="0">
                  <a:latin typeface="Avenir Next LT Pro" panose="020B0504020202020204" pitchFamily="34" charset="0"/>
                </a:endParaRPr>
              </a:p>
            </p:txBody>
          </p:sp>
        </p:grpSp>
      </p:grpSp>
      <p:sp>
        <p:nvSpPr>
          <p:cNvPr id="37" name="Textfeld 36"/>
          <p:cNvSpPr txBox="1"/>
          <p:nvPr/>
        </p:nvSpPr>
        <p:spPr>
          <a:xfrm rot="16200000">
            <a:off x="6470450" y="3383010"/>
            <a:ext cx="4248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Avenir Next LT Pro" panose="020B0504020202020204" pitchFamily="34" charset="0"/>
              </a:rPr>
              <a:t>graphics source: </a:t>
            </a:r>
            <a:endParaRPr lang="en-GB" sz="700" dirty="0">
              <a:latin typeface="Avenir Next LT Pro" panose="020B0504020202020204" pitchFamily="34" charset="0"/>
            </a:endParaRPr>
          </a:p>
          <a:p>
            <a:pPr algn="ctr"/>
            <a:r>
              <a:rPr lang="en-GB" sz="700" dirty="0">
                <a:latin typeface="Avenir Next LT Pro" panose="020B0504020202020204" pitchFamily="34" charset="0"/>
              </a:rPr>
              <a:t>https://machinethink.net/blog/googles-mobile-net-architecture-on-iphone/</a:t>
            </a:r>
            <a:endParaRPr lang="en-GB" sz="700" dirty="0">
              <a:latin typeface="Avenir Next LT Pro" panose="020B05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TUBS IfN Farben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ln w="19050"/>
      </a:spPr>
      <a:bodyPr/>
      <a:lstStyle/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 bwMode="auto"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BS IfN Farben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7669</Words>
  <Application>WPS Presentation</Application>
  <PresentationFormat>Bildschirmpräsentation (4:3)</PresentationFormat>
  <Paragraphs>374</Paragraphs>
  <Slides>20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SimSun</vt:lpstr>
      <vt:lpstr>Wingdings</vt:lpstr>
      <vt:lpstr>Arial</vt:lpstr>
      <vt:lpstr>Wingdings</vt:lpstr>
      <vt:lpstr>Avenir Next LT Pro</vt:lpstr>
      <vt:lpstr>Yu Gothic UI</vt:lpstr>
      <vt:lpstr>Calibri</vt:lpstr>
      <vt:lpstr>Cambria Math</vt:lpstr>
      <vt:lpstr>Microsoft YaHei</vt:lpstr>
      <vt:lpstr>Arial Unicode MS</vt:lpstr>
      <vt:lpstr>Standarddesign</vt:lpstr>
      <vt:lpstr>MobileNet – an efficient CNN for Mobile Vision Applications  </vt:lpstr>
      <vt:lpstr>Today’s agenda</vt:lpstr>
      <vt:lpstr>Introduction to MobileNets</vt:lpstr>
      <vt:lpstr>Introduction to MobileNets</vt:lpstr>
      <vt:lpstr>Characteristics of the MobileNet architecture</vt:lpstr>
      <vt:lpstr>Characteristics of the MobileNet architecture</vt:lpstr>
      <vt:lpstr>Depthwise separable convolution (1 / 3)</vt:lpstr>
      <vt:lpstr>Depthwise separable convolution (2 / 3)</vt:lpstr>
      <vt:lpstr>Depthwise separable convolution (2 / 3)</vt:lpstr>
      <vt:lpstr>Depthwise separable convolution (3 / 3)</vt:lpstr>
      <vt:lpstr>Depthwise separable convolution (3 / 3)</vt:lpstr>
      <vt:lpstr>Global Hyperparameters (1 / 2)</vt:lpstr>
      <vt:lpstr>Global Hyperparameters (2 / 2)</vt:lpstr>
      <vt:lpstr>Network structure and it’s special features</vt:lpstr>
      <vt:lpstr>Benchmark: MobileNet compared to other popular NNs (1 / 2)</vt:lpstr>
      <vt:lpstr>Benchmark: MobileNet compared to other popular NNs (2 / 2)</vt:lpstr>
      <vt:lpstr>Benchmark: MobileNet performance on various datasets</vt:lpstr>
      <vt:lpstr>PowerPoint 演示文稿</vt:lpstr>
      <vt:lpstr>Today’s summary</vt:lpstr>
      <vt:lpstr>PowerPoint 演示文稿</vt:lpstr>
    </vt:vector>
  </TitlesOfParts>
  <Company>wir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 für Nachrichtentechnik</dc:title>
  <dc:creator>Andreas Baer</dc:creator>
  <cp:lastModifiedBy>Louis</cp:lastModifiedBy>
  <cp:revision>1872</cp:revision>
  <dcterms:created xsi:type="dcterms:W3CDTF">2007-08-29T07:13:00Z</dcterms:created>
  <dcterms:modified xsi:type="dcterms:W3CDTF">2022-06-24T13:11:44Z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4BD107C01E9D4CDF91638F4C0F3040D4</vt:lpwstr>
  </property>
  <property fmtid="{D5CDD505-2E9C-101B-9397-08002B2CF9AE}" pid="3" name="KSOProductBuildVer">
    <vt:lpwstr>1033-11.2.0.11156</vt:lpwstr>
  </property>
</Properties>
</file>