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AA8F-7096-4C43-A82C-98C45D6F01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E6223BD-9BCF-4E9D-A363-7FBE38061C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2BF7947-ED5A-457B-A99D-38C220E5C2DC}"/>
              </a:ext>
            </a:extLst>
          </p:cNvPr>
          <p:cNvSpPr>
            <a:spLocks noGrp="1"/>
          </p:cNvSpPr>
          <p:nvPr>
            <p:ph type="dt" sz="half" idx="10"/>
          </p:nvPr>
        </p:nvSpPr>
        <p:spPr/>
        <p:txBody>
          <a:bodyPr/>
          <a:lstStyle/>
          <a:p>
            <a:fld id="{D75FC5B4-05F6-427A-AFB0-F8C7E0B69581}" type="datetimeFigureOut">
              <a:rPr lang="en-CA" smtClean="0"/>
              <a:t>2021-11-25</a:t>
            </a:fld>
            <a:endParaRPr lang="en-CA"/>
          </a:p>
        </p:txBody>
      </p:sp>
      <p:sp>
        <p:nvSpPr>
          <p:cNvPr id="5" name="Footer Placeholder 4">
            <a:extLst>
              <a:ext uri="{FF2B5EF4-FFF2-40B4-BE49-F238E27FC236}">
                <a16:creationId xmlns:a16="http://schemas.microsoft.com/office/drawing/2014/main" id="{0322B670-4402-4B31-A6B6-8B159878F5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B5288B3-6337-4972-9CD8-44FB86FEF94A}"/>
              </a:ext>
            </a:extLst>
          </p:cNvPr>
          <p:cNvSpPr>
            <a:spLocks noGrp="1"/>
          </p:cNvSpPr>
          <p:nvPr>
            <p:ph type="sldNum" sz="quarter" idx="12"/>
          </p:nvPr>
        </p:nvSpPr>
        <p:spPr/>
        <p:txBody>
          <a:bodyPr/>
          <a:lstStyle/>
          <a:p>
            <a:fld id="{DC6E2FD7-4DBF-4F10-82C3-7F0C0BA91560}" type="slidenum">
              <a:rPr lang="en-CA" smtClean="0"/>
              <a:t>‹#›</a:t>
            </a:fld>
            <a:endParaRPr lang="en-CA"/>
          </a:p>
        </p:txBody>
      </p:sp>
    </p:spTree>
    <p:extLst>
      <p:ext uri="{BB962C8B-B14F-4D97-AF65-F5344CB8AC3E}">
        <p14:creationId xmlns:p14="http://schemas.microsoft.com/office/powerpoint/2010/main" val="1936156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1538-B895-45C2-9E7C-37DA260E225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55460B2-D345-4445-9482-3EA290525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1236276-1808-43C4-B39F-86EA8D70CB09}"/>
              </a:ext>
            </a:extLst>
          </p:cNvPr>
          <p:cNvSpPr>
            <a:spLocks noGrp="1"/>
          </p:cNvSpPr>
          <p:nvPr>
            <p:ph type="dt" sz="half" idx="10"/>
          </p:nvPr>
        </p:nvSpPr>
        <p:spPr/>
        <p:txBody>
          <a:bodyPr/>
          <a:lstStyle/>
          <a:p>
            <a:fld id="{D75FC5B4-05F6-427A-AFB0-F8C7E0B69581}" type="datetimeFigureOut">
              <a:rPr lang="en-CA" smtClean="0"/>
              <a:t>2021-11-25</a:t>
            </a:fld>
            <a:endParaRPr lang="en-CA"/>
          </a:p>
        </p:txBody>
      </p:sp>
      <p:sp>
        <p:nvSpPr>
          <p:cNvPr id="5" name="Footer Placeholder 4">
            <a:extLst>
              <a:ext uri="{FF2B5EF4-FFF2-40B4-BE49-F238E27FC236}">
                <a16:creationId xmlns:a16="http://schemas.microsoft.com/office/drawing/2014/main" id="{B39D02A1-BF07-45BB-8AE9-DBA6ABE0562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89E76D8-80D0-47F6-8A8C-CBDA6F7A93AD}"/>
              </a:ext>
            </a:extLst>
          </p:cNvPr>
          <p:cNvSpPr>
            <a:spLocks noGrp="1"/>
          </p:cNvSpPr>
          <p:nvPr>
            <p:ph type="sldNum" sz="quarter" idx="12"/>
          </p:nvPr>
        </p:nvSpPr>
        <p:spPr/>
        <p:txBody>
          <a:bodyPr/>
          <a:lstStyle/>
          <a:p>
            <a:fld id="{DC6E2FD7-4DBF-4F10-82C3-7F0C0BA91560}" type="slidenum">
              <a:rPr lang="en-CA" smtClean="0"/>
              <a:t>‹#›</a:t>
            </a:fld>
            <a:endParaRPr lang="en-CA"/>
          </a:p>
        </p:txBody>
      </p:sp>
    </p:spTree>
    <p:extLst>
      <p:ext uri="{BB962C8B-B14F-4D97-AF65-F5344CB8AC3E}">
        <p14:creationId xmlns:p14="http://schemas.microsoft.com/office/powerpoint/2010/main" val="29138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CB2895-85DB-4C78-BECC-6E73752C52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4504909-2D24-48A4-8AF5-5F50F17748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749D6DE-F4C3-48F0-8EEC-39AB8253CB45}"/>
              </a:ext>
            </a:extLst>
          </p:cNvPr>
          <p:cNvSpPr>
            <a:spLocks noGrp="1"/>
          </p:cNvSpPr>
          <p:nvPr>
            <p:ph type="dt" sz="half" idx="10"/>
          </p:nvPr>
        </p:nvSpPr>
        <p:spPr/>
        <p:txBody>
          <a:bodyPr/>
          <a:lstStyle/>
          <a:p>
            <a:fld id="{D75FC5B4-05F6-427A-AFB0-F8C7E0B69581}" type="datetimeFigureOut">
              <a:rPr lang="en-CA" smtClean="0"/>
              <a:t>2021-11-25</a:t>
            </a:fld>
            <a:endParaRPr lang="en-CA"/>
          </a:p>
        </p:txBody>
      </p:sp>
      <p:sp>
        <p:nvSpPr>
          <p:cNvPr id="5" name="Footer Placeholder 4">
            <a:extLst>
              <a:ext uri="{FF2B5EF4-FFF2-40B4-BE49-F238E27FC236}">
                <a16:creationId xmlns:a16="http://schemas.microsoft.com/office/drawing/2014/main" id="{22F8E0B6-7449-4E9A-AAB0-0600D828DC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4E0F8FA-95B5-495D-83AF-987EB2CA8585}"/>
              </a:ext>
            </a:extLst>
          </p:cNvPr>
          <p:cNvSpPr>
            <a:spLocks noGrp="1"/>
          </p:cNvSpPr>
          <p:nvPr>
            <p:ph type="sldNum" sz="quarter" idx="12"/>
          </p:nvPr>
        </p:nvSpPr>
        <p:spPr/>
        <p:txBody>
          <a:bodyPr/>
          <a:lstStyle/>
          <a:p>
            <a:fld id="{DC6E2FD7-4DBF-4F10-82C3-7F0C0BA91560}" type="slidenum">
              <a:rPr lang="en-CA" smtClean="0"/>
              <a:t>‹#›</a:t>
            </a:fld>
            <a:endParaRPr lang="en-CA"/>
          </a:p>
        </p:txBody>
      </p:sp>
    </p:spTree>
    <p:extLst>
      <p:ext uri="{BB962C8B-B14F-4D97-AF65-F5344CB8AC3E}">
        <p14:creationId xmlns:p14="http://schemas.microsoft.com/office/powerpoint/2010/main" val="213989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1BC4-BCDF-4A2C-8486-7786FD04625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A275F19-90B6-4314-AA5F-B8A19B3E75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F268F0D-1445-4AFA-B495-2DC7FF01CFE3}"/>
              </a:ext>
            </a:extLst>
          </p:cNvPr>
          <p:cNvSpPr>
            <a:spLocks noGrp="1"/>
          </p:cNvSpPr>
          <p:nvPr>
            <p:ph type="dt" sz="half" idx="10"/>
          </p:nvPr>
        </p:nvSpPr>
        <p:spPr/>
        <p:txBody>
          <a:bodyPr/>
          <a:lstStyle/>
          <a:p>
            <a:fld id="{D75FC5B4-05F6-427A-AFB0-F8C7E0B69581}" type="datetimeFigureOut">
              <a:rPr lang="en-CA" smtClean="0"/>
              <a:t>2021-11-25</a:t>
            </a:fld>
            <a:endParaRPr lang="en-CA"/>
          </a:p>
        </p:txBody>
      </p:sp>
      <p:sp>
        <p:nvSpPr>
          <p:cNvPr id="5" name="Footer Placeholder 4">
            <a:extLst>
              <a:ext uri="{FF2B5EF4-FFF2-40B4-BE49-F238E27FC236}">
                <a16:creationId xmlns:a16="http://schemas.microsoft.com/office/drawing/2014/main" id="{F6745C7B-66A3-461E-A36B-68AA911108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D051A6D-853E-4855-B618-D58B2DAE3CF4}"/>
              </a:ext>
            </a:extLst>
          </p:cNvPr>
          <p:cNvSpPr>
            <a:spLocks noGrp="1"/>
          </p:cNvSpPr>
          <p:nvPr>
            <p:ph type="sldNum" sz="quarter" idx="12"/>
          </p:nvPr>
        </p:nvSpPr>
        <p:spPr/>
        <p:txBody>
          <a:bodyPr/>
          <a:lstStyle/>
          <a:p>
            <a:fld id="{DC6E2FD7-4DBF-4F10-82C3-7F0C0BA91560}" type="slidenum">
              <a:rPr lang="en-CA" smtClean="0"/>
              <a:t>‹#›</a:t>
            </a:fld>
            <a:endParaRPr lang="en-CA"/>
          </a:p>
        </p:txBody>
      </p:sp>
    </p:spTree>
    <p:extLst>
      <p:ext uri="{BB962C8B-B14F-4D97-AF65-F5344CB8AC3E}">
        <p14:creationId xmlns:p14="http://schemas.microsoft.com/office/powerpoint/2010/main" val="48769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0806-CC0D-47D8-A524-08CC9E1A2B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C9FFB77-7F8B-4838-B8FA-29348892F2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793B79-A661-47AC-BDE6-C4D7EA9EC18F}"/>
              </a:ext>
            </a:extLst>
          </p:cNvPr>
          <p:cNvSpPr>
            <a:spLocks noGrp="1"/>
          </p:cNvSpPr>
          <p:nvPr>
            <p:ph type="dt" sz="half" idx="10"/>
          </p:nvPr>
        </p:nvSpPr>
        <p:spPr/>
        <p:txBody>
          <a:bodyPr/>
          <a:lstStyle/>
          <a:p>
            <a:fld id="{D75FC5B4-05F6-427A-AFB0-F8C7E0B69581}" type="datetimeFigureOut">
              <a:rPr lang="en-CA" smtClean="0"/>
              <a:t>2021-11-25</a:t>
            </a:fld>
            <a:endParaRPr lang="en-CA"/>
          </a:p>
        </p:txBody>
      </p:sp>
      <p:sp>
        <p:nvSpPr>
          <p:cNvPr id="5" name="Footer Placeholder 4">
            <a:extLst>
              <a:ext uri="{FF2B5EF4-FFF2-40B4-BE49-F238E27FC236}">
                <a16:creationId xmlns:a16="http://schemas.microsoft.com/office/drawing/2014/main" id="{94CA194A-8E43-4F16-A78C-5DE38909324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7A8AA95-05AC-40A5-874E-B9F61E4FE138}"/>
              </a:ext>
            </a:extLst>
          </p:cNvPr>
          <p:cNvSpPr>
            <a:spLocks noGrp="1"/>
          </p:cNvSpPr>
          <p:nvPr>
            <p:ph type="sldNum" sz="quarter" idx="12"/>
          </p:nvPr>
        </p:nvSpPr>
        <p:spPr/>
        <p:txBody>
          <a:bodyPr/>
          <a:lstStyle/>
          <a:p>
            <a:fld id="{DC6E2FD7-4DBF-4F10-82C3-7F0C0BA91560}" type="slidenum">
              <a:rPr lang="en-CA" smtClean="0"/>
              <a:t>‹#›</a:t>
            </a:fld>
            <a:endParaRPr lang="en-CA"/>
          </a:p>
        </p:txBody>
      </p:sp>
    </p:spTree>
    <p:extLst>
      <p:ext uri="{BB962C8B-B14F-4D97-AF65-F5344CB8AC3E}">
        <p14:creationId xmlns:p14="http://schemas.microsoft.com/office/powerpoint/2010/main" val="1507699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E5F86-C870-4398-8929-8D1A99EC69E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AC26E30-73EF-43A2-A946-510DA3AB45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A82E181-F05B-44E8-B540-9E2F62EC92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3493405-9A05-40D4-A11B-C79FDA25F54B}"/>
              </a:ext>
            </a:extLst>
          </p:cNvPr>
          <p:cNvSpPr>
            <a:spLocks noGrp="1"/>
          </p:cNvSpPr>
          <p:nvPr>
            <p:ph type="dt" sz="half" idx="10"/>
          </p:nvPr>
        </p:nvSpPr>
        <p:spPr/>
        <p:txBody>
          <a:bodyPr/>
          <a:lstStyle/>
          <a:p>
            <a:fld id="{D75FC5B4-05F6-427A-AFB0-F8C7E0B69581}" type="datetimeFigureOut">
              <a:rPr lang="en-CA" smtClean="0"/>
              <a:t>2021-11-25</a:t>
            </a:fld>
            <a:endParaRPr lang="en-CA"/>
          </a:p>
        </p:txBody>
      </p:sp>
      <p:sp>
        <p:nvSpPr>
          <p:cNvPr id="6" name="Footer Placeholder 5">
            <a:extLst>
              <a:ext uri="{FF2B5EF4-FFF2-40B4-BE49-F238E27FC236}">
                <a16:creationId xmlns:a16="http://schemas.microsoft.com/office/drawing/2014/main" id="{1F2F9A30-516D-4A07-A33C-E7A0D1126E6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93FA75D-7063-4BCE-A0A6-C90FE0C025F3}"/>
              </a:ext>
            </a:extLst>
          </p:cNvPr>
          <p:cNvSpPr>
            <a:spLocks noGrp="1"/>
          </p:cNvSpPr>
          <p:nvPr>
            <p:ph type="sldNum" sz="quarter" idx="12"/>
          </p:nvPr>
        </p:nvSpPr>
        <p:spPr/>
        <p:txBody>
          <a:bodyPr/>
          <a:lstStyle/>
          <a:p>
            <a:fld id="{DC6E2FD7-4DBF-4F10-82C3-7F0C0BA91560}" type="slidenum">
              <a:rPr lang="en-CA" smtClean="0"/>
              <a:t>‹#›</a:t>
            </a:fld>
            <a:endParaRPr lang="en-CA"/>
          </a:p>
        </p:txBody>
      </p:sp>
    </p:spTree>
    <p:extLst>
      <p:ext uri="{BB962C8B-B14F-4D97-AF65-F5344CB8AC3E}">
        <p14:creationId xmlns:p14="http://schemas.microsoft.com/office/powerpoint/2010/main" val="236783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CFE4-FAB0-493A-8E8B-A4115467C76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2BA9FF8-CFB4-4A08-AA10-6B85E2B459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0F321A-72A6-44D8-8118-E9BA322FF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929FBCB-3E9F-4B77-946B-A2A55ACF61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C90FE9-85A8-43C5-B206-33395CC798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5058602-0D1D-4686-9750-62D9748C958B}"/>
              </a:ext>
            </a:extLst>
          </p:cNvPr>
          <p:cNvSpPr>
            <a:spLocks noGrp="1"/>
          </p:cNvSpPr>
          <p:nvPr>
            <p:ph type="dt" sz="half" idx="10"/>
          </p:nvPr>
        </p:nvSpPr>
        <p:spPr/>
        <p:txBody>
          <a:bodyPr/>
          <a:lstStyle/>
          <a:p>
            <a:fld id="{D75FC5B4-05F6-427A-AFB0-F8C7E0B69581}" type="datetimeFigureOut">
              <a:rPr lang="en-CA" smtClean="0"/>
              <a:t>2021-11-25</a:t>
            </a:fld>
            <a:endParaRPr lang="en-CA"/>
          </a:p>
        </p:txBody>
      </p:sp>
      <p:sp>
        <p:nvSpPr>
          <p:cNvPr id="8" name="Footer Placeholder 7">
            <a:extLst>
              <a:ext uri="{FF2B5EF4-FFF2-40B4-BE49-F238E27FC236}">
                <a16:creationId xmlns:a16="http://schemas.microsoft.com/office/drawing/2014/main" id="{82CDB405-2ECF-4F4A-8FDA-C2B828A21F2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435736A-5868-423C-9C56-01B3538A3293}"/>
              </a:ext>
            </a:extLst>
          </p:cNvPr>
          <p:cNvSpPr>
            <a:spLocks noGrp="1"/>
          </p:cNvSpPr>
          <p:nvPr>
            <p:ph type="sldNum" sz="quarter" idx="12"/>
          </p:nvPr>
        </p:nvSpPr>
        <p:spPr/>
        <p:txBody>
          <a:bodyPr/>
          <a:lstStyle/>
          <a:p>
            <a:fld id="{DC6E2FD7-4DBF-4F10-82C3-7F0C0BA91560}" type="slidenum">
              <a:rPr lang="en-CA" smtClean="0"/>
              <a:t>‹#›</a:t>
            </a:fld>
            <a:endParaRPr lang="en-CA"/>
          </a:p>
        </p:txBody>
      </p:sp>
    </p:spTree>
    <p:extLst>
      <p:ext uri="{BB962C8B-B14F-4D97-AF65-F5344CB8AC3E}">
        <p14:creationId xmlns:p14="http://schemas.microsoft.com/office/powerpoint/2010/main" val="63396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15AB-A58E-4C6B-8E2D-0D8BDD819C8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1F3D540-D05B-4A05-AC5C-DF6CC7BD756C}"/>
              </a:ext>
            </a:extLst>
          </p:cNvPr>
          <p:cNvSpPr>
            <a:spLocks noGrp="1"/>
          </p:cNvSpPr>
          <p:nvPr>
            <p:ph type="dt" sz="half" idx="10"/>
          </p:nvPr>
        </p:nvSpPr>
        <p:spPr/>
        <p:txBody>
          <a:bodyPr/>
          <a:lstStyle/>
          <a:p>
            <a:fld id="{D75FC5B4-05F6-427A-AFB0-F8C7E0B69581}" type="datetimeFigureOut">
              <a:rPr lang="en-CA" smtClean="0"/>
              <a:t>2021-11-25</a:t>
            </a:fld>
            <a:endParaRPr lang="en-CA"/>
          </a:p>
        </p:txBody>
      </p:sp>
      <p:sp>
        <p:nvSpPr>
          <p:cNvPr id="4" name="Footer Placeholder 3">
            <a:extLst>
              <a:ext uri="{FF2B5EF4-FFF2-40B4-BE49-F238E27FC236}">
                <a16:creationId xmlns:a16="http://schemas.microsoft.com/office/drawing/2014/main" id="{506391E2-C8CB-425A-BB10-F91A48AF53A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0A04A7F-B533-4AE7-B833-A23FDA95F897}"/>
              </a:ext>
            </a:extLst>
          </p:cNvPr>
          <p:cNvSpPr>
            <a:spLocks noGrp="1"/>
          </p:cNvSpPr>
          <p:nvPr>
            <p:ph type="sldNum" sz="quarter" idx="12"/>
          </p:nvPr>
        </p:nvSpPr>
        <p:spPr/>
        <p:txBody>
          <a:bodyPr/>
          <a:lstStyle/>
          <a:p>
            <a:fld id="{DC6E2FD7-4DBF-4F10-82C3-7F0C0BA91560}" type="slidenum">
              <a:rPr lang="en-CA" smtClean="0"/>
              <a:t>‹#›</a:t>
            </a:fld>
            <a:endParaRPr lang="en-CA"/>
          </a:p>
        </p:txBody>
      </p:sp>
    </p:spTree>
    <p:extLst>
      <p:ext uri="{BB962C8B-B14F-4D97-AF65-F5344CB8AC3E}">
        <p14:creationId xmlns:p14="http://schemas.microsoft.com/office/powerpoint/2010/main" val="241397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CC9AA9-6ECE-47DC-9865-4C557EDEA99E}"/>
              </a:ext>
            </a:extLst>
          </p:cNvPr>
          <p:cNvSpPr>
            <a:spLocks noGrp="1"/>
          </p:cNvSpPr>
          <p:nvPr>
            <p:ph type="dt" sz="half" idx="10"/>
          </p:nvPr>
        </p:nvSpPr>
        <p:spPr/>
        <p:txBody>
          <a:bodyPr/>
          <a:lstStyle/>
          <a:p>
            <a:fld id="{D75FC5B4-05F6-427A-AFB0-F8C7E0B69581}" type="datetimeFigureOut">
              <a:rPr lang="en-CA" smtClean="0"/>
              <a:t>2021-11-25</a:t>
            </a:fld>
            <a:endParaRPr lang="en-CA"/>
          </a:p>
        </p:txBody>
      </p:sp>
      <p:sp>
        <p:nvSpPr>
          <p:cNvPr id="3" name="Footer Placeholder 2">
            <a:extLst>
              <a:ext uri="{FF2B5EF4-FFF2-40B4-BE49-F238E27FC236}">
                <a16:creationId xmlns:a16="http://schemas.microsoft.com/office/drawing/2014/main" id="{278CD322-2CE9-48F3-BBAD-B353D39E00E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FA4CAA3-55AE-435E-8B9A-2402FDF51567}"/>
              </a:ext>
            </a:extLst>
          </p:cNvPr>
          <p:cNvSpPr>
            <a:spLocks noGrp="1"/>
          </p:cNvSpPr>
          <p:nvPr>
            <p:ph type="sldNum" sz="quarter" idx="12"/>
          </p:nvPr>
        </p:nvSpPr>
        <p:spPr/>
        <p:txBody>
          <a:bodyPr/>
          <a:lstStyle/>
          <a:p>
            <a:fld id="{DC6E2FD7-4DBF-4F10-82C3-7F0C0BA91560}" type="slidenum">
              <a:rPr lang="en-CA" smtClean="0"/>
              <a:t>‹#›</a:t>
            </a:fld>
            <a:endParaRPr lang="en-CA"/>
          </a:p>
        </p:txBody>
      </p:sp>
    </p:spTree>
    <p:extLst>
      <p:ext uri="{BB962C8B-B14F-4D97-AF65-F5344CB8AC3E}">
        <p14:creationId xmlns:p14="http://schemas.microsoft.com/office/powerpoint/2010/main" val="3887510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8F89-50A5-419D-BF07-52CC602834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C093C1F-71E0-4EE3-B1F6-B4A248AA01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B8C496B-7066-4351-A2DC-E23F4618D4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374C33-0CDB-47AB-88E3-C3C7DF800404}"/>
              </a:ext>
            </a:extLst>
          </p:cNvPr>
          <p:cNvSpPr>
            <a:spLocks noGrp="1"/>
          </p:cNvSpPr>
          <p:nvPr>
            <p:ph type="dt" sz="half" idx="10"/>
          </p:nvPr>
        </p:nvSpPr>
        <p:spPr/>
        <p:txBody>
          <a:bodyPr/>
          <a:lstStyle/>
          <a:p>
            <a:fld id="{D75FC5B4-05F6-427A-AFB0-F8C7E0B69581}" type="datetimeFigureOut">
              <a:rPr lang="en-CA" smtClean="0"/>
              <a:t>2021-11-25</a:t>
            </a:fld>
            <a:endParaRPr lang="en-CA"/>
          </a:p>
        </p:txBody>
      </p:sp>
      <p:sp>
        <p:nvSpPr>
          <p:cNvPr id="6" name="Footer Placeholder 5">
            <a:extLst>
              <a:ext uri="{FF2B5EF4-FFF2-40B4-BE49-F238E27FC236}">
                <a16:creationId xmlns:a16="http://schemas.microsoft.com/office/drawing/2014/main" id="{52E4A6A6-E05C-4B3D-BECF-F6BB0C80BC7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6C5AF6F-A7AB-4CA7-BBB6-07DCC3A2E671}"/>
              </a:ext>
            </a:extLst>
          </p:cNvPr>
          <p:cNvSpPr>
            <a:spLocks noGrp="1"/>
          </p:cNvSpPr>
          <p:nvPr>
            <p:ph type="sldNum" sz="quarter" idx="12"/>
          </p:nvPr>
        </p:nvSpPr>
        <p:spPr/>
        <p:txBody>
          <a:bodyPr/>
          <a:lstStyle/>
          <a:p>
            <a:fld id="{DC6E2FD7-4DBF-4F10-82C3-7F0C0BA91560}" type="slidenum">
              <a:rPr lang="en-CA" smtClean="0"/>
              <a:t>‹#›</a:t>
            </a:fld>
            <a:endParaRPr lang="en-CA"/>
          </a:p>
        </p:txBody>
      </p:sp>
    </p:spTree>
    <p:extLst>
      <p:ext uri="{BB962C8B-B14F-4D97-AF65-F5344CB8AC3E}">
        <p14:creationId xmlns:p14="http://schemas.microsoft.com/office/powerpoint/2010/main" val="3831422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C661-35D4-4196-930D-344CA75A8E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96826C2-B738-4169-937C-B9FF776E68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08C9929-FBE1-411B-AD7A-48C32046F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455743-AC76-4A7E-8779-DEA27E068713}"/>
              </a:ext>
            </a:extLst>
          </p:cNvPr>
          <p:cNvSpPr>
            <a:spLocks noGrp="1"/>
          </p:cNvSpPr>
          <p:nvPr>
            <p:ph type="dt" sz="half" idx="10"/>
          </p:nvPr>
        </p:nvSpPr>
        <p:spPr/>
        <p:txBody>
          <a:bodyPr/>
          <a:lstStyle/>
          <a:p>
            <a:fld id="{D75FC5B4-05F6-427A-AFB0-F8C7E0B69581}" type="datetimeFigureOut">
              <a:rPr lang="en-CA" smtClean="0"/>
              <a:t>2021-11-25</a:t>
            </a:fld>
            <a:endParaRPr lang="en-CA"/>
          </a:p>
        </p:txBody>
      </p:sp>
      <p:sp>
        <p:nvSpPr>
          <p:cNvPr id="6" name="Footer Placeholder 5">
            <a:extLst>
              <a:ext uri="{FF2B5EF4-FFF2-40B4-BE49-F238E27FC236}">
                <a16:creationId xmlns:a16="http://schemas.microsoft.com/office/drawing/2014/main" id="{D737F5B6-980D-4240-9709-49966CB0E1C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E9D3892-3F63-4552-85DC-02EAA0E325DB}"/>
              </a:ext>
            </a:extLst>
          </p:cNvPr>
          <p:cNvSpPr>
            <a:spLocks noGrp="1"/>
          </p:cNvSpPr>
          <p:nvPr>
            <p:ph type="sldNum" sz="quarter" idx="12"/>
          </p:nvPr>
        </p:nvSpPr>
        <p:spPr/>
        <p:txBody>
          <a:bodyPr/>
          <a:lstStyle/>
          <a:p>
            <a:fld id="{DC6E2FD7-4DBF-4F10-82C3-7F0C0BA91560}" type="slidenum">
              <a:rPr lang="en-CA" smtClean="0"/>
              <a:t>‹#›</a:t>
            </a:fld>
            <a:endParaRPr lang="en-CA"/>
          </a:p>
        </p:txBody>
      </p:sp>
    </p:spTree>
    <p:extLst>
      <p:ext uri="{BB962C8B-B14F-4D97-AF65-F5344CB8AC3E}">
        <p14:creationId xmlns:p14="http://schemas.microsoft.com/office/powerpoint/2010/main" val="726093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B9A282-955E-4F35-A8A7-79C845BB84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FCBBD5B-9AF4-40DF-A946-E882D1174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70E3268-B17D-4E76-86BF-F19A2B61EF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5FC5B4-05F6-427A-AFB0-F8C7E0B69581}" type="datetimeFigureOut">
              <a:rPr lang="en-CA" smtClean="0"/>
              <a:t>2021-11-25</a:t>
            </a:fld>
            <a:endParaRPr lang="en-CA"/>
          </a:p>
        </p:txBody>
      </p:sp>
      <p:sp>
        <p:nvSpPr>
          <p:cNvPr id="5" name="Footer Placeholder 4">
            <a:extLst>
              <a:ext uri="{FF2B5EF4-FFF2-40B4-BE49-F238E27FC236}">
                <a16:creationId xmlns:a16="http://schemas.microsoft.com/office/drawing/2014/main" id="{48807A6B-36CB-4AB2-BA2F-F7FFEDD855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9924A6-A435-40EE-A0C0-2536AF6810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E2FD7-4DBF-4F10-82C3-7F0C0BA91560}" type="slidenum">
              <a:rPr lang="en-CA" smtClean="0"/>
              <a:t>‹#›</a:t>
            </a:fld>
            <a:endParaRPr lang="en-CA"/>
          </a:p>
        </p:txBody>
      </p:sp>
    </p:spTree>
    <p:extLst>
      <p:ext uri="{BB962C8B-B14F-4D97-AF65-F5344CB8AC3E}">
        <p14:creationId xmlns:p14="http://schemas.microsoft.com/office/powerpoint/2010/main" val="3026092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573A10-5634-41BB-9345-345DDCC4DA2F}"/>
              </a:ext>
            </a:extLst>
          </p:cNvPr>
          <p:cNvPicPr>
            <a:picLocks noGrp="1" noChangeAspect="1"/>
          </p:cNvPicPr>
          <p:nvPr>
            <p:ph sz="half" idx="1"/>
          </p:nvPr>
        </p:nvPicPr>
        <p:blipFill>
          <a:blip r:embed="rId2"/>
          <a:stretch>
            <a:fillRect/>
          </a:stretch>
        </p:blipFill>
        <p:spPr>
          <a:xfrm>
            <a:off x="390766" y="811268"/>
            <a:ext cx="3524250" cy="2428875"/>
          </a:xfrm>
        </p:spPr>
      </p:pic>
      <p:sp>
        <p:nvSpPr>
          <p:cNvPr id="4" name="Content Placeholder 3">
            <a:extLst>
              <a:ext uri="{FF2B5EF4-FFF2-40B4-BE49-F238E27FC236}">
                <a16:creationId xmlns:a16="http://schemas.microsoft.com/office/drawing/2014/main" id="{92795A88-74FA-4A21-BF94-9726A9230552}"/>
              </a:ext>
            </a:extLst>
          </p:cNvPr>
          <p:cNvSpPr>
            <a:spLocks noGrp="1"/>
          </p:cNvSpPr>
          <p:nvPr>
            <p:ph sz="half" idx="2"/>
          </p:nvPr>
        </p:nvSpPr>
        <p:spPr>
          <a:xfrm>
            <a:off x="370114" y="171061"/>
            <a:ext cx="11451772" cy="5962359"/>
          </a:xfrm>
        </p:spPr>
        <p:txBody>
          <a:bodyPr/>
          <a:lstStyle/>
          <a:p>
            <a:pPr marL="0" indent="0">
              <a:buNone/>
            </a:pPr>
            <a:r>
              <a:rPr lang="en-CA" b="1" dirty="0"/>
              <a:t>Exploratory Analysis</a:t>
            </a:r>
          </a:p>
        </p:txBody>
      </p:sp>
      <p:pic>
        <p:nvPicPr>
          <p:cNvPr id="7" name="Picture 6">
            <a:extLst>
              <a:ext uri="{FF2B5EF4-FFF2-40B4-BE49-F238E27FC236}">
                <a16:creationId xmlns:a16="http://schemas.microsoft.com/office/drawing/2014/main" id="{7EE4FE19-6191-4AC6-A64A-DA94B2F0868C}"/>
              </a:ext>
            </a:extLst>
          </p:cNvPr>
          <p:cNvPicPr>
            <a:picLocks noChangeAspect="1"/>
          </p:cNvPicPr>
          <p:nvPr/>
        </p:nvPicPr>
        <p:blipFill>
          <a:blip r:embed="rId3"/>
          <a:stretch>
            <a:fillRect/>
          </a:stretch>
        </p:blipFill>
        <p:spPr>
          <a:xfrm>
            <a:off x="370114" y="3736948"/>
            <a:ext cx="3848100" cy="2438400"/>
          </a:xfrm>
          <a:prstGeom prst="rect">
            <a:avLst/>
          </a:prstGeom>
        </p:spPr>
      </p:pic>
      <p:pic>
        <p:nvPicPr>
          <p:cNvPr id="9" name="Picture 8">
            <a:extLst>
              <a:ext uri="{FF2B5EF4-FFF2-40B4-BE49-F238E27FC236}">
                <a16:creationId xmlns:a16="http://schemas.microsoft.com/office/drawing/2014/main" id="{FE38C92E-ADEC-46C7-BAA4-03BB30008CB3}"/>
              </a:ext>
            </a:extLst>
          </p:cNvPr>
          <p:cNvPicPr>
            <a:picLocks noChangeAspect="1"/>
          </p:cNvPicPr>
          <p:nvPr/>
        </p:nvPicPr>
        <p:blipFill>
          <a:blip r:embed="rId4"/>
          <a:stretch>
            <a:fillRect/>
          </a:stretch>
        </p:blipFill>
        <p:spPr>
          <a:xfrm>
            <a:off x="4220938" y="682652"/>
            <a:ext cx="3593547" cy="2535634"/>
          </a:xfrm>
          <a:prstGeom prst="rect">
            <a:avLst/>
          </a:prstGeom>
        </p:spPr>
      </p:pic>
      <p:pic>
        <p:nvPicPr>
          <p:cNvPr id="11" name="Picture 10">
            <a:extLst>
              <a:ext uri="{FF2B5EF4-FFF2-40B4-BE49-F238E27FC236}">
                <a16:creationId xmlns:a16="http://schemas.microsoft.com/office/drawing/2014/main" id="{EB54B769-A36E-4C71-A76B-5B05AA7B2E14}"/>
              </a:ext>
            </a:extLst>
          </p:cNvPr>
          <p:cNvPicPr>
            <a:picLocks noChangeAspect="1"/>
          </p:cNvPicPr>
          <p:nvPr/>
        </p:nvPicPr>
        <p:blipFill>
          <a:blip r:embed="rId5"/>
          <a:stretch>
            <a:fillRect/>
          </a:stretch>
        </p:blipFill>
        <p:spPr>
          <a:xfrm>
            <a:off x="7908202" y="734104"/>
            <a:ext cx="3893032" cy="2438400"/>
          </a:xfrm>
          <a:prstGeom prst="rect">
            <a:avLst/>
          </a:prstGeom>
        </p:spPr>
      </p:pic>
      <p:pic>
        <p:nvPicPr>
          <p:cNvPr id="13" name="Picture 12">
            <a:extLst>
              <a:ext uri="{FF2B5EF4-FFF2-40B4-BE49-F238E27FC236}">
                <a16:creationId xmlns:a16="http://schemas.microsoft.com/office/drawing/2014/main" id="{80D0D01A-F157-4D98-B884-AFFADAEDBACC}"/>
              </a:ext>
            </a:extLst>
          </p:cNvPr>
          <p:cNvPicPr>
            <a:picLocks noChangeAspect="1"/>
          </p:cNvPicPr>
          <p:nvPr/>
        </p:nvPicPr>
        <p:blipFill>
          <a:blip r:embed="rId6"/>
          <a:stretch>
            <a:fillRect/>
          </a:stretch>
        </p:blipFill>
        <p:spPr>
          <a:xfrm>
            <a:off x="4139380" y="3172504"/>
            <a:ext cx="3419475" cy="2714625"/>
          </a:xfrm>
          <a:prstGeom prst="rect">
            <a:avLst/>
          </a:prstGeom>
        </p:spPr>
      </p:pic>
      <p:pic>
        <p:nvPicPr>
          <p:cNvPr id="15" name="Picture 14">
            <a:extLst>
              <a:ext uri="{FF2B5EF4-FFF2-40B4-BE49-F238E27FC236}">
                <a16:creationId xmlns:a16="http://schemas.microsoft.com/office/drawing/2014/main" id="{BA093A5D-F070-4118-B808-581B5830BFA0}"/>
              </a:ext>
            </a:extLst>
          </p:cNvPr>
          <p:cNvPicPr>
            <a:picLocks noChangeAspect="1"/>
          </p:cNvPicPr>
          <p:nvPr/>
        </p:nvPicPr>
        <p:blipFill>
          <a:blip r:embed="rId7"/>
          <a:stretch>
            <a:fillRect/>
          </a:stretch>
        </p:blipFill>
        <p:spPr>
          <a:xfrm>
            <a:off x="7814485" y="3139166"/>
            <a:ext cx="3343275" cy="2781300"/>
          </a:xfrm>
          <a:prstGeom prst="rect">
            <a:avLst/>
          </a:prstGeom>
        </p:spPr>
      </p:pic>
      <p:sp>
        <p:nvSpPr>
          <p:cNvPr id="16" name="TextBox 15">
            <a:extLst>
              <a:ext uri="{FF2B5EF4-FFF2-40B4-BE49-F238E27FC236}">
                <a16:creationId xmlns:a16="http://schemas.microsoft.com/office/drawing/2014/main" id="{5664EEEC-FEC8-4541-B6C8-95C8460A1000}"/>
              </a:ext>
            </a:extLst>
          </p:cNvPr>
          <p:cNvSpPr txBox="1"/>
          <p:nvPr/>
        </p:nvSpPr>
        <p:spPr>
          <a:xfrm>
            <a:off x="471577" y="3248526"/>
            <a:ext cx="3362628" cy="461665"/>
          </a:xfrm>
          <a:prstGeom prst="rect">
            <a:avLst/>
          </a:prstGeom>
          <a:noFill/>
        </p:spPr>
        <p:txBody>
          <a:bodyPr wrap="square" rtlCol="0">
            <a:spAutoFit/>
          </a:bodyPr>
          <a:lstStyle/>
          <a:p>
            <a:pPr algn="ctr"/>
            <a:r>
              <a:rPr lang="en-CA" sz="1200" dirty="0"/>
              <a:t>Most tweets are about the Liberal party and NDP has the least</a:t>
            </a:r>
          </a:p>
        </p:txBody>
      </p:sp>
      <p:sp>
        <p:nvSpPr>
          <p:cNvPr id="17" name="TextBox 16">
            <a:extLst>
              <a:ext uri="{FF2B5EF4-FFF2-40B4-BE49-F238E27FC236}">
                <a16:creationId xmlns:a16="http://schemas.microsoft.com/office/drawing/2014/main" id="{4B214621-311A-4215-9181-305E2739384C}"/>
              </a:ext>
            </a:extLst>
          </p:cNvPr>
          <p:cNvSpPr txBox="1"/>
          <p:nvPr/>
        </p:nvSpPr>
        <p:spPr>
          <a:xfrm>
            <a:off x="612850" y="6133420"/>
            <a:ext cx="3362628" cy="461665"/>
          </a:xfrm>
          <a:prstGeom prst="rect">
            <a:avLst/>
          </a:prstGeom>
          <a:noFill/>
        </p:spPr>
        <p:txBody>
          <a:bodyPr wrap="square" rtlCol="0">
            <a:spAutoFit/>
          </a:bodyPr>
          <a:lstStyle/>
          <a:p>
            <a:pPr algn="ctr"/>
            <a:r>
              <a:rPr lang="en-CA" sz="1200" dirty="0"/>
              <a:t>Most tweets (more than double) in the sentiment analysis are positive comments</a:t>
            </a:r>
          </a:p>
        </p:txBody>
      </p:sp>
      <p:sp>
        <p:nvSpPr>
          <p:cNvPr id="18" name="TextBox 17">
            <a:extLst>
              <a:ext uri="{FF2B5EF4-FFF2-40B4-BE49-F238E27FC236}">
                <a16:creationId xmlns:a16="http://schemas.microsoft.com/office/drawing/2014/main" id="{207F36CF-74D2-421C-AF2E-5162878729C9}"/>
              </a:ext>
            </a:extLst>
          </p:cNvPr>
          <p:cNvSpPr txBox="1"/>
          <p:nvPr/>
        </p:nvSpPr>
        <p:spPr>
          <a:xfrm>
            <a:off x="4109412" y="5920466"/>
            <a:ext cx="7048347" cy="830997"/>
          </a:xfrm>
          <a:prstGeom prst="rect">
            <a:avLst/>
          </a:prstGeom>
          <a:noFill/>
        </p:spPr>
        <p:txBody>
          <a:bodyPr wrap="square" rtlCol="0">
            <a:spAutoFit/>
          </a:bodyPr>
          <a:lstStyle/>
          <a:p>
            <a:pPr algn="ctr"/>
            <a:r>
              <a:rPr lang="en-CA" sz="1200" dirty="0"/>
              <a:t>Most tweets are about the Liberal party and NDP has the least number of tweets. Liberal and Conservatives have many negative tweets about them, likely due to controversial nature of the elections. </a:t>
            </a:r>
          </a:p>
          <a:p>
            <a:pPr algn="ctr"/>
            <a:r>
              <a:rPr lang="en-CA" sz="1200" dirty="0"/>
              <a:t>Using Random Forest – TF-IDF model, we predicted the sentiment of the election tweets, our model predicts more ‘False Positives’.</a:t>
            </a:r>
          </a:p>
        </p:txBody>
      </p:sp>
    </p:spTree>
    <p:extLst>
      <p:ext uri="{BB962C8B-B14F-4D97-AF65-F5344CB8AC3E}">
        <p14:creationId xmlns:p14="http://schemas.microsoft.com/office/powerpoint/2010/main" val="3159023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F202AA-A589-45A9-B831-47617D5B83A9}"/>
              </a:ext>
            </a:extLst>
          </p:cNvPr>
          <p:cNvPicPr>
            <a:picLocks noGrp="1" noChangeAspect="1"/>
          </p:cNvPicPr>
          <p:nvPr>
            <p:ph sz="half" idx="1"/>
          </p:nvPr>
        </p:nvPicPr>
        <p:blipFill>
          <a:blip r:embed="rId2"/>
          <a:stretch>
            <a:fillRect/>
          </a:stretch>
        </p:blipFill>
        <p:spPr>
          <a:xfrm>
            <a:off x="133831" y="513071"/>
            <a:ext cx="4084068" cy="1121698"/>
          </a:xfrm>
        </p:spPr>
      </p:pic>
      <p:pic>
        <p:nvPicPr>
          <p:cNvPr id="7" name="Picture 6">
            <a:extLst>
              <a:ext uri="{FF2B5EF4-FFF2-40B4-BE49-F238E27FC236}">
                <a16:creationId xmlns:a16="http://schemas.microsoft.com/office/drawing/2014/main" id="{7066EB65-25CA-4DC7-9C94-9714472C13C8}"/>
              </a:ext>
            </a:extLst>
          </p:cNvPr>
          <p:cNvPicPr>
            <a:picLocks noChangeAspect="1"/>
          </p:cNvPicPr>
          <p:nvPr/>
        </p:nvPicPr>
        <p:blipFill>
          <a:blip r:embed="rId3"/>
          <a:stretch>
            <a:fillRect/>
          </a:stretch>
        </p:blipFill>
        <p:spPr>
          <a:xfrm>
            <a:off x="4217899" y="489528"/>
            <a:ext cx="4382526" cy="1145241"/>
          </a:xfrm>
          <a:prstGeom prst="rect">
            <a:avLst/>
          </a:prstGeom>
        </p:spPr>
      </p:pic>
      <p:sp>
        <p:nvSpPr>
          <p:cNvPr id="9" name="TextBox 8">
            <a:extLst>
              <a:ext uri="{FF2B5EF4-FFF2-40B4-BE49-F238E27FC236}">
                <a16:creationId xmlns:a16="http://schemas.microsoft.com/office/drawing/2014/main" id="{F9DF649F-B49E-4AFB-8862-E00D289CAB7E}"/>
              </a:ext>
            </a:extLst>
          </p:cNvPr>
          <p:cNvSpPr txBox="1"/>
          <p:nvPr/>
        </p:nvSpPr>
        <p:spPr>
          <a:xfrm>
            <a:off x="468346" y="6315836"/>
            <a:ext cx="11108462" cy="461665"/>
          </a:xfrm>
          <a:prstGeom prst="rect">
            <a:avLst/>
          </a:prstGeom>
          <a:noFill/>
        </p:spPr>
        <p:txBody>
          <a:bodyPr wrap="square" rtlCol="0">
            <a:spAutoFit/>
          </a:bodyPr>
          <a:lstStyle/>
          <a:p>
            <a:r>
              <a:rPr lang="en-CA" sz="1200" dirty="0"/>
              <a:t>Model Accuracy on Sentiment Analysis Dataset: The Decision Tree – Bag of Words provided the highest accuracy (83.42%). However, applying the model to the election dataset, it only had an accuracy of 62.28% which tells us that the model may be overfitting. </a:t>
            </a:r>
          </a:p>
        </p:txBody>
      </p:sp>
      <p:pic>
        <p:nvPicPr>
          <p:cNvPr id="14" name="Picture 13">
            <a:extLst>
              <a:ext uri="{FF2B5EF4-FFF2-40B4-BE49-F238E27FC236}">
                <a16:creationId xmlns:a16="http://schemas.microsoft.com/office/drawing/2014/main" id="{AD83AF8B-7781-4D6A-9A34-5038E72815C6}"/>
              </a:ext>
            </a:extLst>
          </p:cNvPr>
          <p:cNvPicPr>
            <a:picLocks noChangeAspect="1"/>
          </p:cNvPicPr>
          <p:nvPr/>
        </p:nvPicPr>
        <p:blipFill>
          <a:blip r:embed="rId4"/>
          <a:stretch>
            <a:fillRect/>
          </a:stretch>
        </p:blipFill>
        <p:spPr>
          <a:xfrm>
            <a:off x="151001" y="3429000"/>
            <a:ext cx="11202799" cy="2898572"/>
          </a:xfrm>
          <a:prstGeom prst="rect">
            <a:avLst/>
          </a:prstGeom>
        </p:spPr>
      </p:pic>
      <p:sp>
        <p:nvSpPr>
          <p:cNvPr id="15" name="TextBox 14">
            <a:extLst>
              <a:ext uri="{FF2B5EF4-FFF2-40B4-BE49-F238E27FC236}">
                <a16:creationId xmlns:a16="http://schemas.microsoft.com/office/drawing/2014/main" id="{1F752AFB-24AD-4089-B368-23222CE95324}"/>
              </a:ext>
            </a:extLst>
          </p:cNvPr>
          <p:cNvSpPr txBox="1"/>
          <p:nvPr/>
        </p:nvSpPr>
        <p:spPr>
          <a:xfrm>
            <a:off x="276444" y="1594914"/>
            <a:ext cx="7179199" cy="830997"/>
          </a:xfrm>
          <a:prstGeom prst="rect">
            <a:avLst/>
          </a:prstGeom>
          <a:noFill/>
        </p:spPr>
        <p:txBody>
          <a:bodyPr wrap="square" rtlCol="0">
            <a:spAutoFit/>
          </a:bodyPr>
          <a:lstStyle/>
          <a:p>
            <a:r>
              <a:rPr lang="en-CA" sz="1200" dirty="0"/>
              <a:t>Here we can see the top 50 negative (left) and positive (right) words respectively. By adding more suitable stop words, we can change the decision and replace some words so the model can focus on words that have more  sentimental meaning. We could also see some overlap between the positive and negative sentiments, which makes it very difficult for the model to differentiate. </a:t>
            </a:r>
          </a:p>
        </p:txBody>
      </p:sp>
      <p:sp>
        <p:nvSpPr>
          <p:cNvPr id="16" name="TextBox 15">
            <a:extLst>
              <a:ext uri="{FF2B5EF4-FFF2-40B4-BE49-F238E27FC236}">
                <a16:creationId xmlns:a16="http://schemas.microsoft.com/office/drawing/2014/main" id="{E07E7346-BDFA-426E-ACC7-C715BBE79B13}"/>
              </a:ext>
            </a:extLst>
          </p:cNvPr>
          <p:cNvSpPr txBox="1"/>
          <p:nvPr/>
        </p:nvSpPr>
        <p:spPr>
          <a:xfrm>
            <a:off x="2726029" y="39599"/>
            <a:ext cx="6274346" cy="523220"/>
          </a:xfrm>
          <a:prstGeom prst="rect">
            <a:avLst/>
          </a:prstGeom>
          <a:noFill/>
        </p:spPr>
        <p:txBody>
          <a:bodyPr wrap="none" rtlCol="0">
            <a:spAutoFit/>
          </a:bodyPr>
          <a:lstStyle/>
          <a:p>
            <a:r>
              <a:rPr lang="en-CA" sz="2800" b="1" dirty="0"/>
              <a:t>Model Selection and Feature Importance</a:t>
            </a:r>
          </a:p>
        </p:txBody>
      </p:sp>
      <p:sp>
        <p:nvSpPr>
          <p:cNvPr id="17" name="TextBox 16">
            <a:extLst>
              <a:ext uri="{FF2B5EF4-FFF2-40B4-BE49-F238E27FC236}">
                <a16:creationId xmlns:a16="http://schemas.microsoft.com/office/drawing/2014/main" id="{939BF574-46C3-4483-9A9C-9DDAB932F197}"/>
              </a:ext>
            </a:extLst>
          </p:cNvPr>
          <p:cNvSpPr txBox="1"/>
          <p:nvPr/>
        </p:nvSpPr>
        <p:spPr>
          <a:xfrm>
            <a:off x="298510" y="2637858"/>
            <a:ext cx="6959342" cy="646331"/>
          </a:xfrm>
          <a:prstGeom prst="rect">
            <a:avLst/>
          </a:prstGeom>
          <a:noFill/>
        </p:spPr>
        <p:txBody>
          <a:bodyPr wrap="square" rtlCol="0">
            <a:spAutoFit/>
          </a:bodyPr>
          <a:lstStyle/>
          <a:p>
            <a:r>
              <a:rPr lang="en-CA" sz="1200" dirty="0"/>
              <a:t>We also differentiated and predicted the negative reasons based on the negative election tweets. The model had about a 53% accuracy on predicting the correct negative reason. The low accuracy may be due to the skewed amount of data, we can see that the majority of the negative tweet are due to three reasons. </a:t>
            </a:r>
          </a:p>
        </p:txBody>
      </p:sp>
      <p:pic>
        <p:nvPicPr>
          <p:cNvPr id="19" name="Picture 18">
            <a:extLst>
              <a:ext uri="{FF2B5EF4-FFF2-40B4-BE49-F238E27FC236}">
                <a16:creationId xmlns:a16="http://schemas.microsoft.com/office/drawing/2014/main" id="{0A8F55DD-406A-43FE-AA7E-B5CFCE48D9F3}"/>
              </a:ext>
            </a:extLst>
          </p:cNvPr>
          <p:cNvPicPr>
            <a:picLocks noChangeAspect="1"/>
          </p:cNvPicPr>
          <p:nvPr/>
        </p:nvPicPr>
        <p:blipFill>
          <a:blip r:embed="rId5"/>
          <a:stretch>
            <a:fillRect/>
          </a:stretch>
        </p:blipFill>
        <p:spPr>
          <a:xfrm>
            <a:off x="7257852" y="1208015"/>
            <a:ext cx="4732813" cy="2220985"/>
          </a:xfrm>
          <a:prstGeom prst="rect">
            <a:avLst/>
          </a:prstGeom>
        </p:spPr>
      </p:pic>
    </p:spTree>
    <p:extLst>
      <p:ext uri="{BB962C8B-B14F-4D97-AF65-F5344CB8AC3E}">
        <p14:creationId xmlns:p14="http://schemas.microsoft.com/office/powerpoint/2010/main" val="4128044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272</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Cheng</dc:creator>
  <cp:lastModifiedBy>Alexander Cheng</cp:lastModifiedBy>
  <cp:revision>4</cp:revision>
  <dcterms:created xsi:type="dcterms:W3CDTF">2021-11-25T11:59:27Z</dcterms:created>
  <dcterms:modified xsi:type="dcterms:W3CDTF">2021-11-26T04:43:43Z</dcterms:modified>
</cp:coreProperties>
</file>