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8" r:id="rId5"/>
    <p:sldId id="264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9"/>
            <a:ext cx="7773293" cy="1470049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defRPr sz="43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0"/>
          </a:xfrm>
          <a:prstGeom prst="rect">
            <a:avLst/>
          </a:prstGeom>
        </p:spPr>
        <p:txBody>
          <a:bodyPr vert="horz" lIns="64279" tIns="32139" rIns="64279" bIns="32139"/>
          <a:lstStyle>
            <a:lvl1pPr marL="0" indent="0" algn="ctr">
              <a:buNone/>
              <a:defRPr sz="2600">
                <a:solidFill>
                  <a:srgbClr val="00397B"/>
                </a:solidFill>
              </a:defRPr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640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311057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8"/>
          </a:xfrm>
          <a:prstGeom prst="rect">
            <a:avLst/>
          </a:prstGeom>
        </p:spPr>
        <p:txBody>
          <a:bodyPr vert="eaVert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3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954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1071563"/>
            <a:ext cx="2057176" cy="5054202"/>
          </a:xfrm>
          <a:prstGeom prst="rect">
            <a:avLst/>
          </a:prstGeom>
        </p:spPr>
        <p:txBody>
          <a:bodyPr vert="eaVert" lIns="64279" tIns="32139" rIns="64279" bIns="32139"/>
          <a:lstStyle>
            <a:lvl1pPr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9"/>
            <a:ext cx="6064374" cy="5851177"/>
          </a:xfrm>
          <a:prstGeom prst="rect">
            <a:avLst/>
          </a:prstGeom>
        </p:spPr>
        <p:txBody>
          <a:bodyPr vert="eaVert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3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918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1200" y="6474768"/>
            <a:ext cx="2895600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900" dirty="0" smtClean="0"/>
              <a:t>© Open Networking Foundation</a:t>
            </a:r>
            <a:endParaRPr lang="en-US" sz="9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311057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8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3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247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79" tIns="32139" rIns="64279" bIns="32139" anchor="t"/>
          <a:lstStyle>
            <a:lvl1pPr algn="l">
              <a:defRPr sz="2800" b="1" cap="all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4"/>
            <a:ext cx="7772176" cy="1500188"/>
          </a:xfrm>
          <a:prstGeom prst="rect">
            <a:avLst/>
          </a:prstGeom>
        </p:spPr>
        <p:txBody>
          <a:bodyPr vert="horz" lIns="64279" tIns="32139" rIns="64279" bIns="32139" anchor="b"/>
          <a:lstStyle>
            <a:lvl1pPr marL="0" indent="0">
              <a:buNone/>
              <a:defRPr sz="1500">
                <a:solidFill>
                  <a:srgbClr val="00397B"/>
                </a:solidFill>
              </a:defRPr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2888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311057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47"/>
            <a:ext cx="4060775" cy="4525118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defRPr sz="2000">
                <a:solidFill>
                  <a:srgbClr val="00397B"/>
                </a:solidFill>
              </a:defRPr>
            </a:lvl1pPr>
            <a:lvl2pPr>
              <a:defRPr sz="1700">
                <a:solidFill>
                  <a:srgbClr val="00397B"/>
                </a:solidFill>
              </a:defRPr>
            </a:lvl2pPr>
            <a:lvl3pPr>
              <a:defRPr sz="1500">
                <a:solidFill>
                  <a:srgbClr val="00397B"/>
                </a:solidFill>
              </a:defRPr>
            </a:lvl3pPr>
            <a:lvl4pPr>
              <a:defRPr sz="1300">
                <a:solidFill>
                  <a:srgbClr val="00397B"/>
                </a:solidFill>
              </a:defRPr>
            </a:lvl4pPr>
            <a:lvl5pPr>
              <a:defRPr sz="1300">
                <a:solidFill>
                  <a:srgbClr val="00397B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8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defRPr sz="2000">
                <a:solidFill>
                  <a:srgbClr val="00397B"/>
                </a:solidFill>
              </a:defRPr>
            </a:lvl1pPr>
            <a:lvl2pPr>
              <a:defRPr sz="1700">
                <a:solidFill>
                  <a:srgbClr val="00397B"/>
                </a:solidFill>
              </a:defRPr>
            </a:lvl2pPr>
            <a:lvl3pPr>
              <a:defRPr sz="1500">
                <a:solidFill>
                  <a:srgbClr val="00397B"/>
                </a:solidFill>
              </a:defRPr>
            </a:lvl3pPr>
            <a:lvl4pPr>
              <a:defRPr sz="1300">
                <a:solidFill>
                  <a:srgbClr val="00397B"/>
                </a:solidFill>
              </a:defRPr>
            </a:lvl4pPr>
            <a:lvl5pPr>
              <a:defRPr sz="1300">
                <a:solidFill>
                  <a:srgbClr val="00397B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574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257479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8"/>
          </a:xfrm>
          <a:prstGeom prst="rect">
            <a:avLst/>
          </a:prstGeom>
        </p:spPr>
        <p:txBody>
          <a:bodyPr vert="horz" lIns="64279" tIns="32139" rIns="64279" bIns="32139" anchor="b"/>
          <a:lstStyle>
            <a:lvl1pPr marL="0" indent="0">
              <a:buNone/>
              <a:defRPr sz="1700" b="1">
                <a:solidFill>
                  <a:srgbClr val="00397B"/>
                </a:solidFill>
              </a:defRPr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buClr>
                <a:srgbClr val="DCE214"/>
              </a:buClr>
              <a:defRPr sz="1700">
                <a:solidFill>
                  <a:srgbClr val="00397B"/>
                </a:solidFill>
              </a:defRPr>
            </a:lvl1pPr>
            <a:lvl2pPr>
              <a:buClr>
                <a:srgbClr val="DCE214"/>
              </a:buClr>
              <a:defRPr sz="1500">
                <a:solidFill>
                  <a:srgbClr val="00397B"/>
                </a:solidFill>
              </a:defRPr>
            </a:lvl2pPr>
            <a:lvl3pPr>
              <a:buClr>
                <a:srgbClr val="DCE214"/>
              </a:buClr>
              <a:defRPr sz="1300">
                <a:solidFill>
                  <a:srgbClr val="00397B"/>
                </a:solidFill>
              </a:defRPr>
            </a:lvl3pPr>
            <a:lvl4pPr>
              <a:buClr>
                <a:srgbClr val="DCE214"/>
              </a:buClr>
              <a:defRPr sz="1100">
                <a:solidFill>
                  <a:srgbClr val="00397B"/>
                </a:solidFill>
              </a:defRPr>
            </a:lvl4pPr>
            <a:lvl5pPr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8"/>
          </a:xfrm>
          <a:prstGeom prst="rect">
            <a:avLst/>
          </a:prstGeom>
        </p:spPr>
        <p:txBody>
          <a:bodyPr vert="horz" lIns="64279" tIns="32139" rIns="64279" bIns="32139" anchor="b"/>
          <a:lstStyle>
            <a:lvl1pPr marL="0" indent="0">
              <a:buNone/>
              <a:defRPr sz="1700" b="1">
                <a:solidFill>
                  <a:srgbClr val="00397B"/>
                </a:solidFill>
              </a:defRPr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buClr>
                <a:srgbClr val="DCE214"/>
              </a:buClr>
              <a:defRPr sz="1700">
                <a:solidFill>
                  <a:srgbClr val="00397B"/>
                </a:solidFill>
              </a:defRPr>
            </a:lvl1pPr>
            <a:lvl2pPr>
              <a:buClr>
                <a:srgbClr val="DCE214"/>
              </a:buClr>
              <a:defRPr sz="1500">
                <a:solidFill>
                  <a:srgbClr val="00397B"/>
                </a:solidFill>
              </a:defRPr>
            </a:lvl2pPr>
            <a:lvl3pPr>
              <a:buClr>
                <a:srgbClr val="DCE214"/>
              </a:buClr>
              <a:defRPr sz="1300">
                <a:solidFill>
                  <a:srgbClr val="00397B"/>
                </a:solidFill>
              </a:defRPr>
            </a:lvl3pPr>
            <a:lvl4pPr>
              <a:buClr>
                <a:srgbClr val="DCE214"/>
              </a:buClr>
              <a:defRPr sz="1100">
                <a:solidFill>
                  <a:srgbClr val="00397B"/>
                </a:solidFill>
              </a:defRPr>
            </a:lvl4pPr>
            <a:lvl5pPr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746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257479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1365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54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3474"/>
            <a:ext cx="3008189" cy="1161975"/>
          </a:xfrm>
          <a:prstGeom prst="rect">
            <a:avLst/>
          </a:prstGeom>
        </p:spPr>
        <p:txBody>
          <a:bodyPr vert="horz" lIns="64279" tIns="32139" rIns="64279" bIns="32139" anchor="b"/>
          <a:lstStyle>
            <a:lvl1pPr algn="l">
              <a:defRPr sz="1500" b="1">
                <a:solidFill>
                  <a:srgbClr val="00397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2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8" y="1435449"/>
            <a:ext cx="3008189" cy="4690318"/>
          </a:xfrm>
          <a:prstGeom prst="rect">
            <a:avLst/>
          </a:prstGeom>
        </p:spPr>
        <p:txBody>
          <a:bodyPr vert="horz" lIns="64279" tIns="32139" rIns="64279" bIns="32139"/>
          <a:lstStyle>
            <a:lvl1pPr marL="0" indent="0">
              <a:buNone/>
              <a:defRPr sz="1000">
                <a:solidFill>
                  <a:srgbClr val="00397B"/>
                </a:solidFill>
              </a:defRPr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42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6" y="4800825"/>
            <a:ext cx="5486177" cy="567034"/>
          </a:xfrm>
          <a:prstGeom prst="rect">
            <a:avLst/>
          </a:prstGeom>
        </p:spPr>
        <p:txBody>
          <a:bodyPr vert="horz" lIns="64279" tIns="32139" rIns="64279" bIns="32139" anchor="b"/>
          <a:lstStyle>
            <a:lvl1pPr algn="l">
              <a:defRPr sz="1500" b="1">
                <a:solidFill>
                  <a:srgbClr val="00397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6" y="612801"/>
            <a:ext cx="5486177" cy="4114354"/>
          </a:xfrm>
          <a:prstGeom prst="rect">
            <a:avLst/>
          </a:prstGeom>
        </p:spPr>
        <p:txBody>
          <a:bodyPr vert="horz"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6" y="5367860"/>
            <a:ext cx="5486177" cy="804788"/>
          </a:xfrm>
          <a:prstGeom prst="rect">
            <a:avLst/>
          </a:prstGeom>
        </p:spPr>
        <p:txBody>
          <a:bodyPr vert="horz" lIns="64279" tIns="32139" rIns="64279" bIns="32139"/>
          <a:lstStyle>
            <a:lvl1pPr marL="0" indent="0">
              <a:buNone/>
              <a:defRPr sz="1000">
                <a:solidFill>
                  <a:srgbClr val="00397B"/>
                </a:solidFill>
              </a:defRPr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17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773" y="212080"/>
            <a:ext cx="2178844" cy="8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446984" y="6509742"/>
            <a:ext cx="241102" cy="25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4279" tIns="32139" rIns="64279" bIns="3213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264" indent="-200871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483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4877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270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766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056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449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184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C3A5862B-04AC-4D94-92F7-D9392A3EE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32139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4278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6417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28557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624931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7397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863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328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4794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96186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7580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8973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60367" indent="-401742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OSSDN PIF project:</a:t>
            </a:r>
            <a:br>
              <a:rPr lang="en-US" dirty="0" smtClean="0"/>
            </a:br>
            <a:r>
              <a:rPr lang="en-US" dirty="0" smtClean="0"/>
              <a:t>Planned IR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Gordon Brebner and Weirong Jiang</a:t>
            </a:r>
          </a:p>
          <a:p>
            <a:r>
              <a:rPr lang="en-US" dirty="0" smtClean="0"/>
              <a:t>Xilinx</a:t>
            </a:r>
          </a:p>
          <a:p>
            <a:r>
              <a:rPr lang="en-US" dirty="0" smtClean="0"/>
              <a:t>April 21,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Match-Action Table (MAT)</a:t>
            </a:r>
            <a:br>
              <a:rPr lang="en-US" dirty="0" smtClean="0"/>
            </a:br>
            <a:r>
              <a:rPr lang="en-US" dirty="0" smtClean="0"/>
              <a:t>Key Characteristic of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Anchor point for any IR</a:t>
            </a:r>
          </a:p>
          <a:p>
            <a:r>
              <a:rPr lang="en-US" dirty="0" smtClean="0"/>
              <a:t>Provides </a:t>
            </a:r>
            <a:r>
              <a:rPr lang="en-US" dirty="0"/>
              <a:t>(ideally) </a:t>
            </a:r>
            <a:r>
              <a:rPr lang="en-US" dirty="0" smtClean="0"/>
              <a:t>constant-time key-value mapping</a:t>
            </a:r>
          </a:p>
          <a:p>
            <a:r>
              <a:rPr lang="en-US" dirty="0" smtClean="0"/>
              <a:t>Input: packet data and context data  -  </a:t>
            </a:r>
            <a:r>
              <a:rPr lang="en-US" i="1" dirty="0" smtClean="0"/>
              <a:t>but how provided?</a:t>
            </a:r>
          </a:p>
          <a:p>
            <a:r>
              <a:rPr lang="en-US" dirty="0" smtClean="0"/>
              <a:t>Output: actions on packet and context  -  </a:t>
            </a:r>
            <a:r>
              <a:rPr lang="en-US" i="1" dirty="0" smtClean="0"/>
              <a:t>but how executed?</a:t>
            </a:r>
          </a:p>
          <a:p>
            <a:endParaRPr lang="en-US" dirty="0"/>
          </a:p>
          <a:p>
            <a:r>
              <a:rPr lang="en-US" dirty="0" smtClean="0"/>
              <a:t>Doesn’t force either control flow or data flow model</a:t>
            </a:r>
          </a:p>
          <a:p>
            <a:r>
              <a:rPr lang="en-US" dirty="0" smtClean="0"/>
              <a:t>Doesn’t force any particular MAT hardware or software</a:t>
            </a:r>
          </a:p>
          <a:p>
            <a:r>
              <a:rPr lang="en-US" dirty="0" smtClean="0"/>
              <a:t>Doesn’t force fine-grain or coarse-grain actions</a:t>
            </a:r>
          </a:p>
          <a:p>
            <a:r>
              <a:rPr lang="en-US" dirty="0" smtClean="0"/>
              <a:t>So it’s a good part of the abstract model</a:t>
            </a:r>
          </a:p>
          <a:p>
            <a:r>
              <a:rPr lang="en-US" dirty="0" smtClean="0"/>
              <a:t>… and its programming model is well-understood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52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628953" cy="1143000"/>
          </a:xfrm>
        </p:spPr>
        <p:txBody>
          <a:bodyPr/>
          <a:lstStyle/>
          <a:p>
            <a:r>
              <a:rPr lang="en-US" dirty="0" smtClean="0"/>
              <a:t>Experimental investigation:</a:t>
            </a:r>
            <a:br>
              <a:rPr lang="en-US" dirty="0" smtClean="0"/>
            </a:br>
            <a:r>
              <a:rPr lang="en-US" dirty="0" smtClean="0"/>
              <a:t>“Action Execution Block” (AEB)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second key component of any IR</a:t>
            </a:r>
          </a:p>
          <a:p>
            <a:r>
              <a:rPr lang="en-US" dirty="0" smtClean="0"/>
              <a:t>Updates packet and context</a:t>
            </a:r>
          </a:p>
          <a:p>
            <a:r>
              <a:rPr lang="en-US" dirty="0" smtClean="0"/>
              <a:t>Input: packet and context, actions</a:t>
            </a:r>
          </a:p>
          <a:p>
            <a:r>
              <a:rPr lang="en-US" dirty="0" smtClean="0"/>
              <a:t>Output: packet(s) and context, match data</a:t>
            </a:r>
          </a:p>
          <a:p>
            <a:endParaRPr lang="en-US" dirty="0"/>
          </a:p>
          <a:p>
            <a:r>
              <a:rPr lang="en-US" dirty="0" smtClean="0"/>
              <a:t>Modular approach, with different AEB constructions:</a:t>
            </a:r>
          </a:p>
          <a:p>
            <a:pPr lvl="1"/>
            <a:r>
              <a:rPr lang="en-US" dirty="0" smtClean="0"/>
              <a:t>Directly programmed engine using primitive instructions (e.g. POF-FIS)</a:t>
            </a:r>
          </a:p>
          <a:p>
            <a:pPr lvl="1"/>
            <a:r>
              <a:rPr lang="en-US" dirty="0" smtClean="0"/>
              <a:t>Well-known standard function (e.g. parser, traffic manager) configured using custom programming information</a:t>
            </a:r>
          </a:p>
          <a:p>
            <a:pPr lvl="1"/>
            <a:r>
              <a:rPr lang="en-US" dirty="0" smtClean="0"/>
              <a:t>Built hierarchically from inter-connected AEBs and MATs with packet/context data flow and action-driven control flow</a:t>
            </a:r>
          </a:p>
          <a:p>
            <a:pPr lvl="1"/>
            <a:r>
              <a:rPr lang="en-US" dirty="0" smtClean="0"/>
              <a:t>Possible open-ended white box (or black box?) components</a:t>
            </a:r>
            <a:endParaRPr lang="en-US" dirty="0"/>
          </a:p>
          <a:p>
            <a:pPr marL="223189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89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Particular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vs. dynamic data flows in MAT/AEB ensembles</a:t>
            </a:r>
          </a:p>
          <a:p>
            <a:r>
              <a:rPr lang="en-US" dirty="0" smtClean="0"/>
              <a:t>Distribution of parsing over MAT/AEB ensembles</a:t>
            </a:r>
          </a:p>
          <a:p>
            <a:r>
              <a:rPr lang="en-US" dirty="0" smtClean="0"/>
              <a:t>Encoding and interpretation of actions</a:t>
            </a:r>
          </a:p>
          <a:p>
            <a:r>
              <a:rPr lang="en-US" dirty="0" smtClean="0"/>
              <a:t>Representation of expressions</a:t>
            </a:r>
          </a:p>
          <a:p>
            <a:endParaRPr lang="en-US" dirty="0"/>
          </a:p>
          <a:p>
            <a:r>
              <a:rPr lang="en-US" dirty="0" smtClean="0"/>
              <a:t>Context:</a:t>
            </a:r>
          </a:p>
          <a:p>
            <a:pPr lvl="1"/>
            <a:r>
              <a:rPr lang="en-US" dirty="0" smtClean="0"/>
              <a:t>Prototype backend for Xilinx FPGA</a:t>
            </a:r>
          </a:p>
          <a:p>
            <a:pPr lvl="1"/>
            <a:r>
              <a:rPr lang="en-US" dirty="0" smtClean="0"/>
              <a:t>Prototype frontend for P4</a:t>
            </a:r>
          </a:p>
          <a:p>
            <a:pPr lvl="1"/>
            <a:r>
              <a:rPr lang="en-US" dirty="0" smtClean="0"/>
              <a:t>Prototype runtime API aspects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678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current AIR-IRI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295400"/>
            <a:ext cx="8610153" cy="4525118"/>
          </a:xfrm>
        </p:spPr>
        <p:txBody>
          <a:bodyPr/>
          <a:lstStyle/>
          <a:p>
            <a:r>
              <a:rPr lang="en-US" i="1" dirty="0" smtClean="0"/>
              <a:t>Processor</a:t>
            </a:r>
          </a:p>
          <a:p>
            <a:pPr lvl="1"/>
            <a:r>
              <a:rPr lang="en-US" dirty="0" smtClean="0"/>
              <a:t>AEB</a:t>
            </a:r>
          </a:p>
          <a:p>
            <a:endParaRPr lang="en-US" dirty="0"/>
          </a:p>
          <a:p>
            <a:r>
              <a:rPr lang="en-US" i="1" dirty="0" smtClean="0"/>
              <a:t>Processor layout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op-level AEB built out of (pipeline of) smaller AEBs</a:t>
            </a:r>
          </a:p>
          <a:p>
            <a:endParaRPr lang="en-US" dirty="0"/>
          </a:p>
          <a:p>
            <a:r>
              <a:rPr lang="en-US" i="1" dirty="0" smtClean="0"/>
              <a:t>Parser</a:t>
            </a:r>
          </a:p>
          <a:p>
            <a:pPr lvl="1"/>
            <a:r>
              <a:rPr lang="en-US" dirty="0" smtClean="0"/>
              <a:t>Example of a standard AEB, with custom programming via parse tree</a:t>
            </a:r>
          </a:p>
          <a:p>
            <a:endParaRPr lang="en-US" dirty="0"/>
          </a:p>
          <a:p>
            <a:r>
              <a:rPr lang="en-US" i="1" dirty="0" smtClean="0"/>
              <a:t>Ingress or egress pipeline</a:t>
            </a:r>
          </a:p>
          <a:p>
            <a:pPr lvl="1"/>
            <a:r>
              <a:rPr lang="en-US" dirty="0" smtClean="0"/>
              <a:t>Example of intermediate AEB built out of pipeline of smaller AEBs and 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47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990600"/>
            <a:ext cx="8228707" cy="5257800"/>
          </a:xfrm>
        </p:spPr>
        <p:txBody>
          <a:bodyPr/>
          <a:lstStyle/>
          <a:p>
            <a:r>
              <a:rPr lang="en-US" dirty="0" smtClean="0"/>
              <a:t>Summary:</a:t>
            </a:r>
          </a:p>
          <a:p>
            <a:pPr lvl="2">
              <a:buSzPct val="120000"/>
              <a:buFont typeface="+mj-lt"/>
              <a:buAutoNum type="arabicPeriod"/>
            </a:pPr>
            <a:r>
              <a:rPr lang="en-US" dirty="0" smtClean="0"/>
              <a:t>MAT = flow-programmable brain</a:t>
            </a:r>
          </a:p>
          <a:p>
            <a:pPr lvl="2">
              <a:buSzPct val="120000"/>
              <a:buFont typeface="+mj-lt"/>
              <a:buAutoNum type="arabicPeriod"/>
            </a:pPr>
            <a:r>
              <a:rPr lang="en-US" dirty="0" smtClean="0"/>
              <a:t>AEB = provider-programmable organ or limb</a:t>
            </a:r>
          </a:p>
          <a:p>
            <a:r>
              <a:rPr lang="en-US" dirty="0" smtClean="0"/>
              <a:t>Architectures and Programmability</a:t>
            </a:r>
          </a:p>
          <a:p>
            <a:pPr lvl="2"/>
            <a:r>
              <a:rPr lang="en-US" dirty="0" smtClean="0"/>
              <a:t>Packet data flow between AEBs: OF tradition, and hardware friendly</a:t>
            </a:r>
          </a:p>
          <a:p>
            <a:pPr lvl="2"/>
            <a:r>
              <a:rPr lang="en-US" dirty="0" smtClean="0"/>
              <a:t>Modular approach: AEB accommodates different in-AEB processing styles</a:t>
            </a:r>
          </a:p>
          <a:p>
            <a:pPr lvl="2"/>
            <a:r>
              <a:rPr lang="en-US" dirty="0" smtClean="0"/>
              <a:t>Programmability of AEBs, and dynamic issue of actions to AEBs</a:t>
            </a:r>
          </a:p>
          <a:p>
            <a:r>
              <a:rPr lang="en-US" dirty="0" smtClean="0"/>
              <a:t>Chips, Boards, Racks, and Software</a:t>
            </a:r>
          </a:p>
          <a:p>
            <a:pPr lvl="2"/>
            <a:r>
              <a:rPr lang="en-US" dirty="0" smtClean="0"/>
              <a:t>Hierarchy of AEBs: friendly to distributed hardware components</a:t>
            </a:r>
          </a:p>
          <a:p>
            <a:pPr lvl="2"/>
            <a:r>
              <a:rPr lang="en-US" dirty="0" smtClean="0"/>
              <a:t>Packet/context flow between AEBs: also friendly to distributed hardware</a:t>
            </a:r>
          </a:p>
          <a:p>
            <a:pPr lvl="2"/>
            <a:r>
              <a:rPr lang="en-US" dirty="0" smtClean="0"/>
              <a:t>Modular approach: accommodates separate hardware and software components</a:t>
            </a:r>
          </a:p>
          <a:p>
            <a:r>
              <a:rPr lang="en-US" dirty="0" smtClean="0"/>
              <a:t>Continuum of Granularity</a:t>
            </a:r>
          </a:p>
          <a:p>
            <a:pPr lvl="2"/>
            <a:r>
              <a:rPr lang="en-US" dirty="0" smtClean="0"/>
              <a:t>Allows some AEBs to be fine-grain – but doesn’t insist on it</a:t>
            </a:r>
          </a:p>
          <a:p>
            <a:pPr lvl="2"/>
            <a:r>
              <a:rPr lang="en-US" dirty="0" smtClean="0"/>
              <a:t>Allows </a:t>
            </a:r>
            <a:r>
              <a:rPr lang="en-US" dirty="0"/>
              <a:t>coarse-grain </a:t>
            </a:r>
            <a:r>
              <a:rPr lang="en-US" dirty="0" smtClean="0"/>
              <a:t>AEBs for some well-known functions – hardware friendly</a:t>
            </a:r>
          </a:p>
          <a:p>
            <a:pPr lvl="2"/>
            <a:r>
              <a:rPr lang="en-US" dirty="0" smtClean="0"/>
              <a:t>Allows for different granularities for actions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63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itle &amp; Bullets">
  <a:themeElements>
    <a:clrScheme name="ONF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Plenary_Presentation_Template.00</Template>
  <TotalTime>839</TotalTime>
  <Words>388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</vt:lpstr>
      <vt:lpstr>ヒラギノ角ゴ ProN W3</vt:lpstr>
      <vt:lpstr>1_Title &amp; Bullets</vt:lpstr>
      <vt:lpstr>OSSDN PIF project: Planned IR experiments</vt:lpstr>
      <vt:lpstr>Match-Action Table (MAT) Key Characteristic of OpenFlow</vt:lpstr>
      <vt:lpstr>Experimental investigation: “Action Execution Block” (AEB)</vt:lpstr>
      <vt:lpstr>Particular experiments</vt:lpstr>
      <vt:lpstr>Relationship to current AIR-IRI</vt:lpstr>
      <vt:lpstr>Comments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Planned IR experiments</dc:title>
  <dc:creator>Gordon Brebner</dc:creator>
  <cp:keywords>Public</cp:keywords>
  <cp:lastModifiedBy>Gordon Brebner</cp:lastModifiedBy>
  <cp:revision>117</cp:revision>
  <dcterms:created xsi:type="dcterms:W3CDTF">2014-09-24T17:21:54Z</dcterms:created>
  <dcterms:modified xsi:type="dcterms:W3CDTF">2015-04-21T17:38:22Z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1412618267</vt:lpwstr>
  </property>
  <property fmtid="{D5CDD505-2E9C-101B-9397-08002B2CF9AE}" pid="3" name="TitusGUID">
    <vt:lpwstr>d417cda3-b73f-4d55-a1df-10e9581102a9</vt:lpwstr>
  </property>
  <property fmtid="{D5CDD505-2E9C-101B-9397-08002B2CF9AE}" pid="4" name="TITUSCustom1">
    <vt:lpwstr>1</vt:lpwstr>
  </property>
  <property fmtid="{D5CDD505-2E9C-101B-9397-08002B2CF9AE}" pid="5" name="XilinxClassification">
    <vt:lpwstr>Public</vt:lpwstr>
  </property>
  <property fmtid="{D5CDD505-2E9C-101B-9397-08002B2CF9AE}" pid="6" name="XilinxVisual Markings">
    <vt:lpwstr>No</vt:lpwstr>
  </property>
  <property fmtid="{D5CDD505-2E9C-101B-9397-08002B2CF9AE}" pid="7" name="XilinxPublication Year">
    <vt:lpwstr>2014</vt:lpwstr>
  </property>
  <property fmtid="{D5CDD505-2E9C-101B-9397-08002B2CF9AE}" pid="8" name="XilinxRemoveLegacyFooters">
    <vt:lpwstr>Yes</vt:lpwstr>
  </property>
</Properties>
</file>