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 id="2147483701" r:id="rId3"/>
  </p:sldMasterIdLst>
  <p:notesMasterIdLst>
    <p:notesMasterId r:id="rId28"/>
  </p:notesMasterIdLst>
  <p:handoutMasterIdLst>
    <p:handoutMasterId r:id="rId29"/>
  </p:handoutMasterIdLst>
  <p:sldIdLst>
    <p:sldId id="268" r:id="rId4"/>
    <p:sldId id="257" r:id="rId5"/>
    <p:sldId id="269" r:id="rId6"/>
    <p:sldId id="259" r:id="rId7"/>
    <p:sldId id="272" r:id="rId8"/>
    <p:sldId id="273" r:id="rId9"/>
    <p:sldId id="275" r:id="rId10"/>
    <p:sldId id="280" r:id="rId11"/>
    <p:sldId id="281" r:id="rId12"/>
    <p:sldId id="282" r:id="rId13"/>
    <p:sldId id="284" r:id="rId14"/>
    <p:sldId id="283" r:id="rId15"/>
    <p:sldId id="285" r:id="rId16"/>
    <p:sldId id="286" r:id="rId17"/>
    <p:sldId id="287" r:id="rId18"/>
    <p:sldId id="288" r:id="rId19"/>
    <p:sldId id="276" r:id="rId20"/>
    <p:sldId id="277" r:id="rId21"/>
    <p:sldId id="278" r:id="rId22"/>
    <p:sldId id="279" r:id="rId23"/>
    <p:sldId id="274" r:id="rId24"/>
    <p:sldId id="289" r:id="rId25"/>
    <p:sldId id="290" r:id="rId26"/>
    <p:sldId id="291" r:id="rId2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17673"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105" d="100"/>
          <a:sy n="105" d="100"/>
        </p:scale>
        <p:origin x="-428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2/18/2015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2/18/2015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2</a:t>
            </a:fld>
            <a:endParaRPr lang="en-US"/>
          </a:p>
        </p:txBody>
      </p:sp>
    </p:spTree>
    <p:extLst>
      <p:ext uri="{BB962C8B-B14F-4D97-AF65-F5344CB8AC3E}">
        <p14:creationId xmlns:p14="http://schemas.microsoft.com/office/powerpoint/2010/main" val="2972575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497633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99C9AE-389C-43C3-916F-19CA7399F657}"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065710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99C9AE-389C-43C3-916F-19CA7399F657}"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40657106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p:cNvGrpSpPr/>
          <p:nvPr/>
        </p:nvGrpSpPr>
        <p:grpSpPr>
          <a:xfrm>
            <a:off x="0" y="6630352"/>
            <a:ext cx="9144000" cy="228600"/>
            <a:chOff x="0" y="6582727"/>
            <a:chExt cx="9144000" cy="228600"/>
          </a:xfrm>
        </p:grpSpPr>
        <p:sp>
          <p:nvSpPr>
            <p:cNvPr id="10" name="Rectangle 9"/>
            <p:cNvSpPr/>
            <p:nvPr/>
          </p:nvSpPr>
          <p:spPr>
            <a:xfrm>
              <a:off x="7813040" y="6582727"/>
              <a:ext cx="1330960" cy="22860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1" name="Rectangle 10"/>
            <p:cNvSpPr/>
            <p:nvPr/>
          </p:nvSpPr>
          <p:spPr>
            <a:xfrm>
              <a:off x="6134101" y="6582727"/>
              <a:ext cx="1609724"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9" name="Rectangle 8"/>
            <p:cNvSpPr/>
            <p:nvPr/>
          </p:nvSpPr>
          <p:spPr>
            <a:xfrm>
              <a:off x="0" y="6582727"/>
              <a:ext cx="6096000" cy="2286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grpSp>
      <p:sp>
        <p:nvSpPr>
          <p:cNvPr id="2" name="Title 1"/>
          <p:cNvSpPr>
            <a:spLocks noGrp="1"/>
          </p:cNvSpPr>
          <p:nvPr>
            <p:ph type="ctrTitle"/>
          </p:nvPr>
        </p:nvSpPr>
        <p:spPr>
          <a:xfrm>
            <a:off x="457200" y="2590800"/>
            <a:ext cx="6781800" cy="1069975"/>
          </a:xfrm>
        </p:spPr>
        <p:txBody>
          <a:bodyPr bIns="0" anchor="b" anchorCtr="0">
            <a:noAutofit/>
          </a:bodyPr>
          <a:lstStyle>
            <a:lvl1pPr algn="ctr">
              <a:defRPr sz="4200"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657600"/>
            <a:ext cx="6781800" cy="762000"/>
          </a:xfrm>
        </p:spPr>
        <p:txBody>
          <a:bodyPr lIns="0" tIns="0" rIns="0">
            <a:normAutofit/>
          </a:bodyPr>
          <a:lstStyle>
            <a:lvl1pPr marL="0" indent="0" algn="ctr">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9" name="Date Placeholder 18"/>
          <p:cNvSpPr>
            <a:spLocks noGrp="1"/>
          </p:cNvSpPr>
          <p:nvPr>
            <p:ph type="dt" sz="half" idx="10"/>
          </p:nvPr>
        </p:nvSpPr>
        <p:spPr>
          <a:xfrm>
            <a:off x="6210300" y="6610350"/>
            <a:ext cx="1524000" cy="228600"/>
          </a:xfrm>
        </p:spPr>
        <p:txBody>
          <a:bodyPr/>
          <a:lstStyle/>
          <a:p>
            <a:fld id="{4D2C5511-F44D-412F-B216-451C1B6D5736}" type="datetime1">
              <a:rPr lang="en-US" smtClean="0">
                <a:solidFill>
                  <a:srgbClr val="000000"/>
                </a:solidFill>
              </a:rPr>
              <a:pPr/>
              <a:t>2/18/2015</a:t>
            </a:fld>
            <a:endParaRPr lang="en-US" dirty="0">
              <a:solidFill>
                <a:srgbClr val="000000"/>
              </a:solidFill>
            </a:endParaRPr>
          </a:p>
        </p:txBody>
      </p:sp>
      <p:sp>
        <p:nvSpPr>
          <p:cNvPr id="20" name="Slide Number Placeholder 19"/>
          <p:cNvSpPr>
            <a:spLocks noGrp="1"/>
          </p:cNvSpPr>
          <p:nvPr>
            <p:ph type="sldNum" sz="quarter" idx="11"/>
          </p:nvPr>
        </p:nvSpPr>
        <p:spPr>
          <a:xfrm>
            <a:off x="7924800" y="6610350"/>
            <a:ext cx="1198880" cy="228600"/>
          </a:xfrm>
        </p:spPr>
        <p:txBody>
          <a:bodyPr/>
          <a:lstStyle/>
          <a:p>
            <a:fld id="{CE838017-A021-42B7-BA12-FDE28CD0FC50}" type="slidenum">
              <a:rPr lang="en-US" smtClean="0">
                <a:solidFill>
                  <a:srgbClr val="000000"/>
                </a:solidFill>
              </a:rPr>
              <a:pPr/>
              <a:t>‹#›</a:t>
            </a:fld>
            <a:endParaRPr lang="en-US" dirty="0">
              <a:solidFill>
                <a:srgbClr val="000000"/>
              </a:solidFill>
            </a:endParaRPr>
          </a:p>
        </p:txBody>
      </p:sp>
      <p:sp>
        <p:nvSpPr>
          <p:cNvPr id="21" name="Footer Placeholder 20"/>
          <p:cNvSpPr>
            <a:spLocks noGrp="1"/>
          </p:cNvSpPr>
          <p:nvPr>
            <p:ph type="ftr" sz="quarter" idx="12"/>
          </p:nvPr>
        </p:nvSpPr>
        <p:spPr>
          <a:xfrm>
            <a:off x="457200" y="6611112"/>
            <a:ext cx="5600700" cy="228600"/>
          </a:xfrm>
        </p:spPr>
        <p:txBody>
          <a:bodyPr/>
          <a:lstStyle/>
          <a:p>
            <a:r>
              <a:rPr lang="en-US" dirty="0" smtClean="0">
                <a:solidFill>
                  <a:srgbClr val="000000"/>
                </a:solidFill>
              </a:rPr>
              <a:t>© 2013 </a:t>
            </a:r>
            <a:r>
              <a:rPr lang="en-US" dirty="0" err="1" smtClean="0">
                <a:solidFill>
                  <a:srgbClr val="000000"/>
                </a:solidFill>
              </a:rPr>
              <a:t>Xpliant</a:t>
            </a:r>
            <a:r>
              <a:rPr lang="en-US" dirty="0" smtClean="0">
                <a:solidFill>
                  <a:srgbClr val="000000"/>
                </a:solidFill>
              </a:rPr>
              <a:t>. Proprietary and Confidential</a:t>
            </a:r>
            <a:endParaRPr lang="en-US" dirty="0">
              <a:solidFill>
                <a:srgbClr val="000000"/>
              </a:solidFill>
            </a:endParaRPr>
          </a:p>
        </p:txBody>
      </p:sp>
      <p:sp>
        <p:nvSpPr>
          <p:cNvPr id="7" name="Rectangle 6"/>
          <p:cNvSpPr/>
          <p:nvPr userDrawn="1"/>
        </p:nvSpPr>
        <p:spPr>
          <a:xfrm>
            <a:off x="7788148" y="952"/>
            <a:ext cx="4571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pic>
        <p:nvPicPr>
          <p:cNvPr id="17" name="Picture 3" descr="C:\Users\sgandhi\Desktop\Xpliant\Xp_logo\Xpliant_Log_Source Files\Xpliant_PNG.PNG"/>
          <p:cNvPicPr>
            <a:picLocks noChangeAspect="1" noChangeArrowheads="1"/>
          </p:cNvPicPr>
          <p:nvPr userDrawn="1"/>
        </p:nvPicPr>
        <p:blipFill rotWithShape="1">
          <a:blip r:embed="rId2" cstate="print"/>
          <a:srcRect l="18497" t="31843" r="21285" b="36314"/>
          <a:stretch/>
        </p:blipFill>
        <p:spPr bwMode="auto">
          <a:xfrm>
            <a:off x="2361461" y="1188548"/>
            <a:ext cx="3222594" cy="1190668"/>
          </a:xfrm>
          <a:prstGeom prst="rect">
            <a:avLst/>
          </a:prstGeom>
          <a:noFill/>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32745" y="0"/>
            <a:ext cx="1335024" cy="6858000"/>
          </a:xfrm>
          <a:prstGeom prst="rect">
            <a:avLst/>
          </a:prstGeom>
        </p:spPr>
      </p:pic>
    </p:spTree>
    <p:extLst>
      <p:ext uri="{BB962C8B-B14F-4D97-AF65-F5344CB8AC3E}">
        <p14:creationId xmlns:p14="http://schemas.microsoft.com/office/powerpoint/2010/main" val="188347479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13" name="Picture 12" descr="pptBgInsideBigTrimmedJpg.jpg"/>
          <p:cNvPicPr>
            <a:picLocks noChangeAspect="1"/>
          </p:cNvPicPr>
          <p:nvPr userDrawn="1"/>
        </p:nvPicPr>
        <p:blipFill>
          <a:blip r:embed="rId2" cstate="print"/>
          <a:stretch>
            <a:fillRect/>
          </a:stretch>
        </p:blipFill>
        <p:spPr>
          <a:xfrm>
            <a:off x="0" y="-15240"/>
            <a:ext cx="9144000" cy="548640"/>
          </a:xfrm>
          <a:prstGeom prst="rect">
            <a:avLst/>
          </a:prstGeom>
        </p:spPr>
      </p:pic>
      <p:grpSp>
        <p:nvGrpSpPr>
          <p:cNvPr id="4" name="Group 20"/>
          <p:cNvGrpSpPr/>
          <p:nvPr/>
        </p:nvGrpSpPr>
        <p:grpSpPr>
          <a:xfrm>
            <a:off x="0" y="6631305"/>
            <a:ext cx="9144000" cy="228600"/>
            <a:chOff x="0" y="6583680"/>
            <a:chExt cx="9144000" cy="228600"/>
          </a:xfrm>
        </p:grpSpPr>
        <p:sp>
          <p:nvSpPr>
            <p:cNvPr id="32" name="Rectangle 3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33" name="Rectangle 3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34" name="Rectangle 33"/>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grpSp>
      <p:sp>
        <p:nvSpPr>
          <p:cNvPr id="3" name="Content Placeholder 2"/>
          <p:cNvSpPr>
            <a:spLocks noGrp="1"/>
          </p:cNvSpPr>
          <p:nvPr>
            <p:ph idx="1"/>
          </p:nvPr>
        </p:nvSpPr>
        <p:spPr>
          <a:xfrm>
            <a:off x="457200" y="685800"/>
            <a:ext cx="8229600" cy="5867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Date Placeholder 16"/>
          <p:cNvSpPr>
            <a:spLocks noGrp="1"/>
          </p:cNvSpPr>
          <p:nvPr>
            <p:ph type="dt" sz="half" idx="10"/>
          </p:nvPr>
        </p:nvSpPr>
        <p:spPr/>
        <p:txBody>
          <a:bodyPr/>
          <a:lstStyle/>
          <a:p>
            <a:fld id="{D89AD204-322D-4F96-96D9-36996A6CF336}" type="datetime1">
              <a:rPr lang="en-US" smtClean="0">
                <a:solidFill>
                  <a:srgbClr val="000000"/>
                </a:solidFill>
              </a:rPr>
              <a:pPr/>
              <a:t>2/18/2015</a:t>
            </a:fld>
            <a:endParaRPr lang="en-US" dirty="0">
              <a:solidFill>
                <a:srgbClr val="000000"/>
              </a:solidFill>
            </a:endParaRPr>
          </a:p>
        </p:txBody>
      </p:sp>
      <p:sp>
        <p:nvSpPr>
          <p:cNvPr id="18" name="Slide Number Placeholder 17"/>
          <p:cNvSpPr>
            <a:spLocks noGrp="1"/>
          </p:cNvSpPr>
          <p:nvPr>
            <p:ph type="sldNum" sz="quarter" idx="11"/>
          </p:nvPr>
        </p:nvSpPr>
        <p:spPr/>
        <p:txBody>
          <a:bodyPr/>
          <a:lstStyle/>
          <a:p>
            <a:fld id="{CE838017-A021-42B7-BA12-FDE28CD0FC50}" type="slidenum">
              <a:rPr lang="en-US" smtClean="0">
                <a:solidFill>
                  <a:srgbClr val="000000"/>
                </a:solidFill>
              </a:rPr>
              <a:pPr/>
              <a:t>‹#›</a:t>
            </a:fld>
            <a:endParaRPr lang="en-US" dirty="0">
              <a:solidFill>
                <a:srgbClr val="000000"/>
              </a:solidFill>
            </a:endParaRPr>
          </a:p>
        </p:txBody>
      </p:sp>
      <p:sp>
        <p:nvSpPr>
          <p:cNvPr id="20" name="Footer Placeholder 19"/>
          <p:cNvSpPr>
            <a:spLocks noGrp="1"/>
          </p:cNvSpPr>
          <p:nvPr>
            <p:ph type="ftr" sz="quarter" idx="12"/>
          </p:nvPr>
        </p:nvSpPr>
        <p:spPr/>
        <p:txBody>
          <a:bodyPr/>
          <a:lstStyle/>
          <a:p>
            <a:r>
              <a:rPr lang="en-US" dirty="0" smtClean="0">
                <a:solidFill>
                  <a:srgbClr val="000000"/>
                </a:solidFill>
              </a:rPr>
              <a:t>© 2013 </a:t>
            </a:r>
            <a:r>
              <a:rPr lang="en-US" dirty="0" err="1" smtClean="0">
                <a:solidFill>
                  <a:srgbClr val="000000"/>
                </a:solidFill>
              </a:rPr>
              <a:t>Xpliant</a:t>
            </a:r>
            <a:r>
              <a:rPr lang="en-US" dirty="0" smtClean="0">
                <a:solidFill>
                  <a:srgbClr val="000000"/>
                </a:solidFill>
              </a:rPr>
              <a:t>. Proprietary and Confidential</a:t>
            </a:r>
            <a:endParaRPr lang="en-US" dirty="0">
              <a:solidFill>
                <a:srgbClr val="000000"/>
              </a:solidFill>
            </a:endParaRPr>
          </a:p>
        </p:txBody>
      </p:sp>
      <p:sp>
        <p:nvSpPr>
          <p:cNvPr id="2" name="Title 1"/>
          <p:cNvSpPr>
            <a:spLocks noGrp="1"/>
          </p:cNvSpPr>
          <p:nvPr>
            <p:ph type="title"/>
          </p:nvPr>
        </p:nvSpPr>
        <p:spPr>
          <a:xfrm>
            <a:off x="893428" y="75372"/>
            <a:ext cx="8229600" cy="381828"/>
          </a:xfrm>
        </p:spPr>
        <p:txBody>
          <a:bodyPr/>
          <a:lstStyle>
            <a:lvl1pPr>
              <a:defRPr>
                <a:solidFill>
                  <a:schemeClr val="bg1"/>
                </a:solidFill>
              </a:defRPr>
            </a:lvl1pPr>
          </a:lstStyle>
          <a:p>
            <a:r>
              <a:rPr lang="en-US" dirty="0" smtClean="0"/>
              <a:t>Click to edit Master title style</a:t>
            </a:r>
            <a:endParaRPr lang="en-US" dirty="0"/>
          </a:p>
        </p:txBody>
      </p:sp>
      <p:sp>
        <p:nvSpPr>
          <p:cNvPr id="21" name="Rectangle 20"/>
          <p:cNvSpPr/>
          <p:nvPr userDrawn="1"/>
        </p:nvSpPr>
        <p:spPr>
          <a:xfrm>
            <a:off x="0" y="533400"/>
            <a:ext cx="9144000" cy="312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Tree>
    <p:extLst>
      <p:ext uri="{BB962C8B-B14F-4D97-AF65-F5344CB8AC3E}">
        <p14:creationId xmlns:p14="http://schemas.microsoft.com/office/powerpoint/2010/main" val="244878689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15" name="Picture 14" descr="pptBgInsideBigTrimmedJpg.jpg"/>
          <p:cNvPicPr>
            <a:picLocks noChangeAspect="1"/>
          </p:cNvPicPr>
          <p:nvPr userDrawn="1"/>
        </p:nvPicPr>
        <p:blipFill>
          <a:blip r:embed="rId2" cstate="print"/>
          <a:stretch>
            <a:fillRect/>
          </a:stretch>
        </p:blipFill>
        <p:spPr>
          <a:xfrm>
            <a:off x="0" y="-15240"/>
            <a:ext cx="9144000" cy="548640"/>
          </a:xfrm>
          <a:prstGeom prst="rect">
            <a:avLst/>
          </a:prstGeom>
        </p:spPr>
      </p:pic>
      <p:sp>
        <p:nvSpPr>
          <p:cNvPr id="14" name="Content Placeholder 13"/>
          <p:cNvSpPr>
            <a:spLocks noGrp="1"/>
          </p:cNvSpPr>
          <p:nvPr>
            <p:ph sz="quarter" idx="13"/>
          </p:nvPr>
        </p:nvSpPr>
        <p:spPr>
          <a:xfrm>
            <a:off x="457200" y="685800"/>
            <a:ext cx="4038600" cy="586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15"/>
          <p:cNvSpPr>
            <a:spLocks noGrp="1"/>
          </p:cNvSpPr>
          <p:nvPr>
            <p:ph sz="quarter" idx="14"/>
          </p:nvPr>
        </p:nvSpPr>
        <p:spPr>
          <a:xfrm>
            <a:off x="4648200" y="685800"/>
            <a:ext cx="4038600" cy="586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3" name="Group 14"/>
          <p:cNvGrpSpPr/>
          <p:nvPr/>
        </p:nvGrpSpPr>
        <p:grpSpPr>
          <a:xfrm>
            <a:off x="0" y="6631305"/>
            <a:ext cx="9144000" cy="228600"/>
            <a:chOff x="0" y="6583680"/>
            <a:chExt cx="9144000" cy="228600"/>
          </a:xfrm>
        </p:grpSpPr>
        <p:sp>
          <p:nvSpPr>
            <p:cNvPr id="17" name="Rectangle 16"/>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8" name="Rectangle 17"/>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9" name="Rectangle 18"/>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grpSp>
      <p:sp>
        <p:nvSpPr>
          <p:cNvPr id="20" name="Date Placeholder 19"/>
          <p:cNvSpPr>
            <a:spLocks noGrp="1"/>
          </p:cNvSpPr>
          <p:nvPr>
            <p:ph type="dt" sz="half" idx="15"/>
          </p:nvPr>
        </p:nvSpPr>
        <p:spPr/>
        <p:txBody>
          <a:bodyPr/>
          <a:lstStyle/>
          <a:p>
            <a:fld id="{A83937FD-5BE7-40A1-8034-5CDCE4826158}" type="datetime1">
              <a:rPr lang="en-US" smtClean="0">
                <a:solidFill>
                  <a:srgbClr val="000000"/>
                </a:solidFill>
              </a:rPr>
              <a:pPr/>
              <a:t>2/18/2015</a:t>
            </a:fld>
            <a:endParaRPr lang="en-US" dirty="0">
              <a:solidFill>
                <a:srgbClr val="000000"/>
              </a:solidFill>
            </a:endParaRPr>
          </a:p>
        </p:txBody>
      </p:sp>
      <p:sp>
        <p:nvSpPr>
          <p:cNvPr id="21" name="Slide Number Placeholder 20"/>
          <p:cNvSpPr>
            <a:spLocks noGrp="1"/>
          </p:cNvSpPr>
          <p:nvPr>
            <p:ph type="sldNum" sz="quarter" idx="16"/>
          </p:nvPr>
        </p:nvSpPr>
        <p:spPr/>
        <p:txBody>
          <a:bodyPr/>
          <a:lstStyle/>
          <a:p>
            <a:fld id="{CE838017-A021-42B7-BA12-FDE28CD0FC50}" type="slidenum">
              <a:rPr lang="en-US" smtClean="0">
                <a:solidFill>
                  <a:srgbClr val="000000"/>
                </a:solidFill>
              </a:rPr>
              <a:pPr/>
              <a:t>‹#›</a:t>
            </a:fld>
            <a:endParaRPr lang="en-US" dirty="0">
              <a:solidFill>
                <a:srgbClr val="000000"/>
              </a:solidFill>
            </a:endParaRPr>
          </a:p>
        </p:txBody>
      </p:sp>
      <p:sp>
        <p:nvSpPr>
          <p:cNvPr id="22" name="Footer Placeholder 21"/>
          <p:cNvSpPr>
            <a:spLocks noGrp="1"/>
          </p:cNvSpPr>
          <p:nvPr>
            <p:ph type="ftr" sz="quarter" idx="17"/>
          </p:nvPr>
        </p:nvSpPr>
        <p:spPr/>
        <p:txBody>
          <a:bodyPr/>
          <a:lstStyle/>
          <a:p>
            <a:r>
              <a:rPr lang="en-US" dirty="0" smtClean="0">
                <a:solidFill>
                  <a:srgbClr val="000000"/>
                </a:solidFill>
              </a:rPr>
              <a:t>© 2013 </a:t>
            </a:r>
            <a:r>
              <a:rPr lang="en-US" dirty="0" err="1" smtClean="0">
                <a:solidFill>
                  <a:srgbClr val="000000"/>
                </a:solidFill>
              </a:rPr>
              <a:t>Xpliant</a:t>
            </a:r>
            <a:r>
              <a:rPr lang="en-US" dirty="0" smtClean="0">
                <a:solidFill>
                  <a:srgbClr val="000000"/>
                </a:solidFill>
              </a:rPr>
              <a:t>. Proprietary and Confidential</a:t>
            </a:r>
            <a:endParaRPr lang="en-US" dirty="0">
              <a:solidFill>
                <a:srgbClr val="000000"/>
              </a:solidFill>
            </a:endParaRPr>
          </a:p>
        </p:txBody>
      </p:sp>
      <p:sp>
        <p:nvSpPr>
          <p:cNvPr id="33" name="Title 1"/>
          <p:cNvSpPr>
            <a:spLocks noGrp="1"/>
          </p:cNvSpPr>
          <p:nvPr>
            <p:ph type="title"/>
          </p:nvPr>
        </p:nvSpPr>
        <p:spPr>
          <a:xfrm>
            <a:off x="893428" y="75372"/>
            <a:ext cx="8229600" cy="381828"/>
          </a:xfrm>
        </p:spPr>
        <p:txBody>
          <a:bodyPr/>
          <a:lstStyle>
            <a:lvl1pPr>
              <a:defRPr>
                <a:solidFill>
                  <a:schemeClr val="bg1"/>
                </a:solidFill>
              </a:defRPr>
            </a:lvl1pPr>
          </a:lstStyle>
          <a:p>
            <a:r>
              <a:rPr lang="en-US" dirty="0" smtClean="0"/>
              <a:t>Click to edit Master title style</a:t>
            </a:r>
            <a:endParaRPr lang="en-US" dirty="0"/>
          </a:p>
        </p:txBody>
      </p:sp>
      <p:sp>
        <p:nvSpPr>
          <p:cNvPr id="34" name="Rectangle 33"/>
          <p:cNvSpPr/>
          <p:nvPr userDrawn="1"/>
        </p:nvSpPr>
        <p:spPr>
          <a:xfrm>
            <a:off x="0" y="533400"/>
            <a:ext cx="9144000" cy="312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Tree>
    <p:extLst>
      <p:ext uri="{BB962C8B-B14F-4D97-AF65-F5344CB8AC3E}">
        <p14:creationId xmlns:p14="http://schemas.microsoft.com/office/powerpoint/2010/main" val="244245733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pic>
        <p:nvPicPr>
          <p:cNvPr id="16" name="Picture 15" descr="pptBgInsideBigTrimmedJpg.jpg"/>
          <p:cNvPicPr>
            <a:picLocks noChangeAspect="1"/>
          </p:cNvPicPr>
          <p:nvPr userDrawn="1"/>
        </p:nvPicPr>
        <p:blipFill>
          <a:blip r:embed="rId2" cstate="print"/>
          <a:stretch>
            <a:fillRect/>
          </a:stretch>
        </p:blipFill>
        <p:spPr>
          <a:xfrm>
            <a:off x="0" y="0"/>
            <a:ext cx="9144000" cy="548640"/>
          </a:xfrm>
          <a:prstGeom prst="rect">
            <a:avLst/>
          </a:prstGeom>
        </p:spPr>
      </p:pic>
      <p:sp>
        <p:nvSpPr>
          <p:cNvPr id="3" name="Text Placeholder 2"/>
          <p:cNvSpPr>
            <a:spLocks noGrp="1"/>
          </p:cNvSpPr>
          <p:nvPr>
            <p:ph type="body" idx="1"/>
          </p:nvPr>
        </p:nvSpPr>
        <p:spPr>
          <a:xfrm>
            <a:off x="459648" y="685800"/>
            <a:ext cx="4040188" cy="411162"/>
          </a:xfrm>
        </p:spPr>
        <p:txBody>
          <a:bodyPr lIns="0" rIns="0"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Text Placeholder 2"/>
          <p:cNvSpPr>
            <a:spLocks noGrp="1"/>
          </p:cNvSpPr>
          <p:nvPr>
            <p:ph type="body" idx="13"/>
          </p:nvPr>
        </p:nvSpPr>
        <p:spPr>
          <a:xfrm>
            <a:off x="4650648" y="685800"/>
            <a:ext cx="4040188" cy="411162"/>
          </a:xfrm>
        </p:spPr>
        <p:txBody>
          <a:bodyPr lIns="0" rIns="0" anchor="b">
            <a:noAutofit/>
          </a:bodyPr>
          <a:lstStyle>
            <a:lvl1pPr marL="0" indent="0">
              <a:lnSpc>
                <a:spcPct val="100000"/>
              </a:lnSpc>
              <a:buNone/>
              <a:defRPr sz="1600" b="1" i="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7" name="Content Placeholder 16"/>
          <p:cNvSpPr>
            <a:spLocks noGrp="1"/>
          </p:cNvSpPr>
          <p:nvPr>
            <p:ph sz="quarter" idx="14"/>
          </p:nvPr>
        </p:nvSpPr>
        <p:spPr>
          <a:xfrm>
            <a:off x="459648" y="1219200"/>
            <a:ext cx="4038600" cy="5334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8"/>
          <p:cNvSpPr>
            <a:spLocks noGrp="1"/>
          </p:cNvSpPr>
          <p:nvPr>
            <p:ph sz="quarter" idx="15"/>
          </p:nvPr>
        </p:nvSpPr>
        <p:spPr>
          <a:xfrm>
            <a:off x="4650648" y="1219200"/>
            <a:ext cx="4038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4" name="Group 17"/>
          <p:cNvGrpSpPr/>
          <p:nvPr/>
        </p:nvGrpSpPr>
        <p:grpSpPr>
          <a:xfrm>
            <a:off x="0" y="6631305"/>
            <a:ext cx="9144000" cy="228600"/>
            <a:chOff x="0" y="6583680"/>
            <a:chExt cx="9144000" cy="228600"/>
          </a:xfrm>
        </p:grpSpPr>
        <p:sp>
          <p:nvSpPr>
            <p:cNvPr id="20" name="Rectangle 1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21" name="Rectangle 20"/>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22" name="Rectangle 21"/>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grpSp>
      <p:sp>
        <p:nvSpPr>
          <p:cNvPr id="23" name="Date Placeholder 22"/>
          <p:cNvSpPr>
            <a:spLocks noGrp="1"/>
          </p:cNvSpPr>
          <p:nvPr>
            <p:ph type="dt" sz="half" idx="16"/>
          </p:nvPr>
        </p:nvSpPr>
        <p:spPr/>
        <p:txBody>
          <a:bodyPr/>
          <a:lstStyle/>
          <a:p>
            <a:fld id="{D5F278CE-85AA-4A79-9FBD-666F368CC071}" type="datetime1">
              <a:rPr lang="en-US" smtClean="0">
                <a:solidFill>
                  <a:srgbClr val="000000"/>
                </a:solidFill>
              </a:rPr>
              <a:pPr/>
              <a:t>2/18/2015</a:t>
            </a:fld>
            <a:endParaRPr lang="en-US" dirty="0">
              <a:solidFill>
                <a:srgbClr val="000000"/>
              </a:solidFill>
            </a:endParaRPr>
          </a:p>
        </p:txBody>
      </p:sp>
      <p:sp>
        <p:nvSpPr>
          <p:cNvPr id="24" name="Slide Number Placeholder 23"/>
          <p:cNvSpPr>
            <a:spLocks noGrp="1"/>
          </p:cNvSpPr>
          <p:nvPr>
            <p:ph type="sldNum" sz="quarter" idx="17"/>
          </p:nvPr>
        </p:nvSpPr>
        <p:spPr/>
        <p:txBody>
          <a:bodyPr/>
          <a:lstStyle/>
          <a:p>
            <a:fld id="{CE838017-A021-42B7-BA12-FDE28CD0FC50}" type="slidenum">
              <a:rPr lang="en-US" smtClean="0">
                <a:solidFill>
                  <a:srgbClr val="000000"/>
                </a:solidFill>
              </a:rPr>
              <a:pPr/>
              <a:t>‹#›</a:t>
            </a:fld>
            <a:endParaRPr lang="en-US" dirty="0">
              <a:solidFill>
                <a:srgbClr val="000000"/>
              </a:solidFill>
            </a:endParaRPr>
          </a:p>
        </p:txBody>
      </p:sp>
      <p:sp>
        <p:nvSpPr>
          <p:cNvPr id="25" name="Footer Placeholder 24"/>
          <p:cNvSpPr>
            <a:spLocks noGrp="1"/>
          </p:cNvSpPr>
          <p:nvPr>
            <p:ph type="ftr" sz="quarter" idx="18"/>
          </p:nvPr>
        </p:nvSpPr>
        <p:spPr/>
        <p:txBody>
          <a:bodyPr/>
          <a:lstStyle/>
          <a:p>
            <a:r>
              <a:rPr lang="en-US" dirty="0" smtClean="0">
                <a:solidFill>
                  <a:srgbClr val="000000"/>
                </a:solidFill>
              </a:rPr>
              <a:t>© 2013 </a:t>
            </a:r>
            <a:r>
              <a:rPr lang="en-US" dirty="0" err="1" smtClean="0">
                <a:solidFill>
                  <a:srgbClr val="000000"/>
                </a:solidFill>
              </a:rPr>
              <a:t>Xpliant</a:t>
            </a:r>
            <a:r>
              <a:rPr lang="en-US" dirty="0" smtClean="0">
                <a:solidFill>
                  <a:srgbClr val="000000"/>
                </a:solidFill>
              </a:rPr>
              <a:t>. Proprietary and Confidential</a:t>
            </a:r>
            <a:endParaRPr lang="en-US" dirty="0">
              <a:solidFill>
                <a:srgbClr val="000000"/>
              </a:solidFill>
            </a:endParaRPr>
          </a:p>
        </p:txBody>
      </p:sp>
      <p:sp>
        <p:nvSpPr>
          <p:cNvPr id="34" name="Title 1"/>
          <p:cNvSpPr>
            <a:spLocks noGrp="1"/>
          </p:cNvSpPr>
          <p:nvPr>
            <p:ph type="title"/>
          </p:nvPr>
        </p:nvSpPr>
        <p:spPr>
          <a:xfrm>
            <a:off x="893428" y="75372"/>
            <a:ext cx="8229600" cy="381828"/>
          </a:xfrm>
        </p:spPr>
        <p:txBody>
          <a:bodyPr/>
          <a:lstStyle>
            <a:lvl1pPr>
              <a:defRPr>
                <a:solidFill>
                  <a:schemeClr val="bg1"/>
                </a:solidFill>
              </a:defRPr>
            </a:lvl1pPr>
          </a:lstStyle>
          <a:p>
            <a:r>
              <a:rPr lang="en-US" dirty="0" smtClean="0"/>
              <a:t>Click to edit Master title style</a:t>
            </a:r>
            <a:endParaRPr lang="en-US" dirty="0"/>
          </a:p>
        </p:txBody>
      </p:sp>
      <p:sp>
        <p:nvSpPr>
          <p:cNvPr id="35" name="Rectangle 34"/>
          <p:cNvSpPr/>
          <p:nvPr userDrawn="1"/>
        </p:nvSpPr>
        <p:spPr>
          <a:xfrm>
            <a:off x="0" y="533400"/>
            <a:ext cx="9144000" cy="312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Tree>
    <p:extLst>
      <p:ext uri="{BB962C8B-B14F-4D97-AF65-F5344CB8AC3E}">
        <p14:creationId xmlns:p14="http://schemas.microsoft.com/office/powerpoint/2010/main" val="34463334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pic>
        <p:nvPicPr>
          <p:cNvPr id="12" name="Picture 11" descr="pptBgInsideBigTrimmedJpg.jpg"/>
          <p:cNvPicPr>
            <a:picLocks noChangeAspect="1"/>
          </p:cNvPicPr>
          <p:nvPr userDrawn="1"/>
        </p:nvPicPr>
        <p:blipFill>
          <a:blip r:embed="rId2" cstate="print"/>
          <a:stretch>
            <a:fillRect/>
          </a:stretch>
        </p:blipFill>
        <p:spPr>
          <a:xfrm>
            <a:off x="0" y="-15240"/>
            <a:ext cx="9144000" cy="548640"/>
          </a:xfrm>
          <a:prstGeom prst="rect">
            <a:avLst/>
          </a:prstGeom>
        </p:spPr>
      </p:pic>
      <p:grpSp>
        <p:nvGrpSpPr>
          <p:cNvPr id="3" name="Group 11"/>
          <p:cNvGrpSpPr/>
          <p:nvPr/>
        </p:nvGrpSpPr>
        <p:grpSpPr>
          <a:xfrm>
            <a:off x="0" y="6631305"/>
            <a:ext cx="9144000" cy="228600"/>
            <a:chOff x="0" y="6583680"/>
            <a:chExt cx="9144000" cy="228600"/>
          </a:xfrm>
        </p:grpSpPr>
        <p:sp>
          <p:nvSpPr>
            <p:cNvPr id="13" name="Rectangle 1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4" name="Rectangle 13"/>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5" name="Rectangle 14"/>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grpSp>
      <p:sp>
        <p:nvSpPr>
          <p:cNvPr id="16" name="Date Placeholder 15"/>
          <p:cNvSpPr>
            <a:spLocks noGrp="1"/>
          </p:cNvSpPr>
          <p:nvPr>
            <p:ph type="dt" sz="half" idx="10"/>
          </p:nvPr>
        </p:nvSpPr>
        <p:spPr/>
        <p:txBody>
          <a:bodyPr/>
          <a:lstStyle/>
          <a:p>
            <a:fld id="{2A7335C5-ABB1-402F-AE0F-2E473F7164D9}" type="datetime1">
              <a:rPr lang="en-US" smtClean="0">
                <a:solidFill>
                  <a:srgbClr val="000000"/>
                </a:solidFill>
              </a:rPr>
              <a:pPr/>
              <a:t>2/18/2015</a:t>
            </a:fld>
            <a:endParaRPr lang="en-US" dirty="0">
              <a:solidFill>
                <a:srgbClr val="000000"/>
              </a:solidFill>
            </a:endParaRPr>
          </a:p>
        </p:txBody>
      </p:sp>
      <p:sp>
        <p:nvSpPr>
          <p:cNvPr id="17" name="Slide Number Placeholder 16"/>
          <p:cNvSpPr>
            <a:spLocks noGrp="1"/>
          </p:cNvSpPr>
          <p:nvPr>
            <p:ph type="sldNum" sz="quarter" idx="11"/>
          </p:nvPr>
        </p:nvSpPr>
        <p:spPr/>
        <p:txBody>
          <a:bodyPr/>
          <a:lstStyle/>
          <a:p>
            <a:fld id="{CE838017-A021-42B7-BA12-FDE28CD0FC50}" type="slidenum">
              <a:rPr lang="en-US" smtClean="0">
                <a:solidFill>
                  <a:srgbClr val="000000"/>
                </a:solidFill>
              </a:rPr>
              <a:pPr/>
              <a:t>‹#›</a:t>
            </a:fld>
            <a:endParaRPr lang="en-US" dirty="0">
              <a:solidFill>
                <a:srgbClr val="000000"/>
              </a:solidFill>
            </a:endParaRPr>
          </a:p>
        </p:txBody>
      </p:sp>
      <p:sp>
        <p:nvSpPr>
          <p:cNvPr id="18" name="Footer Placeholder 17"/>
          <p:cNvSpPr>
            <a:spLocks noGrp="1"/>
          </p:cNvSpPr>
          <p:nvPr>
            <p:ph type="ftr" sz="quarter" idx="12"/>
          </p:nvPr>
        </p:nvSpPr>
        <p:spPr/>
        <p:txBody>
          <a:bodyPr/>
          <a:lstStyle/>
          <a:p>
            <a:r>
              <a:rPr lang="en-US" dirty="0" smtClean="0">
                <a:solidFill>
                  <a:srgbClr val="000000"/>
                </a:solidFill>
              </a:rPr>
              <a:t>© 2013 Xpliant. Proprietary and Confidential</a:t>
            </a:r>
            <a:endParaRPr lang="en-US" dirty="0">
              <a:solidFill>
                <a:srgbClr val="000000"/>
              </a:solidFill>
            </a:endParaRPr>
          </a:p>
        </p:txBody>
      </p:sp>
      <p:sp>
        <p:nvSpPr>
          <p:cNvPr id="23" name="Title 1"/>
          <p:cNvSpPr>
            <a:spLocks noGrp="1"/>
          </p:cNvSpPr>
          <p:nvPr>
            <p:ph type="title"/>
          </p:nvPr>
        </p:nvSpPr>
        <p:spPr>
          <a:xfrm>
            <a:off x="893428" y="75372"/>
            <a:ext cx="8229600" cy="381828"/>
          </a:xfrm>
        </p:spPr>
        <p:txBody>
          <a:bodyPr/>
          <a:lstStyle>
            <a:lvl1pPr>
              <a:defRPr>
                <a:solidFill>
                  <a:schemeClr val="bg1"/>
                </a:solidFill>
              </a:defRPr>
            </a:lvl1pPr>
          </a:lstStyle>
          <a:p>
            <a:r>
              <a:rPr lang="en-US" dirty="0" smtClean="0"/>
              <a:t>Click to edit Master title style</a:t>
            </a:r>
            <a:endParaRPr lang="en-US" dirty="0"/>
          </a:p>
        </p:txBody>
      </p:sp>
      <p:sp>
        <p:nvSpPr>
          <p:cNvPr id="24" name="Rectangle 23"/>
          <p:cNvSpPr/>
          <p:nvPr userDrawn="1"/>
        </p:nvSpPr>
        <p:spPr>
          <a:xfrm>
            <a:off x="0" y="533400"/>
            <a:ext cx="9144000" cy="312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Tree>
    <p:extLst>
      <p:ext uri="{BB962C8B-B14F-4D97-AF65-F5344CB8AC3E}">
        <p14:creationId xmlns:p14="http://schemas.microsoft.com/office/powerpoint/2010/main" val="211521947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Group 8"/>
          <p:cNvGrpSpPr/>
          <p:nvPr/>
        </p:nvGrpSpPr>
        <p:grpSpPr>
          <a:xfrm>
            <a:off x="0" y="6631305"/>
            <a:ext cx="9144000" cy="228600"/>
            <a:chOff x="0" y="6583680"/>
            <a:chExt cx="9144000" cy="228600"/>
          </a:xfrm>
        </p:grpSpPr>
        <p:sp>
          <p:nvSpPr>
            <p:cNvPr id="10" name="Rectangle 9"/>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1" name="Rectangle 10"/>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2" name="Rectangle 11"/>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grpSp>
      <p:sp>
        <p:nvSpPr>
          <p:cNvPr id="13" name="Date Placeholder 12"/>
          <p:cNvSpPr>
            <a:spLocks noGrp="1"/>
          </p:cNvSpPr>
          <p:nvPr>
            <p:ph type="dt" sz="half" idx="10"/>
          </p:nvPr>
        </p:nvSpPr>
        <p:spPr/>
        <p:txBody>
          <a:bodyPr/>
          <a:lstStyle/>
          <a:p>
            <a:fld id="{7A96F3F7-A06B-4D5D-A424-678F2BF24D13}" type="datetime1">
              <a:rPr lang="en-US" smtClean="0">
                <a:solidFill>
                  <a:srgbClr val="000000"/>
                </a:solidFill>
              </a:rPr>
              <a:pPr/>
              <a:t>2/18/2015</a:t>
            </a:fld>
            <a:endParaRPr lang="en-US" dirty="0">
              <a:solidFill>
                <a:srgbClr val="000000"/>
              </a:solidFill>
            </a:endParaRPr>
          </a:p>
        </p:txBody>
      </p:sp>
      <p:sp>
        <p:nvSpPr>
          <p:cNvPr id="14" name="Slide Number Placeholder 13"/>
          <p:cNvSpPr>
            <a:spLocks noGrp="1"/>
          </p:cNvSpPr>
          <p:nvPr>
            <p:ph type="sldNum" sz="quarter" idx="11"/>
          </p:nvPr>
        </p:nvSpPr>
        <p:spPr/>
        <p:txBody>
          <a:bodyPr/>
          <a:lstStyle/>
          <a:p>
            <a:fld id="{CE838017-A021-42B7-BA12-FDE28CD0FC50}" type="slidenum">
              <a:rPr lang="en-US" smtClean="0">
                <a:solidFill>
                  <a:srgbClr val="000000"/>
                </a:solidFill>
              </a:rPr>
              <a:pPr/>
              <a:t>‹#›</a:t>
            </a:fld>
            <a:endParaRPr lang="en-US" dirty="0">
              <a:solidFill>
                <a:srgbClr val="000000"/>
              </a:solidFill>
            </a:endParaRPr>
          </a:p>
        </p:txBody>
      </p:sp>
      <p:sp>
        <p:nvSpPr>
          <p:cNvPr id="22" name="Footer Placeholder 21"/>
          <p:cNvSpPr>
            <a:spLocks noGrp="1"/>
          </p:cNvSpPr>
          <p:nvPr>
            <p:ph type="ftr" sz="quarter" idx="12"/>
          </p:nvPr>
        </p:nvSpPr>
        <p:spPr/>
        <p:txBody>
          <a:bodyPr/>
          <a:lstStyle/>
          <a:p>
            <a:r>
              <a:rPr lang="en-US" dirty="0" smtClean="0">
                <a:solidFill>
                  <a:srgbClr val="000000"/>
                </a:solidFill>
              </a:rPr>
              <a:t>© 2013 </a:t>
            </a:r>
            <a:r>
              <a:rPr lang="en-US" dirty="0" err="1" smtClean="0">
                <a:solidFill>
                  <a:srgbClr val="000000"/>
                </a:solidFill>
              </a:rPr>
              <a:t>Xpliant</a:t>
            </a:r>
            <a:r>
              <a:rPr lang="en-US" dirty="0" smtClean="0">
                <a:solidFill>
                  <a:srgbClr val="000000"/>
                </a:solidFill>
              </a:rPr>
              <a:t>. Proprietary and Confidential</a:t>
            </a:r>
            <a:endParaRPr lang="en-US" dirty="0">
              <a:solidFill>
                <a:srgbClr val="000000"/>
              </a:solidFill>
            </a:endParaRPr>
          </a:p>
        </p:txBody>
      </p:sp>
    </p:spTree>
    <p:extLst>
      <p:ext uri="{BB962C8B-B14F-4D97-AF65-F5344CB8AC3E}">
        <p14:creationId xmlns:p14="http://schemas.microsoft.com/office/powerpoint/2010/main" val="242716971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pic>
        <p:nvPicPr>
          <p:cNvPr id="14" name="Picture 13" descr="pptBgInsideBigTrimmedJpg.jpg"/>
          <p:cNvPicPr>
            <a:picLocks noChangeAspect="1"/>
          </p:cNvPicPr>
          <p:nvPr userDrawn="1"/>
        </p:nvPicPr>
        <p:blipFill>
          <a:blip r:embed="rId2" cstate="print"/>
          <a:stretch>
            <a:fillRect/>
          </a:stretch>
        </p:blipFill>
        <p:spPr>
          <a:xfrm>
            <a:off x="0" y="-15240"/>
            <a:ext cx="9144000" cy="548640"/>
          </a:xfrm>
          <a:prstGeom prst="rect">
            <a:avLst/>
          </a:prstGeom>
        </p:spPr>
      </p:pic>
      <p:sp>
        <p:nvSpPr>
          <p:cNvPr id="15" name="Content Placeholder 14"/>
          <p:cNvSpPr>
            <a:spLocks noGrp="1"/>
          </p:cNvSpPr>
          <p:nvPr>
            <p:ph sz="quarter" idx="14"/>
          </p:nvPr>
        </p:nvSpPr>
        <p:spPr>
          <a:xfrm>
            <a:off x="4419600" y="685799"/>
            <a:ext cx="4267200" cy="58637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idx="2"/>
          </p:nvPr>
        </p:nvSpPr>
        <p:spPr>
          <a:xfrm>
            <a:off x="457201" y="685800"/>
            <a:ext cx="3352800" cy="5867400"/>
          </a:xfrm>
        </p:spPr>
        <p:txBody>
          <a:bodyPr/>
          <a:lstStyle>
            <a:lvl1pPr marL="0" indent="0">
              <a:lnSpc>
                <a:spcPct val="150000"/>
              </a:lnSpc>
              <a:spcBef>
                <a:spcPts val="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15"/>
          <p:cNvGrpSpPr/>
          <p:nvPr/>
        </p:nvGrpSpPr>
        <p:grpSpPr>
          <a:xfrm>
            <a:off x="0" y="6631305"/>
            <a:ext cx="9144000" cy="228600"/>
            <a:chOff x="0" y="6583680"/>
            <a:chExt cx="9144000" cy="228600"/>
          </a:xfrm>
        </p:grpSpPr>
        <p:sp>
          <p:nvSpPr>
            <p:cNvPr id="17" name="Rectangle 16"/>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8" name="Rectangle 17"/>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9" name="Rectangle 18"/>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grpSp>
      <p:sp>
        <p:nvSpPr>
          <p:cNvPr id="20" name="Date Placeholder 19"/>
          <p:cNvSpPr>
            <a:spLocks noGrp="1"/>
          </p:cNvSpPr>
          <p:nvPr>
            <p:ph type="dt" sz="half" idx="15"/>
          </p:nvPr>
        </p:nvSpPr>
        <p:spPr/>
        <p:txBody>
          <a:bodyPr/>
          <a:lstStyle/>
          <a:p>
            <a:fld id="{439A105E-88B1-4228-BAFC-AA7DBAE4E65C}" type="datetime1">
              <a:rPr lang="en-US" smtClean="0">
                <a:solidFill>
                  <a:srgbClr val="000000"/>
                </a:solidFill>
              </a:rPr>
              <a:pPr/>
              <a:t>2/18/2015</a:t>
            </a:fld>
            <a:endParaRPr lang="en-US" dirty="0">
              <a:solidFill>
                <a:srgbClr val="000000"/>
              </a:solidFill>
            </a:endParaRPr>
          </a:p>
        </p:txBody>
      </p:sp>
      <p:sp>
        <p:nvSpPr>
          <p:cNvPr id="21" name="Slide Number Placeholder 20"/>
          <p:cNvSpPr>
            <a:spLocks noGrp="1"/>
          </p:cNvSpPr>
          <p:nvPr>
            <p:ph type="sldNum" sz="quarter" idx="16"/>
          </p:nvPr>
        </p:nvSpPr>
        <p:spPr/>
        <p:txBody>
          <a:bodyPr/>
          <a:lstStyle/>
          <a:p>
            <a:fld id="{CE838017-A021-42B7-BA12-FDE28CD0FC50}" type="slidenum">
              <a:rPr lang="en-US" smtClean="0">
                <a:solidFill>
                  <a:srgbClr val="000000"/>
                </a:solidFill>
              </a:rPr>
              <a:pPr/>
              <a:t>‹#›</a:t>
            </a:fld>
            <a:endParaRPr lang="en-US" dirty="0">
              <a:solidFill>
                <a:srgbClr val="000000"/>
              </a:solidFill>
            </a:endParaRPr>
          </a:p>
        </p:txBody>
      </p:sp>
      <p:sp>
        <p:nvSpPr>
          <p:cNvPr id="22" name="Footer Placeholder 21"/>
          <p:cNvSpPr>
            <a:spLocks noGrp="1"/>
          </p:cNvSpPr>
          <p:nvPr>
            <p:ph type="ftr" sz="quarter" idx="17"/>
          </p:nvPr>
        </p:nvSpPr>
        <p:spPr/>
        <p:txBody>
          <a:bodyPr/>
          <a:lstStyle/>
          <a:p>
            <a:r>
              <a:rPr lang="en-US" dirty="0" smtClean="0">
                <a:solidFill>
                  <a:srgbClr val="000000"/>
                </a:solidFill>
              </a:rPr>
              <a:t>© 2013 </a:t>
            </a:r>
            <a:r>
              <a:rPr lang="en-US" dirty="0" err="1" smtClean="0">
                <a:solidFill>
                  <a:srgbClr val="000000"/>
                </a:solidFill>
              </a:rPr>
              <a:t>Xpliant</a:t>
            </a:r>
            <a:r>
              <a:rPr lang="en-US" dirty="0" smtClean="0">
                <a:solidFill>
                  <a:srgbClr val="000000"/>
                </a:solidFill>
              </a:rPr>
              <a:t>. Proprietary and Confidential</a:t>
            </a:r>
            <a:endParaRPr lang="en-US" dirty="0">
              <a:solidFill>
                <a:srgbClr val="000000"/>
              </a:solidFill>
            </a:endParaRPr>
          </a:p>
        </p:txBody>
      </p:sp>
      <p:sp>
        <p:nvSpPr>
          <p:cNvPr id="27" name="Rectangle 26"/>
          <p:cNvSpPr/>
          <p:nvPr userDrawn="1"/>
        </p:nvSpPr>
        <p:spPr>
          <a:xfrm>
            <a:off x="0" y="533400"/>
            <a:ext cx="9144000" cy="312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29" name="Title 1"/>
          <p:cNvSpPr>
            <a:spLocks noGrp="1"/>
          </p:cNvSpPr>
          <p:nvPr>
            <p:ph type="title"/>
          </p:nvPr>
        </p:nvSpPr>
        <p:spPr>
          <a:xfrm>
            <a:off x="893428" y="75372"/>
            <a:ext cx="8229600" cy="381828"/>
          </a:xfrm>
        </p:spPr>
        <p:txBody>
          <a:bodyPr/>
          <a:lstStyle>
            <a:lvl1pPr>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9058028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pic>
        <p:nvPicPr>
          <p:cNvPr id="16" name="Picture 15" descr="pptBgInsideBigTrimmedJpg.jpg"/>
          <p:cNvPicPr>
            <a:picLocks noChangeAspect="1"/>
          </p:cNvPicPr>
          <p:nvPr userDrawn="1"/>
        </p:nvPicPr>
        <p:blipFill>
          <a:blip r:embed="rId2" cstate="print"/>
          <a:stretch>
            <a:fillRect/>
          </a:stretch>
        </p:blipFill>
        <p:spPr>
          <a:xfrm>
            <a:off x="0" y="-15240"/>
            <a:ext cx="9144000" cy="548640"/>
          </a:xfrm>
          <a:prstGeom prst="rect">
            <a:avLst/>
          </a:prstGeom>
        </p:spPr>
      </p:pic>
      <p:grpSp>
        <p:nvGrpSpPr>
          <p:cNvPr id="12" name="Group 15"/>
          <p:cNvGrpSpPr/>
          <p:nvPr/>
        </p:nvGrpSpPr>
        <p:grpSpPr>
          <a:xfrm>
            <a:off x="0" y="6631305"/>
            <a:ext cx="9144000" cy="228600"/>
            <a:chOff x="0" y="6583680"/>
            <a:chExt cx="9144000" cy="228600"/>
          </a:xfrm>
        </p:grpSpPr>
        <p:sp>
          <p:nvSpPr>
            <p:cNvPr id="13" name="Rectangle 12"/>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4" name="Rectangle 13"/>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5" name="Rectangle 14"/>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grpSp>
      <p:sp>
        <p:nvSpPr>
          <p:cNvPr id="3" name="Picture Placeholder 2"/>
          <p:cNvSpPr>
            <a:spLocks noGrp="1"/>
          </p:cNvSpPr>
          <p:nvPr>
            <p:ph type="pic" idx="1"/>
          </p:nvPr>
        </p:nvSpPr>
        <p:spPr>
          <a:xfrm>
            <a:off x="4425696" y="1554480"/>
            <a:ext cx="4270248" cy="4059936"/>
          </a:xfrm>
          <a:solidFill>
            <a:schemeClr val="bg1"/>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685800"/>
            <a:ext cx="3355848" cy="5867400"/>
          </a:xfrm>
        </p:spPr>
        <p:txBody>
          <a:bodyPr/>
          <a:lstStyle>
            <a:lvl1pPr marL="0" indent="0">
              <a:lnSpc>
                <a:spcPct val="150000"/>
              </a:lnSpc>
              <a:spcBef>
                <a:spcPts val="0"/>
              </a:spcBef>
              <a:buNone/>
              <a:defRPr lang="en-US" sz="1400" kern="1200" baseline="0" dirty="0" smtClean="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BA646000-A53F-4B25-8D75-C5E5991BBAE8}" type="datetime1">
              <a:rPr lang="en-US" smtClean="0">
                <a:solidFill>
                  <a:srgbClr val="000000"/>
                </a:solidFill>
              </a:rPr>
              <a:pPr/>
              <a:t>2/18/2015</a:t>
            </a:fld>
            <a:endParaRPr lang="en-US" dirty="0">
              <a:solidFill>
                <a:srgbClr val="000000"/>
              </a:solidFill>
            </a:endParaRPr>
          </a:p>
        </p:txBody>
      </p:sp>
      <p:sp>
        <p:nvSpPr>
          <p:cNvPr id="6" name="Footer Placeholder 5"/>
          <p:cNvSpPr>
            <a:spLocks noGrp="1"/>
          </p:cNvSpPr>
          <p:nvPr>
            <p:ph type="ftr" sz="quarter" idx="11"/>
          </p:nvPr>
        </p:nvSpPr>
        <p:spPr/>
        <p:txBody>
          <a:bodyPr/>
          <a:lstStyle/>
          <a:p>
            <a:r>
              <a:rPr lang="en-US" dirty="0" smtClean="0">
                <a:solidFill>
                  <a:srgbClr val="000000"/>
                </a:solidFill>
              </a:rPr>
              <a:t>© 2013 </a:t>
            </a:r>
            <a:r>
              <a:rPr lang="en-US" dirty="0" err="1" smtClean="0">
                <a:solidFill>
                  <a:srgbClr val="000000"/>
                </a:solidFill>
              </a:rPr>
              <a:t>Xpliant</a:t>
            </a:r>
            <a:r>
              <a:rPr lang="en-US" dirty="0" smtClean="0">
                <a:solidFill>
                  <a:srgbClr val="000000"/>
                </a:solidFill>
              </a:rPr>
              <a:t>. Proprietary and Confidential</a:t>
            </a:r>
            <a:endParaRPr lang="en-US" dirty="0">
              <a:solidFill>
                <a:srgbClr val="000000"/>
              </a:solidFill>
            </a:endParaRPr>
          </a:p>
        </p:txBody>
      </p:sp>
      <p:sp>
        <p:nvSpPr>
          <p:cNvPr id="7" name="Slide Number Placeholder 6"/>
          <p:cNvSpPr>
            <a:spLocks noGrp="1"/>
          </p:cNvSpPr>
          <p:nvPr>
            <p:ph type="sldNum" sz="quarter" idx="12"/>
          </p:nvPr>
        </p:nvSpPr>
        <p:spPr/>
        <p:txBody>
          <a:bodyPr/>
          <a:lstStyle/>
          <a:p>
            <a:fld id="{CE838017-A021-42B7-BA12-FDE28CD0FC50}" type="slidenum">
              <a:rPr lang="en-US" smtClean="0">
                <a:solidFill>
                  <a:srgbClr val="000000"/>
                </a:solidFill>
              </a:rPr>
              <a:pPr/>
              <a:t>‹#›</a:t>
            </a:fld>
            <a:endParaRPr lang="en-US" dirty="0">
              <a:solidFill>
                <a:srgbClr val="000000"/>
              </a:solidFill>
            </a:endParaRPr>
          </a:p>
        </p:txBody>
      </p:sp>
      <p:cxnSp>
        <p:nvCxnSpPr>
          <p:cNvPr id="10" name="Straight Connector 9"/>
          <p:cNvCxnSpPr/>
          <p:nvPr/>
        </p:nvCxnSpPr>
        <p:spPr>
          <a:xfrm>
            <a:off x="4419600" y="1524000"/>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19600" y="5637212"/>
            <a:ext cx="42672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0" y="533400"/>
            <a:ext cx="9144000" cy="312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22" name="Title 1"/>
          <p:cNvSpPr txBox="1">
            <a:spLocks/>
          </p:cNvSpPr>
          <p:nvPr userDrawn="1"/>
        </p:nvSpPr>
        <p:spPr>
          <a:xfrm>
            <a:off x="893428" y="75372"/>
            <a:ext cx="8229600" cy="381828"/>
          </a:xfrm>
          <a:prstGeom prst="rect">
            <a:avLst/>
          </a:prstGeom>
        </p:spPr>
        <p:txBody>
          <a:bodyPr vert="horz" lIns="0" tIns="45720" rIns="0" bIns="45720" rtlCol="0" anchor="ctr">
            <a:noAutofit/>
          </a:bodyPr>
          <a:lstStyle>
            <a:lvl1pPr algn="l" defTabSz="914400" rtl="0" eaLnBrk="1" latinLnBrk="0" hangingPunct="1">
              <a:spcBef>
                <a:spcPct val="0"/>
              </a:spcBef>
              <a:buNone/>
              <a:defRPr sz="360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olidFill>
                  <a:prstClr val="white"/>
                </a:solidFill>
              </a:rPr>
              <a:t>Click to edit Master title style</a:t>
            </a:r>
            <a:endParaRPr lang="en-US" dirty="0">
              <a:solidFill>
                <a:prstClr val="white"/>
              </a:solidFill>
            </a:endParaRPr>
          </a:p>
        </p:txBody>
      </p:sp>
    </p:spTree>
    <p:extLst>
      <p:ext uri="{BB962C8B-B14F-4D97-AF65-F5344CB8AC3E}">
        <p14:creationId xmlns:p14="http://schemas.microsoft.com/office/powerpoint/2010/main" val="413066695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spTree>
      <p:nvGrpSpPr>
        <p:cNvPr id="1" name=""/>
        <p:cNvGrpSpPr/>
        <p:nvPr/>
      </p:nvGrpSpPr>
      <p:grpSpPr>
        <a:xfrm>
          <a:off x="0" y="0"/>
          <a:ext cx="0" cy="0"/>
          <a:chOff x="0" y="0"/>
          <a:chExt cx="0" cy="0"/>
        </a:xfrm>
      </p:grpSpPr>
      <p:pic>
        <p:nvPicPr>
          <p:cNvPr id="14" name="Picture 13" descr="pptBgInsideBigTrimmedJpg.jpg"/>
          <p:cNvPicPr>
            <a:picLocks noChangeAspect="1"/>
          </p:cNvPicPr>
          <p:nvPr userDrawn="1"/>
        </p:nvPicPr>
        <p:blipFill>
          <a:blip r:embed="rId2" cstate="print"/>
          <a:stretch>
            <a:fillRect/>
          </a:stretch>
        </p:blipFill>
        <p:spPr>
          <a:xfrm>
            <a:off x="0" y="-15240"/>
            <a:ext cx="9144000" cy="548640"/>
          </a:xfrm>
          <a:prstGeom prst="rect">
            <a:avLst/>
          </a:prstGeom>
        </p:spPr>
      </p:pic>
      <p:sp>
        <p:nvSpPr>
          <p:cNvPr id="3" name="Vertical Text Placeholder 2"/>
          <p:cNvSpPr>
            <a:spLocks noGrp="1"/>
          </p:cNvSpPr>
          <p:nvPr>
            <p:ph type="body" orient="vert" idx="1"/>
          </p:nvPr>
        </p:nvSpPr>
        <p:spPr>
          <a:xfrm>
            <a:off x="457200" y="685800"/>
            <a:ext cx="82296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4" name="Group 10"/>
          <p:cNvGrpSpPr/>
          <p:nvPr/>
        </p:nvGrpSpPr>
        <p:grpSpPr>
          <a:xfrm>
            <a:off x="0" y="6631305"/>
            <a:ext cx="9144000" cy="228600"/>
            <a:chOff x="0" y="6583680"/>
            <a:chExt cx="9144000" cy="228600"/>
          </a:xfrm>
        </p:grpSpPr>
        <p:sp>
          <p:nvSpPr>
            <p:cNvPr id="12" name="Rectangle 11"/>
            <p:cNvSpPr/>
            <p:nvPr/>
          </p:nvSpPr>
          <p:spPr>
            <a:xfrm>
              <a:off x="8763000" y="6583680"/>
              <a:ext cx="381000"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3" name="Rectangle 12"/>
            <p:cNvSpPr/>
            <p:nvPr/>
          </p:nvSpPr>
          <p:spPr>
            <a:xfrm>
              <a:off x="7142480" y="6583680"/>
              <a:ext cx="1581912" cy="228600"/>
            </a:xfrm>
            <a:prstGeom prst="rect">
              <a:avLst/>
            </a:prstGeom>
            <a:solidFill>
              <a:schemeClr val="bg1">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21" name="Rectangle 20"/>
            <p:cNvSpPr/>
            <p:nvPr/>
          </p:nvSpPr>
          <p:spPr>
            <a:xfrm>
              <a:off x="0" y="6583680"/>
              <a:ext cx="7101840" cy="228600"/>
            </a:xfrm>
            <a:prstGeom prst="rect">
              <a:avLst/>
            </a:prstGeom>
            <a:solidFill>
              <a:schemeClr val="bg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grpSp>
      <p:sp>
        <p:nvSpPr>
          <p:cNvPr id="22" name="Date Placeholder 21"/>
          <p:cNvSpPr>
            <a:spLocks noGrp="1"/>
          </p:cNvSpPr>
          <p:nvPr>
            <p:ph type="dt" sz="half" idx="10"/>
          </p:nvPr>
        </p:nvSpPr>
        <p:spPr/>
        <p:txBody>
          <a:bodyPr/>
          <a:lstStyle/>
          <a:p>
            <a:fld id="{27732B94-F952-45F4-9E8E-9A5432974E68}" type="datetime1">
              <a:rPr lang="en-US" smtClean="0">
                <a:solidFill>
                  <a:srgbClr val="000000"/>
                </a:solidFill>
              </a:rPr>
              <a:pPr/>
              <a:t>2/18/2015</a:t>
            </a:fld>
            <a:endParaRPr lang="en-US" dirty="0">
              <a:solidFill>
                <a:srgbClr val="000000"/>
              </a:solidFill>
            </a:endParaRPr>
          </a:p>
        </p:txBody>
      </p:sp>
      <p:sp>
        <p:nvSpPr>
          <p:cNvPr id="23" name="Slide Number Placeholder 22"/>
          <p:cNvSpPr>
            <a:spLocks noGrp="1"/>
          </p:cNvSpPr>
          <p:nvPr>
            <p:ph type="sldNum" sz="quarter" idx="11"/>
          </p:nvPr>
        </p:nvSpPr>
        <p:spPr/>
        <p:txBody>
          <a:bodyPr/>
          <a:lstStyle/>
          <a:p>
            <a:fld id="{CE838017-A021-42B7-BA12-FDE28CD0FC50}" type="slidenum">
              <a:rPr lang="en-US" smtClean="0">
                <a:solidFill>
                  <a:srgbClr val="000000"/>
                </a:solidFill>
              </a:rPr>
              <a:pPr/>
              <a:t>‹#›</a:t>
            </a:fld>
            <a:endParaRPr lang="en-US" dirty="0">
              <a:solidFill>
                <a:srgbClr val="000000"/>
              </a:solidFill>
            </a:endParaRPr>
          </a:p>
        </p:txBody>
      </p:sp>
      <p:sp>
        <p:nvSpPr>
          <p:cNvPr id="24" name="Footer Placeholder 23"/>
          <p:cNvSpPr>
            <a:spLocks noGrp="1"/>
          </p:cNvSpPr>
          <p:nvPr>
            <p:ph type="ftr" sz="quarter" idx="12"/>
          </p:nvPr>
        </p:nvSpPr>
        <p:spPr/>
        <p:txBody>
          <a:bodyPr/>
          <a:lstStyle/>
          <a:p>
            <a:r>
              <a:rPr lang="en-US" dirty="0" smtClean="0">
                <a:solidFill>
                  <a:srgbClr val="000000"/>
                </a:solidFill>
              </a:rPr>
              <a:t>© 2013 </a:t>
            </a:r>
            <a:r>
              <a:rPr lang="en-US" dirty="0" err="1" smtClean="0">
                <a:solidFill>
                  <a:srgbClr val="000000"/>
                </a:solidFill>
              </a:rPr>
              <a:t>Xpliant</a:t>
            </a:r>
            <a:r>
              <a:rPr lang="en-US" dirty="0" smtClean="0">
                <a:solidFill>
                  <a:srgbClr val="000000"/>
                </a:solidFill>
              </a:rPr>
              <a:t>. Proprietary and Confidential</a:t>
            </a:r>
            <a:endParaRPr lang="en-US" dirty="0">
              <a:solidFill>
                <a:srgbClr val="000000"/>
              </a:solidFill>
            </a:endParaRPr>
          </a:p>
        </p:txBody>
      </p:sp>
      <p:sp>
        <p:nvSpPr>
          <p:cNvPr id="18" name="Title 1"/>
          <p:cNvSpPr txBox="1">
            <a:spLocks/>
          </p:cNvSpPr>
          <p:nvPr userDrawn="1"/>
        </p:nvSpPr>
        <p:spPr>
          <a:xfrm>
            <a:off x="893428" y="75372"/>
            <a:ext cx="8229600" cy="381828"/>
          </a:xfrm>
          <a:prstGeom prst="rect">
            <a:avLst/>
          </a:prstGeom>
        </p:spPr>
        <p:txBody>
          <a:bodyPr vert="horz" lIns="0" tIns="45720" rIns="0" bIns="45720" rtlCol="0" anchor="ctr">
            <a:noAutofit/>
          </a:bodyPr>
          <a:lstStyle>
            <a:lvl1pPr algn="l" defTabSz="914400" rtl="0" eaLnBrk="1" latinLnBrk="0" hangingPunct="1">
              <a:spcBef>
                <a:spcPct val="0"/>
              </a:spcBef>
              <a:buNone/>
              <a:defRPr sz="360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olidFill>
                  <a:prstClr val="white"/>
                </a:solidFill>
              </a:rPr>
              <a:t>Click to edit Master title style</a:t>
            </a:r>
            <a:endParaRPr lang="en-US" dirty="0">
              <a:solidFill>
                <a:prstClr val="white"/>
              </a:solidFill>
            </a:endParaRPr>
          </a:p>
        </p:txBody>
      </p:sp>
      <p:sp>
        <p:nvSpPr>
          <p:cNvPr id="19" name="Rectangle 18"/>
          <p:cNvSpPr/>
          <p:nvPr userDrawn="1"/>
        </p:nvSpPr>
        <p:spPr>
          <a:xfrm>
            <a:off x="0" y="533400"/>
            <a:ext cx="9144000" cy="3122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Tree>
    <p:extLst>
      <p:ext uri="{BB962C8B-B14F-4D97-AF65-F5344CB8AC3E}">
        <p14:creationId xmlns:p14="http://schemas.microsoft.com/office/powerpoint/2010/main" val="13152056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TextBox 8"/>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2014 Open Networking Foundation</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6311057" cy="1143000"/>
          </a:xfrm>
          <a:prstGeom prst="rect">
            <a:avLst/>
          </a:prstGeom>
        </p:spPr>
        <p:txBody>
          <a:bodyPr vert="horz" lIns="64279" tIns="32139" rIns="64279" bIns="32139"/>
          <a:lstStyle>
            <a:lvl1pPr algn="l">
              <a:defRPr sz="3200">
                <a:solidFill>
                  <a:srgbClr val="42BECD"/>
                </a:solidFill>
              </a:defRPr>
            </a:lvl1pPr>
          </a:lstStyle>
          <a:p>
            <a:r>
              <a:rPr lang="en-US" smtClean="0"/>
              <a:t>Click to edit Master title style</a:t>
            </a:r>
            <a:endParaRPr lang="en-US"/>
          </a:p>
        </p:txBody>
      </p:sp>
      <p:sp>
        <p:nvSpPr>
          <p:cNvPr id="3" name="Content Placeholder 2"/>
          <p:cNvSpPr>
            <a:spLocks noGrp="1"/>
          </p:cNvSpPr>
          <p:nvPr>
            <p:ph idx="1"/>
          </p:nvPr>
        </p:nvSpPr>
        <p:spPr>
          <a:xfrm>
            <a:off x="457647" y="1600647"/>
            <a:ext cx="8228707" cy="4525118"/>
          </a:xfrm>
          <a:prstGeom prst="rect">
            <a:avLst/>
          </a:prstGeom>
        </p:spPr>
        <p:txBody>
          <a:bodyPr vert="horz" lIns="64279" tIns="32139" rIns="64279" bIns="32139"/>
          <a:lstStyle>
            <a:lvl1pPr>
              <a:spcBef>
                <a:spcPts val="422"/>
              </a:spcBef>
              <a:spcAft>
                <a:spcPts val="422"/>
              </a:spcAft>
              <a:buClr>
                <a:srgbClr val="DCE214"/>
              </a:buClr>
              <a:defRPr sz="2000">
                <a:solidFill>
                  <a:srgbClr val="00397B"/>
                </a:solidFill>
              </a:defRPr>
            </a:lvl1pPr>
            <a:lvl2pPr>
              <a:spcBef>
                <a:spcPts val="422"/>
              </a:spcBef>
              <a:spcAft>
                <a:spcPts val="422"/>
              </a:spcAft>
              <a:buClr>
                <a:srgbClr val="DCE214"/>
              </a:buClr>
              <a:defRPr sz="1700">
                <a:solidFill>
                  <a:srgbClr val="00397B"/>
                </a:solidFill>
              </a:defRPr>
            </a:lvl2pPr>
            <a:lvl3pPr>
              <a:spcBef>
                <a:spcPts val="422"/>
              </a:spcBef>
              <a:spcAft>
                <a:spcPts val="422"/>
              </a:spcAft>
              <a:buClr>
                <a:srgbClr val="DCE214"/>
              </a:buClr>
              <a:defRPr sz="1500">
                <a:solidFill>
                  <a:srgbClr val="00397B"/>
                </a:solidFill>
              </a:defRPr>
            </a:lvl3pPr>
            <a:lvl4pPr>
              <a:spcBef>
                <a:spcPts val="422"/>
              </a:spcBef>
              <a:spcAft>
                <a:spcPts val="422"/>
              </a:spcAft>
              <a:buClr>
                <a:srgbClr val="DCE214"/>
              </a:buClr>
              <a:defRPr sz="1300">
                <a:solidFill>
                  <a:srgbClr val="00397B"/>
                </a:solidFill>
              </a:defRPr>
            </a:lvl4pPr>
            <a:lvl5pPr>
              <a:spcBef>
                <a:spcPts val="422"/>
              </a:spcBef>
              <a:spcAft>
                <a:spcPts val="422"/>
              </a:spcAft>
              <a:buClr>
                <a:srgbClr val="DCE214"/>
              </a:buClr>
              <a:defRPr sz="1100">
                <a:solidFill>
                  <a:srgbClr val="00397B"/>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Box 3"/>
          <p:cNvSpPr txBox="1">
            <a:spLocks noGrp="1" noChangeArrowheads="1"/>
          </p:cNvSpPr>
          <p:nvPr>
            <p:ph type="sldNum" sz="quarter" idx="4"/>
          </p:nvPr>
        </p:nvSpPr>
        <p:spPr bwMode="auto">
          <a:xfrm>
            <a:off x="4446984" y="6509742"/>
            <a:ext cx="241102" cy="258962"/>
          </a:xfrm>
          <a:prstGeom prst="rect">
            <a:avLst/>
          </a:prstGeom>
          <a:noFill/>
          <a:ln w="12700">
            <a:noFill/>
            <a:miter lim="800000"/>
            <a:headEnd/>
            <a:tailEnd/>
          </a:ln>
          <a:effectLst/>
        </p:spPr>
        <p:txBody>
          <a:bodyPr vert="horz" wrap="none" lIns="64279" tIns="32139" rIns="64279" bIns="32139" numCol="1" anchor="t" anchorCtr="0" compatLnSpc="1">
            <a:prstTxWarp prst="textNoShape">
              <a:avLst/>
            </a:prstTxWarp>
          </a:bodyPr>
          <a:lstStyle>
            <a:lvl1pPr eaLnBrk="1" hangingPunct="1">
              <a:defRPr sz="1300" smtClean="0">
                <a:solidFill>
                  <a:schemeClr val="tx1"/>
                </a:solidFill>
                <a:latin typeface="Gill Sans" charset="0"/>
                <a:ea typeface="ヒラギノ角ゴ ProN W3" charset="0"/>
                <a:cs typeface="ヒラギノ角ゴ ProN W3" charset="0"/>
                <a:sym typeface="Gill Sans" charset="0"/>
              </a:defRPr>
            </a:lvl1pPr>
            <a:lvl2pPr marL="522264" indent="-200871" eaLnBrk="0" hangingPunct="0">
              <a:defRPr sz="2900">
                <a:solidFill>
                  <a:srgbClr val="000000"/>
                </a:solidFill>
                <a:latin typeface="Gill Sans" charset="0"/>
                <a:ea typeface="ヒラギノ角ゴ ProN W3" charset="0"/>
                <a:cs typeface="ヒラギノ角ゴ ProN W3" charset="0"/>
                <a:sym typeface="Gill Sans" charset="0"/>
              </a:defRPr>
            </a:lvl2pPr>
            <a:lvl3pPr marL="803483" indent="-160696" eaLnBrk="0" hangingPunct="0">
              <a:defRPr sz="2900">
                <a:solidFill>
                  <a:srgbClr val="000000"/>
                </a:solidFill>
                <a:latin typeface="Gill Sans" charset="0"/>
                <a:ea typeface="ヒラギノ角ゴ ProN W3" charset="0"/>
                <a:cs typeface="ヒラギノ角ゴ ProN W3" charset="0"/>
                <a:sym typeface="Gill Sans" charset="0"/>
              </a:defRPr>
            </a:lvl3pPr>
            <a:lvl4pPr marL="1124877" indent="-160696" eaLnBrk="0" hangingPunct="0">
              <a:defRPr sz="2900">
                <a:solidFill>
                  <a:srgbClr val="000000"/>
                </a:solidFill>
                <a:latin typeface="Gill Sans" charset="0"/>
                <a:ea typeface="ヒラギノ角ゴ ProN W3" charset="0"/>
                <a:cs typeface="ヒラギノ角ゴ ProN W3" charset="0"/>
                <a:sym typeface="Gill Sans" charset="0"/>
              </a:defRPr>
            </a:lvl4pPr>
            <a:lvl5pPr marL="1446270" indent="-160696" eaLnBrk="0" hangingPunct="0">
              <a:defRPr sz="2900">
                <a:solidFill>
                  <a:srgbClr val="000000"/>
                </a:solidFill>
                <a:latin typeface="Gill Sans" charset="0"/>
                <a:ea typeface="ヒラギノ角ゴ ProN W3" charset="0"/>
                <a:cs typeface="ヒラギノ角ゴ ProN W3" charset="0"/>
                <a:sym typeface="Gill Sans" charset="0"/>
              </a:defRPr>
            </a:lvl5pPr>
            <a:lvl6pPr marL="1767662"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6pPr>
            <a:lvl7pPr marL="2089056"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7pPr>
            <a:lvl8pPr marL="2410449"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8pPr>
            <a:lvl9pPr marL="2731842"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9pPr>
          </a:lstStyle>
          <a:p>
            <a:pPr>
              <a:defRPr/>
            </a:pPr>
            <a:fld id="{55E00578-A74E-F745-9ADA-726725969A1A}" type="slidenum">
              <a:rPr lang="en-US">
                <a:solidFill>
                  <a:srgbClr val="000000"/>
                </a:solidFill>
              </a:rPr>
              <a:pPr>
                <a:defRPr/>
              </a:pPr>
              <a:t>‹#›</a:t>
            </a:fld>
            <a:endParaRPr lang="en-US">
              <a:solidFill>
                <a:srgbClr val="000000"/>
              </a:solidFill>
            </a:endParaRPr>
          </a:p>
        </p:txBody>
      </p:sp>
      <p:sp>
        <p:nvSpPr>
          <p:cNvPr id="6" name="Text Box 3"/>
          <p:cNvSpPr txBox="1">
            <a:spLocks noChangeArrowheads="1"/>
          </p:cNvSpPr>
          <p:nvPr userDrawn="1"/>
        </p:nvSpPr>
        <p:spPr bwMode="auto">
          <a:xfrm>
            <a:off x="688489" y="6509742"/>
            <a:ext cx="241102" cy="258962"/>
          </a:xfrm>
          <a:prstGeom prst="rect">
            <a:avLst/>
          </a:prstGeom>
          <a:noFill/>
          <a:ln w="12700">
            <a:noFill/>
            <a:miter lim="800000"/>
            <a:headEnd/>
            <a:tailEnd/>
          </a:ln>
          <a:effectLst/>
        </p:spPr>
        <p:txBody>
          <a:bodyPr vert="horz" wrap="none" lIns="64279" tIns="32139" rIns="64279" bIns="32139" numCol="1" anchor="t" anchorCtr="0" compatLnSpc="1">
            <a:prstTxWarp prst="textNoShape">
              <a:avLst/>
            </a:prstTxWarp>
          </a:bodyPr>
          <a:lstStyle>
            <a:lvl1pPr eaLnBrk="1" hangingPunct="1">
              <a:defRPr sz="1300" smtClean="0">
                <a:solidFill>
                  <a:schemeClr val="tx1"/>
                </a:solidFill>
                <a:latin typeface="Gill Sans" charset="0"/>
                <a:ea typeface="ヒラギノ角ゴ ProN W3" charset="0"/>
                <a:cs typeface="ヒラギノ角ゴ ProN W3" charset="0"/>
                <a:sym typeface="Gill Sans" charset="0"/>
              </a:defRPr>
            </a:lvl1pPr>
            <a:lvl2pPr marL="522264" indent="-200871" eaLnBrk="0" hangingPunct="0">
              <a:defRPr sz="2900">
                <a:solidFill>
                  <a:srgbClr val="000000"/>
                </a:solidFill>
                <a:latin typeface="Gill Sans" charset="0"/>
                <a:ea typeface="ヒラギノ角ゴ ProN W3" charset="0"/>
                <a:cs typeface="ヒラギノ角ゴ ProN W3" charset="0"/>
                <a:sym typeface="Gill Sans" charset="0"/>
              </a:defRPr>
            </a:lvl2pPr>
            <a:lvl3pPr marL="803483" indent="-160696" eaLnBrk="0" hangingPunct="0">
              <a:defRPr sz="2900">
                <a:solidFill>
                  <a:srgbClr val="000000"/>
                </a:solidFill>
                <a:latin typeface="Gill Sans" charset="0"/>
                <a:ea typeface="ヒラギノ角ゴ ProN W3" charset="0"/>
                <a:cs typeface="ヒラギノ角ゴ ProN W3" charset="0"/>
                <a:sym typeface="Gill Sans" charset="0"/>
              </a:defRPr>
            </a:lvl3pPr>
            <a:lvl4pPr marL="1124877" indent="-160696" eaLnBrk="0" hangingPunct="0">
              <a:defRPr sz="2900">
                <a:solidFill>
                  <a:srgbClr val="000000"/>
                </a:solidFill>
                <a:latin typeface="Gill Sans" charset="0"/>
                <a:ea typeface="ヒラギノ角ゴ ProN W3" charset="0"/>
                <a:cs typeface="ヒラギノ角ゴ ProN W3" charset="0"/>
                <a:sym typeface="Gill Sans" charset="0"/>
              </a:defRPr>
            </a:lvl4pPr>
            <a:lvl5pPr marL="1446270" indent="-160696" eaLnBrk="0" hangingPunct="0">
              <a:defRPr sz="2900">
                <a:solidFill>
                  <a:srgbClr val="000000"/>
                </a:solidFill>
                <a:latin typeface="Gill Sans" charset="0"/>
                <a:ea typeface="ヒラギノ角ゴ ProN W3" charset="0"/>
                <a:cs typeface="ヒラギノ角ゴ ProN W3" charset="0"/>
                <a:sym typeface="Gill Sans" charset="0"/>
              </a:defRPr>
            </a:lvl5pPr>
            <a:lvl6pPr marL="1767662"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6pPr>
            <a:lvl7pPr marL="2089056"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7pPr>
            <a:lvl8pPr marL="2410449"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8pPr>
            <a:lvl9pPr marL="2731842" indent="-160696" algn="ctr" eaLnBrk="0" fontAlgn="base" hangingPunct="0">
              <a:spcBef>
                <a:spcPct val="0"/>
              </a:spcBef>
              <a:spcAft>
                <a:spcPct val="0"/>
              </a:spcAft>
              <a:defRPr sz="2900">
                <a:solidFill>
                  <a:srgbClr val="000000"/>
                </a:solidFill>
                <a:latin typeface="Gill Sans" charset="0"/>
                <a:ea typeface="ヒラギノ角ゴ ProN W3" charset="0"/>
                <a:cs typeface="ヒラギノ角ゴ ProN W3" charset="0"/>
                <a:sym typeface="Gill San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dirty="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426310375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6257479" cy="1143000"/>
          </a:xfrm>
          <a:prstGeom prst="rect">
            <a:avLst/>
          </a:prstGeom>
        </p:spPr>
        <p:txBody>
          <a:bodyPr vert="horz" lIns="64279" tIns="32139" rIns="64279" bIns="32139"/>
          <a:lstStyle>
            <a:lvl1pPr algn="l">
              <a:defRPr sz="3200">
                <a:solidFill>
                  <a:srgbClr val="42BECD"/>
                </a:solidFill>
              </a:defRPr>
            </a:lvl1p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fld id="{C3A5862B-04AC-4D94-92F7-D9392A3EE672}" type="slidenum">
              <a:rPr lang="en-US" smtClean="0"/>
              <a:pPr/>
              <a:t>‹#›</a:t>
            </a:fld>
            <a:endParaRPr lang="en-US"/>
          </a:p>
        </p:txBody>
      </p:sp>
    </p:spTree>
    <p:extLst>
      <p:ext uri="{BB962C8B-B14F-4D97-AF65-F5344CB8AC3E}">
        <p14:creationId xmlns:p14="http://schemas.microsoft.com/office/powerpoint/2010/main" val="379423032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4.gi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3.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0"/>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2014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 id="2147483700" r:id="rId7"/>
    <p:sldLayoutId id="2147483711" r:id="rId8"/>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4"/>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2014 Open Networking Foundation</a:t>
            </a:r>
          </a:p>
        </p:txBody>
      </p:sp>
      <p:pic>
        <p:nvPicPr>
          <p:cNvPr id="5" name="Picture 4"/>
          <p:cNvPicPr>
            <a:picLocks noChangeAspect="1"/>
          </p:cNvPicPr>
          <p:nvPr userDrawn="1"/>
        </p:nvPicPr>
        <p:blipFill>
          <a:blip r:embed="rId5"/>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bg1">
                  <a:alpha val="0"/>
                </a:schemeClr>
              </a:gs>
              <a:gs pos="34000">
                <a:schemeClr val="bg1">
                  <a:lumMod val="75000"/>
                  <a:alpha val="61000"/>
                </a:schemeClr>
              </a:gs>
              <a:gs pos="38000">
                <a:schemeClr val="bg1">
                  <a:lumMod val="75000"/>
                  <a:alpha val="76000"/>
                </a:schemeClr>
              </a:gs>
              <a:gs pos="100000">
                <a:schemeClr val="bg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2" name="Title Placeholder 1"/>
          <p:cNvSpPr>
            <a:spLocks noGrp="1"/>
          </p:cNvSpPr>
          <p:nvPr>
            <p:ph type="title"/>
          </p:nvPr>
        </p:nvSpPr>
        <p:spPr>
          <a:xfrm>
            <a:off x="457200" y="990600"/>
            <a:ext cx="8229600" cy="9144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981200"/>
            <a:ext cx="8229600" cy="4144963"/>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162800" y="6610350"/>
            <a:ext cx="1524000" cy="228600"/>
          </a:xfrm>
          <a:prstGeom prst="rect">
            <a:avLst/>
          </a:prstGeom>
        </p:spPr>
        <p:txBody>
          <a:bodyPr vert="horz" lIns="91440" tIns="45720" rIns="91440" bIns="45720" rtlCol="0" anchor="ctr"/>
          <a:lstStyle>
            <a:lvl1pPr algn="r">
              <a:defRPr sz="900" baseline="0">
                <a:solidFill>
                  <a:schemeClr val="tx1"/>
                </a:solidFill>
              </a:defRPr>
            </a:lvl1pPr>
          </a:lstStyle>
          <a:p>
            <a:pPr defTabSz="914400"/>
            <a:fld id="{F75FDE70-5B61-487B-85A7-9BD4279D8589}" type="datetime1">
              <a:rPr lang="en-US" smtClean="0">
                <a:solidFill>
                  <a:srgbClr val="000000"/>
                </a:solidFill>
              </a:rPr>
              <a:pPr defTabSz="914400"/>
              <a:t>2/18/2015</a:t>
            </a:fld>
            <a:endParaRPr lang="en-US" dirty="0">
              <a:solidFill>
                <a:srgbClr val="000000"/>
              </a:solidFill>
            </a:endParaRPr>
          </a:p>
        </p:txBody>
      </p:sp>
      <p:sp>
        <p:nvSpPr>
          <p:cNvPr id="5" name="Footer Placeholder 4"/>
          <p:cNvSpPr>
            <a:spLocks noGrp="1"/>
          </p:cNvSpPr>
          <p:nvPr>
            <p:ph type="ftr" sz="quarter" idx="3"/>
          </p:nvPr>
        </p:nvSpPr>
        <p:spPr>
          <a:xfrm>
            <a:off x="457200" y="6610350"/>
            <a:ext cx="6629400" cy="228600"/>
          </a:xfrm>
          <a:prstGeom prst="rect">
            <a:avLst/>
          </a:prstGeom>
        </p:spPr>
        <p:txBody>
          <a:bodyPr vert="horz" lIns="91440" tIns="45720" rIns="91440" bIns="45720" rtlCol="0" anchor="ctr"/>
          <a:lstStyle>
            <a:lvl1pPr algn="ctr">
              <a:defRPr sz="900" baseline="0">
                <a:solidFill>
                  <a:schemeClr val="tx1"/>
                </a:solidFill>
              </a:defRPr>
            </a:lvl1pPr>
          </a:lstStyle>
          <a:p>
            <a:pPr defTabSz="914400"/>
            <a:r>
              <a:rPr lang="en-US" dirty="0" smtClean="0">
                <a:solidFill>
                  <a:srgbClr val="000000"/>
                </a:solidFill>
              </a:rPr>
              <a:t>© 2013 Xpliant. Proprietary and Confidential</a:t>
            </a:r>
            <a:endParaRPr lang="en-US" dirty="0">
              <a:solidFill>
                <a:srgbClr val="000000"/>
              </a:solidFill>
            </a:endParaRPr>
          </a:p>
        </p:txBody>
      </p:sp>
      <p:sp>
        <p:nvSpPr>
          <p:cNvPr id="6" name="Slide Number Placeholder 5"/>
          <p:cNvSpPr>
            <a:spLocks noGrp="1"/>
          </p:cNvSpPr>
          <p:nvPr>
            <p:ph type="sldNum" sz="quarter" idx="4"/>
          </p:nvPr>
        </p:nvSpPr>
        <p:spPr>
          <a:xfrm>
            <a:off x="8742680" y="6610350"/>
            <a:ext cx="381000" cy="228600"/>
          </a:xfrm>
          <a:prstGeom prst="rect">
            <a:avLst/>
          </a:prstGeom>
        </p:spPr>
        <p:txBody>
          <a:bodyPr vert="horz" lIns="91440" tIns="45720" rIns="91440" bIns="45720" rtlCol="0" anchor="ctr"/>
          <a:lstStyle>
            <a:lvl1pPr algn="r">
              <a:defRPr sz="900" baseline="0">
                <a:solidFill>
                  <a:schemeClr val="tx1"/>
                </a:solidFill>
              </a:defRPr>
            </a:lvl1pPr>
          </a:lstStyle>
          <a:p>
            <a:pPr defTabSz="914400"/>
            <a:fld id="{CE838017-A021-42B7-BA12-FDE28CD0FC50}" type="slidenum">
              <a:rPr lang="en-US" smtClean="0">
                <a:solidFill>
                  <a:srgbClr val="000000"/>
                </a:solidFill>
              </a:rPr>
              <a:pPr defTabSz="914400"/>
              <a:t>‹#›</a:t>
            </a:fld>
            <a:endParaRPr lang="en-US" dirty="0">
              <a:solidFill>
                <a:srgbClr val="000000"/>
              </a:solidFill>
            </a:endParaRPr>
          </a:p>
        </p:txBody>
      </p:sp>
    </p:spTree>
    <p:extLst>
      <p:ext uri="{BB962C8B-B14F-4D97-AF65-F5344CB8AC3E}">
        <p14:creationId xmlns:p14="http://schemas.microsoft.com/office/powerpoint/2010/main" val="159384102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Lst>
  <p:timing>
    <p:tnLst>
      <p:par>
        <p:cTn id="1" dur="indefinite" restart="never" nodeType="tmRoot"/>
      </p:par>
    </p:tnLst>
  </p:timing>
  <p:hf sldNum="0" hdr="0" dt="0"/>
  <p:txStyles>
    <p:titleStyle>
      <a:lvl1pPr algn="l" defTabSz="914400" rtl="0" eaLnBrk="1" latinLnBrk="0" hangingPunct="1">
        <a:spcBef>
          <a:spcPct val="0"/>
        </a:spcBef>
        <a:buNone/>
        <a:defRPr sz="36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Font typeface="Wingdings" pitchFamily="2" charset="2"/>
        <a:buChar char="§"/>
        <a:defRPr sz="2000" kern="1200" baseline="0">
          <a:solidFill>
            <a:schemeClr val="tx2"/>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Char char="§"/>
        <a:defRPr sz="1600" kern="1200" baseline="0">
          <a:solidFill>
            <a:schemeClr val="tx2"/>
          </a:solidFill>
          <a:latin typeface="+mn-lt"/>
          <a:ea typeface="+mn-ea"/>
          <a:cs typeface="+mn-cs"/>
        </a:defRPr>
      </a:lvl2pPr>
      <a:lvl3pPr marL="1143000" indent="-228600" algn="l" defTabSz="914400" rtl="0" eaLnBrk="1" latinLnBrk="0" hangingPunct="1">
        <a:lnSpc>
          <a:spcPct val="100000"/>
        </a:lnSpc>
        <a:spcBef>
          <a:spcPct val="20000"/>
        </a:spcBef>
        <a:spcAft>
          <a:spcPts val="600"/>
        </a:spcAft>
        <a:buFont typeface="Wingdings" pitchFamily="2" charset="2"/>
        <a:buNone/>
        <a:defRPr sz="1400" kern="1200" baseline="0">
          <a:solidFill>
            <a:schemeClr val="tx2"/>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1">
            <a:lumMod val="50000"/>
            <a:lumOff val="50000"/>
          </a:schemeClr>
        </a:buClr>
        <a:buFont typeface="Wingdings" pitchFamily="2" charset="2"/>
        <a:buNone/>
        <a:defRPr sz="1400" kern="1200" baseline="0">
          <a:solidFill>
            <a:schemeClr val="tx2"/>
          </a:solidFill>
          <a:latin typeface="+mn-lt"/>
          <a:ea typeface="+mn-ea"/>
          <a:cs typeface="+mn-cs"/>
        </a:defRPr>
      </a:lvl5pPr>
      <a:lvl6pPr marL="25146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6pPr>
      <a:lvl7pPr marL="29718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7pPr>
      <a:lvl8pPr marL="34290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8pPr>
      <a:lvl9pPr marL="3886200" indent="-228600" algn="l" defTabSz="914400" rtl="0" eaLnBrk="1" latinLnBrk="0" hangingPunct="1">
        <a:lnSpc>
          <a:spcPct val="100000"/>
        </a:lnSpc>
        <a:spcBef>
          <a:spcPct val="20000"/>
        </a:spcBef>
        <a:spcAft>
          <a:spcPts val="600"/>
        </a:spcAft>
        <a:buFontTx/>
        <a:buNone/>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verview"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opennetworking.org/images/stories/downloads/about/onf-operating-documents/organizational-documents/onf-ipr-policy.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onfevents.webex.com/" TargetMode="External"/><Relationship Id="rId2" Type="http://schemas.openxmlformats.org/officeDocument/2006/relationships/hyperlink" Target="https://drive.google.com/folderview?id=0B_2T-rZM3pK9RmtlV25KeDF3MWM&amp;usp=sharing" TargetMode="External"/><Relationship Id="rId1" Type="http://schemas.openxmlformats.org/officeDocument/2006/relationships/slideLayout" Target="../slideLayouts/slideLayout2.xml"/><Relationship Id="rId4" Type="http://schemas.openxmlformats.org/officeDocument/2006/relationships/hyperlink" Target="mailto:pif@login.opennetworking.or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Specifications </a:t>
            </a:r>
            <a:r>
              <a:rPr lang="en-US" dirty="0"/>
              <a:t>Area –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Workday session / February, 2015</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High Level Language.</a:t>
            </a:r>
          </a:p>
          <a:p>
            <a:r>
              <a:rPr lang="en-US" dirty="0" smtClean="0"/>
              <a:t>Human writable/readable.</a:t>
            </a:r>
          </a:p>
          <a:p>
            <a:r>
              <a:rPr lang="en-US" dirty="0" smtClean="0"/>
              <a:t>Familiar, C like interface.</a:t>
            </a:r>
          </a:p>
          <a:p>
            <a:r>
              <a:rPr lang="en-US" dirty="0" smtClean="0"/>
              <a:t>Provides ‘natural’ programming constructs:</a:t>
            </a:r>
          </a:p>
          <a:p>
            <a:pPr lvl="1"/>
            <a:r>
              <a:rPr lang="en-US" dirty="0" smtClean="0"/>
              <a:t>Structures and Variables – Defines Packet Headers and Metadata.</a:t>
            </a:r>
          </a:p>
          <a:p>
            <a:pPr lvl="1"/>
            <a:r>
              <a:rPr lang="en-US" dirty="0" smtClean="0"/>
              <a:t>Statements – Allows copy of fields.</a:t>
            </a:r>
          </a:p>
          <a:p>
            <a:pPr lvl="1"/>
            <a:r>
              <a:rPr lang="en-US" dirty="0" smtClean="0"/>
              <a:t>ALU operations – Performs operations like TTL decrement.</a:t>
            </a:r>
          </a:p>
          <a:p>
            <a:pPr lvl="1"/>
            <a:r>
              <a:rPr lang="en-US" dirty="0" smtClean="0"/>
              <a:t>Conditional execution – Matches on field values.</a:t>
            </a:r>
          </a:p>
          <a:p>
            <a:pPr lvl="1"/>
            <a:r>
              <a:rPr lang="en-US" dirty="0" smtClean="0"/>
              <a:t>Directives for sequential and parallel control flow.</a:t>
            </a:r>
          </a:p>
          <a:p>
            <a:r>
              <a:rPr lang="en-US" dirty="0" smtClean="0"/>
              <a:t>Provides constructs to define switch primitives exposed by the PIFL IR.</a:t>
            </a:r>
          </a:p>
          <a:p>
            <a:pPr lvl="1"/>
            <a:r>
              <a:rPr lang="en-US" dirty="0" smtClean="0"/>
              <a:t>PARSER, TABLE, KEY_FORMATTER, LOOKUP, POST_LOOKUP, PACKET_HEADER, LAYER_DATA, PACKET_UPDATE, ENQUEUE</a:t>
            </a:r>
          </a:p>
          <a:p>
            <a:r>
              <a:rPr lang="en-US" dirty="0" smtClean="0"/>
              <a:t>Independent of hardware.</a:t>
            </a:r>
          </a:p>
          <a:p>
            <a:r>
              <a:rPr lang="en-US" dirty="0" smtClean="0"/>
              <a:t>Independent of networking protocols.</a:t>
            </a:r>
          </a:p>
          <a:p>
            <a:endParaRPr lang="en-US" dirty="0" smtClean="0"/>
          </a:p>
          <a:p>
            <a:endParaRPr lang="en-US" dirty="0" smtClean="0"/>
          </a:p>
          <a:p>
            <a:pPr marL="0" indent="0">
              <a:buNone/>
            </a:pPr>
            <a:endParaRPr lang="en-US" dirty="0" smtClean="0"/>
          </a:p>
        </p:txBody>
      </p:sp>
      <p:sp>
        <p:nvSpPr>
          <p:cNvPr id="3" name="Footer Placeholder 2"/>
          <p:cNvSpPr>
            <a:spLocks noGrp="1"/>
          </p:cNvSpPr>
          <p:nvPr>
            <p:ph type="ftr" sz="quarter" idx="12"/>
          </p:nvPr>
        </p:nvSpPr>
        <p:spPr>
          <a:xfrm>
            <a:off x="1295400" y="6610350"/>
            <a:ext cx="6629400" cy="228600"/>
          </a:xfrm>
        </p:spPr>
        <p:txBody>
          <a:bodyPr/>
          <a:lstStyle/>
          <a:p>
            <a:r>
              <a:rPr lang="en-US" dirty="0" smtClean="0">
                <a:solidFill>
                  <a:srgbClr val="000000"/>
                </a:solidFill>
              </a:rPr>
              <a:t>© 2014 </a:t>
            </a:r>
            <a:r>
              <a:rPr lang="en-US" dirty="0" err="1" smtClean="0">
                <a:solidFill>
                  <a:srgbClr val="000000"/>
                </a:solidFill>
              </a:rPr>
              <a:t>Xpliant</a:t>
            </a:r>
            <a:r>
              <a:rPr lang="en-US" dirty="0" smtClean="0">
                <a:solidFill>
                  <a:srgbClr val="000000"/>
                </a:solidFill>
              </a:rPr>
              <a:t>.</a:t>
            </a:r>
            <a:endParaRPr lang="en-US" dirty="0">
              <a:solidFill>
                <a:srgbClr val="000000"/>
              </a:solidFill>
            </a:endParaRPr>
          </a:p>
        </p:txBody>
      </p:sp>
      <p:sp>
        <p:nvSpPr>
          <p:cNvPr id="4" name="Title 3"/>
          <p:cNvSpPr>
            <a:spLocks noGrp="1"/>
          </p:cNvSpPr>
          <p:nvPr>
            <p:ph type="title"/>
          </p:nvPr>
        </p:nvSpPr>
        <p:spPr/>
        <p:txBody>
          <a:bodyPr>
            <a:normAutofit fontScale="90000"/>
          </a:bodyPr>
          <a:lstStyle/>
          <a:p>
            <a:r>
              <a:rPr lang="en-US" dirty="0" smtClean="0"/>
              <a:t>PIFL Highlights</a:t>
            </a:r>
            <a:endParaRPr lang="en-US" dirty="0"/>
          </a:p>
        </p:txBody>
      </p:sp>
    </p:spTree>
    <p:extLst>
      <p:ext uri="{BB962C8B-B14F-4D97-AF65-F5344CB8AC3E}">
        <p14:creationId xmlns:p14="http://schemas.microsoft.com/office/powerpoint/2010/main" val="3614320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47" y="152400"/>
            <a:ext cx="8000553" cy="1143000"/>
          </a:xfrm>
        </p:spPr>
        <p:txBody>
          <a:bodyPr>
            <a:normAutofit fontScale="90000"/>
          </a:bodyPr>
          <a:lstStyle/>
          <a:p>
            <a:r>
              <a:rPr lang="en-US" dirty="0" smtClean="0"/>
              <a:t>Proposal from Haoyu Song:</a:t>
            </a:r>
            <a:br>
              <a:rPr lang="en-US" dirty="0" smtClean="0"/>
            </a:br>
            <a:r>
              <a:rPr lang="en-US" dirty="0" smtClean="0"/>
              <a:t>A Really Simple Abstract Forwarding Model</a:t>
            </a:r>
            <a:endParaRPr lang="en-US" dirty="0"/>
          </a:p>
        </p:txBody>
      </p:sp>
      <p:sp>
        <p:nvSpPr>
          <p:cNvPr id="22" name="Content Placeholder 21"/>
          <p:cNvSpPr>
            <a:spLocks noGrp="1"/>
          </p:cNvSpPr>
          <p:nvPr>
            <p:ph idx="1"/>
          </p:nvPr>
        </p:nvSpPr>
        <p:spPr>
          <a:xfrm>
            <a:off x="457647" y="3505201"/>
            <a:ext cx="8228707" cy="2819399"/>
          </a:xfrm>
        </p:spPr>
        <p:txBody>
          <a:bodyPr>
            <a:normAutofit lnSpcReduction="10000"/>
          </a:bodyPr>
          <a:lstStyle/>
          <a:p>
            <a:r>
              <a:rPr lang="en-US" dirty="0" smtClean="0"/>
              <a:t>Ports can be physical or virtual ports</a:t>
            </a:r>
          </a:p>
          <a:p>
            <a:pPr lvl="1"/>
            <a:r>
              <a:rPr lang="en-US" dirty="0" smtClean="0"/>
              <a:t>Including queue/buffer, switch fabric, controller, clone re-entry, recirculation, autonomous function </a:t>
            </a:r>
          </a:p>
          <a:p>
            <a:r>
              <a:rPr lang="en-US" dirty="0" smtClean="0"/>
              <a:t>Action block is the major programming point</a:t>
            </a:r>
          </a:p>
          <a:p>
            <a:pPr lvl="1"/>
            <a:r>
              <a:rPr lang="en-US" dirty="0" smtClean="0"/>
              <a:t>Can derive parser using one of the two approaches</a:t>
            </a:r>
          </a:p>
          <a:p>
            <a:pPr lvl="1"/>
            <a:r>
              <a:rPr lang="en-US" dirty="0" smtClean="0"/>
              <a:t>Can infer table dependency</a:t>
            </a:r>
          </a:p>
          <a:p>
            <a:r>
              <a:rPr lang="en-US" smtClean="0"/>
              <a:t>This model </a:t>
            </a:r>
            <a:r>
              <a:rPr lang="en-US" dirty="0" smtClean="0"/>
              <a:t>is always for just a single packet</a:t>
            </a:r>
          </a:p>
          <a:p>
            <a:pPr lvl="1"/>
            <a:r>
              <a:rPr lang="en-US" dirty="0" smtClean="0"/>
              <a:t>Cloned packets need to be submitted to some “port”</a:t>
            </a:r>
            <a:endParaRPr lang="en-US" dirty="0"/>
          </a:p>
        </p:txBody>
      </p:sp>
      <p:grpSp>
        <p:nvGrpSpPr>
          <p:cNvPr id="29" name="Group 28"/>
          <p:cNvGrpSpPr/>
          <p:nvPr/>
        </p:nvGrpSpPr>
        <p:grpSpPr>
          <a:xfrm>
            <a:off x="1066800" y="1905000"/>
            <a:ext cx="6172200" cy="1530350"/>
            <a:chOff x="914400" y="1974850"/>
            <a:chExt cx="6400800" cy="1606550"/>
          </a:xfrm>
        </p:grpSpPr>
        <p:sp>
          <p:nvSpPr>
            <p:cNvPr id="4" name="Rounded Rectangle 3"/>
            <p:cNvSpPr/>
            <p:nvPr/>
          </p:nvSpPr>
          <p:spPr bwMode="auto">
            <a:xfrm>
              <a:off x="914400" y="2362200"/>
              <a:ext cx="914400" cy="838200"/>
            </a:xfrm>
            <a:prstGeom prst="roundRect">
              <a:avLst/>
            </a:prstGeom>
            <a:blipFill dpi="0" rotWithShape="0">
              <a:blip r:embed="rId2" cstate="print"/>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In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Ports</a:t>
              </a:r>
              <a:endParaRPr kumimoji="0" lang="en-US" sz="1400" b="0" i="0" u="none" strike="noStrike" cap="none" normalizeH="0" baseline="0" dirty="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5" name="Rounded Rectangle 4"/>
            <p:cNvSpPr/>
            <p:nvPr/>
          </p:nvSpPr>
          <p:spPr bwMode="auto">
            <a:xfrm>
              <a:off x="2743200" y="1981200"/>
              <a:ext cx="914400" cy="1600200"/>
            </a:xfrm>
            <a:prstGeom prst="roundRect">
              <a:avLst/>
            </a:prstGeom>
            <a:blipFill dpi="0" rotWithShape="0">
              <a:blip r:embed="rId2" cstate="print"/>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Tables </a:t>
              </a:r>
              <a:endParaRPr kumimoji="0" lang="en-US" sz="1400" b="0" i="0" u="none" strike="noStrike" cap="none" normalizeH="0" baseline="0" dirty="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6" name="Rounded Rectangle 5"/>
            <p:cNvSpPr/>
            <p:nvPr/>
          </p:nvSpPr>
          <p:spPr bwMode="auto">
            <a:xfrm>
              <a:off x="4572000" y="1981200"/>
              <a:ext cx="914400" cy="1600200"/>
            </a:xfrm>
            <a:prstGeom prst="roundRect">
              <a:avLst/>
            </a:prstGeom>
            <a:blipFill dpi="0" rotWithShape="0">
              <a:blip r:embed="rId2" cstate="print"/>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N W3" charset="-128"/>
                  <a:cs typeface="ヒラギノ角ゴ ProN W3" charset="-128"/>
                  <a:sym typeface="Gill Sans" charset="0"/>
                </a:rPr>
                <a:t>Actions</a:t>
              </a:r>
              <a:endParaRPr kumimoji="0" lang="en-US" sz="1400" b="0" i="0" u="none" strike="noStrike" cap="none" normalizeH="0" baseline="0" dirty="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7" name="Rounded Rectangle 6"/>
            <p:cNvSpPr/>
            <p:nvPr/>
          </p:nvSpPr>
          <p:spPr bwMode="auto">
            <a:xfrm>
              <a:off x="6400800" y="2362200"/>
              <a:ext cx="914400" cy="838200"/>
            </a:xfrm>
            <a:prstGeom prst="roundRect">
              <a:avLst/>
            </a:prstGeom>
            <a:blipFill dpi="0" rotWithShape="0">
              <a:blip r:embed="rId2" cstate="print"/>
              <a:srcRect/>
              <a:tile tx="0" ty="0" sx="100000" sy="100000" flip="none" algn="tl"/>
            </a:blip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N W3" charset="-128"/>
                  <a:cs typeface="ヒラギノ角ゴ ProN W3" charset="-128"/>
                  <a:sym typeface="Gill Sans" charset="0"/>
                </a:rPr>
                <a:t>Out Ports</a:t>
              </a:r>
              <a:endParaRPr kumimoji="0" lang="en-US" sz="1400" b="0" i="0" u="none" strike="noStrike" cap="none" normalizeH="0" baseline="0" dirty="0">
                <a:ln>
                  <a:noFill/>
                </a:ln>
                <a:solidFill>
                  <a:srgbClr val="000000"/>
                </a:solidFill>
                <a:effectLst/>
                <a:latin typeface="Gill Sans" charset="0"/>
                <a:ea typeface="ヒラギノ角ゴ ProN W3" charset="-128"/>
                <a:cs typeface="ヒラギノ角ゴ ProN W3" charset="-128"/>
                <a:sym typeface="Gill Sans" charset="0"/>
              </a:endParaRPr>
            </a:p>
          </p:txBody>
        </p:sp>
        <p:cxnSp>
          <p:nvCxnSpPr>
            <p:cNvPr id="9" name="Straight Arrow Connector 8"/>
            <p:cNvCxnSpPr>
              <a:stCxn id="4" idx="3"/>
              <a:endCxn id="5" idx="1"/>
            </p:cNvCxnSpPr>
            <p:nvPr/>
          </p:nvCxnSpPr>
          <p:spPr bwMode="auto">
            <a:xfrm>
              <a:off x="1828800" y="2781300"/>
              <a:ext cx="914400" cy="0"/>
            </a:xfrm>
            <a:prstGeom prst="straightConnector1">
              <a:avLst/>
            </a:prstGeom>
            <a:blipFill dpi="0" rotWithShape="0">
              <a:blip r:embed="rId2" cstate="print"/>
              <a:srcRect/>
              <a:tile tx="0" ty="0" sx="100000" sy="100000" flip="none" algn="tl"/>
            </a:blipFill>
            <a:ln w="25400" cap="flat" cmpd="sng" algn="ctr">
              <a:solidFill>
                <a:srgbClr val="000000"/>
              </a:solidFill>
              <a:prstDash val="solid"/>
              <a:round/>
              <a:headEnd type="none" w="med" len="med"/>
              <a:tailEnd type="arrow"/>
            </a:ln>
            <a:effectLst/>
          </p:spPr>
        </p:cxnSp>
        <p:cxnSp>
          <p:nvCxnSpPr>
            <p:cNvPr id="11" name="Straight Arrow Connector 10"/>
            <p:cNvCxnSpPr>
              <a:stCxn id="5" idx="3"/>
              <a:endCxn id="6" idx="1"/>
            </p:cNvCxnSpPr>
            <p:nvPr/>
          </p:nvCxnSpPr>
          <p:spPr bwMode="auto">
            <a:xfrm>
              <a:off x="3657600" y="2781300"/>
              <a:ext cx="914400" cy="0"/>
            </a:xfrm>
            <a:prstGeom prst="straightConnector1">
              <a:avLst/>
            </a:prstGeom>
            <a:blipFill dpi="0" rotWithShape="0">
              <a:blip r:embed="rId2" cstate="print"/>
              <a:srcRect/>
              <a:tile tx="0" ty="0" sx="100000" sy="100000" flip="none" algn="tl"/>
            </a:blipFill>
            <a:ln w="25400" cap="flat" cmpd="sng" algn="ctr">
              <a:solidFill>
                <a:srgbClr val="000000"/>
              </a:solidFill>
              <a:prstDash val="solid"/>
              <a:round/>
              <a:headEnd type="none" w="med" len="med"/>
              <a:tailEnd type="arrow"/>
            </a:ln>
            <a:effectLst/>
          </p:spPr>
        </p:cxnSp>
        <p:cxnSp>
          <p:nvCxnSpPr>
            <p:cNvPr id="13" name="Straight Arrow Connector 12"/>
            <p:cNvCxnSpPr>
              <a:stCxn id="6" idx="3"/>
              <a:endCxn id="7" idx="1"/>
            </p:cNvCxnSpPr>
            <p:nvPr/>
          </p:nvCxnSpPr>
          <p:spPr bwMode="auto">
            <a:xfrm>
              <a:off x="5486400" y="2781300"/>
              <a:ext cx="914400" cy="0"/>
            </a:xfrm>
            <a:prstGeom prst="straightConnector1">
              <a:avLst/>
            </a:prstGeom>
            <a:blipFill dpi="0" rotWithShape="0">
              <a:blip r:embed="rId2" cstate="print"/>
              <a:srcRect/>
              <a:tile tx="0" ty="0" sx="100000" sy="100000" flip="none" algn="tl"/>
            </a:blipFill>
            <a:ln w="25400" cap="flat" cmpd="sng" algn="ctr">
              <a:solidFill>
                <a:srgbClr val="000000"/>
              </a:solidFill>
              <a:prstDash val="solid"/>
              <a:round/>
              <a:headEnd type="none" w="med" len="med"/>
              <a:tailEnd type="arrow"/>
            </a:ln>
            <a:effectLst/>
          </p:spPr>
        </p:cxnSp>
        <p:cxnSp>
          <p:nvCxnSpPr>
            <p:cNvPr id="15" name="Elbow Connector 14"/>
            <p:cNvCxnSpPr>
              <a:stCxn id="6" idx="0"/>
              <a:endCxn id="5" idx="0"/>
            </p:cNvCxnSpPr>
            <p:nvPr/>
          </p:nvCxnSpPr>
          <p:spPr bwMode="auto">
            <a:xfrm rot="16200000" flipV="1">
              <a:off x="4114800" y="1066800"/>
              <a:ext cx="12700" cy="1828800"/>
            </a:xfrm>
            <a:prstGeom prst="bentConnector3">
              <a:avLst>
                <a:gd name="adj1" fmla="val 3924592"/>
              </a:avLst>
            </a:prstGeom>
            <a:blipFill dpi="0" rotWithShape="0">
              <a:blip r:embed="rId2" cstate="print"/>
              <a:srcRect/>
              <a:tile tx="0" ty="0" sx="100000" sy="100000" flip="none" algn="tl"/>
            </a:blipFill>
            <a:ln w="25400" cap="flat" cmpd="sng" algn="ctr">
              <a:solidFill>
                <a:srgbClr val="000000"/>
              </a:solidFill>
              <a:prstDash val="solid"/>
              <a:round/>
              <a:headEnd type="none" w="med" len="med"/>
              <a:tailEnd type="arrow"/>
            </a:ln>
            <a:effectLst/>
          </p:spPr>
        </p:cxnSp>
      </p:grpSp>
    </p:spTree>
    <p:extLst>
      <p:ext uri="{BB962C8B-B14F-4D97-AF65-F5344CB8AC3E}">
        <p14:creationId xmlns:p14="http://schemas.microsoft.com/office/powerpoint/2010/main" val="126923986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6311057" cy="1020812"/>
          </a:xfrm>
        </p:spPr>
        <p:txBody>
          <a:bodyPr>
            <a:normAutofit fontScale="90000"/>
          </a:bodyPr>
          <a:lstStyle/>
          <a:p>
            <a:r>
              <a:rPr lang="en-US" dirty="0" smtClean="0"/>
              <a:t>Proposal from Haoyu Song:</a:t>
            </a:r>
            <a:br>
              <a:rPr lang="en-US" dirty="0" smtClean="0"/>
            </a:br>
            <a:r>
              <a:rPr lang="en-US" dirty="0" smtClean="0"/>
              <a:t>Objects in Abstract Model &amp; IR</a:t>
            </a:r>
            <a:endParaRPr lang="en-US" dirty="0"/>
          </a:p>
        </p:txBody>
      </p:sp>
      <p:sp>
        <p:nvSpPr>
          <p:cNvPr id="3" name="Content Placeholder 2"/>
          <p:cNvSpPr>
            <a:spLocks noGrp="1"/>
          </p:cNvSpPr>
          <p:nvPr>
            <p:ph idx="1"/>
          </p:nvPr>
        </p:nvSpPr>
        <p:spPr/>
        <p:txBody>
          <a:bodyPr>
            <a:normAutofit lnSpcReduction="10000"/>
          </a:bodyPr>
          <a:lstStyle/>
          <a:p>
            <a:r>
              <a:rPr lang="en-US" dirty="0" smtClean="0"/>
              <a:t>Operable objects (writable) </a:t>
            </a:r>
          </a:p>
          <a:p>
            <a:pPr lvl="1"/>
            <a:r>
              <a:rPr lang="en-US" dirty="0" smtClean="0"/>
              <a:t>Table &amp; Table entry</a:t>
            </a:r>
          </a:p>
          <a:p>
            <a:pPr lvl="1"/>
            <a:r>
              <a:rPr lang="en-US" dirty="0" smtClean="0"/>
              <a:t>Packet data (no need to distinguish header and payload in OF-PI)</a:t>
            </a:r>
          </a:p>
          <a:p>
            <a:pPr lvl="1"/>
            <a:r>
              <a:rPr lang="en-US" dirty="0" smtClean="0"/>
              <a:t>Packet Metadata</a:t>
            </a:r>
          </a:p>
          <a:p>
            <a:pPr lvl="2"/>
            <a:r>
              <a:rPr lang="en-US" dirty="0" smtClean="0"/>
              <a:t>Per packet registers</a:t>
            </a:r>
          </a:p>
          <a:p>
            <a:pPr lvl="1"/>
            <a:r>
              <a:rPr lang="en-US" dirty="0" smtClean="0"/>
              <a:t>Flow Metadata (counter, meter, and other global resources)</a:t>
            </a:r>
          </a:p>
          <a:p>
            <a:pPr lvl="2"/>
            <a:r>
              <a:rPr lang="en-US" dirty="0" smtClean="0"/>
              <a:t>Per flow registers</a:t>
            </a:r>
          </a:p>
          <a:p>
            <a:pPr lvl="1"/>
            <a:r>
              <a:rPr lang="en-US" dirty="0" smtClean="0"/>
              <a:t>Timers</a:t>
            </a:r>
          </a:p>
          <a:p>
            <a:r>
              <a:rPr lang="en-US" dirty="0" smtClean="0"/>
              <a:t>Non-operable objects (read only)</a:t>
            </a:r>
          </a:p>
          <a:p>
            <a:pPr lvl="1"/>
            <a:r>
              <a:rPr lang="en-US" dirty="0" smtClean="0"/>
              <a:t>Port</a:t>
            </a:r>
          </a:p>
          <a:p>
            <a:pPr lvl="1"/>
            <a:r>
              <a:rPr lang="en-US" dirty="0" smtClean="0"/>
              <a:t>Queue/buffer (can this be abstracted as virtual port?)</a:t>
            </a:r>
          </a:p>
          <a:p>
            <a:pPr lvl="1"/>
            <a:r>
              <a:rPr lang="en-US" dirty="0" smtClean="0"/>
              <a:t>Event</a:t>
            </a:r>
          </a:p>
          <a:p>
            <a:pPr lvl="1"/>
            <a:r>
              <a:rPr lang="en-US" dirty="0" smtClean="0"/>
              <a:t>Autonomous function (can this be abstracted as virtual port?)</a:t>
            </a:r>
            <a:endParaRPr lang="en-US" dirty="0"/>
          </a:p>
        </p:txBody>
      </p:sp>
    </p:spTree>
    <p:extLst>
      <p:ext uri="{BB962C8B-B14F-4D97-AF65-F5344CB8AC3E}">
        <p14:creationId xmlns:p14="http://schemas.microsoft.com/office/powerpoint/2010/main" val="576182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588"/>
            <a:ext cx="7162800" cy="1143000"/>
          </a:xfrm>
        </p:spPr>
        <p:txBody>
          <a:bodyPr/>
          <a:lstStyle/>
          <a:p>
            <a:r>
              <a:rPr lang="en-US" dirty="0" smtClean="0"/>
              <a:t>Beyond Motherhood and Apple Pie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72" y="1229258"/>
            <a:ext cx="7000688" cy="39451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7543800" y="1143000"/>
            <a:ext cx="1371600" cy="830997"/>
          </a:xfrm>
          <a:prstGeom prst="rect">
            <a:avLst/>
          </a:prstGeom>
          <a:noFill/>
        </p:spPr>
        <p:txBody>
          <a:bodyPr wrap="square" rtlCol="0">
            <a:spAutoFit/>
          </a:bodyPr>
          <a:lstStyle/>
          <a:p>
            <a:r>
              <a:rPr lang="en-US" sz="1200" b="1" dirty="0" smtClean="0"/>
              <a:t>Source:</a:t>
            </a:r>
          </a:p>
          <a:p>
            <a:r>
              <a:rPr lang="en-US" sz="1200" dirty="0" smtClean="0"/>
              <a:t>PIF Update</a:t>
            </a:r>
          </a:p>
          <a:p>
            <a:r>
              <a:rPr lang="en-US" sz="1200" dirty="0" smtClean="0"/>
              <a:t>Dan </a:t>
            </a:r>
            <a:r>
              <a:rPr lang="en-US" sz="1200" dirty="0" err="1" smtClean="0"/>
              <a:t>Talyco</a:t>
            </a:r>
            <a:endParaRPr lang="en-US" sz="1200" dirty="0" smtClean="0"/>
          </a:p>
          <a:p>
            <a:r>
              <a:rPr lang="en-US" sz="1200" dirty="0" smtClean="0"/>
              <a:t>October 9, 2014</a:t>
            </a:r>
            <a:endParaRPr lang="en-US" sz="1200" dirty="0"/>
          </a:p>
        </p:txBody>
      </p:sp>
      <p:sp>
        <p:nvSpPr>
          <p:cNvPr id="11" name="TextBox 10"/>
          <p:cNvSpPr txBox="1"/>
          <p:nvPr/>
        </p:nvSpPr>
        <p:spPr>
          <a:xfrm>
            <a:off x="7543800" y="3478501"/>
            <a:ext cx="1600200" cy="1754326"/>
          </a:xfrm>
          <a:prstGeom prst="rect">
            <a:avLst/>
          </a:prstGeom>
          <a:noFill/>
        </p:spPr>
        <p:txBody>
          <a:bodyPr wrap="square" rtlCol="0">
            <a:spAutoFit/>
          </a:bodyPr>
          <a:lstStyle/>
          <a:p>
            <a:r>
              <a:rPr lang="en-US" sz="1200" b="1" dirty="0" smtClean="0"/>
              <a:t>Glossary:</a:t>
            </a:r>
          </a:p>
          <a:p>
            <a:endParaRPr lang="en-US" sz="1200" dirty="0" smtClean="0"/>
          </a:p>
          <a:p>
            <a:r>
              <a:rPr lang="en-US" sz="1200" dirty="0" smtClean="0"/>
              <a:t>MA =</a:t>
            </a:r>
          </a:p>
          <a:p>
            <a:r>
              <a:rPr lang="en-US" sz="1200" dirty="0" smtClean="0"/>
              <a:t>Machine Abstraction</a:t>
            </a:r>
          </a:p>
          <a:p>
            <a:r>
              <a:rPr lang="en-US" sz="1200" dirty="0" smtClean="0"/>
              <a:t>(of hardware)</a:t>
            </a:r>
          </a:p>
          <a:p>
            <a:endParaRPr lang="en-US" sz="1200" dirty="0"/>
          </a:p>
          <a:p>
            <a:r>
              <a:rPr lang="en-US" sz="1200" dirty="0" smtClean="0"/>
              <a:t>AM =</a:t>
            </a:r>
          </a:p>
          <a:p>
            <a:r>
              <a:rPr lang="en-US" sz="1200" dirty="0" smtClean="0"/>
              <a:t>Abstract Machine</a:t>
            </a:r>
          </a:p>
          <a:p>
            <a:r>
              <a:rPr lang="en-US" sz="1200" dirty="0" smtClean="0"/>
              <a:t>(for software)</a:t>
            </a:r>
          </a:p>
        </p:txBody>
      </p:sp>
      <p:sp>
        <p:nvSpPr>
          <p:cNvPr id="13" name="TextBox 12"/>
          <p:cNvSpPr txBox="1"/>
          <p:nvPr/>
        </p:nvSpPr>
        <p:spPr>
          <a:xfrm>
            <a:off x="388974" y="5695890"/>
            <a:ext cx="6240426" cy="400110"/>
          </a:xfrm>
          <a:prstGeom prst="rect">
            <a:avLst/>
          </a:prstGeom>
          <a:noFill/>
        </p:spPr>
        <p:txBody>
          <a:bodyPr wrap="none" rtlCol="0">
            <a:spAutoFit/>
          </a:bodyPr>
          <a:lstStyle/>
          <a:p>
            <a:pPr marL="624931" indent="-401742" fontAlgn="base">
              <a:spcBef>
                <a:spcPts val="422"/>
              </a:spcBef>
              <a:spcAft>
                <a:spcPts val="422"/>
              </a:spcAft>
              <a:buClr>
                <a:srgbClr val="DCE214"/>
              </a:buClr>
              <a:buSzPct val="171000"/>
              <a:buFont typeface="Gill Sans" charset="0"/>
              <a:buChar char="•"/>
            </a:pPr>
            <a:r>
              <a:rPr lang="en-US" sz="2000" dirty="0">
                <a:solidFill>
                  <a:srgbClr val="00397B"/>
                </a:solidFill>
                <a:sym typeface="Gill Sans" charset="0"/>
              </a:rPr>
              <a:t>This presentation: coming from the MA direction</a:t>
            </a:r>
          </a:p>
        </p:txBody>
      </p:sp>
      <p:sp>
        <p:nvSpPr>
          <p:cNvPr id="3" name="TextBox 2"/>
          <p:cNvSpPr txBox="1"/>
          <p:nvPr/>
        </p:nvSpPr>
        <p:spPr>
          <a:xfrm>
            <a:off x="3124200" y="4572000"/>
            <a:ext cx="4038600" cy="830997"/>
          </a:xfrm>
          <a:prstGeom prst="rect">
            <a:avLst/>
          </a:prstGeom>
          <a:solidFill>
            <a:srgbClr val="FFFF00"/>
          </a:solidFill>
        </p:spPr>
        <p:txBody>
          <a:bodyPr wrap="square" rtlCol="0">
            <a:spAutoFit/>
          </a:bodyPr>
          <a:lstStyle/>
          <a:p>
            <a:r>
              <a:rPr lang="en-US" sz="1600" dirty="0" smtClean="0"/>
              <a:t>p.s. It should not lose or obscure useful higher-level information that is not easy to reconstruct or rediscover at a lower level</a:t>
            </a:r>
            <a:endParaRPr lang="en-US" sz="1600" dirty="0"/>
          </a:p>
        </p:txBody>
      </p:sp>
    </p:spTree>
    <p:extLst>
      <p:ext uri="{BB962C8B-B14F-4D97-AF65-F5344CB8AC3E}">
        <p14:creationId xmlns:p14="http://schemas.microsoft.com/office/powerpoint/2010/main" val="1463078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647" y="274588"/>
            <a:ext cx="6400353" cy="1143000"/>
          </a:xfrm>
        </p:spPr>
        <p:txBody>
          <a:bodyPr>
            <a:normAutofit fontScale="90000"/>
          </a:bodyPr>
          <a:lstStyle/>
          <a:p>
            <a:r>
              <a:rPr lang="en-US" dirty="0" smtClean="0"/>
              <a:t>Underlying Hardware 1:</a:t>
            </a:r>
            <a:br>
              <a:rPr lang="en-US" dirty="0" smtClean="0"/>
            </a:br>
            <a:r>
              <a:rPr lang="en-US" dirty="0" smtClean="0"/>
              <a:t>Architectures and Programmability</a:t>
            </a:r>
            <a:endParaRPr lang="en-US" dirty="0"/>
          </a:p>
        </p:txBody>
      </p:sp>
      <p:sp>
        <p:nvSpPr>
          <p:cNvPr id="4" name="Content Placeholder 3"/>
          <p:cNvSpPr>
            <a:spLocks noGrp="1"/>
          </p:cNvSpPr>
          <p:nvPr>
            <p:ph idx="1"/>
          </p:nvPr>
        </p:nvSpPr>
        <p:spPr/>
        <p:txBody>
          <a:bodyPr>
            <a:normAutofit fontScale="92500" lnSpcReduction="20000"/>
          </a:bodyPr>
          <a:lstStyle/>
          <a:p>
            <a:pPr marL="0"/>
            <a:endParaRPr lang="en-US" sz="1800" kern="1200" dirty="0">
              <a:solidFill>
                <a:schemeClr val="tx1"/>
              </a:solidFill>
            </a:endParaRPr>
          </a:p>
          <a:p>
            <a:pPr marL="0"/>
            <a:r>
              <a:rPr lang="en-US" sz="1800" kern="1200" dirty="0" smtClean="0">
                <a:solidFill>
                  <a:schemeClr val="tx1"/>
                </a:solidFill>
              </a:rPr>
              <a:t>Control flow centric stereotype:</a:t>
            </a:r>
          </a:p>
          <a:p>
            <a:pPr marL="937397" lvl="3"/>
            <a:r>
              <a:rPr lang="en-US" kern="1200" dirty="0" smtClean="0">
                <a:solidFill>
                  <a:schemeClr val="tx1"/>
                </a:solidFill>
              </a:rPr>
              <a:t>Random packet access</a:t>
            </a:r>
          </a:p>
          <a:p>
            <a:pPr marL="937397" lvl="3"/>
            <a:r>
              <a:rPr lang="en-US" kern="1200" dirty="0" smtClean="0">
                <a:solidFill>
                  <a:schemeClr val="tx1"/>
                </a:solidFill>
              </a:rPr>
              <a:t>Run to completion</a:t>
            </a:r>
          </a:p>
          <a:p>
            <a:pPr marL="937397" lvl="3"/>
            <a:r>
              <a:rPr lang="en-US" kern="1200" dirty="0" smtClean="0">
                <a:solidFill>
                  <a:schemeClr val="tx1"/>
                </a:solidFill>
              </a:rPr>
              <a:t>Generalized execution units and </a:t>
            </a:r>
            <a:r>
              <a:rPr lang="en-US" kern="1200" dirty="0" err="1" smtClean="0">
                <a:solidFill>
                  <a:schemeClr val="tx1"/>
                </a:solidFill>
              </a:rPr>
              <a:t>datapaths</a:t>
            </a:r>
            <a:endParaRPr lang="en-US" kern="1200" dirty="0" smtClean="0">
              <a:solidFill>
                <a:schemeClr val="tx1"/>
              </a:solidFill>
            </a:endParaRPr>
          </a:p>
          <a:p>
            <a:pPr marL="937397" lvl="3"/>
            <a:r>
              <a:rPr lang="en-US" kern="1200" dirty="0" smtClean="0">
                <a:solidFill>
                  <a:schemeClr val="tx1"/>
                </a:solidFill>
              </a:rPr>
              <a:t>High programmability through instructions</a:t>
            </a:r>
          </a:p>
          <a:p>
            <a:pPr marL="937397" lvl="3"/>
            <a:r>
              <a:rPr lang="en-US" dirty="0" err="1" smtClean="0">
                <a:solidFill>
                  <a:schemeClr val="tx1"/>
                </a:solidFill>
              </a:rPr>
              <a:t>Stateful</a:t>
            </a:r>
            <a:endParaRPr lang="en-US" kern="1200" dirty="0" smtClean="0">
              <a:solidFill>
                <a:schemeClr val="tx1"/>
              </a:solidFill>
            </a:endParaRPr>
          </a:p>
          <a:p>
            <a:pPr marL="0"/>
            <a:endParaRPr lang="en-US" sz="1800" kern="1200" dirty="0">
              <a:solidFill>
                <a:schemeClr val="tx1"/>
              </a:solidFill>
            </a:endParaRPr>
          </a:p>
          <a:p>
            <a:pPr marL="0"/>
            <a:r>
              <a:rPr lang="en-US" sz="1800" kern="1200" dirty="0" smtClean="0">
                <a:solidFill>
                  <a:schemeClr val="tx1"/>
                </a:solidFill>
              </a:rPr>
              <a:t>Data flow centric stereotype:</a:t>
            </a:r>
          </a:p>
          <a:p>
            <a:pPr marL="937397" lvl="3"/>
            <a:r>
              <a:rPr lang="en-US" kern="1200" dirty="0" smtClean="0">
                <a:solidFill>
                  <a:schemeClr val="tx1"/>
                </a:solidFill>
              </a:rPr>
              <a:t>Linear packet access</a:t>
            </a:r>
          </a:p>
          <a:p>
            <a:pPr marL="937397" lvl="3"/>
            <a:r>
              <a:rPr lang="en-US" kern="1200" dirty="0" smtClean="0">
                <a:solidFill>
                  <a:schemeClr val="tx1"/>
                </a:solidFill>
              </a:rPr>
              <a:t>Pipelined</a:t>
            </a:r>
          </a:p>
          <a:p>
            <a:pPr marL="937397" lvl="3"/>
            <a:r>
              <a:rPr lang="en-US" kern="1200" dirty="0" smtClean="0">
                <a:solidFill>
                  <a:schemeClr val="tx1"/>
                </a:solidFill>
              </a:rPr>
              <a:t>Specialized function units and </a:t>
            </a:r>
            <a:r>
              <a:rPr lang="en-US" kern="1200" dirty="0" err="1" smtClean="0">
                <a:solidFill>
                  <a:schemeClr val="tx1"/>
                </a:solidFill>
              </a:rPr>
              <a:t>datapaths</a:t>
            </a:r>
            <a:endParaRPr lang="en-US" kern="1200" dirty="0" smtClean="0">
              <a:solidFill>
                <a:schemeClr val="tx1"/>
              </a:solidFill>
            </a:endParaRPr>
          </a:p>
          <a:p>
            <a:pPr marL="937397" lvl="3"/>
            <a:r>
              <a:rPr lang="en-US" kern="1200" dirty="0" smtClean="0">
                <a:solidFill>
                  <a:schemeClr val="tx1"/>
                </a:solidFill>
              </a:rPr>
              <a:t>Varied programmability through configurations</a:t>
            </a:r>
          </a:p>
          <a:p>
            <a:pPr marL="937397" lvl="3"/>
            <a:r>
              <a:rPr lang="en-US" dirty="0" smtClean="0">
                <a:solidFill>
                  <a:schemeClr val="tx1"/>
                </a:solidFill>
              </a:rPr>
              <a:t>Stateless</a:t>
            </a:r>
            <a:endParaRPr lang="en-US" kern="1200" dirty="0" smtClean="0">
              <a:solidFill>
                <a:schemeClr val="tx1"/>
              </a:solidFill>
            </a:endParaRPr>
          </a:p>
          <a:p>
            <a:pPr marL="312466" lvl="1"/>
            <a:endParaRPr lang="en-US" kern="1200" dirty="0">
              <a:solidFill>
                <a:schemeClr val="tx1"/>
              </a:solidFill>
            </a:endParaRPr>
          </a:p>
          <a:p>
            <a:pPr marL="312466" lvl="1"/>
            <a:r>
              <a:rPr lang="en-US" kern="1200" dirty="0" smtClean="0">
                <a:solidFill>
                  <a:schemeClr val="tx1"/>
                </a:solidFill>
              </a:rPr>
              <a:t>… and hybrids of the above</a:t>
            </a:r>
            <a:endParaRPr lang="en-US" kern="1200" dirty="0">
              <a:solidFill>
                <a:schemeClr val="tx1"/>
              </a:solidFill>
            </a:endParaRPr>
          </a:p>
        </p:txBody>
      </p:sp>
      <p:sp>
        <p:nvSpPr>
          <p:cNvPr id="6" name="TextBox 5"/>
          <p:cNvSpPr txBox="1"/>
          <p:nvPr/>
        </p:nvSpPr>
        <p:spPr>
          <a:xfrm>
            <a:off x="6248400" y="2895600"/>
            <a:ext cx="2667000" cy="1754326"/>
          </a:xfrm>
          <a:prstGeom prst="rect">
            <a:avLst/>
          </a:prstGeom>
          <a:noFill/>
        </p:spPr>
        <p:txBody>
          <a:bodyPr wrap="square" rtlCol="0">
            <a:spAutoFit/>
          </a:bodyPr>
          <a:lstStyle/>
          <a:p>
            <a:r>
              <a:rPr lang="en-US" b="1" dirty="0" smtClean="0">
                <a:solidFill>
                  <a:srgbClr val="FF0000"/>
                </a:solidFill>
              </a:rPr>
              <a:t>Question:</a:t>
            </a:r>
          </a:p>
          <a:p>
            <a:r>
              <a:rPr lang="en-US" dirty="0" smtClean="0">
                <a:solidFill>
                  <a:srgbClr val="FF0000"/>
                </a:solidFill>
              </a:rPr>
              <a:t>Is there an IR that can be mapped efficiently to both models, without an excessive number of optional features?</a:t>
            </a:r>
            <a:endParaRPr lang="en-US" dirty="0">
              <a:solidFill>
                <a:srgbClr val="FF0000"/>
              </a:solidFill>
            </a:endParaRPr>
          </a:p>
        </p:txBody>
      </p:sp>
    </p:spTree>
    <p:extLst>
      <p:ext uri="{BB962C8B-B14F-4D97-AF65-F5344CB8AC3E}">
        <p14:creationId xmlns:p14="http://schemas.microsoft.com/office/powerpoint/2010/main" val="17314323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647" y="274588"/>
            <a:ext cx="6705153" cy="1143000"/>
          </a:xfrm>
        </p:spPr>
        <p:txBody>
          <a:bodyPr>
            <a:normAutofit fontScale="90000"/>
          </a:bodyPr>
          <a:lstStyle/>
          <a:p>
            <a:r>
              <a:rPr lang="en-US" dirty="0" smtClean="0"/>
              <a:t>Underlying Hardware 2:</a:t>
            </a:r>
            <a:br>
              <a:rPr lang="en-US" dirty="0" smtClean="0"/>
            </a:br>
            <a:r>
              <a:rPr lang="en-US" dirty="0" smtClean="0"/>
              <a:t>Chips, Boards, Racks, and Software</a:t>
            </a:r>
            <a:endParaRPr lang="en-US" dirty="0"/>
          </a:p>
        </p:txBody>
      </p:sp>
      <p:sp>
        <p:nvSpPr>
          <p:cNvPr id="4" name="Content Placeholder 3"/>
          <p:cNvSpPr>
            <a:spLocks noGrp="1"/>
          </p:cNvSpPr>
          <p:nvPr>
            <p:ph idx="1"/>
          </p:nvPr>
        </p:nvSpPr>
        <p:spPr>
          <a:xfrm>
            <a:off x="457647" y="1600647"/>
            <a:ext cx="8457753" cy="4525118"/>
          </a:xfrm>
        </p:spPr>
        <p:txBody>
          <a:bodyPr/>
          <a:lstStyle/>
          <a:p>
            <a:pPr marL="0"/>
            <a:endParaRPr lang="en-US" sz="1800" kern="1200" dirty="0">
              <a:solidFill>
                <a:schemeClr val="tx1"/>
              </a:solidFill>
            </a:endParaRPr>
          </a:p>
          <a:p>
            <a:pPr marL="0"/>
            <a:r>
              <a:rPr lang="en-US" sz="1800" kern="1200" dirty="0" smtClean="0">
                <a:solidFill>
                  <a:schemeClr val="tx1"/>
                </a:solidFill>
              </a:rPr>
              <a:t>The “switching chip” is just a virtual concept (= the abstract forwarding model)</a:t>
            </a:r>
          </a:p>
          <a:p>
            <a:pPr marL="0"/>
            <a:endParaRPr lang="en-US" sz="1800" kern="1200" dirty="0">
              <a:solidFill>
                <a:schemeClr val="tx1"/>
              </a:solidFill>
            </a:endParaRPr>
          </a:p>
          <a:p>
            <a:pPr marL="0"/>
            <a:r>
              <a:rPr lang="en-US" sz="1800" kern="1200" dirty="0" smtClean="0">
                <a:solidFill>
                  <a:schemeClr val="tx1"/>
                </a:solidFill>
              </a:rPr>
              <a:t>Hardware:</a:t>
            </a:r>
          </a:p>
          <a:p>
            <a:pPr marL="937397" lvl="3"/>
            <a:r>
              <a:rPr lang="en-US" kern="1200" dirty="0" smtClean="0">
                <a:solidFill>
                  <a:schemeClr val="tx1"/>
                </a:solidFill>
              </a:rPr>
              <a:t>Chips for switching, packet processing, lookups, storage</a:t>
            </a:r>
          </a:p>
          <a:p>
            <a:pPr marL="937397" lvl="3"/>
            <a:r>
              <a:rPr lang="en-US" kern="1200" dirty="0" smtClean="0">
                <a:solidFill>
                  <a:schemeClr val="tx1"/>
                </a:solidFill>
              </a:rPr>
              <a:t>Boards with multiple chips</a:t>
            </a:r>
          </a:p>
          <a:p>
            <a:pPr marL="937397" lvl="3"/>
            <a:r>
              <a:rPr lang="en-US" kern="1200" dirty="0" smtClean="0">
                <a:solidFill>
                  <a:schemeClr val="tx1"/>
                </a:solidFill>
              </a:rPr>
              <a:t>Racks with line cards and switch fabrics</a:t>
            </a:r>
          </a:p>
          <a:p>
            <a:pPr marL="312466" lvl="1"/>
            <a:endParaRPr lang="en-US" kern="1200" dirty="0">
              <a:solidFill>
                <a:schemeClr val="tx1"/>
              </a:solidFill>
            </a:endParaRPr>
          </a:p>
          <a:p>
            <a:pPr marL="312466" lvl="1"/>
            <a:r>
              <a:rPr lang="en-US" kern="1200" dirty="0" smtClean="0">
                <a:solidFill>
                  <a:schemeClr val="tx1"/>
                </a:solidFill>
              </a:rPr>
              <a:t>Software:</a:t>
            </a:r>
          </a:p>
          <a:p>
            <a:pPr marL="937397" lvl="3"/>
            <a:r>
              <a:rPr lang="en-US" kern="1200" dirty="0" smtClean="0">
                <a:solidFill>
                  <a:schemeClr val="tx1"/>
                </a:solidFill>
              </a:rPr>
              <a:t>Software-only switching or packet processing</a:t>
            </a:r>
          </a:p>
          <a:p>
            <a:pPr marL="937397" lvl="3"/>
            <a:r>
              <a:rPr lang="en-US" kern="1200" dirty="0" smtClean="0">
                <a:solidFill>
                  <a:schemeClr val="tx1"/>
                </a:solidFill>
              </a:rPr>
              <a:t>Software with hardware acceleration</a:t>
            </a:r>
          </a:p>
          <a:p>
            <a:pPr marL="937397" lvl="3"/>
            <a:r>
              <a:rPr lang="en-US" kern="1200" dirty="0" smtClean="0">
                <a:solidFill>
                  <a:schemeClr val="tx1"/>
                </a:solidFill>
              </a:rPr>
              <a:t>Firmware for hardware configuration</a:t>
            </a:r>
            <a:endParaRPr lang="en-US" kern="1200" dirty="0">
              <a:solidFill>
                <a:schemeClr val="tx1"/>
              </a:solidFill>
            </a:endParaRPr>
          </a:p>
        </p:txBody>
      </p:sp>
      <p:sp>
        <p:nvSpPr>
          <p:cNvPr id="5" name="TextBox 4"/>
          <p:cNvSpPr txBox="1"/>
          <p:nvPr/>
        </p:nvSpPr>
        <p:spPr>
          <a:xfrm>
            <a:off x="6248400" y="3427274"/>
            <a:ext cx="2667000" cy="1754326"/>
          </a:xfrm>
          <a:prstGeom prst="rect">
            <a:avLst/>
          </a:prstGeom>
          <a:noFill/>
        </p:spPr>
        <p:txBody>
          <a:bodyPr wrap="square" rtlCol="0">
            <a:spAutoFit/>
          </a:bodyPr>
          <a:lstStyle/>
          <a:p>
            <a:r>
              <a:rPr lang="en-US" b="1" dirty="0" smtClean="0">
                <a:solidFill>
                  <a:srgbClr val="FF0000"/>
                </a:solidFill>
              </a:rPr>
              <a:t>Question:</a:t>
            </a:r>
          </a:p>
          <a:p>
            <a:r>
              <a:rPr lang="en-US" dirty="0" smtClean="0">
                <a:solidFill>
                  <a:srgbClr val="FF0000"/>
                </a:solidFill>
              </a:rPr>
              <a:t>Is there an IR that can be mapped efficiently to all targets, without an excessive number of optional features?</a:t>
            </a:r>
            <a:endParaRPr lang="en-US" dirty="0">
              <a:solidFill>
                <a:srgbClr val="FF0000"/>
              </a:solidFill>
            </a:endParaRPr>
          </a:p>
        </p:txBody>
      </p:sp>
    </p:spTree>
    <p:extLst>
      <p:ext uri="{BB962C8B-B14F-4D97-AF65-F5344CB8AC3E}">
        <p14:creationId xmlns:p14="http://schemas.microsoft.com/office/powerpoint/2010/main" val="19894442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6257479" cy="868412"/>
          </a:xfrm>
        </p:spPr>
        <p:txBody>
          <a:bodyPr>
            <a:normAutofit fontScale="90000"/>
          </a:bodyPr>
          <a:lstStyle/>
          <a:p>
            <a:r>
              <a:rPr lang="en-US" dirty="0" smtClean="0"/>
              <a:t>Abstract Forwarding Model:</a:t>
            </a:r>
            <a:br>
              <a:rPr lang="en-US" dirty="0" smtClean="0"/>
            </a:br>
            <a:r>
              <a:rPr lang="en-US" dirty="0" smtClean="0"/>
              <a:t>Continuum of Granularity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1831569"/>
            <a:ext cx="3886200" cy="1264830"/>
          </a:xfrm>
          <a:prstGeom prst="rect">
            <a:avLst/>
          </a:prstGeom>
        </p:spPr>
      </p:pic>
      <p:sp>
        <p:nvSpPr>
          <p:cNvPr id="5" name="TextBox 4"/>
          <p:cNvSpPr txBox="1"/>
          <p:nvPr/>
        </p:nvSpPr>
        <p:spPr>
          <a:xfrm>
            <a:off x="526270" y="1524000"/>
            <a:ext cx="2674130" cy="276999"/>
          </a:xfrm>
          <a:prstGeom prst="rect">
            <a:avLst/>
          </a:prstGeom>
          <a:noFill/>
        </p:spPr>
        <p:txBody>
          <a:bodyPr wrap="none" rtlCol="0">
            <a:spAutoFit/>
          </a:bodyPr>
          <a:lstStyle/>
          <a:p>
            <a:r>
              <a:rPr lang="en-US" sz="1200" dirty="0" err="1" smtClean="0"/>
              <a:t>Haoyu</a:t>
            </a:r>
            <a:r>
              <a:rPr lang="en-US" sz="1200" dirty="0" smtClean="0"/>
              <a:t> Song proposal, October 2014</a:t>
            </a:r>
            <a:endParaRPr lang="en-US" sz="1200" dirty="0"/>
          </a:p>
        </p:txBody>
      </p:sp>
      <p:sp>
        <p:nvSpPr>
          <p:cNvPr id="6" name="TextBox 5"/>
          <p:cNvSpPr txBox="1"/>
          <p:nvPr/>
        </p:nvSpPr>
        <p:spPr>
          <a:xfrm>
            <a:off x="4953001" y="1524000"/>
            <a:ext cx="3962399"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Finer-grain end:</a:t>
            </a:r>
          </a:p>
          <a:p>
            <a:pPr marL="742950" lvl="1" indent="-285750">
              <a:buFont typeface="Arial" panose="020B0604020202020204" pitchFamily="34" charset="0"/>
              <a:buChar char="•"/>
            </a:pPr>
            <a:r>
              <a:rPr lang="en-US" dirty="0" smtClean="0"/>
              <a:t>Functions programmed using (e.g. POF-FIS) actions</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332" y="3846042"/>
            <a:ext cx="4208068" cy="2249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26270" y="3609201"/>
            <a:ext cx="2677336" cy="276999"/>
          </a:xfrm>
          <a:prstGeom prst="rect">
            <a:avLst/>
          </a:prstGeom>
          <a:noFill/>
        </p:spPr>
        <p:txBody>
          <a:bodyPr wrap="none" rtlCol="0">
            <a:spAutoFit/>
          </a:bodyPr>
          <a:lstStyle/>
          <a:p>
            <a:r>
              <a:rPr lang="en-US" sz="1200" dirty="0" smtClean="0"/>
              <a:t>OF-PI </a:t>
            </a:r>
            <a:r>
              <a:rPr lang="en-US" sz="1200" dirty="0" err="1" smtClean="0"/>
              <a:t>strawman</a:t>
            </a:r>
            <a:r>
              <a:rPr lang="en-US" sz="1200" dirty="0" smtClean="0"/>
              <a:t> proposal, July 2014</a:t>
            </a:r>
            <a:endParaRPr lang="en-US" sz="1200" dirty="0"/>
          </a:p>
        </p:txBody>
      </p:sp>
      <p:sp>
        <p:nvSpPr>
          <p:cNvPr id="9" name="TextBox 8"/>
          <p:cNvSpPr txBox="1"/>
          <p:nvPr/>
        </p:nvSpPr>
        <p:spPr>
          <a:xfrm>
            <a:off x="4953000" y="4563070"/>
            <a:ext cx="3962399"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Coarser-grain end:</a:t>
            </a:r>
          </a:p>
          <a:p>
            <a:pPr marL="742950" lvl="1" indent="-285750">
              <a:buFont typeface="Arial" panose="020B0604020202020204" pitchFamily="34" charset="0"/>
              <a:buChar char="•"/>
            </a:pPr>
            <a:r>
              <a:rPr lang="en-US" dirty="0" smtClean="0"/>
              <a:t>Built-in functions programmed with custom configuration</a:t>
            </a:r>
            <a:endParaRPr lang="en-US" dirty="0"/>
          </a:p>
        </p:txBody>
      </p:sp>
      <p:sp>
        <p:nvSpPr>
          <p:cNvPr id="10" name="TextBox 9"/>
          <p:cNvSpPr txBox="1"/>
          <p:nvPr/>
        </p:nvSpPr>
        <p:spPr>
          <a:xfrm>
            <a:off x="5257801" y="2789872"/>
            <a:ext cx="3809999" cy="1477328"/>
          </a:xfrm>
          <a:prstGeom prst="rect">
            <a:avLst/>
          </a:prstGeom>
          <a:noFill/>
        </p:spPr>
        <p:txBody>
          <a:bodyPr wrap="square" rtlCol="0">
            <a:spAutoFit/>
          </a:bodyPr>
          <a:lstStyle/>
          <a:p>
            <a:r>
              <a:rPr lang="en-US" b="1" dirty="0" smtClean="0">
                <a:solidFill>
                  <a:srgbClr val="FF0000"/>
                </a:solidFill>
              </a:rPr>
              <a:t>Question:</a:t>
            </a:r>
          </a:p>
          <a:p>
            <a:r>
              <a:rPr lang="en-US" dirty="0" smtClean="0">
                <a:solidFill>
                  <a:srgbClr val="FF0000"/>
                </a:solidFill>
              </a:rPr>
              <a:t>Is packet processing better represented by simple instructions operating on packets, or by larger components acting on packets?</a:t>
            </a:r>
            <a:endParaRPr lang="en-US" dirty="0">
              <a:solidFill>
                <a:srgbClr val="FF0000"/>
              </a:solidFill>
            </a:endParaRPr>
          </a:p>
        </p:txBody>
      </p:sp>
    </p:spTree>
    <p:extLst>
      <p:ext uri="{BB962C8B-B14F-4D97-AF65-F5344CB8AC3E}">
        <p14:creationId xmlns:p14="http://schemas.microsoft.com/office/powerpoint/2010/main" val="63540942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 areas</a:t>
            </a:r>
            <a:endParaRPr lang="en-US" dirty="0"/>
          </a:p>
        </p:txBody>
      </p:sp>
      <p:sp>
        <p:nvSpPr>
          <p:cNvPr id="3" name="Content Placeholder 2"/>
          <p:cNvSpPr>
            <a:spLocks noGrp="1"/>
          </p:cNvSpPr>
          <p:nvPr>
            <p:ph idx="1"/>
          </p:nvPr>
        </p:nvSpPr>
        <p:spPr>
          <a:xfrm>
            <a:off x="457647" y="1418482"/>
            <a:ext cx="8228707" cy="4525118"/>
          </a:xfrm>
        </p:spPr>
        <p:txBody>
          <a:bodyPr/>
          <a:lstStyle/>
          <a:p>
            <a:r>
              <a:rPr lang="en-US" dirty="0" smtClean="0"/>
              <a:t>Three general areas identified:</a:t>
            </a:r>
          </a:p>
          <a:p>
            <a:pPr lvl="1"/>
            <a:r>
              <a:rPr lang="en-US" dirty="0" smtClean="0"/>
              <a:t>IR development – simulator and related tools</a:t>
            </a:r>
          </a:p>
          <a:p>
            <a:pPr lvl="2"/>
            <a:r>
              <a:rPr lang="en-US" dirty="0" smtClean="0"/>
              <a:t>Investigate modifications/extensions to AIR</a:t>
            </a:r>
          </a:p>
          <a:p>
            <a:pPr lvl="2"/>
            <a:r>
              <a:rPr lang="en-US" dirty="0" smtClean="0"/>
              <a:t>Includes feedback from (maybe closed source) back ends</a:t>
            </a:r>
          </a:p>
          <a:p>
            <a:pPr lvl="1"/>
            <a:endParaRPr lang="en-US" dirty="0" smtClean="0"/>
          </a:p>
          <a:p>
            <a:pPr lvl="1"/>
            <a:r>
              <a:rPr lang="en-US" dirty="0" smtClean="0"/>
              <a:t>IR sample programs</a:t>
            </a:r>
          </a:p>
          <a:p>
            <a:pPr lvl="2"/>
            <a:r>
              <a:rPr lang="en-US" dirty="0" smtClean="0"/>
              <a:t>Capture important use cases</a:t>
            </a:r>
          </a:p>
          <a:p>
            <a:pPr lvl="2"/>
            <a:r>
              <a:rPr lang="en-US" dirty="0" smtClean="0"/>
              <a:t>Proxies for future front ends</a:t>
            </a:r>
          </a:p>
          <a:p>
            <a:pPr lvl="1"/>
            <a:endParaRPr lang="en-US" dirty="0" smtClean="0"/>
          </a:p>
          <a:p>
            <a:pPr lvl="1"/>
            <a:r>
              <a:rPr lang="en-US" dirty="0" smtClean="0"/>
              <a:t>IR run-time interface</a:t>
            </a:r>
          </a:p>
          <a:p>
            <a:pPr lvl="2"/>
            <a:r>
              <a:rPr lang="en-US" dirty="0" smtClean="0"/>
              <a:t>Important but not for immediate attention</a:t>
            </a:r>
          </a:p>
          <a:p>
            <a:pPr lvl="2"/>
            <a:r>
              <a:rPr lang="en-US" dirty="0" smtClean="0"/>
              <a:t>Relates to validation frameworks</a:t>
            </a:r>
            <a:endParaRPr lang="en-US" dirty="0"/>
          </a:p>
        </p:txBody>
      </p:sp>
      <p:sp>
        <p:nvSpPr>
          <p:cNvPr id="4" name="Slide Number Placeholder 3"/>
          <p:cNvSpPr>
            <a:spLocks noGrp="1"/>
          </p:cNvSpPr>
          <p:nvPr>
            <p:ph type="sldNum" sz="quarter" idx="4"/>
          </p:nvPr>
        </p:nvSpPr>
        <p:spPr/>
        <p:txBody>
          <a:bodyPr/>
          <a:lstStyle/>
          <a:p>
            <a:pPr>
              <a:defRPr/>
            </a:pPr>
            <a:fld id="{55E00578-A74E-F745-9ADA-726725969A1A}"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581152154"/>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 development topics</a:t>
            </a:r>
            <a:endParaRPr lang="en-US" dirty="0"/>
          </a:p>
        </p:txBody>
      </p:sp>
      <p:sp>
        <p:nvSpPr>
          <p:cNvPr id="3" name="Content Placeholder 2"/>
          <p:cNvSpPr>
            <a:spLocks noGrp="1"/>
          </p:cNvSpPr>
          <p:nvPr>
            <p:ph idx="1"/>
          </p:nvPr>
        </p:nvSpPr>
        <p:spPr>
          <a:xfrm>
            <a:off x="457647" y="1302923"/>
            <a:ext cx="8533953" cy="4525118"/>
          </a:xfrm>
        </p:spPr>
        <p:txBody>
          <a:bodyPr>
            <a:normAutofit/>
          </a:bodyPr>
          <a:lstStyle/>
          <a:p>
            <a:r>
              <a:rPr lang="en-US" dirty="0" smtClean="0"/>
              <a:t>AIR-IRI is starting point</a:t>
            </a:r>
          </a:p>
          <a:p>
            <a:pPr lvl="1"/>
            <a:r>
              <a:rPr lang="en-US" dirty="0" smtClean="0"/>
              <a:t>Improve/extend simulator</a:t>
            </a:r>
          </a:p>
          <a:p>
            <a:pPr lvl="1"/>
            <a:r>
              <a:rPr lang="en-US" dirty="0" smtClean="0"/>
              <a:t>Associated tools</a:t>
            </a:r>
          </a:p>
          <a:p>
            <a:endParaRPr lang="en-US" dirty="0"/>
          </a:p>
          <a:p>
            <a:r>
              <a:rPr lang="en-US" dirty="0" smtClean="0"/>
              <a:t>IR experiments</a:t>
            </a:r>
          </a:p>
          <a:p>
            <a:pPr lvl="1"/>
            <a:r>
              <a:rPr lang="en-US" dirty="0" smtClean="0"/>
              <a:t>Review and understand current AIR components</a:t>
            </a:r>
          </a:p>
          <a:p>
            <a:pPr lvl="1"/>
            <a:r>
              <a:rPr lang="en-US" dirty="0" smtClean="0"/>
              <a:t>Develop proposals for where information and constraints are best captured</a:t>
            </a:r>
          </a:p>
          <a:p>
            <a:pPr lvl="1"/>
            <a:r>
              <a:rPr lang="en-US" dirty="0" smtClean="0"/>
              <a:t>Examples: parser, control program, traffic manager</a:t>
            </a:r>
          </a:p>
          <a:p>
            <a:pPr lvl="1"/>
            <a:r>
              <a:rPr lang="en-US" dirty="0" smtClean="0"/>
              <a:t>Representation of expressions</a:t>
            </a:r>
          </a:p>
          <a:p>
            <a:endParaRPr lang="en-US" dirty="0"/>
          </a:p>
          <a:p>
            <a:r>
              <a:rPr lang="en-US" dirty="0" smtClean="0"/>
              <a:t>Feedback from any back end experiments</a:t>
            </a:r>
          </a:p>
          <a:p>
            <a:pPr lvl="1"/>
            <a:r>
              <a:rPr lang="en-US" dirty="0" smtClean="0"/>
              <a:t>These might be closed-source by vendors</a:t>
            </a:r>
            <a:endParaRPr lang="en-US" dirty="0"/>
          </a:p>
        </p:txBody>
      </p:sp>
      <p:sp>
        <p:nvSpPr>
          <p:cNvPr id="4" name="Slide Number Placeholder 3"/>
          <p:cNvSpPr>
            <a:spLocks noGrp="1"/>
          </p:cNvSpPr>
          <p:nvPr>
            <p:ph type="sldNum" sz="quarter" idx="4"/>
          </p:nvPr>
        </p:nvSpPr>
        <p:spPr/>
        <p:txBody>
          <a:bodyPr/>
          <a:lstStyle/>
          <a:p>
            <a:pPr>
              <a:defRPr/>
            </a:pPr>
            <a:fld id="{55E00578-A74E-F745-9ADA-726725969A1A}" type="slidenum">
              <a:rPr lang="en-US" smtClean="0">
                <a:solidFill>
                  <a:srgbClr val="000000"/>
                </a:solidFill>
              </a:rPr>
              <a:pPr>
                <a:defRPr/>
              </a:pPr>
              <a:t>18</a:t>
            </a:fld>
            <a:endParaRPr lang="en-US">
              <a:solidFill>
                <a:srgbClr val="000000"/>
              </a:solidFill>
            </a:endParaRPr>
          </a:p>
        </p:txBody>
      </p:sp>
    </p:spTree>
    <p:extLst>
      <p:ext uri="{BB962C8B-B14F-4D97-AF65-F5344CB8AC3E}">
        <p14:creationId xmlns:p14="http://schemas.microsoft.com/office/powerpoint/2010/main" val="312204796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 sample programs</a:t>
            </a:r>
            <a:endParaRPr lang="en-US" dirty="0"/>
          </a:p>
        </p:txBody>
      </p:sp>
      <p:sp>
        <p:nvSpPr>
          <p:cNvPr id="3" name="Content Placeholder 2"/>
          <p:cNvSpPr>
            <a:spLocks noGrp="1"/>
          </p:cNvSpPr>
          <p:nvPr>
            <p:ph idx="1"/>
          </p:nvPr>
        </p:nvSpPr>
        <p:spPr/>
        <p:txBody>
          <a:bodyPr/>
          <a:lstStyle/>
          <a:p>
            <a:r>
              <a:rPr lang="en-US" dirty="0" smtClean="0"/>
              <a:t>Catalog any existing programs/fragments</a:t>
            </a:r>
          </a:p>
          <a:p>
            <a:r>
              <a:rPr lang="en-US" dirty="0" smtClean="0"/>
              <a:t>Review any known front end (e.g., P4) experience</a:t>
            </a:r>
          </a:p>
          <a:p>
            <a:endParaRPr lang="en-US" dirty="0"/>
          </a:p>
          <a:p>
            <a:r>
              <a:rPr lang="en-US" dirty="0" smtClean="0"/>
              <a:t>Suggestions:</a:t>
            </a:r>
          </a:p>
          <a:p>
            <a:pPr lvl="1"/>
            <a:r>
              <a:rPr lang="en-US" dirty="0" smtClean="0"/>
              <a:t>L4-L7</a:t>
            </a:r>
          </a:p>
          <a:p>
            <a:pPr lvl="1"/>
            <a:r>
              <a:rPr lang="en-US" dirty="0" smtClean="0"/>
              <a:t>Tunnel</a:t>
            </a:r>
          </a:p>
          <a:p>
            <a:pPr lvl="1"/>
            <a:r>
              <a:rPr lang="en-US" dirty="0" err="1" smtClean="0"/>
              <a:t>OpenFlow</a:t>
            </a:r>
            <a:r>
              <a:rPr lang="en-US" dirty="0" smtClean="0"/>
              <a:t> clone</a:t>
            </a:r>
          </a:p>
          <a:p>
            <a:pPr lvl="1"/>
            <a:r>
              <a:rPr lang="en-US" dirty="0" smtClean="0"/>
              <a:t>… other OF-NG use cases as identified by FAWG</a:t>
            </a:r>
          </a:p>
          <a:p>
            <a:endParaRPr lang="en-US" dirty="0"/>
          </a:p>
          <a:p>
            <a:r>
              <a:rPr lang="en-US" dirty="0" smtClean="0"/>
              <a:t>Move in direction of toolkit based on library components</a:t>
            </a:r>
          </a:p>
          <a:p>
            <a:pPr lvl="1"/>
            <a:r>
              <a:rPr lang="en-US" dirty="0" smtClean="0"/>
              <a:t>Avoid duplication of effort</a:t>
            </a:r>
            <a:endParaRPr lang="en-US" dirty="0"/>
          </a:p>
        </p:txBody>
      </p:sp>
      <p:sp>
        <p:nvSpPr>
          <p:cNvPr id="4" name="Slide Number Placeholder 3"/>
          <p:cNvSpPr>
            <a:spLocks noGrp="1"/>
          </p:cNvSpPr>
          <p:nvPr>
            <p:ph type="sldNum" sz="quarter" idx="4"/>
          </p:nvPr>
        </p:nvSpPr>
        <p:spPr/>
        <p:txBody>
          <a:bodyPr/>
          <a:lstStyle/>
          <a:p>
            <a:pPr>
              <a:defRPr/>
            </a:pPr>
            <a:fld id="{55E00578-A74E-F745-9ADA-726725969A1A}" type="slidenum">
              <a:rPr lang="en-US" smtClean="0">
                <a:solidFill>
                  <a:srgbClr val="000000"/>
                </a:solidFill>
              </a:rPr>
              <a:pPr>
                <a:defRPr/>
              </a:pPr>
              <a:t>19</a:t>
            </a:fld>
            <a:endParaRPr lang="en-US">
              <a:solidFill>
                <a:srgbClr val="000000"/>
              </a:solidFill>
            </a:endParaRPr>
          </a:p>
        </p:txBody>
      </p:sp>
    </p:spTree>
    <p:extLst>
      <p:ext uri="{BB962C8B-B14F-4D97-AF65-F5344CB8AC3E}">
        <p14:creationId xmlns:p14="http://schemas.microsoft.com/office/powerpoint/2010/main" val="133782371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dirty="0"/>
              <a:t>ONF Antitrust &amp; Intellectual Policies and Specific Guidance</a:t>
            </a:r>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5" name="Content Placeholder 4"/>
          <p:cNvSpPr>
            <a:spLocks noGrp="1"/>
          </p:cNvSpPr>
          <p:nvPr>
            <p:ph idx="1"/>
          </p:nvPr>
        </p:nvSpPr>
        <p:spPr>
          <a:xfrm>
            <a:off x="457200" y="1143000"/>
            <a:ext cx="8229600" cy="4800600"/>
          </a:xfrm>
        </p:spPr>
        <p:txBody>
          <a:bodyPr>
            <a:normAutofit fontScale="70000" lnSpcReduction="20000"/>
          </a:bodyPr>
          <a:lstStyle/>
          <a:p>
            <a:pPr>
              <a:lnSpc>
                <a:spcPct val="120000"/>
              </a:lnSpc>
            </a:pPr>
            <a:r>
              <a:rPr lang="en-US" dirty="0" smtClean="0"/>
              <a:t>This </a:t>
            </a:r>
            <a:r>
              <a:rPr lang="en-US" dirty="0"/>
              <a:t>is a reminder that all Open Networking Foundation activities are subject to strict </a:t>
            </a:r>
            <a:br>
              <a:rPr lang="en-US" dirty="0"/>
            </a:br>
            <a:r>
              <a:rPr lang="en-US" dirty="0" smtClean="0"/>
              <a:t>compliance </a:t>
            </a:r>
            <a:r>
              <a:rPr lang="en-US" dirty="0"/>
              <a:t>with the Open Networking Foundation's Antitrust Guidelines. </a:t>
            </a:r>
            <a:r>
              <a:rPr lang="en-US" dirty="0" smtClean="0"/>
              <a:t/>
            </a:r>
            <a:br>
              <a:rPr lang="en-US" dirty="0" smtClean="0"/>
            </a:br>
            <a:r>
              <a:rPr lang="en-US" dirty="0" smtClean="0"/>
              <a:t>Each </a:t>
            </a:r>
            <a:r>
              <a:rPr lang="en-US" dirty="0"/>
              <a:t>individual participant and attendee at this meeting is responsible for knowing the </a:t>
            </a:r>
            <a:br>
              <a:rPr lang="en-US" dirty="0"/>
            </a:br>
            <a:r>
              <a:rPr lang="en-US" dirty="0" smtClean="0"/>
              <a:t>contents </a:t>
            </a:r>
            <a:r>
              <a:rPr lang="en-US" dirty="0"/>
              <a:t>of the Antitrust Guidelines, and for complying with the Antitrust Guidelines. </a:t>
            </a:r>
            <a:r>
              <a:rPr lang="en-US" dirty="0" smtClean="0"/>
              <a:t/>
            </a:r>
            <a:br>
              <a:rPr lang="en-US" dirty="0" smtClean="0"/>
            </a:br>
            <a:r>
              <a:rPr lang="en-US" dirty="0" smtClean="0"/>
              <a:t>Copies </a:t>
            </a:r>
            <a:r>
              <a:rPr lang="en-US" dirty="0"/>
              <a:t>of the Antitrust Guidelines are available at: </a:t>
            </a:r>
            <a:r>
              <a:rPr lang="en-US" dirty="0">
                <a:hlinkClick r:id="rId3"/>
              </a:rPr>
              <a:t>https://www.opennetworking.org/about/onf-overview</a:t>
            </a:r>
            <a:r>
              <a:rPr lang="en-US" dirty="0"/>
              <a:t/>
            </a:r>
            <a:br>
              <a:rPr lang="en-US" dirty="0"/>
            </a:br>
            <a:r>
              <a:rPr lang="en-US" dirty="0" smtClean="0"/>
              <a:t>Participants </a:t>
            </a:r>
            <a:r>
              <a:rPr lang="en-US" dirty="0"/>
              <a:t>also are expected to adhere to these Guidelines in any informal meetings or social gatherings in which they might participate in connection with the activities of the Corporation. </a:t>
            </a:r>
            <a:r>
              <a:rPr lang="en-US" dirty="0" smtClean="0"/>
              <a:t/>
            </a:r>
            <a:br>
              <a:rPr lang="en-US" dirty="0" smtClean="0"/>
            </a:br>
            <a:endParaRPr lang="en-US" dirty="0"/>
          </a:p>
          <a:p>
            <a:pPr>
              <a:lnSpc>
                <a:spcPct val="120000"/>
              </a:lnSpc>
            </a:pPr>
            <a:r>
              <a:rPr lang="en-US" dirty="0"/>
              <a:t>You are required to treat the contents, notes, artifacts, and all materials associated with this meeting (including recordings) as protected by the ONF Intellectual Property Rights (IPR) policy. Do not forward any of these contents to any non ONF members. For more information on the ONF IP policy, please consult </a:t>
            </a:r>
            <a:r>
              <a:rPr lang="en-US" dirty="0">
                <a:hlinkClick r:id="rId4"/>
              </a:rPr>
              <a:t>https://www.opennetworking.org/images/stories/downloads/about/onf-operating-documents/organizational-documents/onf-ipr-</a:t>
            </a:r>
            <a:r>
              <a:rPr lang="en-US" dirty="0" smtClean="0">
                <a:hlinkClick r:id="rId4"/>
              </a:rPr>
              <a:t>policy.pdf</a:t>
            </a:r>
            <a:r>
              <a:rPr lang="en-US" dirty="0" smtClean="0"/>
              <a:t/>
            </a:r>
            <a:br>
              <a:rPr lang="en-US" dirty="0" smtClean="0"/>
            </a:br>
            <a:endParaRPr lang="en-US" dirty="0"/>
          </a:p>
          <a:p>
            <a:pPr>
              <a:lnSpc>
                <a:spcPct val="120000"/>
              </a:lnSpc>
            </a:pPr>
            <a:r>
              <a:rPr lang="en-US" dirty="0"/>
              <a:t>All participants are reminded that the FCC's anti-collusion rules are in effect for the AWS-3 auction. To ensure full compliance with these rules, participants must avoid any statements or discussions relating to the auction or to any auction applicant's bids or bidding strategies in the auction, or which could affect any company's bids or bidding strategy. For additional guidance, please consult your own counsel.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 run-time interface</a:t>
            </a:r>
            <a:endParaRPr lang="en-US" dirty="0"/>
          </a:p>
        </p:txBody>
      </p:sp>
      <p:sp>
        <p:nvSpPr>
          <p:cNvPr id="3" name="Content Placeholder 2"/>
          <p:cNvSpPr>
            <a:spLocks noGrp="1"/>
          </p:cNvSpPr>
          <p:nvPr>
            <p:ph idx="1"/>
          </p:nvPr>
        </p:nvSpPr>
        <p:spPr/>
        <p:txBody>
          <a:bodyPr/>
          <a:lstStyle/>
          <a:p>
            <a:r>
              <a:rPr lang="en-US" dirty="0" smtClean="0"/>
              <a:t>Relationship to OF-</a:t>
            </a:r>
            <a:r>
              <a:rPr lang="en-US" dirty="0" err="1" smtClean="0"/>
              <a:t>Config</a:t>
            </a:r>
            <a:r>
              <a:rPr lang="en-US" dirty="0" smtClean="0"/>
              <a:t> and OF-Switch discussion</a:t>
            </a:r>
          </a:p>
          <a:p>
            <a:r>
              <a:rPr lang="en-US" dirty="0" smtClean="0"/>
              <a:t>Relationship to FAWG lifecycle and temporal discussions</a:t>
            </a:r>
          </a:p>
          <a:p>
            <a:endParaRPr lang="en-US" dirty="0"/>
          </a:p>
          <a:p>
            <a:r>
              <a:rPr lang="en-US" dirty="0" smtClean="0"/>
              <a:t>Validation framework for PIF</a:t>
            </a:r>
            <a:endParaRPr lang="en-US" dirty="0"/>
          </a:p>
        </p:txBody>
      </p:sp>
      <p:sp>
        <p:nvSpPr>
          <p:cNvPr id="4" name="Slide Number Placeholder 3"/>
          <p:cNvSpPr>
            <a:spLocks noGrp="1"/>
          </p:cNvSpPr>
          <p:nvPr>
            <p:ph type="sldNum" sz="quarter" idx="4"/>
          </p:nvPr>
        </p:nvSpPr>
        <p:spPr/>
        <p:txBody>
          <a:bodyPr/>
          <a:lstStyle/>
          <a:p>
            <a:pPr>
              <a:defRPr/>
            </a:pPr>
            <a:fld id="{55E00578-A74E-F745-9ADA-726725969A1A}" type="slidenum">
              <a:rPr lang="en-US" smtClean="0">
                <a:solidFill>
                  <a:srgbClr val="000000"/>
                </a:solidFill>
              </a:rPr>
              <a:pPr>
                <a:defRPr/>
              </a:pPr>
              <a:t>20</a:t>
            </a:fld>
            <a:endParaRPr lang="en-US">
              <a:solidFill>
                <a:srgbClr val="000000"/>
              </a:solidFill>
            </a:endParaRPr>
          </a:p>
        </p:txBody>
      </p:sp>
    </p:spTree>
    <p:extLst>
      <p:ext uri="{BB962C8B-B14F-4D97-AF65-F5344CB8AC3E}">
        <p14:creationId xmlns:p14="http://schemas.microsoft.com/office/powerpoint/2010/main" val="170334386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5" name="TextBox 4"/>
          <p:cNvSpPr txBox="1"/>
          <p:nvPr/>
        </p:nvSpPr>
        <p:spPr>
          <a:xfrm>
            <a:off x="0" y="2590800"/>
            <a:ext cx="9144000" cy="2246769"/>
          </a:xfrm>
          <a:prstGeom prst="rect">
            <a:avLst/>
          </a:prstGeom>
          <a:solidFill>
            <a:srgbClr val="4E2DBE"/>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p:nvPr>
        </p:nvSpPr>
        <p:spPr/>
        <p:txBody>
          <a:bodyPr>
            <a:normAutofit/>
          </a:bodyPr>
          <a:lstStyle/>
          <a:p>
            <a:r>
              <a:rPr lang="en-US" dirty="0"/>
              <a:t>Next steps and how to </a:t>
            </a:r>
            <a:r>
              <a:rPr lang="en-US" dirty="0" smtClean="0"/>
              <a:t>participate </a:t>
            </a:r>
            <a:endParaRPr lang="en-US" dirty="0"/>
          </a:p>
        </p:txBody>
      </p:sp>
      <p:sp>
        <p:nvSpPr>
          <p:cNvPr id="3" name="Text Placeholder 2"/>
          <p:cNvSpPr>
            <a:spLocks noGrp="1"/>
          </p:cNvSpPr>
          <p:nvPr>
            <p:ph type="body" idx="1"/>
          </p:nvPr>
        </p:nvSpPr>
        <p:spPr/>
        <p:txBody>
          <a:bodyPr/>
          <a:lstStyle/>
          <a:p>
            <a:r>
              <a:rPr lang="en-US" dirty="0" smtClean="0"/>
              <a:t>Gordon Brebner</a:t>
            </a:r>
            <a:endParaRPr lang="en-US" dirty="0"/>
          </a:p>
        </p:txBody>
      </p:sp>
      <p:pic>
        <p:nvPicPr>
          <p:cNvPr id="8" name="Picture 7"/>
          <p:cNvPicPr>
            <a:picLocks noChangeAspect="1"/>
          </p:cNvPicPr>
          <p:nvPr/>
        </p:nvPicPr>
        <p:blipFill>
          <a:blip r:embed="rId2"/>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2620485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Trajectory of PIF group</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22</a:t>
            </a:fld>
            <a:endParaRPr lang="en-US" dirty="0"/>
          </a:p>
        </p:txBody>
      </p:sp>
      <p:sp>
        <p:nvSpPr>
          <p:cNvPr id="4" name="Content Placeholder 3"/>
          <p:cNvSpPr>
            <a:spLocks noGrp="1"/>
          </p:cNvSpPr>
          <p:nvPr>
            <p:ph idx="1"/>
          </p:nvPr>
        </p:nvSpPr>
        <p:spPr/>
        <p:txBody>
          <a:bodyPr/>
          <a:lstStyle/>
          <a:p>
            <a:r>
              <a:rPr lang="en-US" dirty="0" smtClean="0"/>
              <a:t>Currently</a:t>
            </a:r>
          </a:p>
          <a:p>
            <a:pPr lvl="1"/>
            <a:r>
              <a:rPr lang="en-US" dirty="0" smtClean="0"/>
              <a:t>Within ONF</a:t>
            </a:r>
          </a:p>
          <a:p>
            <a:pPr lvl="2"/>
            <a:r>
              <a:rPr lang="en-US" dirty="0" smtClean="0"/>
              <a:t>Members only</a:t>
            </a:r>
          </a:p>
          <a:p>
            <a:pPr lvl="2"/>
            <a:r>
              <a:rPr lang="en-US" dirty="0" smtClean="0"/>
              <a:t>Standard ONF IPR policy</a:t>
            </a:r>
          </a:p>
          <a:p>
            <a:pPr lvl="1"/>
            <a:r>
              <a:rPr lang="en-US" dirty="0" smtClean="0"/>
              <a:t>Focused project</a:t>
            </a:r>
          </a:p>
          <a:p>
            <a:pPr lvl="1"/>
            <a:endParaRPr lang="en-US" dirty="0"/>
          </a:p>
          <a:p>
            <a:r>
              <a:rPr lang="en-US" dirty="0" smtClean="0"/>
              <a:t>Plan (some time later in 2015)</a:t>
            </a:r>
          </a:p>
          <a:p>
            <a:pPr lvl="1"/>
            <a:r>
              <a:rPr lang="en-US" dirty="0" smtClean="0"/>
              <a:t>Open source, sponsored by ONF</a:t>
            </a:r>
          </a:p>
          <a:p>
            <a:pPr lvl="2"/>
            <a:r>
              <a:rPr lang="en-US" dirty="0" smtClean="0"/>
              <a:t>Open to all contributors</a:t>
            </a:r>
          </a:p>
          <a:p>
            <a:pPr lvl="2"/>
            <a:r>
              <a:rPr lang="en-US" dirty="0" smtClean="0"/>
              <a:t>Apache 2.0 license</a:t>
            </a:r>
          </a:p>
          <a:p>
            <a:pPr lvl="1"/>
            <a:r>
              <a:rPr lang="en-US" dirty="0" smtClean="0"/>
              <a:t>Enlarged project</a:t>
            </a:r>
          </a:p>
          <a:p>
            <a:pPr lvl="1"/>
            <a:endParaRPr lang="en-US" dirty="0" smtClean="0"/>
          </a:p>
          <a:p>
            <a:endParaRPr lang="en-US" dirty="0"/>
          </a:p>
          <a:p>
            <a:endParaRPr lang="en-US" dirty="0"/>
          </a:p>
        </p:txBody>
      </p:sp>
    </p:spTree>
    <p:extLst>
      <p:ext uri="{BB962C8B-B14F-4D97-AF65-F5344CB8AC3E}">
        <p14:creationId xmlns:p14="http://schemas.microsoft.com/office/powerpoint/2010/main" val="3333785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participate</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23</a:t>
            </a:fld>
            <a:endParaRPr lang="en-US" dirty="0"/>
          </a:p>
        </p:txBody>
      </p:sp>
      <p:sp>
        <p:nvSpPr>
          <p:cNvPr id="4" name="Content Placeholder 3"/>
          <p:cNvSpPr>
            <a:spLocks noGrp="1"/>
          </p:cNvSpPr>
          <p:nvPr>
            <p:ph idx="1"/>
          </p:nvPr>
        </p:nvSpPr>
        <p:spPr/>
        <p:txBody>
          <a:bodyPr/>
          <a:lstStyle/>
          <a:p>
            <a:r>
              <a:rPr lang="en-US" dirty="0" smtClean="0"/>
              <a:t>Best:</a:t>
            </a:r>
          </a:p>
          <a:p>
            <a:pPr lvl="1"/>
            <a:r>
              <a:rPr lang="en-US" dirty="0" smtClean="0"/>
              <a:t>Write code contributions</a:t>
            </a:r>
          </a:p>
          <a:p>
            <a:pPr lvl="1"/>
            <a:r>
              <a:rPr lang="en-US" dirty="0" smtClean="0"/>
              <a:t>Volunteers wanted </a:t>
            </a:r>
            <a:r>
              <a:rPr lang="en-US" b="1" dirty="0" smtClean="0"/>
              <a:t>today</a:t>
            </a:r>
          </a:p>
          <a:p>
            <a:pPr lvl="1"/>
            <a:r>
              <a:rPr lang="en-US" dirty="0" smtClean="0"/>
              <a:t>Increase diversity of opinions</a:t>
            </a:r>
          </a:p>
          <a:p>
            <a:endParaRPr lang="en-US" dirty="0"/>
          </a:p>
          <a:p>
            <a:r>
              <a:rPr lang="en-US" dirty="0" smtClean="0"/>
              <a:t>And:</a:t>
            </a:r>
          </a:p>
          <a:p>
            <a:pPr lvl="1"/>
            <a:r>
              <a:rPr lang="en-US" dirty="0" smtClean="0"/>
              <a:t>Active participation in weekly PIF call</a:t>
            </a:r>
          </a:p>
          <a:p>
            <a:pPr lvl="1"/>
            <a:r>
              <a:rPr lang="en-US" dirty="0" smtClean="0"/>
              <a:t>Join in PIF email discussions</a:t>
            </a:r>
          </a:p>
          <a:p>
            <a:endParaRPr lang="en-US" dirty="0"/>
          </a:p>
          <a:p>
            <a:r>
              <a:rPr lang="en-US" dirty="0" smtClean="0"/>
              <a:t>But understand:</a:t>
            </a:r>
          </a:p>
          <a:p>
            <a:pPr lvl="1"/>
            <a:r>
              <a:rPr lang="en-US" dirty="0" smtClean="0"/>
              <a:t>PIF output is code, and documentation derived from code</a:t>
            </a:r>
          </a:p>
          <a:p>
            <a:pPr lvl="1"/>
            <a:r>
              <a:rPr lang="en-US" dirty="0" smtClean="0"/>
              <a:t>Not a “PDF” group</a:t>
            </a:r>
            <a:endParaRPr lang="en-US" dirty="0"/>
          </a:p>
        </p:txBody>
      </p:sp>
    </p:spTree>
    <p:extLst>
      <p:ext uri="{BB962C8B-B14F-4D97-AF65-F5344CB8AC3E}">
        <p14:creationId xmlns:p14="http://schemas.microsoft.com/office/powerpoint/2010/main" val="3337978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join in</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24</a:t>
            </a:fld>
            <a:endParaRPr lang="en-US" dirty="0"/>
          </a:p>
        </p:txBody>
      </p:sp>
      <p:sp>
        <p:nvSpPr>
          <p:cNvPr id="4" name="Content Placeholder 3"/>
          <p:cNvSpPr>
            <a:spLocks noGrp="1"/>
          </p:cNvSpPr>
          <p:nvPr>
            <p:ph idx="1"/>
          </p:nvPr>
        </p:nvSpPr>
        <p:spPr>
          <a:xfrm>
            <a:off x="457200" y="1524000"/>
            <a:ext cx="8610600" cy="4387850"/>
          </a:xfrm>
        </p:spPr>
        <p:txBody>
          <a:bodyPr>
            <a:normAutofit lnSpcReduction="10000"/>
          </a:bodyPr>
          <a:lstStyle/>
          <a:p>
            <a:r>
              <a:rPr lang="en-US" dirty="0" smtClean="0"/>
              <a:t>See the shared </a:t>
            </a:r>
            <a:r>
              <a:rPr lang="en-US" dirty="0"/>
              <a:t>Google Drive at:</a:t>
            </a:r>
            <a:br>
              <a:rPr lang="en-US" dirty="0"/>
            </a:br>
            <a:r>
              <a:rPr lang="en-US" sz="1800" u="sng" dirty="0">
                <a:hlinkClick r:id="rId2"/>
              </a:rPr>
              <a:t>https://</a:t>
            </a:r>
            <a:r>
              <a:rPr lang="en-US" sz="1800" u="sng" dirty="0" smtClean="0">
                <a:hlinkClick r:id="rId2"/>
              </a:rPr>
              <a:t>drive.google.com/folderview?id=0B_2T-rZM3pK9RmtlV25KeDF3MWM</a:t>
            </a:r>
            <a:r>
              <a:rPr lang="en-US" dirty="0">
                <a:hlinkClick r:id="rId2"/>
              </a:rPr>
              <a:t/>
            </a:r>
            <a:br>
              <a:rPr lang="en-US" dirty="0">
                <a:hlinkClick r:id="rId2"/>
              </a:rPr>
            </a:br>
            <a:r>
              <a:rPr lang="en-US" dirty="0"/>
              <a:t>This contains </a:t>
            </a:r>
            <a:r>
              <a:rPr lang="en-US" dirty="0" smtClean="0"/>
              <a:t>an FAQ, documents</a:t>
            </a:r>
            <a:r>
              <a:rPr lang="en-US" dirty="0"/>
              <a:t>, presentations, meeting minutes, pointers to code, etc</a:t>
            </a:r>
            <a:r>
              <a:rPr lang="en-US" dirty="0" smtClean="0"/>
              <a:t>.</a:t>
            </a:r>
          </a:p>
          <a:p>
            <a:endParaRPr lang="en-US" dirty="0"/>
          </a:p>
          <a:p>
            <a:r>
              <a:rPr lang="en-US" dirty="0"/>
              <a:t>Join the weekly call:</a:t>
            </a:r>
          </a:p>
          <a:p>
            <a:pPr fontAlgn="base"/>
            <a:r>
              <a:rPr lang="en-US" dirty="0"/>
              <a:t>Fridays 9AM-10AM Pacific</a:t>
            </a:r>
          </a:p>
          <a:p>
            <a:pPr fontAlgn="base"/>
            <a:r>
              <a:rPr lang="en-US" dirty="0"/>
              <a:t>VoIP / screen sharing: </a:t>
            </a:r>
            <a:r>
              <a:rPr lang="en-US" u="sng" dirty="0">
                <a:hlinkClick r:id="rId3"/>
              </a:rPr>
              <a:t>http://onfevents.webex.com</a:t>
            </a:r>
            <a:r>
              <a:rPr lang="en-US" dirty="0"/>
              <a:t> - password 4Meeting</a:t>
            </a:r>
          </a:p>
          <a:p>
            <a:pPr fontAlgn="base"/>
            <a:r>
              <a:rPr lang="en-US" dirty="0"/>
              <a:t>Audio call (when not using VoIP): +1-650-479-3207, code 666 936 914</a:t>
            </a:r>
          </a:p>
          <a:p>
            <a:endParaRPr lang="en-US" dirty="0" smtClean="0"/>
          </a:p>
          <a:p>
            <a:r>
              <a:rPr lang="en-US" dirty="0" smtClean="0"/>
              <a:t>Join </a:t>
            </a:r>
            <a:r>
              <a:rPr lang="en-US" dirty="0"/>
              <a:t>the mailing list (</a:t>
            </a:r>
            <a:r>
              <a:rPr lang="en-US" u="sng" dirty="0">
                <a:hlinkClick r:id="rId4"/>
              </a:rPr>
              <a:t>pif@login.opennetworking.org</a:t>
            </a:r>
            <a:r>
              <a:rPr lang="en-US" dirty="0"/>
              <a:t>) using the ONF ARO </a:t>
            </a:r>
            <a:r>
              <a:rPr lang="en-US" dirty="0" smtClean="0"/>
              <a:t>interface</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284615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PIF work session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1219200"/>
            <a:ext cx="8229600" cy="4495800"/>
          </a:xfrm>
        </p:spPr>
        <p:txBody>
          <a:bodyPr>
            <a:normAutofit fontScale="85000" lnSpcReduction="20000"/>
          </a:bodyPr>
          <a:lstStyle/>
          <a:p>
            <a:pPr lvl="0"/>
            <a:r>
              <a:rPr lang="en-US" dirty="0"/>
              <a:t>Overview of the PIF group </a:t>
            </a:r>
            <a:r>
              <a:rPr lang="en-US" dirty="0" smtClean="0"/>
              <a:t>activity</a:t>
            </a:r>
          </a:p>
          <a:p>
            <a:pPr lvl="1"/>
            <a:r>
              <a:rPr lang="en-US" dirty="0" smtClean="0"/>
              <a:t>(</a:t>
            </a:r>
            <a:r>
              <a:rPr lang="en-US" strike="dblStrike" dirty="0"/>
              <a:t>Ben Mack-Crane</a:t>
            </a:r>
            <a:r>
              <a:rPr lang="en-US" dirty="0"/>
              <a:t>, 30 </a:t>
            </a:r>
            <a:r>
              <a:rPr lang="en-US" dirty="0" err="1"/>
              <a:t>mins</a:t>
            </a:r>
            <a:r>
              <a:rPr lang="en-US" dirty="0" smtClean="0"/>
              <a:t>)   </a:t>
            </a:r>
            <a:r>
              <a:rPr lang="en-US" dirty="0" smtClean="0">
                <a:solidFill>
                  <a:srgbClr val="FF0000"/>
                </a:solidFill>
              </a:rPr>
              <a:t>Johann </a:t>
            </a:r>
            <a:r>
              <a:rPr lang="en-US" dirty="0" err="1" smtClean="0">
                <a:solidFill>
                  <a:srgbClr val="FF0000"/>
                </a:solidFill>
              </a:rPr>
              <a:t>Tonsing</a:t>
            </a:r>
            <a:endParaRPr lang="en-US" dirty="0"/>
          </a:p>
          <a:p>
            <a:pPr lvl="1"/>
            <a:r>
              <a:rPr lang="en-US" dirty="0"/>
              <a:t>Motivation and terminology</a:t>
            </a:r>
          </a:p>
          <a:p>
            <a:pPr lvl="1"/>
            <a:r>
              <a:rPr lang="en-US" dirty="0"/>
              <a:t>Projects and responsibilities</a:t>
            </a:r>
          </a:p>
          <a:p>
            <a:pPr lvl="0"/>
            <a:endParaRPr lang="en-US" dirty="0" smtClean="0"/>
          </a:p>
          <a:p>
            <a:pPr lvl="0"/>
            <a:r>
              <a:rPr lang="en-US" dirty="0" smtClean="0"/>
              <a:t>Tour </a:t>
            </a:r>
            <a:r>
              <a:rPr lang="en-US" dirty="0"/>
              <a:t>of the AIR-IRI Intermediate Representation code </a:t>
            </a:r>
            <a:r>
              <a:rPr lang="en-US" dirty="0" smtClean="0"/>
              <a:t>base</a:t>
            </a:r>
          </a:p>
          <a:p>
            <a:pPr lvl="1"/>
            <a:r>
              <a:rPr lang="en-US" dirty="0" smtClean="0"/>
              <a:t>(</a:t>
            </a:r>
            <a:r>
              <a:rPr lang="en-US" dirty="0"/>
              <a:t>Johann </a:t>
            </a:r>
            <a:r>
              <a:rPr lang="en-US" dirty="0" err="1"/>
              <a:t>Tonsing</a:t>
            </a:r>
            <a:r>
              <a:rPr lang="en-US" dirty="0"/>
              <a:t>, 30 </a:t>
            </a:r>
            <a:r>
              <a:rPr lang="en-US" dirty="0" err="1"/>
              <a:t>mins</a:t>
            </a:r>
            <a:r>
              <a:rPr lang="en-US" dirty="0"/>
              <a:t>):</a:t>
            </a:r>
          </a:p>
          <a:p>
            <a:pPr lvl="1"/>
            <a:r>
              <a:rPr lang="en-US" dirty="0"/>
              <a:t>Sample </a:t>
            </a:r>
            <a:r>
              <a:rPr lang="en-US" dirty="0" err="1"/>
              <a:t>datapath</a:t>
            </a:r>
            <a:r>
              <a:rPr lang="en-US" dirty="0"/>
              <a:t> program</a:t>
            </a:r>
          </a:p>
          <a:p>
            <a:pPr lvl="1"/>
            <a:r>
              <a:rPr lang="en-US" dirty="0"/>
              <a:t>Overview of interpreter and infrastructure</a:t>
            </a:r>
          </a:p>
          <a:p>
            <a:pPr lvl="0"/>
            <a:endParaRPr lang="en-US" dirty="0" smtClean="0"/>
          </a:p>
          <a:p>
            <a:pPr lvl="0"/>
            <a:r>
              <a:rPr lang="en-US" dirty="0" smtClean="0"/>
              <a:t>Work </a:t>
            </a:r>
            <a:r>
              <a:rPr lang="en-US" dirty="0"/>
              <a:t>items and </a:t>
            </a:r>
            <a:r>
              <a:rPr lang="en-US" dirty="0" smtClean="0"/>
              <a:t>infrastructure</a:t>
            </a:r>
          </a:p>
          <a:p>
            <a:pPr lvl="1"/>
            <a:r>
              <a:rPr lang="en-US" dirty="0" smtClean="0"/>
              <a:t>(</a:t>
            </a:r>
            <a:r>
              <a:rPr lang="en-US" dirty="0"/>
              <a:t>Gordon Brebner, 40 </a:t>
            </a:r>
            <a:r>
              <a:rPr lang="en-US" dirty="0" err="1"/>
              <a:t>mins</a:t>
            </a:r>
            <a:r>
              <a:rPr lang="en-US" dirty="0"/>
              <a:t>):</a:t>
            </a:r>
          </a:p>
          <a:p>
            <a:pPr lvl="1"/>
            <a:r>
              <a:rPr lang="en-US" dirty="0"/>
              <a:t>Summary of work so far</a:t>
            </a:r>
          </a:p>
          <a:p>
            <a:pPr lvl="1"/>
            <a:r>
              <a:rPr lang="en-US" dirty="0"/>
              <a:t>Future work </a:t>
            </a:r>
            <a:r>
              <a:rPr lang="en-US" dirty="0" smtClean="0"/>
              <a:t>areas</a:t>
            </a:r>
          </a:p>
          <a:p>
            <a:pPr lvl="0"/>
            <a:endParaRPr lang="en-US" dirty="0"/>
          </a:p>
          <a:p>
            <a:pPr lvl="0"/>
            <a:r>
              <a:rPr lang="en-US" dirty="0" smtClean="0"/>
              <a:t>Next </a:t>
            </a:r>
            <a:r>
              <a:rPr lang="en-US" dirty="0"/>
              <a:t>steps and how to </a:t>
            </a:r>
            <a:r>
              <a:rPr lang="en-US" dirty="0" smtClean="0"/>
              <a:t>participate</a:t>
            </a:r>
          </a:p>
          <a:p>
            <a:pPr lvl="1"/>
            <a:r>
              <a:rPr lang="en-US" dirty="0" smtClean="0"/>
              <a:t>(</a:t>
            </a:r>
            <a:r>
              <a:rPr lang="en-US" dirty="0"/>
              <a:t>Gordon Brebner, 20 </a:t>
            </a:r>
            <a:r>
              <a:rPr lang="en-US" dirty="0" err="1"/>
              <a:t>mins</a:t>
            </a:r>
            <a:r>
              <a:rPr lang="en-US" dirty="0" smtClean="0"/>
              <a:t>)</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5" name="TextBox 4"/>
          <p:cNvSpPr txBox="1"/>
          <p:nvPr/>
        </p:nvSpPr>
        <p:spPr>
          <a:xfrm>
            <a:off x="0" y="2590800"/>
            <a:ext cx="9144000" cy="2246769"/>
          </a:xfrm>
          <a:prstGeom prst="rect">
            <a:avLst/>
          </a:prstGeom>
          <a:solidFill>
            <a:srgbClr val="4E2DBE"/>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p:nvPr>
        </p:nvSpPr>
        <p:spPr/>
        <p:txBody>
          <a:bodyPr>
            <a:normAutofit/>
          </a:bodyPr>
          <a:lstStyle/>
          <a:p>
            <a:pPr lvl="0"/>
            <a:r>
              <a:rPr lang="en-US" dirty="0"/>
              <a:t>Overview of the PIF group </a:t>
            </a:r>
            <a:r>
              <a:rPr lang="en-US" dirty="0" smtClean="0"/>
              <a:t>activity </a:t>
            </a:r>
            <a:endParaRPr lang="en-US" dirty="0"/>
          </a:p>
        </p:txBody>
      </p:sp>
      <p:sp>
        <p:nvSpPr>
          <p:cNvPr id="3" name="Text Placeholder 2"/>
          <p:cNvSpPr>
            <a:spLocks noGrp="1"/>
          </p:cNvSpPr>
          <p:nvPr>
            <p:ph type="body" idx="1"/>
          </p:nvPr>
        </p:nvSpPr>
        <p:spPr/>
        <p:txBody>
          <a:bodyPr/>
          <a:lstStyle/>
          <a:p>
            <a:r>
              <a:rPr lang="en-US" strike="dblStrike" dirty="0" smtClean="0"/>
              <a:t>Ben Mack-Crane</a:t>
            </a:r>
            <a:r>
              <a:rPr lang="en-US" dirty="0" smtClean="0"/>
              <a:t>  Johann </a:t>
            </a:r>
            <a:r>
              <a:rPr lang="en-US" dirty="0" err="1" smtClean="0"/>
              <a:t>Tonsing</a:t>
            </a:r>
            <a:endParaRPr lang="en-US" strike="dblStrike" dirty="0"/>
          </a:p>
        </p:txBody>
      </p:sp>
      <p:pic>
        <p:nvPicPr>
          <p:cNvPr id="8" name="Picture 7"/>
          <p:cNvPicPr>
            <a:picLocks noChangeAspect="1"/>
          </p:cNvPicPr>
          <p:nvPr/>
        </p:nvPicPr>
        <p:blipFill>
          <a:blip r:embed="rId2"/>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5" name="TextBox 4"/>
          <p:cNvSpPr txBox="1"/>
          <p:nvPr/>
        </p:nvSpPr>
        <p:spPr>
          <a:xfrm>
            <a:off x="0" y="2590800"/>
            <a:ext cx="9144000" cy="2246769"/>
          </a:xfrm>
          <a:prstGeom prst="rect">
            <a:avLst/>
          </a:prstGeom>
          <a:solidFill>
            <a:srgbClr val="4E2DBE"/>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p:nvPr>
        </p:nvSpPr>
        <p:spPr>
          <a:xfrm>
            <a:off x="457200" y="3205956"/>
            <a:ext cx="8610600" cy="598487"/>
          </a:xfrm>
        </p:spPr>
        <p:txBody>
          <a:bodyPr>
            <a:noAutofit/>
          </a:bodyPr>
          <a:lstStyle/>
          <a:p>
            <a:pPr lvl="0"/>
            <a:r>
              <a:rPr lang="en-US" sz="2300" dirty="0"/>
              <a:t>Tour of the AIR-IRI Intermediate Representation code </a:t>
            </a:r>
            <a:r>
              <a:rPr lang="en-US" sz="2300" dirty="0" smtClean="0"/>
              <a:t>base </a:t>
            </a:r>
            <a:endParaRPr lang="en-US" sz="2300" dirty="0"/>
          </a:p>
        </p:txBody>
      </p:sp>
      <p:sp>
        <p:nvSpPr>
          <p:cNvPr id="3" name="Text Placeholder 2"/>
          <p:cNvSpPr>
            <a:spLocks noGrp="1"/>
          </p:cNvSpPr>
          <p:nvPr>
            <p:ph type="body" idx="1"/>
          </p:nvPr>
        </p:nvSpPr>
        <p:spPr/>
        <p:txBody>
          <a:bodyPr/>
          <a:lstStyle/>
          <a:p>
            <a:r>
              <a:rPr lang="en-US" dirty="0" smtClean="0"/>
              <a:t>Johann </a:t>
            </a:r>
            <a:r>
              <a:rPr lang="en-US" dirty="0" err="1" smtClean="0"/>
              <a:t>Tonsing</a:t>
            </a:r>
            <a:endParaRPr lang="en-US" dirty="0"/>
          </a:p>
        </p:txBody>
      </p:sp>
      <p:pic>
        <p:nvPicPr>
          <p:cNvPr id="8" name="Picture 7"/>
          <p:cNvPicPr>
            <a:picLocks noChangeAspect="1"/>
          </p:cNvPicPr>
          <p:nvPr/>
        </p:nvPicPr>
        <p:blipFill>
          <a:blip r:embed="rId2"/>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2362470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5" name="TextBox 4"/>
          <p:cNvSpPr txBox="1"/>
          <p:nvPr/>
        </p:nvSpPr>
        <p:spPr>
          <a:xfrm>
            <a:off x="0" y="2590800"/>
            <a:ext cx="9144000" cy="2246769"/>
          </a:xfrm>
          <a:prstGeom prst="rect">
            <a:avLst/>
          </a:prstGeom>
          <a:solidFill>
            <a:srgbClr val="4E2DBE"/>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p:nvPr>
        </p:nvSpPr>
        <p:spPr/>
        <p:txBody>
          <a:bodyPr>
            <a:normAutofit/>
          </a:bodyPr>
          <a:lstStyle/>
          <a:p>
            <a:pPr lvl="0"/>
            <a:r>
              <a:rPr lang="en-US" dirty="0"/>
              <a:t>Work items and </a:t>
            </a:r>
            <a:r>
              <a:rPr lang="en-US" dirty="0" smtClean="0"/>
              <a:t>infrastructure </a:t>
            </a:r>
            <a:endParaRPr lang="en-US" dirty="0"/>
          </a:p>
        </p:txBody>
      </p:sp>
      <p:sp>
        <p:nvSpPr>
          <p:cNvPr id="3" name="Text Placeholder 2"/>
          <p:cNvSpPr>
            <a:spLocks noGrp="1"/>
          </p:cNvSpPr>
          <p:nvPr>
            <p:ph type="body" idx="1"/>
          </p:nvPr>
        </p:nvSpPr>
        <p:spPr/>
        <p:txBody>
          <a:bodyPr/>
          <a:lstStyle/>
          <a:p>
            <a:r>
              <a:rPr lang="en-US" dirty="0" smtClean="0"/>
              <a:t>Gordon Brebner</a:t>
            </a:r>
            <a:endParaRPr lang="en-US" dirty="0"/>
          </a:p>
        </p:txBody>
      </p:sp>
      <p:pic>
        <p:nvPicPr>
          <p:cNvPr id="8" name="Picture 7"/>
          <p:cNvPicPr>
            <a:picLocks noChangeAspect="1"/>
          </p:cNvPicPr>
          <p:nvPr/>
        </p:nvPicPr>
        <p:blipFill>
          <a:blip r:embed="rId2"/>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49792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progress</a:t>
            </a:r>
            <a:endParaRPr lang="en-US" dirty="0"/>
          </a:p>
        </p:txBody>
      </p:sp>
      <p:sp>
        <p:nvSpPr>
          <p:cNvPr id="3" name="Content Placeholder 2"/>
          <p:cNvSpPr>
            <a:spLocks noGrp="1"/>
          </p:cNvSpPr>
          <p:nvPr>
            <p:ph idx="1"/>
          </p:nvPr>
        </p:nvSpPr>
        <p:spPr>
          <a:xfrm>
            <a:off x="457647" y="1162497"/>
            <a:ext cx="8228707" cy="5009703"/>
          </a:xfrm>
        </p:spPr>
        <p:txBody>
          <a:bodyPr>
            <a:normAutofit fontScale="92500" lnSpcReduction="10000"/>
          </a:bodyPr>
          <a:lstStyle/>
          <a:p>
            <a:r>
              <a:rPr lang="en-US" dirty="0" smtClean="0"/>
              <a:t>Meeting since October 2014; over 100 people on mailing list</a:t>
            </a:r>
          </a:p>
          <a:p>
            <a:r>
              <a:rPr lang="en-US" dirty="0" smtClean="0"/>
              <a:t>Backdrop: OF-PI white paper</a:t>
            </a:r>
          </a:p>
          <a:p>
            <a:r>
              <a:rPr lang="en-US" dirty="0" smtClean="0"/>
              <a:t>AIR/IRI open source code by Dan </a:t>
            </a:r>
            <a:r>
              <a:rPr lang="en-US" dirty="0" err="1" smtClean="0"/>
              <a:t>Talayco</a:t>
            </a:r>
            <a:endParaRPr lang="en-US" dirty="0" smtClean="0"/>
          </a:p>
          <a:p>
            <a:r>
              <a:rPr lang="en-US" dirty="0" smtClean="0"/>
              <a:t>Much meeting/email discussion about IR characteristics</a:t>
            </a:r>
          </a:p>
          <a:p>
            <a:pPr lvl="1"/>
            <a:r>
              <a:rPr lang="en-US" dirty="0" smtClean="0"/>
              <a:t>Particular focus on the nature of parsing</a:t>
            </a:r>
          </a:p>
          <a:p>
            <a:pPr lvl="1"/>
            <a:r>
              <a:rPr lang="en-US" dirty="0" smtClean="0"/>
              <a:t>Also considered hardware target aspects</a:t>
            </a:r>
          </a:p>
          <a:p>
            <a:pPr lvl="1"/>
            <a:r>
              <a:rPr lang="en-US" dirty="0" smtClean="0"/>
              <a:t>Some </a:t>
            </a:r>
            <a:r>
              <a:rPr lang="en-US" dirty="0" err="1" smtClean="0"/>
              <a:t>statefulness</a:t>
            </a:r>
            <a:r>
              <a:rPr lang="en-US" dirty="0" smtClean="0"/>
              <a:t> matters</a:t>
            </a:r>
          </a:p>
          <a:p>
            <a:pPr lvl="1"/>
            <a:r>
              <a:rPr lang="en-US" dirty="0"/>
              <a:t>I</a:t>
            </a:r>
            <a:r>
              <a:rPr lang="en-US" dirty="0" smtClean="0"/>
              <a:t>nstruction </a:t>
            </a:r>
            <a:r>
              <a:rPr lang="en-US" dirty="0"/>
              <a:t>sets</a:t>
            </a:r>
          </a:p>
          <a:p>
            <a:r>
              <a:rPr lang="en-US" dirty="0" smtClean="0"/>
              <a:t>[Overlap with FAWG]  Configuration time vs. run time</a:t>
            </a:r>
          </a:p>
          <a:p>
            <a:r>
              <a:rPr lang="en-US" dirty="0" smtClean="0"/>
              <a:t>Show-and-tells:</a:t>
            </a:r>
          </a:p>
          <a:p>
            <a:pPr lvl="1"/>
            <a:r>
              <a:rPr lang="en-US" dirty="0" err="1" smtClean="0"/>
              <a:t>Netronome</a:t>
            </a:r>
            <a:endParaRPr lang="en-US" dirty="0" smtClean="0"/>
          </a:p>
          <a:p>
            <a:pPr lvl="1"/>
            <a:r>
              <a:rPr lang="en-US" dirty="0" err="1" smtClean="0"/>
              <a:t>Xpliant</a:t>
            </a:r>
            <a:endParaRPr lang="en-US" dirty="0" smtClean="0"/>
          </a:p>
          <a:p>
            <a:r>
              <a:rPr lang="en-US" dirty="0" smtClean="0"/>
              <a:t>Presentation of </a:t>
            </a:r>
            <a:r>
              <a:rPr lang="en-US" dirty="0" err="1" smtClean="0"/>
              <a:t>Flowgrammable</a:t>
            </a:r>
            <a:r>
              <a:rPr lang="en-US" dirty="0" smtClean="0"/>
              <a:t> open source </a:t>
            </a:r>
            <a:r>
              <a:rPr lang="en-US" dirty="0" err="1" smtClean="0"/>
              <a:t>OpenFlow</a:t>
            </a:r>
            <a:r>
              <a:rPr lang="en-US" dirty="0" smtClean="0"/>
              <a:t> projects</a:t>
            </a:r>
          </a:p>
          <a:p>
            <a:r>
              <a:rPr lang="en-US" dirty="0" smtClean="0"/>
              <a:t>Discussion on templates, for software collateral and for samples</a:t>
            </a:r>
          </a:p>
          <a:p>
            <a:endParaRPr lang="en-US" dirty="0"/>
          </a:p>
        </p:txBody>
      </p:sp>
      <p:sp>
        <p:nvSpPr>
          <p:cNvPr id="4" name="Slide Number Placeholder 3"/>
          <p:cNvSpPr>
            <a:spLocks noGrp="1"/>
          </p:cNvSpPr>
          <p:nvPr>
            <p:ph type="sldNum" sz="quarter" idx="4"/>
          </p:nvPr>
        </p:nvSpPr>
        <p:spPr/>
        <p:txBody>
          <a:bodyPr/>
          <a:lstStyle/>
          <a:p>
            <a:pPr>
              <a:defRPr/>
            </a:pPr>
            <a:fld id="{55E00578-A74E-F745-9ADA-726725969A1A}" type="slidenum">
              <a:rPr lang="en-US" smtClean="0">
                <a:solidFill>
                  <a:srgbClr val="000000"/>
                </a:solidFill>
              </a:rPr>
              <a:pPr>
                <a:defRPr/>
              </a:pPr>
              <a:t>7</a:t>
            </a:fld>
            <a:endParaRPr lang="en-US">
              <a:solidFill>
                <a:srgbClr val="000000"/>
              </a:solidFill>
            </a:endParaRPr>
          </a:p>
        </p:txBody>
      </p:sp>
    </p:spTree>
    <p:extLst>
      <p:ext uri="{BB962C8B-B14F-4D97-AF65-F5344CB8AC3E}">
        <p14:creationId xmlns:p14="http://schemas.microsoft.com/office/powerpoint/2010/main" val="4236180659"/>
      </p:ext>
    </p:extLst>
  </p:cSld>
  <p:clrMapOvr>
    <a:overrideClrMapping bg1="lt1" tx1="dk1" bg2="lt2" tx2="dk2" accent1="accent1" accent2="accent2" accent3="accent3" accent4="accent4" accent5="accent5" accent6="accent6" hlink="hlink" folHlink="folHlink"/>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a:xfrm>
            <a:off x="1295400" y="6610350"/>
            <a:ext cx="6629400" cy="228600"/>
          </a:xfrm>
        </p:spPr>
        <p:txBody>
          <a:bodyPr/>
          <a:lstStyle/>
          <a:p>
            <a:r>
              <a:rPr lang="en-US" dirty="0" smtClean="0">
                <a:solidFill>
                  <a:srgbClr val="000000"/>
                </a:solidFill>
              </a:rPr>
              <a:t>© 2014 </a:t>
            </a:r>
            <a:r>
              <a:rPr lang="en-US" dirty="0" err="1" smtClean="0">
                <a:solidFill>
                  <a:srgbClr val="000000"/>
                </a:solidFill>
              </a:rPr>
              <a:t>Xpliant</a:t>
            </a:r>
            <a:r>
              <a:rPr lang="en-US" dirty="0" smtClean="0">
                <a:solidFill>
                  <a:srgbClr val="000000"/>
                </a:solidFill>
              </a:rPr>
              <a:t>.</a:t>
            </a:r>
            <a:endParaRPr lang="en-US" dirty="0">
              <a:solidFill>
                <a:srgbClr val="000000"/>
              </a:solidFill>
            </a:endParaRPr>
          </a:p>
        </p:txBody>
      </p:sp>
      <p:sp>
        <p:nvSpPr>
          <p:cNvPr id="4" name="Title 3"/>
          <p:cNvSpPr>
            <a:spLocks noGrp="1"/>
          </p:cNvSpPr>
          <p:nvPr>
            <p:ph type="title"/>
          </p:nvPr>
        </p:nvSpPr>
        <p:spPr/>
        <p:txBody>
          <a:bodyPr>
            <a:normAutofit fontScale="90000"/>
          </a:bodyPr>
          <a:lstStyle/>
          <a:p>
            <a:r>
              <a:rPr lang="en-US" dirty="0" err="1" smtClean="0"/>
              <a:t>Xpliant</a:t>
            </a:r>
            <a:r>
              <a:rPr lang="en-US" dirty="0" smtClean="0"/>
              <a:t>/</a:t>
            </a:r>
            <a:r>
              <a:rPr lang="en-US" dirty="0" err="1" smtClean="0"/>
              <a:t>Cavium</a:t>
            </a:r>
            <a:r>
              <a:rPr lang="en-US" dirty="0" smtClean="0"/>
              <a:t> PIFL Architecture</a:t>
            </a:r>
            <a:endParaRPr lang="en-US" dirty="0"/>
          </a:p>
        </p:txBody>
      </p:sp>
      <p:sp>
        <p:nvSpPr>
          <p:cNvPr id="2" name="Rectangle 1"/>
          <p:cNvSpPr/>
          <p:nvPr/>
        </p:nvSpPr>
        <p:spPr>
          <a:xfrm>
            <a:off x="3352800" y="1777424"/>
            <a:ext cx="1905000" cy="1803976"/>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7" name="TextBox 6"/>
          <p:cNvSpPr txBox="1"/>
          <p:nvPr/>
        </p:nvSpPr>
        <p:spPr>
          <a:xfrm>
            <a:off x="3358859" y="990600"/>
            <a:ext cx="1880643" cy="338554"/>
          </a:xfrm>
          <a:prstGeom prst="rect">
            <a:avLst/>
          </a:prstGeom>
          <a:noFill/>
        </p:spPr>
        <p:txBody>
          <a:bodyPr wrap="none" rtlCol="0">
            <a:spAutoFit/>
          </a:bodyPr>
          <a:lstStyle/>
          <a:p>
            <a:pPr algn="ctr" defTabSz="914400"/>
            <a:r>
              <a:rPr lang="en-US" sz="1600" dirty="0" smtClean="0">
                <a:solidFill>
                  <a:srgbClr val="000000"/>
                </a:solidFill>
              </a:rPr>
              <a:t>High Level Language</a:t>
            </a:r>
            <a:endParaRPr lang="en-US" sz="1600" dirty="0">
              <a:solidFill>
                <a:srgbClr val="000000"/>
              </a:solidFill>
            </a:endParaRPr>
          </a:p>
        </p:txBody>
      </p:sp>
      <p:sp>
        <p:nvSpPr>
          <p:cNvPr id="8" name="Down Arrow 7"/>
          <p:cNvSpPr/>
          <p:nvPr/>
        </p:nvSpPr>
        <p:spPr>
          <a:xfrm>
            <a:off x="3962400" y="1422976"/>
            <a:ext cx="609600" cy="1524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10" name="TextBox 9"/>
          <p:cNvSpPr txBox="1"/>
          <p:nvPr/>
        </p:nvSpPr>
        <p:spPr>
          <a:xfrm>
            <a:off x="3581400" y="1828800"/>
            <a:ext cx="1396837" cy="276999"/>
          </a:xfrm>
          <a:prstGeom prst="rect">
            <a:avLst/>
          </a:prstGeom>
          <a:noFill/>
        </p:spPr>
        <p:txBody>
          <a:bodyPr wrap="none" rtlCol="0">
            <a:spAutoFit/>
          </a:bodyPr>
          <a:lstStyle/>
          <a:p>
            <a:pPr algn="ctr" defTabSz="914400"/>
            <a:r>
              <a:rPr lang="en-US" sz="1200" dirty="0">
                <a:solidFill>
                  <a:srgbClr val="000000"/>
                </a:solidFill>
              </a:rPr>
              <a:t>Front </a:t>
            </a:r>
            <a:r>
              <a:rPr lang="en-US" sz="1200" dirty="0" smtClean="0">
                <a:solidFill>
                  <a:srgbClr val="000000"/>
                </a:solidFill>
              </a:rPr>
              <a:t>End </a:t>
            </a:r>
            <a:r>
              <a:rPr lang="en-US" sz="1200" dirty="0">
                <a:solidFill>
                  <a:srgbClr val="000000"/>
                </a:solidFill>
              </a:rPr>
              <a:t>Compiler </a:t>
            </a:r>
          </a:p>
        </p:txBody>
      </p:sp>
      <p:sp>
        <p:nvSpPr>
          <p:cNvPr id="11" name="Down Arrow 10"/>
          <p:cNvSpPr/>
          <p:nvPr/>
        </p:nvSpPr>
        <p:spPr>
          <a:xfrm>
            <a:off x="3962400" y="2209800"/>
            <a:ext cx="609600" cy="1524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14" name="Down Arrow 13"/>
          <p:cNvSpPr/>
          <p:nvPr/>
        </p:nvSpPr>
        <p:spPr>
          <a:xfrm>
            <a:off x="3962400" y="2895600"/>
            <a:ext cx="609600" cy="1524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16" name="Down Arrow 15"/>
          <p:cNvSpPr/>
          <p:nvPr/>
        </p:nvSpPr>
        <p:spPr>
          <a:xfrm>
            <a:off x="3962400" y="3733800"/>
            <a:ext cx="609600" cy="1524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18" name="TextBox 17"/>
          <p:cNvSpPr txBox="1"/>
          <p:nvPr/>
        </p:nvSpPr>
        <p:spPr>
          <a:xfrm>
            <a:off x="3626475" y="3962400"/>
            <a:ext cx="1272754" cy="307777"/>
          </a:xfrm>
          <a:prstGeom prst="rect">
            <a:avLst/>
          </a:prstGeom>
          <a:noFill/>
        </p:spPr>
        <p:txBody>
          <a:bodyPr wrap="none" rtlCol="0">
            <a:spAutoFit/>
          </a:bodyPr>
          <a:lstStyle/>
          <a:p>
            <a:pPr algn="ctr" defTabSz="914400"/>
            <a:r>
              <a:rPr lang="en-US" sz="1400" dirty="0" smtClean="0">
                <a:solidFill>
                  <a:srgbClr val="000000"/>
                </a:solidFill>
              </a:rPr>
              <a:t>Hardware data</a:t>
            </a:r>
            <a:endParaRPr lang="en-US" sz="1400" dirty="0">
              <a:solidFill>
                <a:srgbClr val="000000"/>
              </a:solidFill>
            </a:endParaRPr>
          </a:p>
        </p:txBody>
      </p:sp>
      <p:pic>
        <p:nvPicPr>
          <p:cNvPr id="5" name="Picture 4" descr="Cisco-Router-Commands-im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4724400"/>
            <a:ext cx="1019805" cy="850900"/>
          </a:xfrm>
          <a:prstGeom prst="rect">
            <a:avLst/>
          </a:prstGeom>
        </p:spPr>
      </p:pic>
      <p:sp>
        <p:nvSpPr>
          <p:cNvPr id="33" name="Down Arrow 32"/>
          <p:cNvSpPr/>
          <p:nvPr/>
        </p:nvSpPr>
        <p:spPr>
          <a:xfrm>
            <a:off x="3962400" y="4419600"/>
            <a:ext cx="609600" cy="1524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19" name="TextBox 18"/>
          <p:cNvSpPr txBox="1"/>
          <p:nvPr/>
        </p:nvSpPr>
        <p:spPr>
          <a:xfrm>
            <a:off x="3962400" y="2466201"/>
            <a:ext cx="607859" cy="276999"/>
          </a:xfrm>
          <a:prstGeom prst="rect">
            <a:avLst/>
          </a:prstGeom>
          <a:noFill/>
        </p:spPr>
        <p:txBody>
          <a:bodyPr wrap="none" rtlCol="0">
            <a:spAutoFit/>
          </a:bodyPr>
          <a:lstStyle/>
          <a:p>
            <a:pPr algn="ctr" defTabSz="914400"/>
            <a:r>
              <a:rPr lang="en-US" sz="1200" dirty="0" smtClean="0">
                <a:solidFill>
                  <a:srgbClr val="000000"/>
                </a:solidFill>
              </a:rPr>
              <a:t>PIFL IR </a:t>
            </a:r>
            <a:endParaRPr lang="en-US" sz="1200" dirty="0">
              <a:solidFill>
                <a:srgbClr val="000000"/>
              </a:solidFill>
            </a:endParaRPr>
          </a:p>
        </p:txBody>
      </p:sp>
      <p:sp>
        <p:nvSpPr>
          <p:cNvPr id="20" name="TextBox 19"/>
          <p:cNvSpPr txBox="1"/>
          <p:nvPr/>
        </p:nvSpPr>
        <p:spPr>
          <a:xfrm>
            <a:off x="3578755" y="3152001"/>
            <a:ext cx="1351652" cy="276999"/>
          </a:xfrm>
          <a:prstGeom prst="rect">
            <a:avLst/>
          </a:prstGeom>
          <a:noFill/>
        </p:spPr>
        <p:txBody>
          <a:bodyPr wrap="none" rtlCol="0">
            <a:spAutoFit/>
          </a:bodyPr>
          <a:lstStyle/>
          <a:p>
            <a:pPr algn="ctr" defTabSz="914400"/>
            <a:r>
              <a:rPr lang="en-US" sz="1200" dirty="0" smtClean="0">
                <a:solidFill>
                  <a:srgbClr val="000000"/>
                </a:solidFill>
              </a:rPr>
              <a:t>Back End </a:t>
            </a:r>
            <a:r>
              <a:rPr lang="en-US" sz="1200" dirty="0">
                <a:solidFill>
                  <a:srgbClr val="000000"/>
                </a:solidFill>
              </a:rPr>
              <a:t>Compiler </a:t>
            </a:r>
          </a:p>
        </p:txBody>
      </p:sp>
    </p:spTree>
    <p:extLst>
      <p:ext uri="{BB962C8B-B14F-4D97-AF65-F5344CB8AC3E}">
        <p14:creationId xmlns:p14="http://schemas.microsoft.com/office/powerpoint/2010/main" val="57815749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a:xfrm>
            <a:off x="1295400" y="6610350"/>
            <a:ext cx="6629400" cy="228600"/>
          </a:xfrm>
        </p:spPr>
        <p:txBody>
          <a:bodyPr/>
          <a:lstStyle/>
          <a:p>
            <a:r>
              <a:rPr lang="en-US" dirty="0" smtClean="0">
                <a:solidFill>
                  <a:srgbClr val="000000"/>
                </a:solidFill>
              </a:rPr>
              <a:t>© 2014 </a:t>
            </a:r>
            <a:r>
              <a:rPr lang="en-US" dirty="0" err="1" smtClean="0">
                <a:solidFill>
                  <a:srgbClr val="000000"/>
                </a:solidFill>
              </a:rPr>
              <a:t>Xpliant</a:t>
            </a:r>
            <a:r>
              <a:rPr lang="en-US" dirty="0" smtClean="0">
                <a:solidFill>
                  <a:srgbClr val="000000"/>
                </a:solidFill>
              </a:rPr>
              <a:t>.</a:t>
            </a:r>
            <a:endParaRPr lang="en-US" dirty="0">
              <a:solidFill>
                <a:srgbClr val="000000"/>
              </a:solidFill>
            </a:endParaRPr>
          </a:p>
        </p:txBody>
      </p:sp>
      <p:sp>
        <p:nvSpPr>
          <p:cNvPr id="4" name="Title 3"/>
          <p:cNvSpPr>
            <a:spLocks noGrp="1"/>
          </p:cNvSpPr>
          <p:nvPr>
            <p:ph type="title"/>
          </p:nvPr>
        </p:nvSpPr>
        <p:spPr/>
        <p:txBody>
          <a:bodyPr>
            <a:normAutofit fontScale="90000"/>
          </a:bodyPr>
          <a:lstStyle/>
          <a:p>
            <a:r>
              <a:rPr lang="en-US" dirty="0" smtClean="0"/>
              <a:t>Generic Switch Forwarding Model</a:t>
            </a:r>
            <a:endParaRPr lang="en-US" dirty="0"/>
          </a:p>
        </p:txBody>
      </p:sp>
      <p:sp>
        <p:nvSpPr>
          <p:cNvPr id="2" name="Rectangle 1"/>
          <p:cNvSpPr/>
          <p:nvPr/>
        </p:nvSpPr>
        <p:spPr>
          <a:xfrm>
            <a:off x="381000" y="990600"/>
            <a:ext cx="381000" cy="167640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8" name="Down Arrow 7"/>
          <p:cNvSpPr/>
          <p:nvPr/>
        </p:nvSpPr>
        <p:spPr>
          <a:xfrm rot="16200000">
            <a:off x="-76200" y="1752600"/>
            <a:ext cx="609600" cy="1524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17" name="TextBox 16"/>
          <p:cNvSpPr txBox="1"/>
          <p:nvPr/>
        </p:nvSpPr>
        <p:spPr>
          <a:xfrm>
            <a:off x="331113" y="1511575"/>
            <a:ext cx="430887" cy="622025"/>
          </a:xfrm>
          <a:prstGeom prst="rect">
            <a:avLst/>
          </a:prstGeom>
          <a:noFill/>
        </p:spPr>
        <p:txBody>
          <a:bodyPr vert="vert270" wrap="none" rtlCol="0">
            <a:spAutoFit/>
          </a:bodyPr>
          <a:lstStyle/>
          <a:p>
            <a:pPr algn="ctr" defTabSz="914400"/>
            <a:r>
              <a:rPr lang="en-US" sz="1600" dirty="0" smtClean="0">
                <a:solidFill>
                  <a:srgbClr val="000000"/>
                </a:solidFill>
              </a:rPr>
              <a:t>Parser</a:t>
            </a:r>
            <a:endParaRPr lang="en-US" sz="1600" dirty="0">
              <a:solidFill>
                <a:srgbClr val="000000"/>
              </a:solidFill>
            </a:endParaRPr>
          </a:p>
        </p:txBody>
      </p:sp>
      <p:sp>
        <p:nvSpPr>
          <p:cNvPr id="21" name="Rectangle 20"/>
          <p:cNvSpPr/>
          <p:nvPr/>
        </p:nvSpPr>
        <p:spPr>
          <a:xfrm>
            <a:off x="990600" y="1066800"/>
            <a:ext cx="914400" cy="30480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22" name="TextBox 21"/>
          <p:cNvSpPr txBox="1"/>
          <p:nvPr/>
        </p:nvSpPr>
        <p:spPr>
          <a:xfrm>
            <a:off x="990600" y="1066800"/>
            <a:ext cx="902811" cy="276999"/>
          </a:xfrm>
          <a:prstGeom prst="rect">
            <a:avLst/>
          </a:prstGeom>
          <a:noFill/>
        </p:spPr>
        <p:txBody>
          <a:bodyPr wrap="none" rtlCol="0">
            <a:spAutoFit/>
          </a:bodyPr>
          <a:lstStyle/>
          <a:p>
            <a:pPr algn="ctr" defTabSz="914400"/>
            <a:r>
              <a:rPr lang="en-US" sz="1200" dirty="0" smtClean="0">
                <a:solidFill>
                  <a:srgbClr val="000000"/>
                </a:solidFill>
              </a:rPr>
              <a:t>Format Key</a:t>
            </a:r>
            <a:endParaRPr lang="en-US" sz="1200" dirty="0">
              <a:solidFill>
                <a:srgbClr val="000000"/>
              </a:solidFill>
            </a:endParaRPr>
          </a:p>
        </p:txBody>
      </p:sp>
      <p:sp>
        <p:nvSpPr>
          <p:cNvPr id="23" name="Rectangle 22"/>
          <p:cNvSpPr/>
          <p:nvPr/>
        </p:nvSpPr>
        <p:spPr>
          <a:xfrm>
            <a:off x="990600" y="1447800"/>
            <a:ext cx="914400" cy="30480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24" name="TextBox 23"/>
          <p:cNvSpPr txBox="1"/>
          <p:nvPr/>
        </p:nvSpPr>
        <p:spPr>
          <a:xfrm>
            <a:off x="990600" y="1447800"/>
            <a:ext cx="902811" cy="276999"/>
          </a:xfrm>
          <a:prstGeom prst="rect">
            <a:avLst/>
          </a:prstGeom>
          <a:noFill/>
        </p:spPr>
        <p:txBody>
          <a:bodyPr wrap="none" rtlCol="0">
            <a:spAutoFit/>
          </a:bodyPr>
          <a:lstStyle/>
          <a:p>
            <a:pPr algn="ctr" defTabSz="914400"/>
            <a:r>
              <a:rPr lang="en-US" sz="1200" dirty="0" smtClean="0">
                <a:solidFill>
                  <a:srgbClr val="000000"/>
                </a:solidFill>
              </a:rPr>
              <a:t>Format Key</a:t>
            </a:r>
            <a:endParaRPr lang="en-US" sz="1200" dirty="0">
              <a:solidFill>
                <a:srgbClr val="000000"/>
              </a:solidFill>
            </a:endParaRPr>
          </a:p>
        </p:txBody>
      </p:sp>
      <p:sp>
        <p:nvSpPr>
          <p:cNvPr id="25" name="Rectangle 24"/>
          <p:cNvSpPr/>
          <p:nvPr/>
        </p:nvSpPr>
        <p:spPr>
          <a:xfrm>
            <a:off x="990600" y="2362200"/>
            <a:ext cx="914400" cy="30480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26" name="TextBox 25"/>
          <p:cNvSpPr txBox="1"/>
          <p:nvPr/>
        </p:nvSpPr>
        <p:spPr>
          <a:xfrm>
            <a:off x="990600" y="2362200"/>
            <a:ext cx="902811" cy="276999"/>
          </a:xfrm>
          <a:prstGeom prst="rect">
            <a:avLst/>
          </a:prstGeom>
          <a:noFill/>
        </p:spPr>
        <p:txBody>
          <a:bodyPr wrap="none" rtlCol="0">
            <a:spAutoFit/>
          </a:bodyPr>
          <a:lstStyle/>
          <a:p>
            <a:pPr algn="ctr" defTabSz="914400"/>
            <a:r>
              <a:rPr lang="en-US" sz="1200" dirty="0" smtClean="0">
                <a:solidFill>
                  <a:srgbClr val="000000"/>
                </a:solidFill>
              </a:rPr>
              <a:t>Format Key</a:t>
            </a:r>
            <a:endParaRPr lang="en-US" sz="1200" dirty="0">
              <a:solidFill>
                <a:srgbClr val="000000"/>
              </a:solidFill>
            </a:endParaRPr>
          </a:p>
        </p:txBody>
      </p:sp>
      <p:sp>
        <p:nvSpPr>
          <p:cNvPr id="6" name="TextBox 5"/>
          <p:cNvSpPr txBox="1"/>
          <p:nvPr/>
        </p:nvSpPr>
        <p:spPr>
          <a:xfrm>
            <a:off x="1295400" y="1676400"/>
            <a:ext cx="242938" cy="646331"/>
          </a:xfrm>
          <a:prstGeom prst="rect">
            <a:avLst/>
          </a:prstGeom>
          <a:noFill/>
        </p:spPr>
        <p:txBody>
          <a:bodyPr wrap="none" rtlCol="0">
            <a:spAutoFit/>
          </a:bodyPr>
          <a:lstStyle/>
          <a:p>
            <a:pPr defTabSz="914400"/>
            <a:r>
              <a:rPr lang="en-US" dirty="0" smtClean="0">
                <a:solidFill>
                  <a:srgbClr val="000000"/>
                </a:solidFill>
              </a:rPr>
              <a:t>.</a:t>
            </a:r>
          </a:p>
          <a:p>
            <a:pPr defTabSz="914400"/>
            <a:r>
              <a:rPr lang="en-US" dirty="0">
                <a:solidFill>
                  <a:srgbClr val="000000"/>
                </a:solidFill>
              </a:rPr>
              <a:t>.</a:t>
            </a:r>
          </a:p>
        </p:txBody>
      </p:sp>
      <p:sp>
        <p:nvSpPr>
          <p:cNvPr id="27" name="Rectangle 26"/>
          <p:cNvSpPr/>
          <p:nvPr/>
        </p:nvSpPr>
        <p:spPr>
          <a:xfrm>
            <a:off x="2133600" y="1066800"/>
            <a:ext cx="914400" cy="30480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28" name="TextBox 27"/>
          <p:cNvSpPr txBox="1"/>
          <p:nvPr/>
        </p:nvSpPr>
        <p:spPr>
          <a:xfrm>
            <a:off x="2075230" y="1066800"/>
            <a:ext cx="1019555" cy="276999"/>
          </a:xfrm>
          <a:prstGeom prst="rect">
            <a:avLst/>
          </a:prstGeom>
          <a:noFill/>
        </p:spPr>
        <p:txBody>
          <a:bodyPr wrap="none" rtlCol="0">
            <a:spAutoFit/>
          </a:bodyPr>
          <a:lstStyle/>
          <a:p>
            <a:pPr algn="ctr" defTabSz="914400"/>
            <a:r>
              <a:rPr lang="en-US" sz="1200" dirty="0" smtClean="0">
                <a:solidFill>
                  <a:srgbClr val="000000"/>
                </a:solidFill>
              </a:rPr>
              <a:t>Lookup Table</a:t>
            </a:r>
            <a:endParaRPr lang="en-US" sz="1200" dirty="0">
              <a:solidFill>
                <a:srgbClr val="000000"/>
              </a:solidFill>
            </a:endParaRPr>
          </a:p>
        </p:txBody>
      </p:sp>
      <p:sp>
        <p:nvSpPr>
          <p:cNvPr id="29" name="Rectangle 28"/>
          <p:cNvSpPr/>
          <p:nvPr/>
        </p:nvSpPr>
        <p:spPr>
          <a:xfrm>
            <a:off x="2133600" y="1447800"/>
            <a:ext cx="914400" cy="30480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30" name="TextBox 29"/>
          <p:cNvSpPr txBox="1"/>
          <p:nvPr/>
        </p:nvSpPr>
        <p:spPr>
          <a:xfrm>
            <a:off x="2075230" y="1447800"/>
            <a:ext cx="1019555" cy="276999"/>
          </a:xfrm>
          <a:prstGeom prst="rect">
            <a:avLst/>
          </a:prstGeom>
          <a:noFill/>
        </p:spPr>
        <p:txBody>
          <a:bodyPr wrap="none" rtlCol="0">
            <a:spAutoFit/>
          </a:bodyPr>
          <a:lstStyle/>
          <a:p>
            <a:pPr algn="ctr" defTabSz="914400"/>
            <a:r>
              <a:rPr lang="en-US" sz="1200" dirty="0" smtClean="0">
                <a:solidFill>
                  <a:srgbClr val="000000"/>
                </a:solidFill>
              </a:rPr>
              <a:t>Lookup Table</a:t>
            </a:r>
            <a:endParaRPr lang="en-US" sz="1200" dirty="0">
              <a:solidFill>
                <a:srgbClr val="000000"/>
              </a:solidFill>
            </a:endParaRPr>
          </a:p>
        </p:txBody>
      </p:sp>
      <p:sp>
        <p:nvSpPr>
          <p:cNvPr id="31" name="Rectangle 30"/>
          <p:cNvSpPr/>
          <p:nvPr/>
        </p:nvSpPr>
        <p:spPr>
          <a:xfrm>
            <a:off x="2133600" y="2362200"/>
            <a:ext cx="914400" cy="30480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32" name="TextBox 31"/>
          <p:cNvSpPr txBox="1"/>
          <p:nvPr/>
        </p:nvSpPr>
        <p:spPr>
          <a:xfrm>
            <a:off x="2075230" y="2362200"/>
            <a:ext cx="1019555" cy="276999"/>
          </a:xfrm>
          <a:prstGeom prst="rect">
            <a:avLst/>
          </a:prstGeom>
          <a:noFill/>
        </p:spPr>
        <p:txBody>
          <a:bodyPr wrap="none" rtlCol="0">
            <a:spAutoFit/>
          </a:bodyPr>
          <a:lstStyle/>
          <a:p>
            <a:pPr algn="ctr" defTabSz="914400"/>
            <a:r>
              <a:rPr lang="en-US" sz="1200" dirty="0" smtClean="0">
                <a:solidFill>
                  <a:srgbClr val="000000"/>
                </a:solidFill>
              </a:rPr>
              <a:t>Lookup Table</a:t>
            </a:r>
            <a:endParaRPr lang="en-US" sz="1200" dirty="0">
              <a:solidFill>
                <a:srgbClr val="000000"/>
              </a:solidFill>
            </a:endParaRPr>
          </a:p>
        </p:txBody>
      </p:sp>
      <p:sp>
        <p:nvSpPr>
          <p:cNvPr id="34" name="TextBox 33"/>
          <p:cNvSpPr txBox="1"/>
          <p:nvPr/>
        </p:nvSpPr>
        <p:spPr>
          <a:xfrm>
            <a:off x="2438400" y="1676400"/>
            <a:ext cx="242938" cy="646331"/>
          </a:xfrm>
          <a:prstGeom prst="rect">
            <a:avLst/>
          </a:prstGeom>
          <a:noFill/>
        </p:spPr>
        <p:txBody>
          <a:bodyPr wrap="none" rtlCol="0">
            <a:spAutoFit/>
          </a:bodyPr>
          <a:lstStyle/>
          <a:p>
            <a:pPr defTabSz="914400"/>
            <a:r>
              <a:rPr lang="en-US" dirty="0" smtClean="0">
                <a:solidFill>
                  <a:srgbClr val="000000"/>
                </a:solidFill>
              </a:rPr>
              <a:t>.</a:t>
            </a:r>
          </a:p>
          <a:p>
            <a:pPr defTabSz="914400"/>
            <a:r>
              <a:rPr lang="en-US" dirty="0">
                <a:solidFill>
                  <a:srgbClr val="000000"/>
                </a:solidFill>
              </a:rPr>
              <a:t>.</a:t>
            </a:r>
          </a:p>
        </p:txBody>
      </p:sp>
      <p:sp>
        <p:nvSpPr>
          <p:cNvPr id="35" name="Down Arrow 34"/>
          <p:cNvSpPr/>
          <p:nvPr/>
        </p:nvSpPr>
        <p:spPr>
          <a:xfrm rot="16200000">
            <a:off x="762000" y="1143000"/>
            <a:ext cx="228600" cy="762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36" name="Down Arrow 35"/>
          <p:cNvSpPr/>
          <p:nvPr/>
        </p:nvSpPr>
        <p:spPr>
          <a:xfrm rot="16200000">
            <a:off x="762000" y="1524000"/>
            <a:ext cx="228600" cy="762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37" name="Down Arrow 36"/>
          <p:cNvSpPr/>
          <p:nvPr/>
        </p:nvSpPr>
        <p:spPr>
          <a:xfrm rot="16200000">
            <a:off x="762000" y="2438400"/>
            <a:ext cx="228600" cy="762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38" name="Down Arrow 37"/>
          <p:cNvSpPr/>
          <p:nvPr/>
        </p:nvSpPr>
        <p:spPr>
          <a:xfrm rot="16200000">
            <a:off x="1905000" y="1143001"/>
            <a:ext cx="228600" cy="762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39" name="Down Arrow 38"/>
          <p:cNvSpPr/>
          <p:nvPr/>
        </p:nvSpPr>
        <p:spPr>
          <a:xfrm rot="16200000">
            <a:off x="1905000" y="1524001"/>
            <a:ext cx="228600" cy="762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40" name="Down Arrow 39"/>
          <p:cNvSpPr/>
          <p:nvPr/>
        </p:nvSpPr>
        <p:spPr>
          <a:xfrm rot="16200000">
            <a:off x="1905000" y="2438401"/>
            <a:ext cx="228600" cy="762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41" name="Rectangle 40"/>
          <p:cNvSpPr/>
          <p:nvPr/>
        </p:nvSpPr>
        <p:spPr>
          <a:xfrm>
            <a:off x="3276601" y="1066800"/>
            <a:ext cx="914400" cy="30480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42" name="TextBox 41"/>
          <p:cNvSpPr txBox="1"/>
          <p:nvPr/>
        </p:nvSpPr>
        <p:spPr>
          <a:xfrm>
            <a:off x="3200400" y="1066800"/>
            <a:ext cx="1083800" cy="276999"/>
          </a:xfrm>
          <a:prstGeom prst="rect">
            <a:avLst/>
          </a:prstGeom>
          <a:noFill/>
        </p:spPr>
        <p:txBody>
          <a:bodyPr wrap="none" rtlCol="0">
            <a:spAutoFit/>
          </a:bodyPr>
          <a:lstStyle/>
          <a:p>
            <a:pPr algn="ctr" defTabSz="914400"/>
            <a:r>
              <a:rPr lang="en-US" sz="1200" dirty="0" smtClean="0">
                <a:solidFill>
                  <a:srgbClr val="000000"/>
                </a:solidFill>
              </a:rPr>
              <a:t>Process Result</a:t>
            </a:r>
            <a:endParaRPr lang="en-US" sz="1200" dirty="0">
              <a:solidFill>
                <a:srgbClr val="000000"/>
              </a:solidFill>
            </a:endParaRPr>
          </a:p>
        </p:txBody>
      </p:sp>
      <p:sp>
        <p:nvSpPr>
          <p:cNvPr id="43" name="Rectangle 42"/>
          <p:cNvSpPr/>
          <p:nvPr/>
        </p:nvSpPr>
        <p:spPr>
          <a:xfrm>
            <a:off x="3276601" y="1447800"/>
            <a:ext cx="914400" cy="30480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44" name="TextBox 43"/>
          <p:cNvSpPr txBox="1"/>
          <p:nvPr/>
        </p:nvSpPr>
        <p:spPr>
          <a:xfrm>
            <a:off x="3186110" y="1447800"/>
            <a:ext cx="1083800" cy="276999"/>
          </a:xfrm>
          <a:prstGeom prst="rect">
            <a:avLst/>
          </a:prstGeom>
          <a:noFill/>
        </p:spPr>
        <p:txBody>
          <a:bodyPr wrap="none" rtlCol="0">
            <a:spAutoFit/>
          </a:bodyPr>
          <a:lstStyle/>
          <a:p>
            <a:pPr algn="ctr" defTabSz="914400"/>
            <a:r>
              <a:rPr lang="en-US" sz="1200" dirty="0" smtClean="0">
                <a:solidFill>
                  <a:srgbClr val="000000"/>
                </a:solidFill>
              </a:rPr>
              <a:t>Process Result</a:t>
            </a:r>
            <a:endParaRPr lang="en-US" sz="1200" dirty="0">
              <a:solidFill>
                <a:srgbClr val="000000"/>
              </a:solidFill>
            </a:endParaRPr>
          </a:p>
        </p:txBody>
      </p:sp>
      <p:sp>
        <p:nvSpPr>
          <p:cNvPr id="45" name="Rectangle 44"/>
          <p:cNvSpPr/>
          <p:nvPr/>
        </p:nvSpPr>
        <p:spPr>
          <a:xfrm>
            <a:off x="3276601" y="2362200"/>
            <a:ext cx="914400" cy="30480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46" name="TextBox 45"/>
          <p:cNvSpPr txBox="1"/>
          <p:nvPr/>
        </p:nvSpPr>
        <p:spPr>
          <a:xfrm>
            <a:off x="3186110" y="2362200"/>
            <a:ext cx="1083800" cy="276999"/>
          </a:xfrm>
          <a:prstGeom prst="rect">
            <a:avLst/>
          </a:prstGeom>
          <a:noFill/>
        </p:spPr>
        <p:txBody>
          <a:bodyPr wrap="none" rtlCol="0">
            <a:spAutoFit/>
          </a:bodyPr>
          <a:lstStyle/>
          <a:p>
            <a:pPr algn="ctr" defTabSz="914400"/>
            <a:r>
              <a:rPr lang="en-US" sz="1200" dirty="0" smtClean="0">
                <a:solidFill>
                  <a:srgbClr val="000000"/>
                </a:solidFill>
              </a:rPr>
              <a:t>Process Result</a:t>
            </a:r>
            <a:endParaRPr lang="en-US" sz="1200" dirty="0">
              <a:solidFill>
                <a:srgbClr val="000000"/>
              </a:solidFill>
            </a:endParaRPr>
          </a:p>
        </p:txBody>
      </p:sp>
      <p:sp>
        <p:nvSpPr>
          <p:cNvPr id="47" name="TextBox 46"/>
          <p:cNvSpPr txBox="1"/>
          <p:nvPr/>
        </p:nvSpPr>
        <p:spPr>
          <a:xfrm>
            <a:off x="3581401" y="1676400"/>
            <a:ext cx="242938" cy="646331"/>
          </a:xfrm>
          <a:prstGeom prst="rect">
            <a:avLst/>
          </a:prstGeom>
          <a:noFill/>
        </p:spPr>
        <p:txBody>
          <a:bodyPr wrap="none" rtlCol="0">
            <a:spAutoFit/>
          </a:bodyPr>
          <a:lstStyle/>
          <a:p>
            <a:pPr defTabSz="914400"/>
            <a:r>
              <a:rPr lang="en-US" dirty="0" smtClean="0">
                <a:solidFill>
                  <a:srgbClr val="000000"/>
                </a:solidFill>
              </a:rPr>
              <a:t>.</a:t>
            </a:r>
          </a:p>
          <a:p>
            <a:pPr defTabSz="914400"/>
            <a:r>
              <a:rPr lang="en-US" dirty="0">
                <a:solidFill>
                  <a:srgbClr val="000000"/>
                </a:solidFill>
              </a:rPr>
              <a:t>.</a:t>
            </a:r>
          </a:p>
        </p:txBody>
      </p:sp>
      <p:sp>
        <p:nvSpPr>
          <p:cNvPr id="48" name="Down Arrow 47"/>
          <p:cNvSpPr/>
          <p:nvPr/>
        </p:nvSpPr>
        <p:spPr>
          <a:xfrm rot="16200000">
            <a:off x="3048001" y="1143001"/>
            <a:ext cx="228600" cy="762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49" name="Down Arrow 48"/>
          <p:cNvSpPr/>
          <p:nvPr/>
        </p:nvSpPr>
        <p:spPr>
          <a:xfrm rot="16200000">
            <a:off x="3048001" y="1524001"/>
            <a:ext cx="228600" cy="762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50" name="Down Arrow 49"/>
          <p:cNvSpPr/>
          <p:nvPr/>
        </p:nvSpPr>
        <p:spPr>
          <a:xfrm rot="16200000">
            <a:off x="3048001" y="2438401"/>
            <a:ext cx="228600" cy="762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51" name="Rectangle 50"/>
          <p:cNvSpPr/>
          <p:nvPr/>
        </p:nvSpPr>
        <p:spPr>
          <a:xfrm>
            <a:off x="8458200" y="990600"/>
            <a:ext cx="381000" cy="167640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52" name="TextBox 51"/>
          <p:cNvSpPr txBox="1"/>
          <p:nvPr/>
        </p:nvSpPr>
        <p:spPr>
          <a:xfrm>
            <a:off x="8439090" y="964873"/>
            <a:ext cx="400110" cy="1715436"/>
          </a:xfrm>
          <a:prstGeom prst="rect">
            <a:avLst/>
          </a:prstGeom>
          <a:noFill/>
        </p:spPr>
        <p:txBody>
          <a:bodyPr vert="vert270" wrap="none" rtlCol="0">
            <a:spAutoFit/>
          </a:bodyPr>
          <a:lstStyle/>
          <a:p>
            <a:pPr algn="ctr" defTabSz="914400"/>
            <a:r>
              <a:rPr lang="en-US" sz="1400" dirty="0" smtClean="0">
                <a:solidFill>
                  <a:srgbClr val="000000"/>
                </a:solidFill>
              </a:rPr>
              <a:t>Update/Queue Packet</a:t>
            </a:r>
            <a:endParaRPr lang="en-US" sz="1400" dirty="0">
              <a:solidFill>
                <a:srgbClr val="000000"/>
              </a:solidFill>
            </a:endParaRPr>
          </a:p>
        </p:txBody>
      </p:sp>
      <p:sp>
        <p:nvSpPr>
          <p:cNvPr id="53" name="Down Arrow 52"/>
          <p:cNvSpPr/>
          <p:nvPr/>
        </p:nvSpPr>
        <p:spPr>
          <a:xfrm rot="16200000">
            <a:off x="8686800" y="1752600"/>
            <a:ext cx="609600" cy="1524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54" name="Rectangle 53"/>
          <p:cNvSpPr/>
          <p:nvPr/>
        </p:nvSpPr>
        <p:spPr>
          <a:xfrm>
            <a:off x="5012200" y="1066800"/>
            <a:ext cx="914400" cy="30480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55" name="TextBox 54"/>
          <p:cNvSpPr txBox="1"/>
          <p:nvPr/>
        </p:nvSpPr>
        <p:spPr>
          <a:xfrm>
            <a:off x="5012200" y="1066800"/>
            <a:ext cx="902811" cy="276999"/>
          </a:xfrm>
          <a:prstGeom prst="rect">
            <a:avLst/>
          </a:prstGeom>
          <a:noFill/>
        </p:spPr>
        <p:txBody>
          <a:bodyPr wrap="none" rtlCol="0">
            <a:spAutoFit/>
          </a:bodyPr>
          <a:lstStyle/>
          <a:p>
            <a:pPr algn="ctr" defTabSz="914400"/>
            <a:r>
              <a:rPr lang="en-US" sz="1200" dirty="0" smtClean="0">
                <a:solidFill>
                  <a:srgbClr val="000000"/>
                </a:solidFill>
              </a:rPr>
              <a:t>Format Key</a:t>
            </a:r>
            <a:endParaRPr lang="en-US" sz="1200" dirty="0">
              <a:solidFill>
                <a:srgbClr val="000000"/>
              </a:solidFill>
            </a:endParaRPr>
          </a:p>
        </p:txBody>
      </p:sp>
      <p:sp>
        <p:nvSpPr>
          <p:cNvPr id="56" name="Rectangle 55"/>
          <p:cNvSpPr/>
          <p:nvPr/>
        </p:nvSpPr>
        <p:spPr>
          <a:xfrm>
            <a:off x="5012200" y="1447800"/>
            <a:ext cx="914400" cy="30480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57" name="TextBox 56"/>
          <p:cNvSpPr txBox="1"/>
          <p:nvPr/>
        </p:nvSpPr>
        <p:spPr>
          <a:xfrm>
            <a:off x="5012200" y="1447800"/>
            <a:ext cx="902811" cy="276999"/>
          </a:xfrm>
          <a:prstGeom prst="rect">
            <a:avLst/>
          </a:prstGeom>
          <a:noFill/>
        </p:spPr>
        <p:txBody>
          <a:bodyPr wrap="none" rtlCol="0">
            <a:spAutoFit/>
          </a:bodyPr>
          <a:lstStyle/>
          <a:p>
            <a:pPr algn="ctr" defTabSz="914400"/>
            <a:r>
              <a:rPr lang="en-US" sz="1200" dirty="0" smtClean="0">
                <a:solidFill>
                  <a:srgbClr val="000000"/>
                </a:solidFill>
              </a:rPr>
              <a:t>Format Key</a:t>
            </a:r>
            <a:endParaRPr lang="en-US" sz="1200" dirty="0">
              <a:solidFill>
                <a:srgbClr val="000000"/>
              </a:solidFill>
            </a:endParaRPr>
          </a:p>
        </p:txBody>
      </p:sp>
      <p:sp>
        <p:nvSpPr>
          <p:cNvPr id="58" name="Rectangle 57"/>
          <p:cNvSpPr/>
          <p:nvPr/>
        </p:nvSpPr>
        <p:spPr>
          <a:xfrm>
            <a:off x="5012200" y="2362200"/>
            <a:ext cx="914400" cy="30480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59" name="TextBox 58"/>
          <p:cNvSpPr txBox="1"/>
          <p:nvPr/>
        </p:nvSpPr>
        <p:spPr>
          <a:xfrm>
            <a:off x="5012200" y="2362200"/>
            <a:ext cx="902811" cy="276999"/>
          </a:xfrm>
          <a:prstGeom prst="rect">
            <a:avLst/>
          </a:prstGeom>
          <a:noFill/>
        </p:spPr>
        <p:txBody>
          <a:bodyPr wrap="none" rtlCol="0">
            <a:spAutoFit/>
          </a:bodyPr>
          <a:lstStyle/>
          <a:p>
            <a:pPr algn="ctr" defTabSz="914400"/>
            <a:r>
              <a:rPr lang="en-US" sz="1200" dirty="0" smtClean="0">
                <a:solidFill>
                  <a:srgbClr val="000000"/>
                </a:solidFill>
              </a:rPr>
              <a:t>Format Key</a:t>
            </a:r>
            <a:endParaRPr lang="en-US" sz="1200" dirty="0">
              <a:solidFill>
                <a:srgbClr val="000000"/>
              </a:solidFill>
            </a:endParaRPr>
          </a:p>
        </p:txBody>
      </p:sp>
      <p:sp>
        <p:nvSpPr>
          <p:cNvPr id="60" name="TextBox 59"/>
          <p:cNvSpPr txBox="1"/>
          <p:nvPr/>
        </p:nvSpPr>
        <p:spPr>
          <a:xfrm>
            <a:off x="5317000" y="1676400"/>
            <a:ext cx="242938" cy="646331"/>
          </a:xfrm>
          <a:prstGeom prst="rect">
            <a:avLst/>
          </a:prstGeom>
          <a:noFill/>
        </p:spPr>
        <p:txBody>
          <a:bodyPr wrap="none" rtlCol="0">
            <a:spAutoFit/>
          </a:bodyPr>
          <a:lstStyle/>
          <a:p>
            <a:pPr defTabSz="914400"/>
            <a:r>
              <a:rPr lang="en-US" dirty="0" smtClean="0">
                <a:solidFill>
                  <a:srgbClr val="000000"/>
                </a:solidFill>
              </a:rPr>
              <a:t>.</a:t>
            </a:r>
          </a:p>
          <a:p>
            <a:pPr defTabSz="914400"/>
            <a:r>
              <a:rPr lang="en-US" dirty="0">
                <a:solidFill>
                  <a:srgbClr val="000000"/>
                </a:solidFill>
              </a:rPr>
              <a:t>.</a:t>
            </a:r>
          </a:p>
        </p:txBody>
      </p:sp>
      <p:sp>
        <p:nvSpPr>
          <p:cNvPr id="61" name="Rectangle 60"/>
          <p:cNvSpPr/>
          <p:nvPr/>
        </p:nvSpPr>
        <p:spPr>
          <a:xfrm>
            <a:off x="6155200" y="1066800"/>
            <a:ext cx="914400" cy="30480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62" name="TextBox 61"/>
          <p:cNvSpPr txBox="1"/>
          <p:nvPr/>
        </p:nvSpPr>
        <p:spPr>
          <a:xfrm>
            <a:off x="6096830" y="1066800"/>
            <a:ext cx="1019555" cy="276999"/>
          </a:xfrm>
          <a:prstGeom prst="rect">
            <a:avLst/>
          </a:prstGeom>
          <a:noFill/>
        </p:spPr>
        <p:txBody>
          <a:bodyPr wrap="none" rtlCol="0">
            <a:spAutoFit/>
          </a:bodyPr>
          <a:lstStyle/>
          <a:p>
            <a:pPr algn="ctr" defTabSz="914400"/>
            <a:r>
              <a:rPr lang="en-US" sz="1200" dirty="0" smtClean="0">
                <a:solidFill>
                  <a:srgbClr val="000000"/>
                </a:solidFill>
              </a:rPr>
              <a:t>Lookup Table</a:t>
            </a:r>
            <a:endParaRPr lang="en-US" sz="1200" dirty="0">
              <a:solidFill>
                <a:srgbClr val="000000"/>
              </a:solidFill>
            </a:endParaRPr>
          </a:p>
        </p:txBody>
      </p:sp>
      <p:sp>
        <p:nvSpPr>
          <p:cNvPr id="63" name="Rectangle 62"/>
          <p:cNvSpPr/>
          <p:nvPr/>
        </p:nvSpPr>
        <p:spPr>
          <a:xfrm>
            <a:off x="6155200" y="1447800"/>
            <a:ext cx="914400" cy="30480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64" name="TextBox 63"/>
          <p:cNvSpPr txBox="1"/>
          <p:nvPr/>
        </p:nvSpPr>
        <p:spPr>
          <a:xfrm>
            <a:off x="6096830" y="1447800"/>
            <a:ext cx="1019555" cy="276999"/>
          </a:xfrm>
          <a:prstGeom prst="rect">
            <a:avLst/>
          </a:prstGeom>
          <a:noFill/>
        </p:spPr>
        <p:txBody>
          <a:bodyPr wrap="none" rtlCol="0">
            <a:spAutoFit/>
          </a:bodyPr>
          <a:lstStyle/>
          <a:p>
            <a:pPr algn="ctr" defTabSz="914400"/>
            <a:r>
              <a:rPr lang="en-US" sz="1200" dirty="0" smtClean="0">
                <a:solidFill>
                  <a:srgbClr val="000000"/>
                </a:solidFill>
              </a:rPr>
              <a:t>Lookup Table</a:t>
            </a:r>
            <a:endParaRPr lang="en-US" sz="1200" dirty="0">
              <a:solidFill>
                <a:srgbClr val="000000"/>
              </a:solidFill>
            </a:endParaRPr>
          </a:p>
        </p:txBody>
      </p:sp>
      <p:sp>
        <p:nvSpPr>
          <p:cNvPr id="65" name="Rectangle 64"/>
          <p:cNvSpPr/>
          <p:nvPr/>
        </p:nvSpPr>
        <p:spPr>
          <a:xfrm>
            <a:off x="6155200" y="2362200"/>
            <a:ext cx="914400" cy="30480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66" name="TextBox 65"/>
          <p:cNvSpPr txBox="1"/>
          <p:nvPr/>
        </p:nvSpPr>
        <p:spPr>
          <a:xfrm>
            <a:off x="6096830" y="2362200"/>
            <a:ext cx="1019555" cy="276999"/>
          </a:xfrm>
          <a:prstGeom prst="rect">
            <a:avLst/>
          </a:prstGeom>
          <a:noFill/>
        </p:spPr>
        <p:txBody>
          <a:bodyPr wrap="none" rtlCol="0">
            <a:spAutoFit/>
          </a:bodyPr>
          <a:lstStyle/>
          <a:p>
            <a:pPr algn="ctr" defTabSz="914400"/>
            <a:r>
              <a:rPr lang="en-US" sz="1200" dirty="0" smtClean="0">
                <a:solidFill>
                  <a:srgbClr val="000000"/>
                </a:solidFill>
              </a:rPr>
              <a:t>Lookup Table</a:t>
            </a:r>
            <a:endParaRPr lang="en-US" sz="1200" dirty="0">
              <a:solidFill>
                <a:srgbClr val="000000"/>
              </a:solidFill>
            </a:endParaRPr>
          </a:p>
        </p:txBody>
      </p:sp>
      <p:sp>
        <p:nvSpPr>
          <p:cNvPr id="67" name="TextBox 66"/>
          <p:cNvSpPr txBox="1"/>
          <p:nvPr/>
        </p:nvSpPr>
        <p:spPr>
          <a:xfrm>
            <a:off x="6460000" y="1676400"/>
            <a:ext cx="242938" cy="646331"/>
          </a:xfrm>
          <a:prstGeom prst="rect">
            <a:avLst/>
          </a:prstGeom>
          <a:noFill/>
        </p:spPr>
        <p:txBody>
          <a:bodyPr wrap="none" rtlCol="0">
            <a:spAutoFit/>
          </a:bodyPr>
          <a:lstStyle/>
          <a:p>
            <a:pPr defTabSz="914400"/>
            <a:r>
              <a:rPr lang="en-US" dirty="0" smtClean="0">
                <a:solidFill>
                  <a:srgbClr val="000000"/>
                </a:solidFill>
              </a:rPr>
              <a:t>.</a:t>
            </a:r>
          </a:p>
          <a:p>
            <a:pPr defTabSz="914400"/>
            <a:r>
              <a:rPr lang="en-US" dirty="0">
                <a:solidFill>
                  <a:srgbClr val="000000"/>
                </a:solidFill>
              </a:rPr>
              <a:t>.</a:t>
            </a:r>
          </a:p>
        </p:txBody>
      </p:sp>
      <p:sp>
        <p:nvSpPr>
          <p:cNvPr id="68" name="Down Arrow 67"/>
          <p:cNvSpPr/>
          <p:nvPr/>
        </p:nvSpPr>
        <p:spPr>
          <a:xfrm rot="16200000">
            <a:off x="4191000" y="1143000"/>
            <a:ext cx="228600" cy="762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69" name="Down Arrow 68"/>
          <p:cNvSpPr/>
          <p:nvPr/>
        </p:nvSpPr>
        <p:spPr>
          <a:xfrm rot="16200000">
            <a:off x="4191000" y="1524000"/>
            <a:ext cx="228600" cy="762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70" name="Down Arrow 69"/>
          <p:cNvSpPr/>
          <p:nvPr/>
        </p:nvSpPr>
        <p:spPr>
          <a:xfrm rot="16200000">
            <a:off x="4191000" y="2438400"/>
            <a:ext cx="228600" cy="762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71" name="Down Arrow 70"/>
          <p:cNvSpPr/>
          <p:nvPr/>
        </p:nvSpPr>
        <p:spPr>
          <a:xfrm rot="16200000">
            <a:off x="5926600" y="1143001"/>
            <a:ext cx="228600" cy="762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72" name="Down Arrow 71"/>
          <p:cNvSpPr/>
          <p:nvPr/>
        </p:nvSpPr>
        <p:spPr>
          <a:xfrm rot="16200000">
            <a:off x="5926600" y="1524001"/>
            <a:ext cx="228600" cy="762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73" name="Down Arrow 72"/>
          <p:cNvSpPr/>
          <p:nvPr/>
        </p:nvSpPr>
        <p:spPr>
          <a:xfrm rot="16200000">
            <a:off x="5926600" y="2438401"/>
            <a:ext cx="228600" cy="762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74" name="Rectangle 73"/>
          <p:cNvSpPr/>
          <p:nvPr/>
        </p:nvSpPr>
        <p:spPr>
          <a:xfrm>
            <a:off x="7298201" y="1066800"/>
            <a:ext cx="914400" cy="30480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75" name="TextBox 74"/>
          <p:cNvSpPr txBox="1"/>
          <p:nvPr/>
        </p:nvSpPr>
        <p:spPr>
          <a:xfrm>
            <a:off x="7222000" y="1066800"/>
            <a:ext cx="1083800" cy="276999"/>
          </a:xfrm>
          <a:prstGeom prst="rect">
            <a:avLst/>
          </a:prstGeom>
          <a:noFill/>
        </p:spPr>
        <p:txBody>
          <a:bodyPr wrap="none" rtlCol="0">
            <a:spAutoFit/>
          </a:bodyPr>
          <a:lstStyle/>
          <a:p>
            <a:pPr algn="ctr" defTabSz="914400"/>
            <a:r>
              <a:rPr lang="en-US" sz="1200" dirty="0" smtClean="0">
                <a:solidFill>
                  <a:srgbClr val="000000"/>
                </a:solidFill>
              </a:rPr>
              <a:t>Process Result</a:t>
            </a:r>
            <a:endParaRPr lang="en-US" sz="1200" dirty="0">
              <a:solidFill>
                <a:srgbClr val="000000"/>
              </a:solidFill>
            </a:endParaRPr>
          </a:p>
        </p:txBody>
      </p:sp>
      <p:sp>
        <p:nvSpPr>
          <p:cNvPr id="76" name="Rectangle 75"/>
          <p:cNvSpPr/>
          <p:nvPr/>
        </p:nvSpPr>
        <p:spPr>
          <a:xfrm>
            <a:off x="7298201" y="1447800"/>
            <a:ext cx="914400" cy="30480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77" name="TextBox 76"/>
          <p:cNvSpPr txBox="1"/>
          <p:nvPr/>
        </p:nvSpPr>
        <p:spPr>
          <a:xfrm>
            <a:off x="7207710" y="1447800"/>
            <a:ext cx="1083800" cy="276999"/>
          </a:xfrm>
          <a:prstGeom prst="rect">
            <a:avLst/>
          </a:prstGeom>
          <a:noFill/>
        </p:spPr>
        <p:txBody>
          <a:bodyPr wrap="none" rtlCol="0">
            <a:spAutoFit/>
          </a:bodyPr>
          <a:lstStyle/>
          <a:p>
            <a:pPr algn="ctr" defTabSz="914400"/>
            <a:r>
              <a:rPr lang="en-US" sz="1200" dirty="0" smtClean="0">
                <a:solidFill>
                  <a:srgbClr val="000000"/>
                </a:solidFill>
              </a:rPr>
              <a:t>Process Result</a:t>
            </a:r>
            <a:endParaRPr lang="en-US" sz="1200" dirty="0">
              <a:solidFill>
                <a:srgbClr val="000000"/>
              </a:solidFill>
            </a:endParaRPr>
          </a:p>
        </p:txBody>
      </p:sp>
      <p:sp>
        <p:nvSpPr>
          <p:cNvPr id="78" name="Rectangle 77"/>
          <p:cNvSpPr/>
          <p:nvPr/>
        </p:nvSpPr>
        <p:spPr>
          <a:xfrm>
            <a:off x="7298201" y="2362200"/>
            <a:ext cx="914400" cy="304800"/>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79" name="TextBox 78"/>
          <p:cNvSpPr txBox="1"/>
          <p:nvPr/>
        </p:nvSpPr>
        <p:spPr>
          <a:xfrm>
            <a:off x="7207710" y="2362200"/>
            <a:ext cx="1083800" cy="276999"/>
          </a:xfrm>
          <a:prstGeom prst="rect">
            <a:avLst/>
          </a:prstGeom>
          <a:noFill/>
        </p:spPr>
        <p:txBody>
          <a:bodyPr wrap="none" rtlCol="0">
            <a:spAutoFit/>
          </a:bodyPr>
          <a:lstStyle/>
          <a:p>
            <a:pPr algn="ctr" defTabSz="914400"/>
            <a:r>
              <a:rPr lang="en-US" sz="1200" dirty="0" smtClean="0">
                <a:solidFill>
                  <a:srgbClr val="000000"/>
                </a:solidFill>
              </a:rPr>
              <a:t>Process Result</a:t>
            </a:r>
            <a:endParaRPr lang="en-US" sz="1200" dirty="0">
              <a:solidFill>
                <a:srgbClr val="000000"/>
              </a:solidFill>
            </a:endParaRPr>
          </a:p>
        </p:txBody>
      </p:sp>
      <p:sp>
        <p:nvSpPr>
          <p:cNvPr id="80" name="TextBox 79"/>
          <p:cNvSpPr txBox="1"/>
          <p:nvPr/>
        </p:nvSpPr>
        <p:spPr>
          <a:xfrm>
            <a:off x="7603001" y="1676400"/>
            <a:ext cx="242938" cy="646331"/>
          </a:xfrm>
          <a:prstGeom prst="rect">
            <a:avLst/>
          </a:prstGeom>
          <a:noFill/>
        </p:spPr>
        <p:txBody>
          <a:bodyPr wrap="none" rtlCol="0">
            <a:spAutoFit/>
          </a:bodyPr>
          <a:lstStyle/>
          <a:p>
            <a:pPr defTabSz="914400"/>
            <a:r>
              <a:rPr lang="en-US" dirty="0" smtClean="0">
                <a:solidFill>
                  <a:srgbClr val="000000"/>
                </a:solidFill>
              </a:rPr>
              <a:t>.</a:t>
            </a:r>
          </a:p>
          <a:p>
            <a:pPr defTabSz="914400"/>
            <a:r>
              <a:rPr lang="en-US" dirty="0">
                <a:solidFill>
                  <a:srgbClr val="000000"/>
                </a:solidFill>
              </a:rPr>
              <a:t>.</a:t>
            </a:r>
          </a:p>
        </p:txBody>
      </p:sp>
      <p:sp>
        <p:nvSpPr>
          <p:cNvPr id="81" name="Down Arrow 80"/>
          <p:cNvSpPr/>
          <p:nvPr/>
        </p:nvSpPr>
        <p:spPr>
          <a:xfrm rot="16200000">
            <a:off x="7069601" y="1143001"/>
            <a:ext cx="228600" cy="762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82" name="Down Arrow 81"/>
          <p:cNvSpPr/>
          <p:nvPr/>
        </p:nvSpPr>
        <p:spPr>
          <a:xfrm rot="16200000">
            <a:off x="7069601" y="1524001"/>
            <a:ext cx="228600" cy="762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83" name="Down Arrow 82"/>
          <p:cNvSpPr/>
          <p:nvPr/>
        </p:nvSpPr>
        <p:spPr>
          <a:xfrm rot="16200000">
            <a:off x="7069601" y="2438401"/>
            <a:ext cx="228600" cy="762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84" name="Down Arrow 83"/>
          <p:cNvSpPr/>
          <p:nvPr/>
        </p:nvSpPr>
        <p:spPr>
          <a:xfrm rot="16200000">
            <a:off x="8229600" y="1143000"/>
            <a:ext cx="228600" cy="762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85" name="Down Arrow 84"/>
          <p:cNvSpPr/>
          <p:nvPr/>
        </p:nvSpPr>
        <p:spPr>
          <a:xfrm rot="16200000">
            <a:off x="8229600" y="1524000"/>
            <a:ext cx="228600" cy="762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86" name="Down Arrow 85"/>
          <p:cNvSpPr/>
          <p:nvPr/>
        </p:nvSpPr>
        <p:spPr>
          <a:xfrm rot="16200000">
            <a:off x="8229600" y="2438400"/>
            <a:ext cx="228600" cy="76200"/>
          </a:xfrm>
          <a:prstGeom prst="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9" name="TextBox 8"/>
          <p:cNvSpPr txBox="1"/>
          <p:nvPr/>
        </p:nvSpPr>
        <p:spPr>
          <a:xfrm>
            <a:off x="4495800" y="914400"/>
            <a:ext cx="344039" cy="369332"/>
          </a:xfrm>
          <a:prstGeom prst="rect">
            <a:avLst/>
          </a:prstGeom>
          <a:noFill/>
        </p:spPr>
        <p:txBody>
          <a:bodyPr wrap="none" rtlCol="0">
            <a:spAutoFit/>
          </a:bodyPr>
          <a:lstStyle/>
          <a:p>
            <a:pPr defTabSz="914400"/>
            <a:r>
              <a:rPr lang="en-US" dirty="0" smtClean="0">
                <a:solidFill>
                  <a:srgbClr val="000000"/>
                </a:solidFill>
              </a:rPr>
              <a:t>…</a:t>
            </a:r>
            <a:endParaRPr lang="en-US" dirty="0">
              <a:solidFill>
                <a:srgbClr val="000000"/>
              </a:solidFill>
            </a:endParaRPr>
          </a:p>
        </p:txBody>
      </p:sp>
      <p:sp>
        <p:nvSpPr>
          <p:cNvPr id="87" name="TextBox 86"/>
          <p:cNvSpPr txBox="1"/>
          <p:nvPr/>
        </p:nvSpPr>
        <p:spPr>
          <a:xfrm>
            <a:off x="4496246" y="1307068"/>
            <a:ext cx="344039" cy="369332"/>
          </a:xfrm>
          <a:prstGeom prst="rect">
            <a:avLst/>
          </a:prstGeom>
          <a:noFill/>
        </p:spPr>
        <p:txBody>
          <a:bodyPr wrap="none" rtlCol="0">
            <a:spAutoFit/>
          </a:bodyPr>
          <a:lstStyle/>
          <a:p>
            <a:pPr defTabSz="914400"/>
            <a:r>
              <a:rPr lang="en-US" dirty="0" smtClean="0">
                <a:solidFill>
                  <a:srgbClr val="000000"/>
                </a:solidFill>
              </a:rPr>
              <a:t>…</a:t>
            </a:r>
            <a:endParaRPr lang="en-US" dirty="0">
              <a:solidFill>
                <a:srgbClr val="000000"/>
              </a:solidFill>
            </a:endParaRPr>
          </a:p>
        </p:txBody>
      </p:sp>
      <p:sp>
        <p:nvSpPr>
          <p:cNvPr id="88" name="TextBox 87"/>
          <p:cNvSpPr txBox="1"/>
          <p:nvPr/>
        </p:nvSpPr>
        <p:spPr>
          <a:xfrm>
            <a:off x="4496246" y="2221468"/>
            <a:ext cx="344039" cy="369332"/>
          </a:xfrm>
          <a:prstGeom prst="rect">
            <a:avLst/>
          </a:prstGeom>
          <a:noFill/>
        </p:spPr>
        <p:txBody>
          <a:bodyPr wrap="none" rtlCol="0">
            <a:spAutoFit/>
          </a:bodyPr>
          <a:lstStyle/>
          <a:p>
            <a:pPr defTabSz="914400"/>
            <a:r>
              <a:rPr lang="en-US" dirty="0" smtClean="0">
                <a:solidFill>
                  <a:srgbClr val="000000"/>
                </a:solidFill>
              </a:rPr>
              <a:t>…</a:t>
            </a:r>
            <a:endParaRPr lang="en-US" dirty="0">
              <a:solidFill>
                <a:srgbClr val="000000"/>
              </a:solidFill>
            </a:endParaRPr>
          </a:p>
        </p:txBody>
      </p:sp>
      <p:sp>
        <p:nvSpPr>
          <p:cNvPr id="15" name="TextBox 14"/>
          <p:cNvSpPr txBox="1"/>
          <p:nvPr/>
        </p:nvSpPr>
        <p:spPr>
          <a:xfrm>
            <a:off x="381000" y="3048000"/>
            <a:ext cx="7968848" cy="3416320"/>
          </a:xfrm>
          <a:prstGeom prst="rect">
            <a:avLst/>
          </a:prstGeom>
          <a:noFill/>
        </p:spPr>
        <p:txBody>
          <a:bodyPr wrap="none" rtlCol="0">
            <a:spAutoFit/>
          </a:bodyPr>
          <a:lstStyle/>
          <a:p>
            <a:pPr marL="285750" indent="-285750" defTabSz="914400">
              <a:buFont typeface="Wingdings" charset="2"/>
              <a:buChar char="§"/>
            </a:pPr>
            <a:r>
              <a:rPr lang="en-US" dirty="0" smtClean="0">
                <a:solidFill>
                  <a:srgbClr val="000000"/>
                </a:solidFill>
              </a:rPr>
              <a:t>Incoming packet gets parsed and classified.</a:t>
            </a:r>
          </a:p>
          <a:p>
            <a:pPr marL="285750" indent="-285750" defTabSz="914400">
              <a:buFont typeface="Wingdings" charset="2"/>
              <a:buChar char="§"/>
            </a:pPr>
            <a:r>
              <a:rPr lang="en-US" dirty="0" smtClean="0">
                <a:solidFill>
                  <a:srgbClr val="000000"/>
                </a:solidFill>
              </a:rPr>
              <a:t>Keys into tables are formed depending on packet meta data, possibly in parallel.</a:t>
            </a:r>
          </a:p>
          <a:p>
            <a:pPr marL="285750" indent="-285750" defTabSz="914400">
              <a:buFont typeface="Wingdings" charset="2"/>
              <a:buChar char="§"/>
            </a:pPr>
            <a:r>
              <a:rPr lang="en-US" dirty="0" smtClean="0">
                <a:solidFill>
                  <a:srgbClr val="000000"/>
                </a:solidFill>
              </a:rPr>
              <a:t>Tables are looked up, possibly in parallel.</a:t>
            </a:r>
          </a:p>
          <a:p>
            <a:pPr marL="285750" indent="-285750" defTabSz="914400">
              <a:buFont typeface="Wingdings" charset="2"/>
              <a:buChar char="§"/>
            </a:pPr>
            <a:r>
              <a:rPr lang="en-US" dirty="0" smtClean="0">
                <a:solidFill>
                  <a:srgbClr val="000000"/>
                </a:solidFill>
              </a:rPr>
              <a:t>The results are processed, possibly merging results from different lookups.</a:t>
            </a:r>
          </a:p>
          <a:p>
            <a:pPr defTabSz="914400"/>
            <a:r>
              <a:rPr lang="en-US" dirty="0">
                <a:solidFill>
                  <a:srgbClr val="000000"/>
                </a:solidFill>
              </a:rPr>
              <a:t> </a:t>
            </a:r>
            <a:r>
              <a:rPr lang="en-US" dirty="0" smtClean="0">
                <a:solidFill>
                  <a:srgbClr val="000000"/>
                </a:solidFill>
              </a:rPr>
              <a:t>     During this stage:</a:t>
            </a:r>
          </a:p>
          <a:p>
            <a:pPr marL="742950" lvl="1" indent="-285750" defTabSz="914400">
              <a:buFont typeface="Wingdings" charset="2"/>
              <a:buChar char="§"/>
            </a:pPr>
            <a:r>
              <a:rPr lang="en-US" dirty="0" smtClean="0">
                <a:solidFill>
                  <a:srgbClr val="000000"/>
                </a:solidFill>
              </a:rPr>
              <a:t>States and Table entries can get updated.</a:t>
            </a:r>
          </a:p>
          <a:p>
            <a:pPr marL="742950" lvl="1" indent="-285750" defTabSz="914400">
              <a:buFont typeface="Wingdings" charset="2"/>
              <a:buChar char="§"/>
            </a:pPr>
            <a:r>
              <a:rPr lang="en-US" dirty="0" smtClean="0">
                <a:solidFill>
                  <a:srgbClr val="000000"/>
                </a:solidFill>
              </a:rPr>
              <a:t>Packet can be acted upon. (Dropped, Forwarded </a:t>
            </a:r>
            <a:r>
              <a:rPr lang="en-US" dirty="0" err="1" smtClean="0">
                <a:solidFill>
                  <a:srgbClr val="000000"/>
                </a:solidFill>
              </a:rPr>
              <a:t>etc</a:t>
            </a:r>
            <a:r>
              <a:rPr lang="en-US" dirty="0" smtClean="0">
                <a:solidFill>
                  <a:srgbClr val="000000"/>
                </a:solidFill>
              </a:rPr>
              <a:t>).</a:t>
            </a:r>
          </a:p>
          <a:p>
            <a:pPr marL="742950" lvl="1" indent="-285750" defTabSz="914400">
              <a:buFont typeface="Wingdings" charset="2"/>
              <a:buChar char="§"/>
            </a:pPr>
            <a:r>
              <a:rPr lang="en-US" dirty="0" smtClean="0">
                <a:solidFill>
                  <a:srgbClr val="000000"/>
                </a:solidFill>
              </a:rPr>
              <a:t>Packets can get replicated.</a:t>
            </a:r>
          </a:p>
          <a:p>
            <a:pPr marL="285750" indent="-285750" defTabSz="914400">
              <a:buFont typeface="Wingdings" charset="2"/>
              <a:buChar char="§"/>
            </a:pPr>
            <a:r>
              <a:rPr lang="en-US" dirty="0" smtClean="0">
                <a:solidFill>
                  <a:srgbClr val="000000"/>
                </a:solidFill>
              </a:rPr>
              <a:t>Multiple stages of lookups/processing can be defined.</a:t>
            </a:r>
          </a:p>
          <a:p>
            <a:pPr marL="285750" indent="-285750" defTabSz="914400">
              <a:buFont typeface="Wingdings" charset="2"/>
              <a:buChar char="§"/>
            </a:pPr>
            <a:r>
              <a:rPr lang="en-US" dirty="0" smtClean="0">
                <a:solidFill>
                  <a:srgbClr val="000000"/>
                </a:solidFill>
              </a:rPr>
              <a:t>Packets can be modified/appended/truncated.</a:t>
            </a:r>
          </a:p>
          <a:p>
            <a:pPr marL="285750" indent="-285750" defTabSz="914400">
              <a:buFont typeface="Wingdings" charset="2"/>
              <a:buChar char="§"/>
            </a:pPr>
            <a:r>
              <a:rPr lang="en-US" dirty="0">
                <a:solidFill>
                  <a:srgbClr val="000000"/>
                </a:solidFill>
              </a:rPr>
              <a:t>Packets </a:t>
            </a:r>
            <a:r>
              <a:rPr lang="en-US" dirty="0" smtClean="0">
                <a:solidFill>
                  <a:srgbClr val="000000"/>
                </a:solidFill>
              </a:rPr>
              <a:t>can be </a:t>
            </a:r>
            <a:r>
              <a:rPr lang="en-US" dirty="0">
                <a:solidFill>
                  <a:srgbClr val="000000"/>
                </a:solidFill>
              </a:rPr>
              <a:t>queued to go out based on available data.</a:t>
            </a:r>
          </a:p>
          <a:p>
            <a:pPr marL="285750" indent="-285750" defTabSz="914400">
              <a:buFont typeface="Wingdings" charset="2"/>
              <a:buChar char="§"/>
            </a:pPr>
            <a:endParaRPr lang="en-US" dirty="0" smtClean="0">
              <a:solidFill>
                <a:srgbClr val="000000"/>
              </a:solidFill>
            </a:endParaRPr>
          </a:p>
        </p:txBody>
      </p:sp>
    </p:spTree>
    <p:extLst>
      <p:ext uri="{BB962C8B-B14F-4D97-AF65-F5344CB8AC3E}">
        <p14:creationId xmlns:p14="http://schemas.microsoft.com/office/powerpoint/2010/main" val="129830225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Macro">
  <a:themeElements>
    <a:clrScheme name="xpCustom">
      <a:dk1>
        <a:srgbClr val="000000"/>
      </a:dk1>
      <a:lt1>
        <a:sysClr val="window" lastClr="FFFFFF"/>
      </a:lt1>
      <a:dk2>
        <a:srgbClr val="3F3F3F"/>
      </a:dk2>
      <a:lt2>
        <a:srgbClr val="F2F2F2"/>
      </a:lt2>
      <a:accent1>
        <a:srgbClr val="7F7F7F"/>
      </a:accent1>
      <a:accent2>
        <a:srgbClr val="C00000"/>
      </a:accent2>
      <a:accent3>
        <a:srgbClr val="A5AB81"/>
      </a:accent3>
      <a:accent4>
        <a:srgbClr val="D8B25C"/>
      </a:accent4>
      <a:accent5>
        <a:srgbClr val="7BA79D"/>
      </a:accent5>
      <a:accent6>
        <a:srgbClr val="968C8C"/>
      </a:accent6>
      <a:hlink>
        <a:srgbClr val="00B0F0"/>
      </a:hlink>
      <a:folHlink>
        <a:srgbClr val="0070C0"/>
      </a:folHlink>
    </a:clrScheme>
    <a:fontScheme name="Macro">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cro">
      <a:fillStyleLst>
        <a:solidFill>
          <a:schemeClr val="phClr"/>
        </a:solidFill>
        <a:gradFill rotWithShape="1">
          <a:gsLst>
            <a:gs pos="0">
              <a:schemeClr val="phClr">
                <a:tint val="65000"/>
                <a:satMod val="300000"/>
              </a:schemeClr>
            </a:gs>
            <a:gs pos="100000">
              <a:schemeClr val="phClr">
                <a:tint val="80000"/>
                <a:satMod val="150000"/>
              </a:schemeClr>
            </a:gs>
          </a:gsLst>
          <a:lin ang="5400000" scaled="0"/>
        </a:gradFill>
        <a:gradFill rotWithShape="1">
          <a:gsLst>
            <a:gs pos="0">
              <a:schemeClr val="phClr">
                <a:shade val="90000"/>
                <a:satMod val="300000"/>
              </a:schemeClr>
            </a:gs>
            <a:gs pos="100000">
              <a:schemeClr val="phClr">
                <a:satMod val="150000"/>
              </a:schemeClr>
            </a:gs>
          </a:gsLst>
          <a:path path="circle">
            <a:fillToRect l="50000" t="100000" r="100000" b="50000"/>
          </a:path>
        </a:gradFill>
      </a:fillStyleLst>
      <a:lnStyleLst>
        <a:ln w="9525" cap="flat" cmpd="sng" algn="ctr">
          <a:solidFill>
            <a:schemeClr val="phClr"/>
          </a:solidFill>
          <a:prstDash val="solid"/>
        </a:ln>
        <a:ln w="13970" cap="flat" cmpd="sng" algn="ctr">
          <a:solidFill>
            <a:schemeClr val="phClr"/>
          </a:solidFill>
          <a:prstDash val="solid"/>
        </a:ln>
        <a:ln w="22225" cap="flat" cmpd="sng" algn="ctr">
          <a:solidFill>
            <a:schemeClr val="phClr"/>
          </a:solidFill>
          <a:prstDash val="solid"/>
        </a:ln>
      </a:lnStyleLst>
      <a:effectStyleLst>
        <a:effectStyle>
          <a:effectLst>
            <a:outerShdw blurRad="50800" dist="25400" dir="5400000" rotWithShape="0">
              <a:srgbClr val="000000">
                <a:alpha val="70000"/>
              </a:srgbClr>
            </a:outerShdw>
          </a:effectLst>
        </a:effectStyle>
        <a:effectStyle>
          <a:effectLst>
            <a:outerShdw blurRad="25400" dist="25400" dir="5400000" rotWithShape="0">
              <a:srgbClr val="000000">
                <a:alpha val="70000"/>
              </a:srgbClr>
            </a:outerShdw>
          </a:effectLst>
          <a:scene3d>
            <a:camera prst="orthographicFront">
              <a:rot lat="0" lon="0" rev="0"/>
            </a:camera>
            <a:lightRig rig="threePt" dir="tl"/>
          </a:scene3d>
          <a:sp3d contourW="15875" prstMaterial="softmetal">
            <a:bevelT w="25400" h="19050" prst="angle"/>
            <a:contourClr>
              <a:schemeClr val="phClr">
                <a:shade val="30000"/>
              </a:schemeClr>
            </a:contourClr>
          </a:sp3d>
        </a:effectStyle>
        <a:effectStyle>
          <a:effectLst>
            <a:outerShdw blurRad="25400" dist="25400" dir="5400000" rotWithShape="0">
              <a:srgbClr val="000000">
                <a:alpha val="40000"/>
              </a:srgbClr>
            </a:outerShdw>
          </a:effectLst>
          <a:scene3d>
            <a:camera prst="orthographicFront">
              <a:rot lat="0" lon="0" rev="0"/>
            </a:camera>
            <a:lightRig rig="threePt" dir="tl"/>
          </a:scene3d>
          <a:sp3d contourW="19050" prstMaterial="metal">
            <a:bevelT w="63500" h="31750" prst="angle"/>
            <a:contourClr>
              <a:schemeClr val="phClr">
                <a:shade val="25000"/>
                <a:satMod val="130000"/>
              </a:schemeClr>
            </a:contourClr>
          </a:sp3d>
        </a:effectStyle>
      </a:effectStyleLst>
      <a:bgFillStyleLst>
        <a:solidFill>
          <a:schemeClr val="phClr"/>
        </a:solidFill>
        <a:gradFill rotWithShape="1">
          <a:gsLst>
            <a:gs pos="0">
              <a:schemeClr val="phClr">
                <a:tint val="67000"/>
                <a:shade val="93000"/>
                <a:satMod val="110000"/>
                <a:lumMod val="90000"/>
              </a:schemeClr>
            </a:gs>
            <a:gs pos="76000">
              <a:schemeClr val="phClr">
                <a:tint val="85000"/>
                <a:shade val="75000"/>
                <a:satMod val="120000"/>
              </a:schemeClr>
            </a:gs>
            <a:gs pos="100000">
              <a:schemeClr val="phClr">
                <a:tint val="86000"/>
                <a:shade val="50000"/>
                <a:satMod val="130000"/>
              </a:schemeClr>
            </a:gs>
          </a:gsLst>
          <a:lin ang="5400000" scaled="0"/>
        </a:gradFill>
        <a:gradFill rotWithShape="1">
          <a:gsLst>
            <a:gs pos="0">
              <a:schemeClr val="phClr">
                <a:tint val="96000"/>
                <a:shade val="35000"/>
                <a:satMod val="146000"/>
                <a:lumMod val="101000"/>
              </a:schemeClr>
            </a:gs>
            <a:gs pos="26000">
              <a:schemeClr val="phClr">
                <a:tint val="96000"/>
                <a:shade val="96000"/>
                <a:satMod val="190000"/>
              </a:schemeClr>
            </a:gs>
            <a:gs pos="100000">
              <a:schemeClr val="phClr">
                <a:tint val="60000"/>
                <a:shade val="90000"/>
                <a:satMod val="220000"/>
                <a:lumMod val="110000"/>
              </a:schemeClr>
            </a:gs>
          </a:gsLst>
          <a:lin ang="5400000" scaled="0"/>
        </a:gradFill>
      </a:bgFillStyleLst>
    </a:fmtScheme>
  </a:themeElements>
  <a:objectDefaults>
    <a:spDef>
      <a:spPr>
        <a:noFill/>
        <a:ln w="1270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themeOverride>
</file>

<file path=ppt/theme/themeOverride2.xml><?xml version="1.0" encoding="utf-8"?>
<a:themeOverride xmlns:a="http://schemas.openxmlformats.org/drawingml/2006/main">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themeOverride>
</file>

<file path=docProps/app.xml><?xml version="1.0" encoding="utf-8"?>
<Properties xmlns="http://schemas.openxmlformats.org/officeDocument/2006/extended-properties" xmlns:vt="http://schemas.openxmlformats.org/officeDocument/2006/docPropsVTypes">
  <Template/>
  <TotalTime>3159</TotalTime>
  <Words>1225</Words>
  <Application>Microsoft Office PowerPoint</Application>
  <PresentationFormat>On-screen Show (4:3)</PresentationFormat>
  <Paragraphs>344</Paragraphs>
  <Slides>24</Slides>
  <Notes>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24</vt:i4>
      </vt:variant>
    </vt:vector>
  </HeadingPairs>
  <TitlesOfParts>
    <vt:vector size="32" baseType="lpstr">
      <vt:lpstr>Arial</vt:lpstr>
      <vt:lpstr>Calibri</vt:lpstr>
      <vt:lpstr>Gill Sans</vt:lpstr>
      <vt:lpstr>Wingdings</vt:lpstr>
      <vt:lpstr>ヒラギノ角ゴ ProN W3</vt:lpstr>
      <vt:lpstr>ONF</vt:lpstr>
      <vt:lpstr>ONF Title</vt:lpstr>
      <vt:lpstr>Macro</vt:lpstr>
      <vt:lpstr>Specifications Area –  Protocol Independent Forwarding</vt:lpstr>
      <vt:lpstr>ONF Antitrust &amp; Intellectual Policies and Specific Guidance</vt:lpstr>
      <vt:lpstr>PIF work session agenda</vt:lpstr>
      <vt:lpstr>Overview of the PIF group activity </vt:lpstr>
      <vt:lpstr>Tour of the AIR-IRI Intermediate Representation code base </vt:lpstr>
      <vt:lpstr>Work items and infrastructure </vt:lpstr>
      <vt:lpstr>Summary of progress</vt:lpstr>
      <vt:lpstr>Xpliant/Cavium PIFL Architecture</vt:lpstr>
      <vt:lpstr>Generic Switch Forwarding Model</vt:lpstr>
      <vt:lpstr>PIFL Highlights</vt:lpstr>
      <vt:lpstr>Proposal from Haoyu Song: A Really Simple Abstract Forwarding Model</vt:lpstr>
      <vt:lpstr>Proposal from Haoyu Song: Objects in Abstract Model &amp; IR</vt:lpstr>
      <vt:lpstr>Beyond Motherhood and Apple Pie</vt:lpstr>
      <vt:lpstr>Underlying Hardware 1: Architectures and Programmability</vt:lpstr>
      <vt:lpstr>Underlying Hardware 2: Chips, Boards, Racks, and Software</vt:lpstr>
      <vt:lpstr>Abstract Forwarding Model: Continuum of Granularity</vt:lpstr>
      <vt:lpstr>Future work areas</vt:lpstr>
      <vt:lpstr>IR development topics</vt:lpstr>
      <vt:lpstr>IR sample programs</vt:lpstr>
      <vt:lpstr>IR run-time interface</vt:lpstr>
      <vt:lpstr>Next steps and how to participate </vt:lpstr>
      <vt:lpstr>Trajectory of PIF group</vt:lpstr>
      <vt:lpstr>Ways to participate</vt:lpstr>
      <vt:lpstr>How to join in</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112</cp:revision>
  <cp:lastPrinted>2015-02-05T23:24:16Z</cp:lastPrinted>
  <dcterms:created xsi:type="dcterms:W3CDTF">2013-04-17T18:00:25Z</dcterms:created>
  <dcterms:modified xsi:type="dcterms:W3CDTF">2015-02-19T00:21:53Z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74cc24c2-18a0-4b8c-9dd7-829673b51c1f</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