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20"/>
  </p:notesMasterIdLst>
  <p:handoutMasterIdLst>
    <p:handoutMasterId r:id="rId21"/>
  </p:handoutMasterIdLst>
  <p:sldIdLst>
    <p:sldId id="268" r:id="rId3"/>
    <p:sldId id="287" r:id="rId4"/>
    <p:sldId id="269" r:id="rId5"/>
    <p:sldId id="282" r:id="rId6"/>
    <p:sldId id="292" r:id="rId7"/>
    <p:sldId id="294" r:id="rId8"/>
    <p:sldId id="295" r:id="rId9"/>
    <p:sldId id="296" r:id="rId10"/>
    <p:sldId id="297" r:id="rId11"/>
    <p:sldId id="298" r:id="rId12"/>
    <p:sldId id="299" r:id="rId13"/>
    <p:sldId id="306" r:id="rId14"/>
    <p:sldId id="300" r:id="rId15"/>
    <p:sldId id="301" r:id="rId16"/>
    <p:sldId id="305" r:id="rId17"/>
    <p:sldId id="303" r:id="rId18"/>
    <p:sldId id="304" r:id="rId1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93" d="100"/>
          <a:sy n="93" d="100"/>
        </p:scale>
        <p:origin x="2082" y="8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10/13/2015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10/13/2015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5</a:t>
            </a:fld>
            <a:endParaRPr lang="en-US" dirty="0"/>
          </a:p>
        </p:txBody>
      </p:sp>
    </p:spTree>
    <p:extLst>
      <p:ext uri="{BB962C8B-B14F-4D97-AF65-F5344CB8AC3E}">
        <p14:creationId xmlns:p14="http://schemas.microsoft.com/office/powerpoint/2010/main" val="2291228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16</a:t>
            </a:fld>
            <a:endParaRPr lang="en-US" dirty="0"/>
          </a:p>
        </p:txBody>
      </p:sp>
    </p:spTree>
    <p:extLst>
      <p:ext uri="{BB962C8B-B14F-4D97-AF65-F5344CB8AC3E}">
        <p14:creationId xmlns:p14="http://schemas.microsoft.com/office/powerpoint/2010/main" val="2201005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311057"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8"/>
          </a:xfrm>
          <a:prstGeom prst="rect">
            <a:avLst/>
          </a:prstGeom>
        </p:spPr>
        <p:txBody>
          <a:bodyPr vert="horz" lIns="64279" tIns="32139" rIns="64279" bIns="32139"/>
          <a:lstStyle>
            <a:lvl1pPr>
              <a:spcBef>
                <a:spcPts val="422"/>
              </a:spcBef>
              <a:spcAft>
                <a:spcPts val="422"/>
              </a:spcAft>
              <a:buClr>
                <a:srgbClr val="DCE214"/>
              </a:buClr>
              <a:defRPr sz="2000">
                <a:solidFill>
                  <a:srgbClr val="00397B"/>
                </a:solidFill>
              </a:defRPr>
            </a:lvl1pPr>
            <a:lvl2pPr>
              <a:spcBef>
                <a:spcPts val="422"/>
              </a:spcBef>
              <a:spcAft>
                <a:spcPts val="422"/>
              </a:spcAft>
              <a:buClr>
                <a:srgbClr val="DCE214"/>
              </a:buClr>
              <a:defRPr sz="1700">
                <a:solidFill>
                  <a:srgbClr val="00397B"/>
                </a:solidFill>
              </a:defRPr>
            </a:lvl2pPr>
            <a:lvl3pPr>
              <a:spcBef>
                <a:spcPts val="422"/>
              </a:spcBef>
              <a:spcAft>
                <a:spcPts val="422"/>
              </a:spcAft>
              <a:buClr>
                <a:srgbClr val="DCE214"/>
              </a:buClr>
              <a:defRPr sz="1500">
                <a:solidFill>
                  <a:srgbClr val="00397B"/>
                </a:solidFill>
              </a:defRPr>
            </a:lvl3pPr>
            <a:lvl4pPr>
              <a:spcBef>
                <a:spcPts val="422"/>
              </a:spcBef>
              <a:spcAft>
                <a:spcPts val="422"/>
              </a:spcAft>
              <a:buClr>
                <a:srgbClr val="DCE214"/>
              </a:buClr>
              <a:defRPr sz="1300">
                <a:solidFill>
                  <a:srgbClr val="00397B"/>
                </a:solidFill>
              </a:defRPr>
            </a:lvl4pPr>
            <a:lvl5pPr>
              <a:spcBef>
                <a:spcPts val="422"/>
              </a:spcBef>
              <a:spcAft>
                <a:spcPts val="422"/>
              </a:spcAft>
              <a:buClr>
                <a:srgbClr val="DCE214"/>
              </a:buClr>
              <a:defRPr sz="1100">
                <a:solidFill>
                  <a:srgbClr val="00397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Box 3"/>
          <p:cNvSpPr txBox="1">
            <a:spLocks noGrp="1" noChangeArrowheads="1"/>
          </p:cNvSpPr>
          <p:nvPr>
            <p:ph type="sldNum" sz="quarter" idx="4"/>
          </p:nvPr>
        </p:nvSpPr>
        <p:spPr bwMode="auto">
          <a:xfrm>
            <a:off x="4446984" y="6509742"/>
            <a:ext cx="241102" cy="258962"/>
          </a:xfrm>
          <a:prstGeom prst="rect">
            <a:avLst/>
          </a:prstGeom>
          <a:noFill/>
          <a:ln w="12700">
            <a:noFill/>
            <a:miter lim="800000"/>
            <a:headEnd/>
            <a:tailEnd/>
          </a:ln>
          <a:effectLst/>
        </p:spPr>
        <p:txBody>
          <a:bodyPr vert="horz" wrap="none" lIns="64279" tIns="32139" rIns="64279" bIns="32139" numCol="1" anchor="t" anchorCtr="0" compatLnSpc="1">
            <a:prstTxWarp prst="textNoShape">
              <a:avLst/>
            </a:prstTxWarp>
          </a:bodyPr>
          <a:lstStyle>
            <a:lvl1pPr eaLnBrk="1" hangingPunct="1">
              <a:defRPr sz="1300" smtClean="0">
                <a:solidFill>
                  <a:schemeClr val="tx1"/>
                </a:solidFill>
                <a:latin typeface="Gill Sans" charset="0"/>
                <a:ea typeface="ヒラギノ角ゴ ProN W3" charset="0"/>
                <a:cs typeface="ヒラギノ角ゴ ProN W3" charset="0"/>
                <a:sym typeface="Gill Sans" charset="0"/>
              </a:defRPr>
            </a:lvl1pPr>
            <a:lvl2pPr marL="522264" indent="-200871" eaLnBrk="0" hangingPunct="0">
              <a:defRPr sz="2900">
                <a:solidFill>
                  <a:srgbClr val="000000"/>
                </a:solidFill>
                <a:latin typeface="Gill Sans" charset="0"/>
                <a:ea typeface="ヒラギノ角ゴ ProN W3" charset="0"/>
                <a:cs typeface="ヒラギノ角ゴ ProN W3" charset="0"/>
                <a:sym typeface="Gill Sans" charset="0"/>
              </a:defRPr>
            </a:lvl2pPr>
            <a:lvl3pPr marL="803483" indent="-160696" eaLnBrk="0" hangingPunct="0">
              <a:defRPr sz="2900">
                <a:solidFill>
                  <a:srgbClr val="000000"/>
                </a:solidFill>
                <a:latin typeface="Gill Sans" charset="0"/>
                <a:ea typeface="ヒラギノ角ゴ ProN W3" charset="0"/>
                <a:cs typeface="ヒラギノ角ゴ ProN W3" charset="0"/>
                <a:sym typeface="Gill Sans" charset="0"/>
              </a:defRPr>
            </a:lvl3pPr>
            <a:lvl4pPr marL="1124877" indent="-160696" eaLnBrk="0" hangingPunct="0">
              <a:defRPr sz="2900">
                <a:solidFill>
                  <a:srgbClr val="000000"/>
                </a:solidFill>
                <a:latin typeface="Gill Sans" charset="0"/>
                <a:ea typeface="ヒラギノ角ゴ ProN W3" charset="0"/>
                <a:cs typeface="ヒラギノ角ゴ ProN W3" charset="0"/>
                <a:sym typeface="Gill Sans" charset="0"/>
              </a:defRPr>
            </a:lvl4pPr>
            <a:lvl5pPr marL="1446270" indent="-160696" eaLnBrk="0" hangingPunct="0">
              <a:defRPr sz="2900">
                <a:solidFill>
                  <a:srgbClr val="000000"/>
                </a:solidFill>
                <a:latin typeface="Gill Sans" charset="0"/>
                <a:ea typeface="ヒラギノ角ゴ ProN W3" charset="0"/>
                <a:cs typeface="ヒラギノ角ゴ ProN W3" charset="0"/>
                <a:sym typeface="Gill Sans" charset="0"/>
              </a:defRPr>
            </a:lvl5pPr>
            <a:lvl6pPr marL="176766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6pPr>
            <a:lvl7pPr marL="2089056"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7pPr>
            <a:lvl8pPr marL="2410449"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8pPr>
            <a:lvl9pPr marL="273184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9pPr>
          </a:lstStyle>
          <a:p>
            <a:pPr>
              <a:defRPr/>
            </a:pPr>
            <a:fld id="{C4410A78-FCD3-504F-A7CA-129367DF0A0A}"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37285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 id="2147483702" r:id="rId7"/>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October </a:t>
            </a:r>
            <a:r>
              <a:rPr lang="en-US" dirty="0" smtClean="0"/>
              <a:t>13, </a:t>
            </a:r>
            <a:r>
              <a:rPr lang="en-US" dirty="0" smtClean="0"/>
              <a:t>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5FB27F1-C2FE-E646-9E41-8F3092BBAFAE}" type="slidenum">
              <a:rPr lang="en-US" smtClean="0"/>
              <a:pPr/>
              <a:t>10</a:t>
            </a:fld>
            <a:endParaRPr lang="en-US" dirty="0"/>
          </a:p>
        </p:txBody>
      </p:sp>
      <p:sp>
        <p:nvSpPr>
          <p:cNvPr id="8" name="Content Placeholder 7"/>
          <p:cNvSpPr>
            <a:spLocks noGrp="1"/>
          </p:cNvSpPr>
          <p:nvPr>
            <p:ph sz="half" idx="1"/>
          </p:nvPr>
        </p:nvSpPr>
        <p:spPr>
          <a:xfrm>
            <a:off x="457200" y="1447800"/>
            <a:ext cx="4038600" cy="4648200"/>
          </a:xfrm>
        </p:spPr>
        <p:txBody>
          <a:bodyPr/>
          <a:lstStyle/>
          <a:p>
            <a:r>
              <a:rPr lang="en-US" dirty="0"/>
              <a:t>Header</a:t>
            </a:r>
          </a:p>
          <a:p>
            <a:r>
              <a:rPr lang="en-US" dirty="0"/>
              <a:t>Metadata</a:t>
            </a:r>
          </a:p>
          <a:p>
            <a:r>
              <a:rPr lang="en-US" dirty="0" smtClean="0"/>
              <a:t>Table</a:t>
            </a:r>
          </a:p>
          <a:p>
            <a:r>
              <a:rPr lang="en-US" dirty="0" smtClean="0"/>
              <a:t>Action</a:t>
            </a:r>
          </a:p>
          <a:p>
            <a:r>
              <a:rPr lang="en-US" dirty="0" err="1" smtClean="0"/>
              <a:t>Parse_state</a:t>
            </a:r>
            <a:endParaRPr lang="en-US" dirty="0" smtClean="0"/>
          </a:p>
          <a:p>
            <a:r>
              <a:rPr lang="en-US" dirty="0" smtClean="0"/>
              <a:t>Parser</a:t>
            </a:r>
          </a:p>
          <a:p>
            <a:r>
              <a:rPr lang="en-US" dirty="0" err="1" smtClean="0"/>
              <a:t>Control_flow</a:t>
            </a:r>
            <a:endParaRPr lang="en-US" dirty="0" smtClean="0"/>
          </a:p>
          <a:p>
            <a:r>
              <a:rPr lang="en-US" dirty="0" err="1" smtClean="0"/>
              <a:t>Traffic_manager</a:t>
            </a:r>
            <a:endParaRPr lang="en-US" dirty="0" smtClean="0"/>
          </a:p>
          <a:p>
            <a:r>
              <a:rPr lang="en-US" dirty="0" err="1" smtClean="0"/>
              <a:t>Processor_layout</a:t>
            </a:r>
            <a:endParaRPr lang="en-US" dirty="0" smtClean="0"/>
          </a:p>
          <a:p>
            <a:r>
              <a:rPr lang="en-US" dirty="0" err="1" smtClean="0"/>
              <a:t>Value_set</a:t>
            </a:r>
            <a:endParaRPr lang="en-US" dirty="0"/>
          </a:p>
          <a:p>
            <a:r>
              <a:rPr lang="en-US" dirty="0" err="1"/>
              <a:t>Value_map</a:t>
            </a:r>
            <a:endParaRPr lang="en-US" dirty="0"/>
          </a:p>
          <a:p>
            <a:endParaRPr lang="en-US" dirty="0"/>
          </a:p>
        </p:txBody>
      </p:sp>
      <p:sp>
        <p:nvSpPr>
          <p:cNvPr id="9" name="Content Placeholder 8"/>
          <p:cNvSpPr>
            <a:spLocks noGrp="1"/>
          </p:cNvSpPr>
          <p:nvPr>
            <p:ph sz="half" idx="2"/>
          </p:nvPr>
        </p:nvSpPr>
        <p:spPr>
          <a:xfrm>
            <a:off x="4648200" y="1447800"/>
            <a:ext cx="4038600" cy="4648200"/>
          </a:xfrm>
        </p:spPr>
        <p:txBody>
          <a:bodyPr/>
          <a:lstStyle/>
          <a:p>
            <a:r>
              <a:rPr lang="en-US" dirty="0" smtClean="0"/>
              <a:t>Header</a:t>
            </a:r>
          </a:p>
          <a:p>
            <a:r>
              <a:rPr lang="en-US" dirty="0" smtClean="0"/>
              <a:t>Metadata</a:t>
            </a:r>
          </a:p>
          <a:p>
            <a:r>
              <a:rPr lang="en-US" dirty="0" smtClean="0"/>
              <a:t>Table</a:t>
            </a:r>
          </a:p>
          <a:p>
            <a:r>
              <a:rPr lang="en-US" dirty="0" err="1" smtClean="0"/>
              <a:t>Basic_block</a:t>
            </a:r>
            <a:endParaRPr lang="en-US" dirty="0" smtClean="0"/>
          </a:p>
          <a:p>
            <a:endParaRPr lang="en-US" dirty="0" smtClean="0"/>
          </a:p>
          <a:p>
            <a:r>
              <a:rPr lang="en-US" dirty="0" err="1" smtClean="0"/>
              <a:t>Control_flow</a:t>
            </a:r>
            <a:endParaRPr lang="en-US" dirty="0" smtClean="0"/>
          </a:p>
          <a:p>
            <a:endParaRPr lang="en-US" dirty="0" smtClean="0"/>
          </a:p>
          <a:p>
            <a:r>
              <a:rPr lang="en-US" dirty="0" err="1" smtClean="0"/>
              <a:t>Other_processor</a:t>
            </a:r>
            <a:endParaRPr lang="en-US" dirty="0" smtClean="0"/>
          </a:p>
          <a:p>
            <a:r>
              <a:rPr lang="en-US" dirty="0" err="1" smtClean="0"/>
              <a:t>Processor_layout</a:t>
            </a:r>
            <a:endParaRPr lang="en-US" dirty="0" smtClean="0"/>
          </a:p>
          <a:p>
            <a:r>
              <a:rPr lang="en-US" dirty="0" err="1" smtClean="0"/>
              <a:t>Other_module</a:t>
            </a:r>
            <a:endParaRPr lang="en-US" dirty="0"/>
          </a:p>
          <a:p>
            <a:endParaRPr lang="en-US" dirty="0" smtClean="0"/>
          </a:p>
        </p:txBody>
      </p:sp>
      <p:sp>
        <p:nvSpPr>
          <p:cNvPr id="6" name="Title 5"/>
          <p:cNvSpPr>
            <a:spLocks noGrp="1"/>
          </p:cNvSpPr>
          <p:nvPr>
            <p:ph type="title"/>
          </p:nvPr>
        </p:nvSpPr>
        <p:spPr/>
        <p:txBody>
          <a:bodyPr>
            <a:normAutofit/>
          </a:bodyPr>
          <a:lstStyle/>
          <a:p>
            <a:r>
              <a:rPr lang="en-US" sz="2800" dirty="0" smtClean="0">
                <a:solidFill>
                  <a:schemeClr val="tx1"/>
                </a:solidFill>
              </a:rPr>
              <a:t>Mapping AIR-IRI types to BIR types</a:t>
            </a:r>
            <a:endParaRPr lang="en-US" sz="2800" dirty="0">
              <a:solidFill>
                <a:schemeClr val="tx1"/>
              </a:solidFill>
            </a:endParaRPr>
          </a:p>
        </p:txBody>
      </p:sp>
      <p:cxnSp>
        <p:nvCxnSpPr>
          <p:cNvPr id="11" name="Straight Arrow Connector 10"/>
          <p:cNvCxnSpPr/>
          <p:nvPr/>
        </p:nvCxnSpPr>
        <p:spPr>
          <a:xfrm>
            <a:off x="2438400" y="1640400"/>
            <a:ext cx="19812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438400" y="1952400"/>
            <a:ext cx="19812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2438400" y="2286000"/>
            <a:ext cx="19812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438400" y="2623800"/>
            <a:ext cx="19812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2438400" y="2743200"/>
            <a:ext cx="1981200" cy="214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438400" y="3247800"/>
            <a:ext cx="19812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2438400" y="3367200"/>
            <a:ext cx="1981200" cy="214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048000" y="3962400"/>
            <a:ext cx="1371600" cy="0"/>
          </a:xfrm>
          <a:prstGeom prst="straightConnector1">
            <a:avLst/>
          </a:prstGeom>
          <a:ln>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048000" y="4274400"/>
            <a:ext cx="13716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4390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800" dirty="0" smtClean="0">
                <a:solidFill>
                  <a:schemeClr val="tx1"/>
                </a:solidFill>
              </a:rPr>
              <a:t>Control flow</a:t>
            </a:r>
            <a:endParaRPr lang="en-US" sz="2800" dirty="0">
              <a:solidFill>
                <a:schemeClr val="tx1"/>
              </a:solidFill>
            </a:endParaRPr>
          </a:p>
        </p:txBody>
      </p:sp>
      <p:sp>
        <p:nvSpPr>
          <p:cNvPr id="7" name="Content Placeholder 6"/>
          <p:cNvSpPr>
            <a:spLocks noGrp="1"/>
          </p:cNvSpPr>
          <p:nvPr>
            <p:ph idx="1"/>
          </p:nvPr>
        </p:nvSpPr>
        <p:spPr>
          <a:xfrm>
            <a:off x="457647" y="990600"/>
            <a:ext cx="8228707" cy="4876800"/>
          </a:xfrm>
        </p:spPr>
        <p:txBody>
          <a:bodyPr>
            <a:normAutofit fontScale="92500" lnSpcReduction="20000"/>
          </a:bodyPr>
          <a:lstStyle/>
          <a:p>
            <a:r>
              <a:rPr lang="en-US" dirty="0" smtClean="0"/>
              <a:t>Recognizes that packet processing is driven by two dynamic factors:</a:t>
            </a:r>
          </a:p>
          <a:p>
            <a:pPr lvl="1"/>
            <a:r>
              <a:rPr lang="en-US" dirty="0" smtClean="0"/>
              <a:t>Packet data  (data plane input)</a:t>
            </a:r>
          </a:p>
          <a:p>
            <a:pPr lvl="1"/>
            <a:r>
              <a:rPr lang="en-US" dirty="0" smtClean="0"/>
              <a:t>Table data  (control plane input)</a:t>
            </a:r>
          </a:p>
          <a:p>
            <a:endParaRPr lang="en-US" dirty="0"/>
          </a:p>
          <a:p>
            <a:r>
              <a:rPr lang="en-US" dirty="0" smtClean="0"/>
              <a:t>Context for a basic block:</a:t>
            </a:r>
          </a:p>
          <a:p>
            <a:pPr lvl="1"/>
            <a:r>
              <a:rPr lang="en-US" dirty="0" smtClean="0"/>
              <a:t>Particular header in packet: can be read or written</a:t>
            </a:r>
          </a:p>
          <a:p>
            <a:pPr lvl="1"/>
            <a:r>
              <a:rPr lang="en-US" dirty="0" smtClean="0"/>
              <a:t>Particular table:</a:t>
            </a:r>
          </a:p>
          <a:p>
            <a:pPr lvl="2"/>
            <a:r>
              <a:rPr lang="en-US" dirty="0" smtClean="0"/>
              <a:t>Lookup takes a </a:t>
            </a:r>
            <a:r>
              <a:rPr lang="en-US" dirty="0" err="1" smtClean="0"/>
              <a:t>struct</a:t>
            </a:r>
            <a:r>
              <a:rPr lang="en-US" dirty="0" smtClean="0"/>
              <a:t> containing expressions</a:t>
            </a:r>
          </a:p>
          <a:p>
            <a:pPr lvl="2"/>
            <a:r>
              <a:rPr lang="en-US" dirty="0" smtClean="0"/>
              <a:t>Result is a </a:t>
            </a:r>
            <a:r>
              <a:rPr lang="en-US" dirty="0" err="1" smtClean="0"/>
              <a:t>struct</a:t>
            </a:r>
            <a:r>
              <a:rPr lang="en-US" dirty="0" smtClean="0"/>
              <a:t> containing values: some can be decoded as actions</a:t>
            </a:r>
          </a:p>
          <a:p>
            <a:endParaRPr lang="en-US" dirty="0"/>
          </a:p>
          <a:p>
            <a:r>
              <a:rPr lang="en-US" dirty="0" smtClean="0"/>
              <a:t>Using metadata associated with each packet</a:t>
            </a:r>
          </a:p>
          <a:p>
            <a:pPr lvl="1"/>
            <a:r>
              <a:rPr lang="en-US" dirty="0" smtClean="0"/>
              <a:t>Can represent fine- and coarse-grain parsing and match-action</a:t>
            </a:r>
          </a:p>
          <a:p>
            <a:endParaRPr lang="en-US" dirty="0"/>
          </a:p>
          <a:p>
            <a:r>
              <a:rPr lang="en-US" dirty="0" smtClean="0"/>
              <a:t>Not defined as a graph, edges come dynamically from bb transitions</a:t>
            </a:r>
          </a:p>
          <a:p>
            <a:pPr lvl="1"/>
            <a:r>
              <a:rPr lang="en-US" dirty="0" smtClean="0"/>
              <a:t>Expression to determine next basic block (or terminate) and next packet offset</a:t>
            </a:r>
            <a:endParaRPr lang="en-US" dirty="0"/>
          </a:p>
        </p:txBody>
      </p:sp>
      <p:sp>
        <p:nvSpPr>
          <p:cNvPr id="2" name="Slide Number Placeholder 1"/>
          <p:cNvSpPr>
            <a:spLocks noGrp="1"/>
          </p:cNvSpPr>
          <p:nvPr>
            <p:ph type="sldNum" sz="quarter" idx="4"/>
          </p:nvPr>
        </p:nvSpPr>
        <p:spPr/>
        <p:txBody>
          <a:bodyPr/>
          <a:lstStyle/>
          <a:p>
            <a:fld id="{95FB27F1-C2FE-E646-9E41-8F3092BBAFAE}" type="slidenum">
              <a:rPr lang="en-US" smtClean="0"/>
              <a:pPr/>
              <a:t>11</a:t>
            </a:fld>
            <a:endParaRPr lang="en-US" dirty="0"/>
          </a:p>
        </p:txBody>
      </p:sp>
    </p:spTree>
    <p:extLst>
      <p:ext uri="{BB962C8B-B14F-4D97-AF65-F5344CB8AC3E}">
        <p14:creationId xmlns:p14="http://schemas.microsoft.com/office/powerpoint/2010/main" val="58614110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Basic block instructions</a:t>
            </a:r>
            <a:endParaRPr lang="en-US" sz="2800" dirty="0">
              <a:solidFill>
                <a:schemeClr val="tx1"/>
              </a:solidFill>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Field assign</a:t>
            </a:r>
          </a:p>
          <a:p>
            <a:pPr marL="857250" lvl="1" indent="-457200"/>
            <a:r>
              <a:rPr lang="en-US" dirty="0" smtClean="0"/>
              <a:t>Destination in local packet header, or in metadata</a:t>
            </a:r>
          </a:p>
          <a:p>
            <a:pPr marL="857250" lvl="1" indent="-457200"/>
            <a:r>
              <a:rPr lang="en-US" dirty="0" smtClean="0"/>
              <a:t>Value is expression over local packet header, or metadata, fields</a:t>
            </a:r>
          </a:p>
          <a:p>
            <a:pPr marL="457200" indent="-457200">
              <a:buFont typeface="+mj-lt"/>
              <a:buAutoNum type="arabicPeriod"/>
            </a:pPr>
            <a:endParaRPr lang="en-US" dirty="0"/>
          </a:p>
          <a:p>
            <a:pPr marL="457200" indent="-457200">
              <a:buFont typeface="+mj-lt"/>
              <a:buAutoNum type="arabicPeriod"/>
            </a:pPr>
            <a:r>
              <a:rPr lang="en-US" dirty="0" smtClean="0"/>
              <a:t>Header assign</a:t>
            </a:r>
          </a:p>
          <a:p>
            <a:pPr marL="857250" lvl="1" indent="-457200"/>
            <a:r>
              <a:rPr lang="en-US" dirty="0" smtClean="0"/>
              <a:t>Destination is metadata header</a:t>
            </a:r>
          </a:p>
          <a:p>
            <a:pPr marL="857250" lvl="1" indent="-457200"/>
            <a:r>
              <a:rPr lang="en-US" dirty="0" smtClean="0"/>
              <a:t>Value is result of lookup in local table, key is metadata header</a:t>
            </a:r>
          </a:p>
          <a:p>
            <a:pPr marL="457200" indent="-457200">
              <a:buFont typeface="+mj-lt"/>
              <a:buAutoNum type="arabicPeriod"/>
            </a:pPr>
            <a:endParaRPr lang="en-US" dirty="0"/>
          </a:p>
          <a:p>
            <a:pPr marL="457200" indent="-457200">
              <a:buFont typeface="+mj-lt"/>
              <a:buAutoNum type="arabicPeriod"/>
            </a:pPr>
            <a:r>
              <a:rPr lang="en-US" dirty="0" smtClean="0"/>
              <a:t>Method call</a:t>
            </a:r>
          </a:p>
          <a:p>
            <a:pPr marL="857250" lvl="1" indent="-457200"/>
            <a:r>
              <a:rPr lang="en-US" dirty="0" smtClean="0"/>
              <a:t>Call on built-in method: header insert/remove, table entry add/remove</a:t>
            </a:r>
          </a:p>
          <a:p>
            <a:pPr marL="857250" lvl="1" indent="-457200"/>
            <a:r>
              <a:rPr lang="en-US" dirty="0" smtClean="0"/>
              <a:t>Call on other-module method </a:t>
            </a:r>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6781865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Expressions</a:t>
            </a:r>
            <a:endParaRPr lang="en-US" sz="2800" dirty="0">
              <a:solidFill>
                <a:schemeClr val="tx1"/>
              </a:solidFill>
            </a:endParaRPr>
          </a:p>
        </p:txBody>
      </p:sp>
      <p:sp>
        <p:nvSpPr>
          <p:cNvPr id="3" name="Content Placeholder 2"/>
          <p:cNvSpPr>
            <a:spLocks noGrp="1"/>
          </p:cNvSpPr>
          <p:nvPr>
            <p:ph idx="1"/>
          </p:nvPr>
        </p:nvSpPr>
        <p:spPr/>
        <p:txBody>
          <a:bodyPr/>
          <a:lstStyle/>
          <a:p>
            <a:r>
              <a:rPr lang="en-US" dirty="0" smtClean="0"/>
              <a:t>Expressions may be used widely</a:t>
            </a:r>
          </a:p>
          <a:p>
            <a:pPr lvl="1"/>
            <a:r>
              <a:rPr lang="en-US" dirty="0" smtClean="0"/>
              <a:t>Constructing lookup keys</a:t>
            </a:r>
          </a:p>
          <a:p>
            <a:pPr lvl="1"/>
            <a:r>
              <a:rPr lang="en-US" dirty="0" smtClean="0"/>
              <a:t>Updating packet fields</a:t>
            </a:r>
          </a:p>
          <a:p>
            <a:pPr lvl="1"/>
            <a:r>
              <a:rPr lang="en-US" dirty="0" smtClean="0"/>
              <a:t>Computing next offset and next basic block</a:t>
            </a:r>
          </a:p>
          <a:p>
            <a:pPr lvl="1"/>
            <a:r>
              <a:rPr lang="en-US" dirty="0" smtClean="0"/>
              <a:t>Conditionals</a:t>
            </a:r>
          </a:p>
          <a:p>
            <a:endParaRPr lang="en-US" dirty="0"/>
          </a:p>
          <a:p>
            <a:r>
              <a:rPr lang="en-US" dirty="0" smtClean="0"/>
              <a:t>Certain languages/targets may restrict generality of expressions</a:t>
            </a:r>
          </a:p>
          <a:p>
            <a:endParaRPr lang="en-US" dirty="0"/>
          </a:p>
          <a:p>
            <a:r>
              <a:rPr lang="en-US" dirty="0" smtClean="0"/>
              <a:t>Expressions not broken down further into simple operations</a:t>
            </a:r>
          </a:p>
          <a:p>
            <a:pPr lvl="1"/>
            <a:r>
              <a:rPr lang="en-US" dirty="0" smtClean="0"/>
              <a:t>This left to target-specific </a:t>
            </a:r>
            <a:r>
              <a:rPr lang="en-US" dirty="0" err="1" smtClean="0"/>
              <a:t>backends</a:t>
            </a:r>
            <a:r>
              <a:rPr lang="en-US" dirty="0" smtClean="0"/>
              <a:t> for implementation</a:t>
            </a:r>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193500744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Tables</a:t>
            </a:r>
            <a:endParaRPr lang="en-US" sz="2800" dirty="0">
              <a:solidFill>
                <a:schemeClr val="tx1"/>
              </a:solidFill>
            </a:endParaRPr>
          </a:p>
        </p:txBody>
      </p:sp>
      <p:sp>
        <p:nvSpPr>
          <p:cNvPr id="3" name="Content Placeholder 2"/>
          <p:cNvSpPr>
            <a:spLocks noGrp="1"/>
          </p:cNvSpPr>
          <p:nvPr>
            <p:ph idx="1"/>
          </p:nvPr>
        </p:nvSpPr>
        <p:spPr/>
        <p:txBody>
          <a:bodyPr/>
          <a:lstStyle/>
          <a:p>
            <a:r>
              <a:rPr lang="en-US" dirty="0" smtClean="0"/>
              <a:t>Not represented as match-action tables in the </a:t>
            </a:r>
            <a:r>
              <a:rPr lang="en-US" dirty="0" err="1" smtClean="0"/>
              <a:t>OpenFlow</a:t>
            </a:r>
            <a:r>
              <a:rPr lang="en-US" dirty="0" smtClean="0"/>
              <a:t> sense</a:t>
            </a:r>
          </a:p>
          <a:p>
            <a:endParaRPr lang="en-US" dirty="0"/>
          </a:p>
          <a:p>
            <a:r>
              <a:rPr lang="en-US" dirty="0" smtClean="0"/>
              <a:t>Lookup key is arbitrary </a:t>
            </a:r>
            <a:r>
              <a:rPr lang="en-US" dirty="0" err="1" smtClean="0"/>
              <a:t>struct</a:t>
            </a:r>
            <a:r>
              <a:rPr lang="en-US" dirty="0" smtClean="0"/>
              <a:t> of expressions</a:t>
            </a:r>
          </a:p>
          <a:p>
            <a:pPr lvl="1"/>
            <a:r>
              <a:rPr lang="en-US" dirty="0" smtClean="0"/>
              <a:t>Not just a selection of fields</a:t>
            </a:r>
          </a:p>
          <a:p>
            <a:endParaRPr lang="en-US" dirty="0"/>
          </a:p>
          <a:p>
            <a:r>
              <a:rPr lang="en-US" dirty="0" smtClean="0"/>
              <a:t>Result is arbitrary </a:t>
            </a:r>
            <a:r>
              <a:rPr lang="en-US" dirty="0" err="1" smtClean="0"/>
              <a:t>struct</a:t>
            </a:r>
            <a:r>
              <a:rPr lang="en-US" dirty="0" smtClean="0"/>
              <a:t> of values</a:t>
            </a:r>
          </a:p>
          <a:p>
            <a:pPr lvl="1"/>
            <a:r>
              <a:rPr lang="en-US" dirty="0" smtClean="0"/>
              <a:t>Not just a selection of pre-defined actions, generally a source of operands</a:t>
            </a:r>
          </a:p>
          <a:p>
            <a:pPr lvl="1"/>
            <a:r>
              <a:rPr lang="en-US" dirty="0" smtClean="0"/>
              <a:t>Some expressions can be interpreted as actions in basic block</a:t>
            </a:r>
          </a:p>
          <a:p>
            <a:endParaRPr lang="en-US" dirty="0"/>
          </a:p>
          <a:p>
            <a:r>
              <a:rPr lang="en-US" dirty="0" smtClean="0"/>
              <a:t>Table is closer to real table implementations</a:t>
            </a:r>
          </a:p>
          <a:p>
            <a:pPr lvl="1"/>
            <a:r>
              <a:rPr lang="en-US" dirty="0" smtClean="0"/>
              <a:t>Standard exact match, LPM, TCAM, types</a:t>
            </a:r>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231455647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Other topics pending</a:t>
            </a:r>
            <a:endParaRPr lang="en-US" sz="2800" dirty="0">
              <a:solidFill>
                <a:schemeClr val="tx1"/>
              </a:solidFill>
            </a:endParaRPr>
          </a:p>
        </p:txBody>
      </p:sp>
      <p:sp>
        <p:nvSpPr>
          <p:cNvPr id="3" name="Content Placeholder 2"/>
          <p:cNvSpPr>
            <a:spLocks noGrp="1"/>
          </p:cNvSpPr>
          <p:nvPr>
            <p:ph idx="1"/>
          </p:nvPr>
        </p:nvSpPr>
        <p:spPr/>
        <p:txBody>
          <a:bodyPr/>
          <a:lstStyle/>
          <a:p>
            <a:r>
              <a:rPr lang="en-US" dirty="0" err="1" smtClean="0"/>
              <a:t>Templating</a:t>
            </a:r>
            <a:endParaRPr lang="en-US" dirty="0" smtClean="0"/>
          </a:p>
          <a:p>
            <a:pPr lvl="1"/>
            <a:r>
              <a:rPr lang="en-US" dirty="0" smtClean="0"/>
              <a:t>Used to produce samples (Johann)</a:t>
            </a:r>
          </a:p>
          <a:p>
            <a:pPr lvl="1"/>
            <a:r>
              <a:rPr lang="en-US" dirty="0" smtClean="0"/>
              <a:t>Used to produce different collateral (Dan)</a:t>
            </a:r>
          </a:p>
          <a:p>
            <a:endParaRPr lang="en-US" dirty="0"/>
          </a:p>
          <a:p>
            <a:r>
              <a:rPr lang="en-US" dirty="0" smtClean="0"/>
              <a:t>Runtime</a:t>
            </a:r>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71144903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6813352"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lnSpc>
                <a:spcPct val="140000"/>
              </a:lnSpc>
            </a:pPr>
            <a:r>
              <a:rPr lang="en-US" sz="3600" b="1" dirty="0" smtClean="0">
                <a:solidFill>
                  <a:srgbClr val="FFFFFF"/>
                </a:solidFill>
                <a:latin typeface="Arial"/>
                <a:cs typeface="Arial"/>
                <a:sym typeface="Helvetica" charset="0"/>
              </a:rPr>
              <a:t>Deliverable timescales </a:t>
            </a:r>
            <a:br>
              <a:rPr lang="en-US" sz="3600" b="1" dirty="0" smtClean="0">
                <a:solidFill>
                  <a:srgbClr val="FFFFFF"/>
                </a:solidFill>
                <a:latin typeface="Arial"/>
                <a:cs typeface="Arial"/>
                <a:sym typeface="Helvetica" charset="0"/>
              </a:rPr>
            </a:br>
            <a:endParaRPr lang="en-US" sz="2812"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2469117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7162353" cy="1143000"/>
          </a:xfrm>
        </p:spPr>
        <p:txBody>
          <a:bodyPr>
            <a:normAutofit/>
          </a:bodyPr>
          <a:lstStyle/>
          <a:p>
            <a:r>
              <a:rPr lang="en-US" dirty="0" smtClean="0"/>
              <a:t>ONF definition of stable IR</a:t>
            </a:r>
            <a:br>
              <a:rPr lang="en-US" dirty="0" smtClean="0"/>
            </a:br>
            <a:r>
              <a:rPr lang="en-US" sz="2000" dirty="0" smtClean="0"/>
              <a:t>Question from Dan Pitt, prompted by Michael Orr (CAB)</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Proposed rough steps:</a:t>
            </a:r>
            <a:endParaRPr lang="en-US" dirty="0"/>
          </a:p>
          <a:p>
            <a:pPr marL="457200" indent="-457200">
              <a:buAutoNum type="arabicPeriod"/>
            </a:pPr>
            <a:r>
              <a:rPr lang="en-US" dirty="0" smtClean="0"/>
              <a:t>PIF </a:t>
            </a:r>
            <a:r>
              <a:rPr lang="en-US" dirty="0"/>
              <a:t>group </a:t>
            </a:r>
            <a:r>
              <a:rPr lang="en-US" dirty="0" smtClean="0"/>
              <a:t>agrees </a:t>
            </a:r>
            <a:r>
              <a:rPr lang="en-US" dirty="0"/>
              <a:t>that its "IR experimentation phase" is now done, and a broad consensus has been </a:t>
            </a:r>
            <a:r>
              <a:rPr lang="en-US" dirty="0" smtClean="0"/>
              <a:t>reached</a:t>
            </a:r>
          </a:p>
          <a:p>
            <a:pPr marL="857250" lvl="1" indent="-457200"/>
            <a:r>
              <a:rPr lang="en-US" dirty="0" smtClean="0"/>
              <a:t>Less </a:t>
            </a:r>
            <a:r>
              <a:rPr lang="en-US" dirty="0"/>
              <a:t>new experimentation during the past months, but </a:t>
            </a:r>
            <a:r>
              <a:rPr lang="en-US" dirty="0" smtClean="0"/>
              <a:t>prior </a:t>
            </a:r>
            <a:r>
              <a:rPr lang="en-US" dirty="0"/>
              <a:t>work (e.g., POF at Huawei, PX at Xilinx) forms a proxy for extra </a:t>
            </a:r>
            <a:r>
              <a:rPr lang="en-US" dirty="0" smtClean="0"/>
              <a:t>AIR/IRI experiments</a:t>
            </a:r>
            <a:r>
              <a:rPr lang="en-US" dirty="0"/>
              <a:t>, and gets the key input from those people who are most deep in this IR </a:t>
            </a:r>
            <a:r>
              <a:rPr lang="en-US" dirty="0" smtClean="0"/>
              <a:t>area</a:t>
            </a:r>
            <a:endParaRPr lang="en-US" dirty="0"/>
          </a:p>
          <a:p>
            <a:pPr marL="457200" indent="-457200">
              <a:buAutoNum type="arabicPeriod" startAt="2"/>
            </a:pPr>
            <a:r>
              <a:rPr lang="en-US" dirty="0" smtClean="0"/>
              <a:t>A </a:t>
            </a:r>
            <a:r>
              <a:rPr lang="en-US" dirty="0" err="1"/>
              <a:t>strawman</a:t>
            </a:r>
            <a:r>
              <a:rPr lang="en-US" dirty="0"/>
              <a:t> IR 0.9 specification and open-source simulator is issued for </a:t>
            </a:r>
            <a:r>
              <a:rPr lang="en-US" dirty="0" smtClean="0"/>
              <a:t>feedback before the end of the year</a:t>
            </a:r>
          </a:p>
          <a:p>
            <a:pPr lvl="1"/>
            <a:r>
              <a:rPr lang="en-US" sz="1600" dirty="0" smtClean="0"/>
              <a:t>… including from </a:t>
            </a:r>
            <a:r>
              <a:rPr lang="en-US" sz="1600" dirty="0"/>
              <a:t>CAB representing targets and also P4 representing high-level </a:t>
            </a:r>
            <a:r>
              <a:rPr lang="en-US" sz="1600" dirty="0" smtClean="0"/>
              <a:t>languages</a:t>
            </a:r>
            <a:endParaRPr lang="en-US" sz="1600" dirty="0"/>
          </a:p>
          <a:p>
            <a:pPr lvl="1"/>
            <a:r>
              <a:rPr lang="en-US" dirty="0" smtClean="0"/>
              <a:t>… particularly </a:t>
            </a:r>
            <a:r>
              <a:rPr lang="en-US" dirty="0"/>
              <a:t>sought on inter-operability aspects, given the IR should be a solid target- and language-neutral thing (without being bland to the point of uselessness</a:t>
            </a:r>
            <a:r>
              <a:rPr lang="en-US" dirty="0" smtClean="0"/>
              <a:t>)</a:t>
            </a:r>
          </a:p>
          <a:p>
            <a:pPr lvl="1"/>
            <a:r>
              <a:rPr lang="en-US" dirty="0"/>
              <a:t>BIR exercise is designed to capture a </a:t>
            </a:r>
            <a:r>
              <a:rPr lang="en-US" dirty="0" smtClean="0"/>
              <a:t>consensus (and not just a prelude to CIR, DIR, etc.) leading </a:t>
            </a:r>
            <a:r>
              <a:rPr lang="en-US" dirty="0"/>
              <a:t>towards a </a:t>
            </a:r>
            <a:r>
              <a:rPr lang="en-US" dirty="0" err="1"/>
              <a:t>strawman</a:t>
            </a:r>
            <a:r>
              <a:rPr lang="en-US" dirty="0"/>
              <a:t> </a:t>
            </a:r>
            <a:r>
              <a:rPr lang="en-US" dirty="0" smtClean="0"/>
              <a:t>that </a:t>
            </a:r>
            <a:r>
              <a:rPr lang="en-US" dirty="0"/>
              <a:t>captures the best, most relevant, and most general, aspects of the </a:t>
            </a:r>
            <a:r>
              <a:rPr lang="en-US" dirty="0" smtClean="0"/>
              <a:t>experimentation</a:t>
            </a:r>
            <a:endParaRPr lang="en-US" dirty="0"/>
          </a:p>
          <a:p>
            <a:pPr marL="457200" indent="-457200">
              <a:buFont typeface="+mj-lt"/>
              <a:buAutoNum type="arabicPeriod" startAt="3"/>
            </a:pPr>
            <a:r>
              <a:rPr lang="en-US" dirty="0" smtClean="0"/>
              <a:t>Refinement </a:t>
            </a:r>
            <a:r>
              <a:rPr lang="en-US" dirty="0"/>
              <a:t>by PIF group based on </a:t>
            </a:r>
            <a:r>
              <a:rPr lang="en-US" dirty="0" smtClean="0"/>
              <a:t>feedback</a:t>
            </a:r>
            <a:endParaRPr lang="en-US" dirty="0"/>
          </a:p>
          <a:p>
            <a:pPr marL="457200" indent="-457200">
              <a:buFont typeface="+mj-lt"/>
              <a:buAutoNum type="arabicPeriod" startAt="3"/>
            </a:pPr>
            <a:r>
              <a:rPr lang="en-US" dirty="0" smtClean="0"/>
              <a:t>Specification 1.0 by end of first quarter of 2016</a:t>
            </a:r>
            <a:endParaRPr lang="en-US" dirty="0"/>
          </a:p>
          <a:p>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833764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447800"/>
            <a:ext cx="8229600" cy="46482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BIR update</a:t>
            </a:r>
          </a:p>
          <a:p>
            <a:endParaRPr lang="en-US" dirty="0"/>
          </a:p>
          <a:p>
            <a:r>
              <a:rPr lang="en-US" dirty="0" smtClean="0"/>
              <a:t>Deliverable timescales</a:t>
            </a:r>
            <a:endParaRPr lang="en-US" dirty="0"/>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2590800"/>
            <a:ext cx="8534400" cy="3200400"/>
          </a:xfrm>
        </p:spPr>
        <p:txBody>
          <a:bodyPr>
            <a:normAutofit/>
          </a:bodyPr>
          <a:lstStyle/>
          <a:p>
            <a:r>
              <a:rPr lang="en-US" dirty="0" smtClean="0"/>
              <a:t>[Rolling forward]  Johann </a:t>
            </a:r>
            <a:r>
              <a:rPr lang="en-US" dirty="0" err="1" smtClean="0"/>
              <a:t>Tonsing</a:t>
            </a:r>
            <a:r>
              <a:rPr lang="en-US" dirty="0" smtClean="0"/>
              <a:t> to provide slides overviewing </a:t>
            </a:r>
            <a:r>
              <a:rPr lang="en-US" dirty="0" err="1" smtClean="0"/>
              <a:t>Netronome</a:t>
            </a:r>
            <a:r>
              <a:rPr lang="en-US" dirty="0" smtClean="0"/>
              <a:t> demo, and from David George presentation</a:t>
            </a:r>
          </a:p>
          <a:p>
            <a:endParaRPr lang="en-US" dirty="0" smtClean="0"/>
          </a:p>
          <a:p>
            <a:r>
              <a:rPr lang="en-US" dirty="0" smtClean="0"/>
              <a:t>[Rolling forward]  Gordon </a:t>
            </a:r>
            <a:r>
              <a:rPr lang="en-US" dirty="0"/>
              <a:t>to check with contributors to past meetings on whether </a:t>
            </a:r>
            <a:r>
              <a:rPr lang="en-US" dirty="0" smtClean="0"/>
              <a:t>their material/comments/questions </a:t>
            </a:r>
            <a:r>
              <a:rPr lang="en-US" dirty="0"/>
              <a:t>can be transferred to non-ONF </a:t>
            </a:r>
            <a:r>
              <a:rPr lang="en-US" dirty="0" smtClean="0"/>
              <a:t>openness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72856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lnSpc>
                <a:spcPct val="140000"/>
              </a:lnSpc>
            </a:pPr>
            <a:r>
              <a:rPr lang="en-US" sz="3600" b="1" dirty="0" smtClean="0">
                <a:solidFill>
                  <a:srgbClr val="FFFFFF"/>
                </a:solidFill>
                <a:latin typeface="Arial"/>
                <a:cs typeface="Arial"/>
                <a:sym typeface="Helvetica" charset="0"/>
              </a:rPr>
              <a:t>BIR (pronounced “beer”) update </a:t>
            </a:r>
            <a:br>
              <a:rPr lang="en-US" sz="3600" b="1" dirty="0" smtClean="0">
                <a:solidFill>
                  <a:srgbClr val="FFFFFF"/>
                </a:solidFill>
                <a:latin typeface="Arial"/>
                <a:cs typeface="Arial"/>
                <a:sym typeface="Helvetica" charset="0"/>
              </a:rPr>
            </a:br>
            <a:endParaRPr lang="en-US" sz="2812" dirty="0" smtClean="0">
              <a:solidFill>
                <a:srgbClr val="FFFFFF"/>
              </a:solidFill>
              <a:latin typeface="Arial"/>
              <a:cs typeface="Arial"/>
              <a:sym typeface="Helvetica" charset="0"/>
            </a:endParaRPr>
          </a:p>
          <a:p>
            <a:pPr algn="l">
              <a:lnSpc>
                <a:spcPct val="140000"/>
              </a:lnSpc>
            </a:pPr>
            <a:r>
              <a:rPr lang="en-US" sz="2400" dirty="0" smtClean="0">
                <a:solidFill>
                  <a:srgbClr val="FFFFFF"/>
                </a:solidFill>
                <a:latin typeface="Arial"/>
                <a:cs typeface="Arial"/>
                <a:sym typeface="Helvetica" charset="0"/>
              </a:rPr>
              <a:t>Gordon </a:t>
            </a:r>
            <a:r>
              <a:rPr lang="en-US" sz="2400" dirty="0">
                <a:solidFill>
                  <a:srgbClr val="FFFFFF"/>
                </a:solidFill>
                <a:latin typeface="Arial"/>
                <a:cs typeface="Arial"/>
                <a:sym typeface="Helvetica" charset="0"/>
              </a:rPr>
              <a:t>B</a:t>
            </a:r>
            <a:r>
              <a:rPr lang="en-US" sz="2400" dirty="0" smtClean="0">
                <a:solidFill>
                  <a:srgbClr val="FFFFFF"/>
                </a:solidFill>
                <a:latin typeface="Arial"/>
                <a:cs typeface="Arial"/>
                <a:sym typeface="Helvetica" charset="0"/>
              </a:rPr>
              <a:t>rebner / Xilinx</a:t>
            </a:r>
            <a:endParaRPr lang="en-US" sz="1400" dirty="0">
              <a:solidFill>
                <a:srgbClr val="FFFFFF"/>
              </a:solidFill>
              <a:latin typeface="Helvetica Light" charset="0"/>
              <a:cs typeface="Lucida Grande" charset="0"/>
              <a:sym typeface="Helvetica Light"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182448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BIR: the “B” IR</a:t>
            </a:r>
            <a:endParaRPr lang="en-US" sz="2800" dirty="0">
              <a:solidFill>
                <a:schemeClr val="tx1"/>
              </a:solidFill>
            </a:endParaRPr>
          </a:p>
        </p:txBody>
      </p:sp>
      <p:sp>
        <p:nvSpPr>
          <p:cNvPr id="3" name="Content Placeholder 2"/>
          <p:cNvSpPr>
            <a:spLocks noGrp="1"/>
          </p:cNvSpPr>
          <p:nvPr>
            <p:ph idx="1"/>
          </p:nvPr>
        </p:nvSpPr>
        <p:spPr>
          <a:xfrm>
            <a:off x="457647" y="1904999"/>
            <a:ext cx="8228707" cy="4220765"/>
          </a:xfrm>
        </p:spPr>
        <p:txBody>
          <a:bodyPr/>
          <a:lstStyle/>
          <a:p>
            <a:r>
              <a:rPr lang="en-US" dirty="0" smtClean="0"/>
              <a:t>Intended to capture the different threads of IR-related discussions</a:t>
            </a:r>
          </a:p>
          <a:p>
            <a:endParaRPr lang="en-US" dirty="0"/>
          </a:p>
          <a:p>
            <a:r>
              <a:rPr lang="en-US" dirty="0" smtClean="0"/>
              <a:t>Intended to be at the “right” level for this domain-specific IR</a:t>
            </a:r>
          </a:p>
          <a:p>
            <a:endParaRPr lang="en-US" dirty="0" smtClean="0"/>
          </a:p>
          <a:p>
            <a:r>
              <a:rPr lang="en-US" dirty="0" smtClean="0"/>
              <a:t>Intended to be more language/target neutral than the AIR/IRI IR</a:t>
            </a:r>
          </a:p>
          <a:p>
            <a:endParaRPr lang="en-US" dirty="0"/>
          </a:p>
          <a:p>
            <a:r>
              <a:rPr lang="en-US" dirty="0"/>
              <a:t>Proposal for an IR spec for wider review and discussion</a:t>
            </a:r>
          </a:p>
          <a:p>
            <a:endParaRPr lang="en-US" dirty="0" smtClean="0"/>
          </a:p>
          <a:p>
            <a:r>
              <a:rPr lang="en-US" dirty="0" smtClean="0"/>
              <a:t>Open </a:t>
            </a:r>
            <a:r>
              <a:rPr lang="en-US" dirty="0"/>
              <a:t>source software simulator based on AIR-IRI infrastructure</a:t>
            </a:r>
          </a:p>
          <a:p>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30130824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Main influences</a:t>
            </a:r>
            <a:endParaRPr lang="en-US" sz="2800" dirty="0">
              <a:solidFill>
                <a:schemeClr val="tx1"/>
              </a:solidFill>
            </a:endParaRPr>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7</a:t>
            </a:fld>
            <a:endParaRPr lang="en-US">
              <a:solidFill>
                <a:srgbClr val="000000"/>
              </a:solidFill>
            </a:endParaRPr>
          </a:p>
        </p:txBody>
      </p:sp>
      <p:sp>
        <p:nvSpPr>
          <p:cNvPr id="5" name="Cloud 4"/>
          <p:cNvSpPr/>
          <p:nvPr/>
        </p:nvSpPr>
        <p:spPr>
          <a:xfrm>
            <a:off x="2819400" y="1417589"/>
            <a:ext cx="3429000" cy="27774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BIR</a:t>
            </a:r>
            <a:endParaRPr lang="en-US" dirty="0">
              <a:solidFill>
                <a:schemeClr val="tx1"/>
              </a:solidFill>
            </a:endParaRPr>
          </a:p>
        </p:txBody>
      </p:sp>
      <p:sp>
        <p:nvSpPr>
          <p:cNvPr id="6" name="TextBox 5"/>
          <p:cNvSpPr txBox="1"/>
          <p:nvPr/>
        </p:nvSpPr>
        <p:spPr>
          <a:xfrm>
            <a:off x="3429000" y="914400"/>
            <a:ext cx="2454518" cy="369332"/>
          </a:xfrm>
          <a:prstGeom prst="rect">
            <a:avLst/>
          </a:prstGeom>
          <a:noFill/>
        </p:spPr>
        <p:txBody>
          <a:bodyPr wrap="none" rtlCol="0">
            <a:spAutoFit/>
          </a:bodyPr>
          <a:lstStyle/>
          <a:p>
            <a:r>
              <a:rPr lang="en-US" dirty="0" smtClean="0"/>
              <a:t>PIF group discussions</a:t>
            </a:r>
            <a:endParaRPr lang="en-US" dirty="0"/>
          </a:p>
        </p:txBody>
      </p:sp>
      <p:sp>
        <p:nvSpPr>
          <p:cNvPr id="7" name="TextBox 6"/>
          <p:cNvSpPr txBox="1"/>
          <p:nvPr/>
        </p:nvSpPr>
        <p:spPr>
          <a:xfrm>
            <a:off x="609600" y="1524000"/>
            <a:ext cx="1941685" cy="646331"/>
          </a:xfrm>
          <a:prstGeom prst="rect">
            <a:avLst/>
          </a:prstGeom>
          <a:noFill/>
        </p:spPr>
        <p:txBody>
          <a:bodyPr wrap="none" rtlCol="0">
            <a:spAutoFit/>
          </a:bodyPr>
          <a:lstStyle/>
          <a:p>
            <a:pPr algn="ctr"/>
            <a:r>
              <a:rPr lang="en-US" dirty="0" smtClean="0"/>
              <a:t>P4, RMT, AIR-IRI</a:t>
            </a:r>
          </a:p>
          <a:p>
            <a:pPr algn="ctr"/>
            <a:r>
              <a:rPr lang="en-US" dirty="0" smtClean="0"/>
              <a:t>school</a:t>
            </a:r>
            <a:endParaRPr lang="en-US" dirty="0"/>
          </a:p>
        </p:txBody>
      </p:sp>
      <p:sp>
        <p:nvSpPr>
          <p:cNvPr id="8" name="TextBox 7"/>
          <p:cNvSpPr txBox="1"/>
          <p:nvPr/>
        </p:nvSpPr>
        <p:spPr>
          <a:xfrm>
            <a:off x="6991242" y="1524000"/>
            <a:ext cx="851515" cy="646331"/>
          </a:xfrm>
          <a:prstGeom prst="rect">
            <a:avLst/>
          </a:prstGeom>
          <a:noFill/>
        </p:spPr>
        <p:txBody>
          <a:bodyPr wrap="none" rtlCol="0">
            <a:spAutoFit/>
          </a:bodyPr>
          <a:lstStyle/>
          <a:p>
            <a:pPr algn="ctr"/>
            <a:r>
              <a:rPr lang="en-US" dirty="0" smtClean="0"/>
              <a:t>POF</a:t>
            </a:r>
          </a:p>
          <a:p>
            <a:pPr algn="ctr"/>
            <a:r>
              <a:rPr lang="en-US" dirty="0" smtClean="0"/>
              <a:t>school</a:t>
            </a:r>
            <a:endParaRPr lang="en-US" dirty="0"/>
          </a:p>
        </p:txBody>
      </p:sp>
      <p:sp>
        <p:nvSpPr>
          <p:cNvPr id="9" name="TextBox 8"/>
          <p:cNvSpPr txBox="1"/>
          <p:nvPr/>
        </p:nvSpPr>
        <p:spPr>
          <a:xfrm>
            <a:off x="1058504" y="3048000"/>
            <a:ext cx="1043877" cy="646331"/>
          </a:xfrm>
          <a:prstGeom prst="rect">
            <a:avLst/>
          </a:prstGeom>
          <a:noFill/>
        </p:spPr>
        <p:txBody>
          <a:bodyPr wrap="none" rtlCol="0">
            <a:spAutoFit/>
          </a:bodyPr>
          <a:lstStyle/>
          <a:p>
            <a:pPr algn="ctr"/>
            <a:r>
              <a:rPr lang="en-US" dirty="0" err="1" smtClean="0"/>
              <a:t>NetASM</a:t>
            </a:r>
            <a:endParaRPr lang="en-US" dirty="0" smtClean="0"/>
          </a:p>
          <a:p>
            <a:pPr algn="ctr"/>
            <a:r>
              <a:rPr lang="en-US" dirty="0" smtClean="0"/>
              <a:t>school</a:t>
            </a:r>
            <a:endParaRPr lang="en-US" dirty="0"/>
          </a:p>
        </p:txBody>
      </p:sp>
      <p:sp>
        <p:nvSpPr>
          <p:cNvPr id="10" name="TextBox 9"/>
          <p:cNvSpPr txBox="1"/>
          <p:nvPr/>
        </p:nvSpPr>
        <p:spPr>
          <a:xfrm>
            <a:off x="6991242" y="3008531"/>
            <a:ext cx="851515" cy="646331"/>
          </a:xfrm>
          <a:prstGeom prst="rect">
            <a:avLst/>
          </a:prstGeom>
          <a:noFill/>
        </p:spPr>
        <p:txBody>
          <a:bodyPr wrap="none" rtlCol="0">
            <a:spAutoFit/>
          </a:bodyPr>
          <a:lstStyle/>
          <a:p>
            <a:pPr algn="ctr"/>
            <a:r>
              <a:rPr lang="en-US" dirty="0" smtClean="0"/>
              <a:t>PX</a:t>
            </a:r>
          </a:p>
          <a:p>
            <a:pPr algn="ctr"/>
            <a:r>
              <a:rPr lang="en-US" dirty="0" smtClean="0"/>
              <a:t>school</a:t>
            </a:r>
            <a:endParaRPr lang="en-US" dirty="0"/>
          </a:p>
        </p:txBody>
      </p:sp>
      <p:pic>
        <p:nvPicPr>
          <p:cNvPr id="1026" name="Picture 2" descr="https://upload.wikimedia.org/wikipedia/commons/8/82/2011_Trampeltier_15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347" y="4491894"/>
            <a:ext cx="1936053" cy="15358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buzzsharer.com/wp-content/uploads/2015/06/beautiful-running-hor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734" y="4491894"/>
            <a:ext cx="2309466" cy="15358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48200" y="5029200"/>
            <a:ext cx="810816" cy="646331"/>
          </a:xfrm>
          <a:prstGeom prst="rect">
            <a:avLst/>
          </a:prstGeom>
          <a:noFill/>
        </p:spPr>
        <p:txBody>
          <a:bodyPr wrap="square" rtlCol="0">
            <a:spAutoFit/>
          </a:bodyPr>
          <a:lstStyle/>
          <a:p>
            <a:pPr algn="ctr"/>
            <a:r>
              <a:rPr lang="en-US" dirty="0" smtClean="0"/>
              <a:t>rather than</a:t>
            </a:r>
            <a:endParaRPr lang="en-US" dirty="0"/>
          </a:p>
        </p:txBody>
      </p:sp>
      <p:sp>
        <p:nvSpPr>
          <p:cNvPr id="13" name="TextBox 12"/>
          <p:cNvSpPr txBox="1"/>
          <p:nvPr/>
        </p:nvSpPr>
        <p:spPr>
          <a:xfrm>
            <a:off x="1371600" y="5193268"/>
            <a:ext cx="914400" cy="369332"/>
          </a:xfrm>
          <a:prstGeom prst="rect">
            <a:avLst/>
          </a:prstGeom>
          <a:noFill/>
        </p:spPr>
        <p:txBody>
          <a:bodyPr wrap="square" rtlCol="0">
            <a:spAutoFit/>
          </a:bodyPr>
          <a:lstStyle/>
          <a:p>
            <a:pPr algn="ctr"/>
            <a:r>
              <a:rPr lang="en-US" dirty="0"/>
              <a:t>D</a:t>
            </a:r>
            <a:r>
              <a:rPr lang="en-US" dirty="0" smtClean="0"/>
              <a:t>esign</a:t>
            </a:r>
            <a:endParaRPr lang="en-US" dirty="0"/>
          </a:p>
        </p:txBody>
      </p:sp>
    </p:spTree>
    <p:extLst>
      <p:ext uri="{BB962C8B-B14F-4D97-AF65-F5344CB8AC3E}">
        <p14:creationId xmlns:p14="http://schemas.microsoft.com/office/powerpoint/2010/main" val="76640547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Key characteristics</a:t>
            </a:r>
            <a:endParaRPr lang="en-US" sz="2800" dirty="0">
              <a:solidFill>
                <a:schemeClr val="tx1"/>
              </a:solidFill>
            </a:endParaRPr>
          </a:p>
        </p:txBody>
      </p:sp>
      <p:sp>
        <p:nvSpPr>
          <p:cNvPr id="3" name="Content Placeholder 2"/>
          <p:cNvSpPr>
            <a:spLocks noGrp="1"/>
          </p:cNvSpPr>
          <p:nvPr>
            <p:ph idx="1"/>
          </p:nvPr>
        </p:nvSpPr>
        <p:spPr>
          <a:xfrm>
            <a:off x="485045" y="1295400"/>
            <a:ext cx="8228707" cy="4876800"/>
          </a:xfrm>
        </p:spPr>
        <p:txBody>
          <a:bodyPr>
            <a:normAutofit lnSpcReduction="10000"/>
          </a:bodyPr>
          <a:lstStyle/>
          <a:p>
            <a:r>
              <a:rPr lang="en-US" dirty="0" smtClean="0"/>
              <a:t>Top-level static packet data flow graph (linear pipeline at first)</a:t>
            </a:r>
          </a:p>
          <a:p>
            <a:r>
              <a:rPr lang="en-US" dirty="0" smtClean="0"/>
              <a:t>Each node is a “packet processor”</a:t>
            </a:r>
          </a:p>
          <a:p>
            <a:pPr lvl="1"/>
            <a:r>
              <a:rPr lang="en-US" dirty="0" smtClean="0"/>
              <a:t>Either a “control flow”: programmed processor</a:t>
            </a:r>
          </a:p>
          <a:p>
            <a:pPr lvl="1"/>
            <a:r>
              <a:rPr lang="en-US" dirty="0" smtClean="0"/>
              <a:t>Or an “other processor”: supplied processor</a:t>
            </a:r>
          </a:p>
          <a:p>
            <a:r>
              <a:rPr lang="en-US" dirty="0" smtClean="0"/>
              <a:t>A control flow involves traversing “basic blocks” to completion</a:t>
            </a:r>
          </a:p>
          <a:p>
            <a:pPr lvl="1"/>
            <a:r>
              <a:rPr lang="en-US" dirty="0" smtClean="0"/>
              <a:t>Captures both parsers and table match-action pipelines</a:t>
            </a:r>
          </a:p>
          <a:p>
            <a:r>
              <a:rPr lang="en-US" dirty="0" smtClean="0"/>
              <a:t>A basic block:</a:t>
            </a:r>
          </a:p>
          <a:p>
            <a:pPr lvl="1"/>
            <a:r>
              <a:rPr lang="en-US" dirty="0" smtClean="0"/>
              <a:t>Has optional defined local contexts of: header type, table</a:t>
            </a:r>
          </a:p>
          <a:p>
            <a:pPr lvl="1"/>
            <a:r>
              <a:rPr lang="en-US" dirty="0" smtClean="0"/>
              <a:t>Is passed a packet and an offset into the packet – where header is mapped</a:t>
            </a:r>
          </a:p>
          <a:p>
            <a:pPr lvl="1"/>
            <a:r>
              <a:rPr lang="en-US" dirty="0" smtClean="0"/>
              <a:t>Carries out header/metadata updates and/or calls on supplied methods</a:t>
            </a:r>
          </a:p>
          <a:p>
            <a:pPr lvl="1"/>
            <a:r>
              <a:rPr lang="en-US" dirty="0" smtClean="0"/>
              <a:t>Calculates next offset and next basic block </a:t>
            </a:r>
          </a:p>
          <a:p>
            <a:r>
              <a:rPr lang="en-US" dirty="0" smtClean="0"/>
              <a:t>Expressions are atomic</a:t>
            </a:r>
          </a:p>
          <a:p>
            <a:r>
              <a:rPr lang="en-US" dirty="0" smtClean="0"/>
              <a:t>Tables are header-in, header-out (not match-action abstraction)</a:t>
            </a:r>
          </a:p>
          <a:p>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233687196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4410A78-FCD3-504F-A7CA-129367DF0A0A}" type="slidenum">
              <a:rPr lang="en-US" smtClean="0">
                <a:solidFill>
                  <a:srgbClr val="000000"/>
                </a:solidFill>
              </a:rPr>
              <a:pPr>
                <a:defRPr/>
              </a:pPr>
              <a:t>9</a:t>
            </a:fld>
            <a:endParaRPr lang="en-US">
              <a:solidFill>
                <a:srgbClr val="000000"/>
              </a:solidFill>
            </a:endParaRPr>
          </a:p>
        </p:txBody>
      </p:sp>
      <p:sp>
        <p:nvSpPr>
          <p:cNvPr id="3" name="Content Placeholder 2"/>
          <p:cNvSpPr>
            <a:spLocks noGrp="1"/>
          </p:cNvSpPr>
          <p:nvPr>
            <p:ph sz="half" idx="1"/>
          </p:nvPr>
        </p:nvSpPr>
        <p:spPr>
          <a:xfrm>
            <a:off x="0" y="1371600"/>
            <a:ext cx="4648200" cy="4724400"/>
          </a:xfrm>
        </p:spPr>
        <p:txBody>
          <a:bodyPr>
            <a:normAutofit/>
          </a:bodyPr>
          <a:lstStyle/>
          <a:p>
            <a:pPr marL="0" indent="0">
              <a:buNone/>
            </a:pPr>
            <a:r>
              <a:rPr lang="en-US" sz="1100" dirty="0">
                <a:latin typeface="Courier New" panose="02070309020205020404" pitchFamily="49" charset="0"/>
                <a:cs typeface="Courier New" panose="02070309020205020404" pitchFamily="49" charset="0"/>
              </a:rPr>
              <a:t># These are the recognized top level BIR object types</a:t>
            </a:r>
          </a:p>
          <a:p>
            <a:pPr marL="0" indent="0">
              <a:buNone/>
            </a:pPr>
            <a:r>
              <a:rPr lang="en-US" sz="1100" dirty="0" err="1">
                <a:latin typeface="Courier New" panose="02070309020205020404" pitchFamily="49" charset="0"/>
                <a:cs typeface="Courier New" panose="02070309020205020404" pitchFamily="49" charset="0"/>
              </a:rPr>
              <a:t>air_types</a:t>
            </a: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 header</a:t>
            </a:r>
          </a:p>
          <a:p>
            <a:pPr marL="0" indent="0">
              <a:buNone/>
            </a:pPr>
            <a:r>
              <a:rPr lang="en-US" sz="1100" dirty="0">
                <a:latin typeface="Courier New" panose="02070309020205020404" pitchFamily="49" charset="0"/>
                <a:cs typeface="Courier New" panose="02070309020205020404" pitchFamily="49" charset="0"/>
              </a:rPr>
              <a:t>  - metadata</a:t>
            </a:r>
          </a:p>
          <a:p>
            <a:pPr marL="0" indent="0">
              <a:buNone/>
            </a:pPr>
            <a:r>
              <a:rPr lang="en-US" sz="1100" dirty="0">
                <a:latin typeface="Courier New" panose="02070309020205020404" pitchFamily="49" charset="0"/>
                <a:cs typeface="Courier New" panose="02070309020205020404" pitchFamily="49" charset="0"/>
              </a:rPr>
              <a:t>  - table</a:t>
            </a:r>
          </a:p>
          <a:p>
            <a:pPr marL="0" indent="0">
              <a:buNone/>
            </a:pPr>
            <a:r>
              <a:rPr lang="en-US" sz="1100" dirty="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other_module</a:t>
            </a:r>
            <a:endParaRPr lang="en-US" sz="11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basic_block</a:t>
            </a:r>
            <a:endParaRPr lang="en-US" sz="11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control_flow</a:t>
            </a:r>
            <a:endParaRPr lang="en-US" sz="11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other_processor</a:t>
            </a:r>
            <a:endParaRPr lang="en-US" sz="11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processor_layout</a:t>
            </a:r>
            <a:endParaRPr lang="en-US" sz="1100" dirty="0">
              <a:latin typeface="Courier New" panose="02070309020205020404" pitchFamily="49" charset="0"/>
              <a:cs typeface="Courier New" panose="02070309020205020404" pitchFamily="49" charset="0"/>
            </a:endParaRPr>
          </a:p>
          <a:p>
            <a:pPr marL="0" indent="0">
              <a:buNone/>
            </a:pPr>
            <a:endParaRPr lang="en-US" sz="1100" dirty="0">
              <a:latin typeface="Courier New" panose="02070309020205020404" pitchFamily="49" charset="0"/>
              <a:cs typeface="Courier New" panose="02070309020205020404" pitchFamily="49" charset="0"/>
            </a:endParaRPr>
          </a:p>
          <a:p>
            <a:pPr marL="0" indent="0">
              <a:buNone/>
            </a:pPr>
            <a:endParaRPr lang="en-US" sz="1100" dirty="0" smtClean="0">
              <a:latin typeface="Courier New" panose="02070309020205020404" pitchFamily="49" charset="0"/>
              <a:cs typeface="Courier New" panose="02070309020205020404" pitchFamily="49" charset="0"/>
            </a:endParaRPr>
          </a:p>
          <a:p>
            <a:pPr marL="0" indent="0">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These BIR objects must implement a process method</a:t>
            </a:r>
          </a:p>
          <a:p>
            <a:pPr marL="0" indent="0">
              <a:buNone/>
            </a:pPr>
            <a:r>
              <a:rPr lang="en-US" sz="1100" dirty="0" err="1">
                <a:latin typeface="Courier New" panose="02070309020205020404" pitchFamily="49" charset="0"/>
                <a:cs typeface="Courier New" panose="02070309020205020404" pitchFamily="49" charset="0"/>
              </a:rPr>
              <a:t>air_processors</a:t>
            </a: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control_flow</a:t>
            </a:r>
            <a:endParaRPr lang="en-US" sz="11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other_processor</a:t>
            </a:r>
            <a:endParaRPr lang="en-US" sz="1100" dirty="0">
              <a:latin typeface="Courier New" panose="02070309020205020404" pitchFamily="49" charset="0"/>
              <a:cs typeface="Courier New" panose="02070309020205020404" pitchFamily="49" charset="0"/>
            </a:endParaRPr>
          </a:p>
          <a:p>
            <a:endParaRPr lang="en-US" dirty="0"/>
          </a:p>
        </p:txBody>
      </p:sp>
      <p:sp>
        <p:nvSpPr>
          <p:cNvPr id="5" name="Content Placeholder 4"/>
          <p:cNvSpPr>
            <a:spLocks noGrp="1"/>
          </p:cNvSpPr>
          <p:nvPr>
            <p:ph sz="half" idx="2"/>
          </p:nvPr>
        </p:nvSpPr>
        <p:spPr>
          <a:xfrm>
            <a:off x="4648200" y="1371600"/>
            <a:ext cx="4572000" cy="4908550"/>
          </a:xfrm>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 These are the attributes each object type supports</a:t>
            </a:r>
          </a:p>
          <a:p>
            <a:pPr marL="0" indent="0">
              <a:buNone/>
            </a:pPr>
            <a:r>
              <a:rPr lang="en-US" dirty="0">
                <a:latin typeface="Courier New" panose="02070309020205020404" pitchFamily="49" charset="0"/>
                <a:cs typeface="Courier New" panose="02070309020205020404" pitchFamily="49" charset="0"/>
              </a:rPr>
              <a:t># All objects support the type and doc attributes</a:t>
            </a:r>
          </a:p>
          <a:p>
            <a:pPr marL="0" indent="0">
              <a:buNone/>
            </a:pPr>
            <a:r>
              <a:rPr lang="en-US" dirty="0" err="1">
                <a:latin typeface="Courier New" panose="02070309020205020404" pitchFamily="49" charset="0"/>
                <a:cs typeface="Courier New" panose="02070309020205020404" pitchFamily="49" charset="0"/>
              </a:rPr>
              <a:t>air_attributes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header :</a:t>
            </a:r>
          </a:p>
          <a:p>
            <a:pPr marL="0" indent="0">
              <a:buNone/>
            </a:pPr>
            <a:r>
              <a:rPr lang="en-US" dirty="0">
                <a:latin typeface="Courier New" panose="02070309020205020404" pitchFamily="49" charset="0"/>
                <a:cs typeface="Courier New" panose="02070309020205020404" pitchFamily="49" charset="0"/>
              </a:rPr>
              <a:t>    - fields</a:t>
            </a:r>
          </a:p>
          <a:p>
            <a:pPr marL="0" indent="0">
              <a:buNone/>
            </a:pPr>
            <a:r>
              <a:rPr lang="en-US" dirty="0">
                <a:latin typeface="Courier New" panose="02070309020205020404" pitchFamily="49" charset="0"/>
                <a:cs typeface="Courier New" panose="02070309020205020404" pitchFamily="49" charset="0"/>
              </a:rPr>
              <a:t>  metadata :</a:t>
            </a:r>
          </a:p>
          <a:p>
            <a:pPr marL="0" indent="0">
              <a:buNone/>
            </a:pPr>
            <a:r>
              <a:rPr lang="en-US" dirty="0">
                <a:latin typeface="Courier New" panose="02070309020205020404" pitchFamily="49" charset="0"/>
                <a:cs typeface="Courier New" panose="02070309020205020404" pitchFamily="49" charset="0"/>
              </a:rPr>
              <a:t>    - fields</a:t>
            </a:r>
          </a:p>
          <a:p>
            <a:pPr marL="0"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initial_values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table :</a:t>
            </a:r>
          </a:p>
          <a:p>
            <a:pPr marL="0" indent="0">
              <a:buNone/>
            </a:pPr>
            <a:r>
              <a:rPr lang="en-US" dirty="0">
                <a:latin typeface="Courier New" panose="02070309020205020404" pitchFamily="49" charset="0"/>
                <a:cs typeface="Courier New" panose="02070309020205020404" pitchFamily="49" charset="0"/>
              </a:rPr>
              <a:t>    - type</a:t>
            </a:r>
          </a:p>
          <a:p>
            <a:pPr marL="0" indent="0">
              <a:buNone/>
            </a:pPr>
            <a:r>
              <a:rPr lang="en-US" dirty="0">
                <a:latin typeface="Courier New" panose="02070309020205020404" pitchFamily="49" charset="0"/>
                <a:cs typeface="Courier New" panose="02070309020205020404" pitchFamily="49" charset="0"/>
              </a:rPr>
              <a:t>    - depth</a:t>
            </a:r>
          </a:p>
          <a:p>
            <a:pPr marL="0" indent="0">
              <a:buNone/>
            </a:pPr>
            <a:r>
              <a:rPr lang="en-US" dirty="0">
                <a:latin typeface="Courier New" panose="02070309020205020404" pitchFamily="49" charset="0"/>
                <a:cs typeface="Courier New" panose="02070309020205020404" pitchFamily="49" charset="0"/>
              </a:rPr>
              <a:t>    - request</a:t>
            </a:r>
          </a:p>
          <a:p>
            <a:pPr marL="0" indent="0">
              <a:buNone/>
            </a:pPr>
            <a:r>
              <a:rPr lang="en-US" dirty="0">
                <a:latin typeface="Courier New" panose="02070309020205020404" pitchFamily="49" charset="0"/>
                <a:cs typeface="Courier New" panose="02070309020205020404" pitchFamily="49" charset="0"/>
              </a:rPr>
              <a:t>    - response</a:t>
            </a:r>
          </a:p>
          <a:p>
            <a:pPr marL="0" indent="0">
              <a:buNone/>
            </a:pPr>
            <a:r>
              <a:rPr lang="en-US" dirty="0">
                <a:latin typeface="Courier New" panose="02070309020205020404" pitchFamily="49" charset="0"/>
                <a:cs typeface="Courier New" panose="02070309020205020404" pitchFamily="49" charset="0"/>
              </a:rPr>
              <a:t>    - operations</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other_module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operations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basic_block</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local_header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local_table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instructions</a:t>
            </a:r>
          </a:p>
          <a:p>
            <a:pPr marL="0"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next_offset_block</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control_flow</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start_offset_block</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other_processor</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class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processor_layout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format</a:t>
            </a:r>
          </a:p>
          <a:p>
            <a:pPr marL="0" indent="0">
              <a:buNone/>
            </a:pPr>
            <a:r>
              <a:rPr lang="en-US" dirty="0">
                <a:latin typeface="Courier New" panose="02070309020205020404" pitchFamily="49" charset="0"/>
                <a:cs typeface="Courier New" panose="02070309020205020404" pitchFamily="49" charset="0"/>
              </a:rPr>
              <a:t>    - implementation</a:t>
            </a:r>
          </a:p>
          <a:p>
            <a:endParaRPr lang="en-US" dirty="0"/>
          </a:p>
        </p:txBody>
      </p:sp>
      <p:sp>
        <p:nvSpPr>
          <p:cNvPr id="2" name="Title 1"/>
          <p:cNvSpPr>
            <a:spLocks noGrp="1"/>
          </p:cNvSpPr>
          <p:nvPr>
            <p:ph type="title"/>
          </p:nvPr>
        </p:nvSpPr>
        <p:spPr>
          <a:xfrm>
            <a:off x="457200" y="152400"/>
            <a:ext cx="6629400" cy="762000"/>
          </a:xfrm>
        </p:spPr>
        <p:txBody>
          <a:bodyPr>
            <a:normAutofit fontScale="90000"/>
          </a:bodyPr>
          <a:lstStyle/>
          <a:p>
            <a:r>
              <a:rPr lang="en-US" sz="3100" dirty="0" smtClean="0"/>
              <a:t>Using the AIR meta infrastructure</a:t>
            </a:r>
            <a:r>
              <a:rPr lang="en-US" dirty="0" smtClean="0"/>
              <a:t/>
            </a:r>
            <a:br>
              <a:rPr lang="en-US" dirty="0" smtClean="0"/>
            </a:br>
            <a:r>
              <a:rPr lang="en-US" sz="2400" dirty="0" smtClean="0"/>
              <a:t>New </a:t>
            </a:r>
            <a:r>
              <a:rPr lang="en-US" sz="2400" dirty="0" err="1" smtClean="0"/>
              <a:t>meta.yml</a:t>
            </a:r>
            <a:r>
              <a:rPr lang="en-US" sz="2400" dirty="0" smtClean="0"/>
              <a:t> specification (current draft)</a:t>
            </a:r>
            <a:endParaRPr lang="en-US" dirty="0"/>
          </a:p>
        </p:txBody>
      </p:sp>
    </p:spTree>
    <p:extLst>
      <p:ext uri="{BB962C8B-B14F-4D97-AF65-F5344CB8AC3E}">
        <p14:creationId xmlns:p14="http://schemas.microsoft.com/office/powerpoint/2010/main" val="626963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8434</TotalTime>
  <Words>1115</Words>
  <Application>Microsoft Office PowerPoint</Application>
  <PresentationFormat>On-screen Show (4:3)</PresentationFormat>
  <Paragraphs>216</Paragraphs>
  <Slides>17</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Courier New</vt:lpstr>
      <vt:lpstr>Gill Sans</vt:lpstr>
      <vt:lpstr>Helvetica</vt:lpstr>
      <vt:lpstr>Helvetica Light</vt:lpstr>
      <vt:lpstr>Lucida Grande</vt:lpstr>
      <vt:lpstr>ヒラギノ角ゴ ProN W3</vt:lpstr>
      <vt:lpstr>ONF</vt:lpstr>
      <vt:lpstr>ONF Title</vt:lpstr>
      <vt:lpstr>Open Source SDN –  Protocol Independent Forwarding</vt:lpstr>
      <vt:lpstr>Open Source SDN Meeting Parameters </vt:lpstr>
      <vt:lpstr>Today’s PIF agenda</vt:lpstr>
      <vt:lpstr>Actions from last meeting</vt:lpstr>
      <vt:lpstr>PowerPoint Presentation</vt:lpstr>
      <vt:lpstr>BIR: the “B” IR</vt:lpstr>
      <vt:lpstr>Main influences</vt:lpstr>
      <vt:lpstr>Key characteristics</vt:lpstr>
      <vt:lpstr>Using the AIR meta infrastructure New meta.yml specification (current draft)</vt:lpstr>
      <vt:lpstr>Mapping AIR-IRI types to BIR types</vt:lpstr>
      <vt:lpstr>Control flow</vt:lpstr>
      <vt:lpstr>Basic block instructions</vt:lpstr>
      <vt:lpstr>Expressions</vt:lpstr>
      <vt:lpstr>Tables</vt:lpstr>
      <vt:lpstr>Other topics pending</vt:lpstr>
      <vt:lpstr>PowerPoint Presentation</vt:lpstr>
      <vt:lpstr>ONF definition of stable IR Question from Dan Pitt, prompted by Michael Orr (CAB)</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175</cp:revision>
  <cp:lastPrinted>2015-02-05T23:24:16Z</cp:lastPrinted>
  <dcterms:created xsi:type="dcterms:W3CDTF">2013-04-17T18:00:25Z</dcterms:created>
  <dcterms:modified xsi:type="dcterms:W3CDTF">2015-10-13T18:03:23Z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