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72" r:id="rId1"/>
  </p:sldMasterIdLst>
  <p:notesMasterIdLst>
    <p:notesMasterId r:id="rId9"/>
  </p:notesMasterIdLst>
  <p:sldIdLst>
    <p:sldId id="345" r:id="rId2"/>
    <p:sldId id="386" r:id="rId3"/>
    <p:sldId id="387" r:id="rId4"/>
    <p:sldId id="385" r:id="rId5"/>
    <p:sldId id="379" r:id="rId6"/>
    <p:sldId id="389" r:id="rId7"/>
    <p:sldId id="390" r:id="rId8"/>
  </p:sldIdLst>
  <p:sldSz cx="9144000" cy="6858000" type="letter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1393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42787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64179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285573" algn="ctr" rtl="0" fontAlgn="base">
      <a:spcBef>
        <a:spcPct val="0"/>
      </a:spcBef>
      <a:spcAft>
        <a:spcPct val="0"/>
      </a:spcAft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606966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928359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249753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2571146" algn="l" defTabSz="321393" rtl="0" eaLnBrk="1" latinLnBrk="0" hangingPunct="1">
      <a:defRPr sz="29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45">
          <p15:clr>
            <a:srgbClr val="A4A3A4"/>
          </p15:clr>
        </p15:guide>
        <p15:guide id="2" pos="5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ECD"/>
    <a:srgbClr val="00397B"/>
    <a:srgbClr val="FFFFCC"/>
    <a:srgbClr val="DCE21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607" autoAdjust="0"/>
    <p:restoredTop sz="98911" autoAdjust="0"/>
  </p:normalViewPr>
  <p:slideViewPr>
    <p:cSldViewPr snapToGrid="0" snapToObjects="1">
      <p:cViewPr varScale="1">
        <p:scale>
          <a:sx n="68" d="100"/>
          <a:sy n="68" d="100"/>
        </p:scale>
        <p:origin x="-1744" y="-60"/>
      </p:cViewPr>
      <p:guideLst>
        <p:guide orient="horz" pos="945"/>
        <p:guide pos="5470"/>
      </p:guideLst>
    </p:cSldViewPr>
  </p:slideViewPr>
  <p:outlineViewPr>
    <p:cViewPr>
      <p:scale>
        <a:sx n="33" d="100"/>
        <a:sy n="33" d="100"/>
      </p:scale>
      <p:origin x="0" y="22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53B1D51-1B1C-5440-9936-6A5C6A4D6414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1AAF2E-E393-4D48-8B39-6E2810425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78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2145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42915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64372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8582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9"/>
            <a:ext cx="7773293" cy="1470049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43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0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 algn="ctr">
              <a:buNone/>
              <a:defRPr sz="2600">
                <a:solidFill>
                  <a:srgbClr val="00397B"/>
                </a:solidFill>
              </a:defRPr>
            </a:lvl1pPr>
            <a:lvl2pPr marL="321393" indent="0" algn="ctr">
              <a:buNone/>
              <a:defRPr/>
            </a:lvl2pPr>
            <a:lvl3pPr marL="642787" indent="0" algn="ctr">
              <a:buNone/>
              <a:defRPr/>
            </a:lvl3pPr>
            <a:lvl4pPr marL="964179" indent="0" algn="ctr">
              <a:buNone/>
              <a:defRPr/>
            </a:lvl4pPr>
            <a:lvl5pPr marL="1285573" indent="0" algn="ctr">
              <a:buNone/>
              <a:defRPr/>
            </a:lvl5pPr>
            <a:lvl6pPr marL="1606966" indent="0" algn="ctr">
              <a:buNone/>
              <a:defRPr/>
            </a:lvl6pPr>
            <a:lvl7pPr marL="1928359" indent="0" algn="ctr">
              <a:buNone/>
              <a:defRPr/>
            </a:lvl7pPr>
            <a:lvl8pPr marL="2249753" indent="0" algn="ctr">
              <a:buNone/>
              <a:defRPr/>
            </a:lvl8pPr>
            <a:lvl9pPr marL="257114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4446984" y="6575059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E00578-A74E-F745-9ADA-726725969A1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688489" y="6575059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27 February </a:t>
            </a: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2015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64640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CBE8-4625-E640-8A63-AA4B5D706E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6954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071563"/>
            <a:ext cx="2057176" cy="5054202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9"/>
            <a:ext cx="6064374" cy="5851177"/>
          </a:xfrm>
          <a:prstGeom prst="rect">
            <a:avLst/>
          </a:prstGeom>
        </p:spPr>
        <p:txBody>
          <a:bodyPr vert="eaVert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EBE37-FFBB-5A4B-B19F-8E2352FE27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891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3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75059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rgbClr val="00206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55E00578-A74E-F745-9ADA-726725969A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688489" y="6575059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27 February </a:t>
            </a:r>
            <a:r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2015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72479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vert="horz" lIns="64279" tIns="32139" rIns="64279" bIns="32139" anchor="t"/>
          <a:lstStyle>
            <a:lvl1pPr algn="l">
              <a:defRPr sz="2800" b="1" cap="all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4"/>
            <a:ext cx="7772176" cy="15001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500">
                <a:solidFill>
                  <a:srgbClr val="00397B"/>
                </a:solidFill>
              </a:defRPr>
            </a:lvl1pPr>
            <a:lvl2pPr marL="321393" indent="0">
              <a:buNone/>
              <a:defRPr sz="1300"/>
            </a:lvl2pPr>
            <a:lvl3pPr marL="642787" indent="0">
              <a:buNone/>
              <a:defRPr sz="1100"/>
            </a:lvl3pPr>
            <a:lvl4pPr marL="964179" indent="0">
              <a:buNone/>
              <a:defRPr sz="1000"/>
            </a:lvl4pPr>
            <a:lvl5pPr marL="1285573" indent="0">
              <a:buNone/>
              <a:defRPr sz="1000"/>
            </a:lvl5pPr>
            <a:lvl6pPr marL="1606966" indent="0">
              <a:buNone/>
              <a:defRPr sz="1000"/>
            </a:lvl6pPr>
            <a:lvl7pPr marL="1928359" indent="0">
              <a:buNone/>
              <a:defRPr sz="1000"/>
            </a:lvl7pPr>
            <a:lvl8pPr marL="2249753" indent="0">
              <a:buNone/>
              <a:defRPr sz="1000"/>
            </a:lvl8pPr>
            <a:lvl9pPr marL="257114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020DF-2E23-DA45-B2E9-4E3C316C62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042888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311057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8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defRPr sz="2000">
                <a:solidFill>
                  <a:srgbClr val="00397B"/>
                </a:solidFill>
              </a:defRPr>
            </a:lvl1pPr>
            <a:lvl2pPr>
              <a:defRPr sz="1700">
                <a:solidFill>
                  <a:srgbClr val="00397B"/>
                </a:solidFill>
              </a:defRPr>
            </a:lvl2pPr>
            <a:lvl3pPr>
              <a:defRPr sz="1500">
                <a:solidFill>
                  <a:srgbClr val="00397B"/>
                </a:solidFill>
              </a:defRPr>
            </a:lvl3pPr>
            <a:lvl4pPr>
              <a:defRPr sz="1300">
                <a:solidFill>
                  <a:srgbClr val="00397B"/>
                </a:solidFill>
              </a:defRPr>
            </a:lvl4pPr>
            <a:lvl5pPr>
              <a:defRPr sz="1300">
                <a:solidFill>
                  <a:srgbClr val="00397B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FEF5C-9FA2-CC42-B1F9-D2DBD2E031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157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8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marL="0" indent="0">
              <a:buNone/>
              <a:defRPr sz="1700" b="1">
                <a:solidFill>
                  <a:srgbClr val="00397B"/>
                </a:solidFill>
              </a:defRPr>
            </a:lvl1pPr>
            <a:lvl2pPr marL="321393" indent="0">
              <a:buNone/>
              <a:defRPr sz="1500" b="1"/>
            </a:lvl2pPr>
            <a:lvl3pPr marL="642787" indent="0">
              <a:buNone/>
              <a:defRPr sz="1300" b="1"/>
            </a:lvl3pPr>
            <a:lvl4pPr marL="964179" indent="0">
              <a:buNone/>
              <a:defRPr sz="1100" b="1"/>
            </a:lvl4pPr>
            <a:lvl5pPr marL="1285573" indent="0">
              <a:buNone/>
              <a:defRPr sz="1100" b="1"/>
            </a:lvl5pPr>
            <a:lvl6pPr marL="1606966" indent="0">
              <a:buNone/>
              <a:defRPr sz="1100" b="1"/>
            </a:lvl6pPr>
            <a:lvl7pPr marL="1928359" indent="0">
              <a:buNone/>
              <a:defRPr sz="1100" b="1"/>
            </a:lvl7pPr>
            <a:lvl8pPr marL="2249753" indent="0">
              <a:buNone/>
              <a:defRPr sz="1100" b="1"/>
            </a:lvl8pPr>
            <a:lvl9pPr marL="257114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buClr>
                <a:srgbClr val="DCE214"/>
              </a:buClr>
              <a:defRPr sz="1700">
                <a:solidFill>
                  <a:srgbClr val="00397B"/>
                </a:solidFill>
              </a:defRPr>
            </a:lvl1pPr>
            <a:lvl2pPr>
              <a:buClr>
                <a:srgbClr val="DCE214"/>
              </a:buClr>
              <a:defRPr sz="1500">
                <a:solidFill>
                  <a:srgbClr val="00397B"/>
                </a:solidFill>
              </a:defRPr>
            </a:lvl2pPr>
            <a:lvl3pPr>
              <a:buClr>
                <a:srgbClr val="DCE214"/>
              </a:buClr>
              <a:defRPr sz="1300">
                <a:solidFill>
                  <a:srgbClr val="00397B"/>
                </a:solidFill>
              </a:defRPr>
            </a:lvl3pPr>
            <a:lvl4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4pPr>
            <a:lvl5pPr>
              <a:buClr>
                <a:srgbClr val="DCE214"/>
              </a:buClr>
              <a:defRPr sz="1100">
                <a:solidFill>
                  <a:srgbClr val="00397B"/>
                </a:solidFill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313BC-F93B-404A-98E3-B2CF7491B5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8746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6257479" cy="1143000"/>
          </a:xfrm>
          <a:prstGeom prst="rect">
            <a:avLst/>
          </a:prstGeom>
        </p:spPr>
        <p:txBody>
          <a:bodyPr vert="horz" lIns="64279" tIns="32139" rIns="64279" bIns="32139"/>
          <a:lstStyle>
            <a:lvl1pPr algn="l">
              <a:defRPr sz="3200">
                <a:solidFill>
                  <a:srgbClr val="42BEC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CF445-B826-7E4D-83B9-DF78E81D7E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95136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25438-CCF1-B845-A4FE-250287EC9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7154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79" tIns="32139" rIns="64279" bIns="32139"/>
          <a:lstStyle>
            <a:lvl1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200">
                <a:solidFill>
                  <a:srgbClr val="00397B"/>
                </a:solidFill>
              </a:defRPr>
            </a:lvl1pPr>
            <a:lvl2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2000">
                <a:solidFill>
                  <a:srgbClr val="00397B"/>
                </a:solidFill>
              </a:defRPr>
            </a:lvl2pPr>
            <a:lvl3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700">
                <a:solidFill>
                  <a:srgbClr val="00397B"/>
                </a:solidFill>
              </a:defRPr>
            </a:lvl3pPr>
            <a:lvl4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4pPr>
            <a:lvl5pPr>
              <a:spcBef>
                <a:spcPts val="422"/>
              </a:spcBef>
              <a:spcAft>
                <a:spcPts val="422"/>
              </a:spcAft>
              <a:buClr>
                <a:srgbClr val="DCE214"/>
              </a:buClr>
              <a:defRPr sz="1500">
                <a:solidFill>
                  <a:srgbClr val="00397B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9"/>
            <a:ext cx="3008189" cy="469031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107BB-55B8-6F44-AF2C-6A6CD1AEFC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5042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5"/>
            <a:ext cx="5486177" cy="567034"/>
          </a:xfrm>
          <a:prstGeom prst="rect">
            <a:avLst/>
          </a:prstGeom>
        </p:spPr>
        <p:txBody>
          <a:bodyPr vert="horz" lIns="64279" tIns="32139" rIns="64279" bIns="32139" anchor="b"/>
          <a:lstStyle>
            <a:lvl1pPr algn="l">
              <a:defRPr sz="1500" b="1">
                <a:solidFill>
                  <a:srgbClr val="00397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1"/>
            <a:ext cx="5486177" cy="4114354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2200"/>
            </a:lvl1pPr>
            <a:lvl2pPr marL="321393" indent="0">
              <a:buNone/>
              <a:defRPr sz="2000"/>
            </a:lvl2pPr>
            <a:lvl3pPr marL="642787" indent="0">
              <a:buNone/>
              <a:defRPr sz="1700"/>
            </a:lvl3pPr>
            <a:lvl4pPr marL="964179" indent="0">
              <a:buNone/>
              <a:defRPr sz="1500"/>
            </a:lvl4pPr>
            <a:lvl5pPr marL="1285573" indent="0">
              <a:buNone/>
              <a:defRPr sz="1500"/>
            </a:lvl5pPr>
            <a:lvl6pPr marL="1606966" indent="0">
              <a:buNone/>
              <a:defRPr sz="1500"/>
            </a:lvl6pPr>
            <a:lvl7pPr marL="1928359" indent="0">
              <a:buNone/>
              <a:defRPr sz="1500"/>
            </a:lvl7pPr>
            <a:lvl8pPr marL="2249753" indent="0">
              <a:buNone/>
              <a:defRPr sz="1500"/>
            </a:lvl8pPr>
            <a:lvl9pPr marL="2571146" indent="0">
              <a:buNone/>
              <a:defRPr sz="15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  <a:prstGeom prst="rect">
            <a:avLst/>
          </a:prstGeom>
        </p:spPr>
        <p:txBody>
          <a:bodyPr vert="horz" lIns="64279" tIns="32139" rIns="64279" bIns="32139"/>
          <a:lstStyle>
            <a:lvl1pPr marL="0" indent="0">
              <a:buNone/>
              <a:defRPr sz="1000">
                <a:solidFill>
                  <a:srgbClr val="00397B"/>
                </a:solidFill>
              </a:defRPr>
            </a:lvl1pPr>
            <a:lvl2pPr marL="321393" indent="0">
              <a:buNone/>
              <a:defRPr sz="900"/>
            </a:lvl2pPr>
            <a:lvl3pPr marL="642787" indent="0">
              <a:buNone/>
              <a:defRPr sz="700"/>
            </a:lvl3pPr>
            <a:lvl4pPr marL="964179" indent="0">
              <a:buNone/>
              <a:defRPr sz="700"/>
            </a:lvl4pPr>
            <a:lvl5pPr marL="1285573" indent="0">
              <a:buNone/>
              <a:defRPr sz="700"/>
            </a:lvl5pPr>
            <a:lvl6pPr marL="1606966" indent="0">
              <a:buNone/>
              <a:defRPr sz="700"/>
            </a:lvl6pPr>
            <a:lvl7pPr marL="1928359" indent="0">
              <a:buNone/>
              <a:defRPr sz="700"/>
            </a:lvl7pPr>
            <a:lvl8pPr marL="2249753" indent="0">
              <a:buNone/>
              <a:defRPr sz="700"/>
            </a:lvl8pPr>
            <a:lvl9pPr marL="2571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3B31-74F7-1D41-809B-E0FBF15E9A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26017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9773" y="212080"/>
            <a:ext cx="2178844" cy="8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446984" y="6509742"/>
            <a:ext cx="241102" cy="258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64279" tIns="32139" rIns="64279" bIns="3213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smtClean="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522264" indent="-200871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803483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124877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446270" indent="-160696" eaLnBrk="0" hangingPunct="0"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6766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089056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2410449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2731842" indent="-160696" algn="ctr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55E00578-A74E-F745-9ADA-726725969A1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39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78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17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573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24931" indent="-40174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397" indent="-40174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863" indent="-40174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328" indent="-40174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794" indent="-401742" algn="l" rtl="0" eaLnBrk="0" fontAlgn="base" hangingPunct="0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186" indent="-40174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580" indent="-40174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973" indent="-40174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367" indent="-40174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7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7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6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59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53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46" algn="l" defTabSz="32139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IR Questions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Ben Mack-Crane</a:t>
            </a:r>
          </a:p>
          <a:p>
            <a:r>
              <a:rPr lang="en-US" smtClean="0"/>
              <a:t>Huawei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14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required in an IR?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Match Action Table definitions</a:t>
            </a:r>
            <a:endParaRPr lang="en-US" smtClean="0"/>
          </a:p>
          <a:p>
            <a:r>
              <a:rPr lang="en-US" smtClean="0"/>
              <a:t>Data definitions</a:t>
            </a:r>
          </a:p>
          <a:p>
            <a:pPr lvl="1"/>
            <a:r>
              <a:rPr lang="en-US" smtClean="0"/>
              <a:t>Packet data (Header)</a:t>
            </a:r>
          </a:p>
          <a:p>
            <a:pPr lvl="1"/>
            <a:r>
              <a:rPr lang="en-US" smtClean="0"/>
              <a:t>Packet metadata</a:t>
            </a:r>
          </a:p>
          <a:p>
            <a:pPr lvl="1"/>
            <a:r>
              <a:rPr lang="en-US" smtClean="0"/>
              <a:t>Global and/or flow table metadata</a:t>
            </a:r>
          </a:p>
          <a:p>
            <a:r>
              <a:rPr lang="en-US" smtClean="0"/>
              <a:t>Action definitions</a:t>
            </a:r>
          </a:p>
          <a:p>
            <a:pPr lvl="1"/>
            <a:r>
              <a:rPr lang="en-US" smtClean="0"/>
              <a:t>Invoka</a:t>
            </a:r>
            <a:r>
              <a:rPr lang="en-US" smtClean="0">
                <a:solidFill>
                  <a:srgbClr val="002060"/>
                </a:solidFill>
              </a:rPr>
              <a:t>bl</a:t>
            </a:r>
            <a:r>
              <a:rPr lang="en-US" smtClean="0"/>
              <a:t>e procedures that operate on packets and metadata</a:t>
            </a:r>
          </a:p>
          <a:p>
            <a:r>
              <a:rPr lang="en-US" smtClean="0"/>
              <a:t>Event definitions?</a:t>
            </a:r>
          </a:p>
          <a:p>
            <a:pPr lvl="1"/>
            <a:r>
              <a:rPr lang="en-US" smtClean="0"/>
              <a:t>Are these variable or can we define a fixed set of event types?</a:t>
            </a:r>
          </a:p>
          <a:p>
            <a:pPr lvl="2"/>
            <a:r>
              <a:rPr lang="en-US" smtClean="0"/>
              <a:t>Packet received</a:t>
            </a:r>
          </a:p>
          <a:p>
            <a:pPr lvl="2"/>
            <a:r>
              <a:rPr lang="en-US" smtClean="0"/>
              <a:t>Timer expired</a:t>
            </a:r>
          </a:p>
          <a:p>
            <a:pPr lvl="2"/>
            <a:r>
              <a:rPr lang="en-US" smtClean="0"/>
              <a:t>Condition met (e.g., threshold crossing)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we experimenting with?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Parser</a:t>
            </a:r>
          </a:p>
          <a:p>
            <a:r>
              <a:rPr lang="en-US" smtClean="0"/>
              <a:t>Control Flow</a:t>
            </a:r>
          </a:p>
          <a:p>
            <a:r>
              <a:rPr lang="en-US" smtClean="0"/>
              <a:t>Hardware Abstraction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877078" y="4245429"/>
            <a:ext cx="6867330" cy="905070"/>
          </a:xfrm>
          <a:prstGeom prst="rect">
            <a:avLst/>
          </a:prstGeom>
          <a:solidFill>
            <a:srgbClr val="42BEC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How is this done with OpenFlow datapath models today?</a:t>
            </a:r>
            <a:b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</a:b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/>
            </a:r>
            <a:b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</a:b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What can we add in the IR and what are the tradeoffs? </a:t>
            </a:r>
            <a:endParaRPr kumimoji="0" lang="en-US" sz="4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800" smtClean="0"/>
              <a:t>OpenFlow TTP</a:t>
            </a:r>
          </a:p>
          <a:p>
            <a:r>
              <a:rPr lang="en-US" smtClean="0"/>
              <a:t>Parse graph implicit in OpenFlow</a:t>
            </a:r>
          </a:p>
          <a:p>
            <a:pPr lvl="1"/>
            <a:r>
              <a:rPr lang="en-US" smtClean="0"/>
              <a:t>Or at least unspecified…</a:t>
            </a:r>
          </a:p>
          <a:p>
            <a:r>
              <a:rPr lang="en-US" smtClean="0"/>
              <a:t>Packet formats constrained by table pattern</a:t>
            </a:r>
          </a:p>
          <a:p>
            <a:pPr lvl="1"/>
            <a:r>
              <a:rPr lang="en-US" smtClean="0"/>
              <a:t>Explicit match on protocol ID with fixed value</a:t>
            </a:r>
          </a:p>
          <a:p>
            <a:pPr lvl="1"/>
            <a:r>
              <a:rPr lang="en-US" smtClean="0"/>
              <a:t>OpenFlow match field prerequisites</a:t>
            </a:r>
          </a:p>
          <a:p>
            <a:pPr lvl="1"/>
            <a:r>
              <a:rPr lang="en-US" smtClean="0"/>
              <a:t>Can be further constrained by </a:t>
            </a:r>
            <a:r>
              <a:rPr lang="en-US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flow_paths</a:t>
            </a:r>
            <a:endParaRPr lang="en-US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sz="2800" smtClean="0"/>
              <a:t>AIR meta.yaml</a:t>
            </a:r>
          </a:p>
          <a:p>
            <a:r>
              <a:rPr lang="en-US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parser</a:t>
            </a:r>
            <a:r>
              <a:rPr lang="en-US" sz="1800" smtClean="0"/>
              <a:t> </a:t>
            </a:r>
            <a:r>
              <a:rPr lang="en-US" smtClean="0"/>
              <a:t>provides a parse graph and protocol ID bindings</a:t>
            </a:r>
          </a:p>
          <a:p>
            <a:pPr lvl="1"/>
            <a:r>
              <a:rPr lang="en-US" smtClean="0"/>
              <a:t>Parse graph is a directed graph connecting </a:t>
            </a:r>
            <a:r>
              <a:rPr lang="en-US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parse_state</a:t>
            </a:r>
            <a:r>
              <a:rPr lang="en-US" smtClean="0"/>
              <a:t> values</a:t>
            </a:r>
          </a:p>
          <a:p>
            <a:pPr lvl="1"/>
            <a:r>
              <a:rPr lang="en-US" smtClean="0"/>
              <a:t>Binds protocol ID field values (</a:t>
            </a:r>
            <a:r>
              <a:rPr lang="en-US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select_value</a:t>
            </a:r>
            <a:r>
              <a:rPr lang="en-US" smtClean="0"/>
              <a:t>)</a:t>
            </a:r>
          </a:p>
          <a:p>
            <a:pPr lvl="2"/>
            <a:r>
              <a:rPr lang="en-US" u="sng" smtClean="0"/>
              <a:t>Also </a:t>
            </a:r>
            <a:r>
              <a:rPr lang="en-US" sz="1700" b="1" u="sng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value_set</a:t>
            </a:r>
            <a:r>
              <a:rPr lang="en-US" u="sng" smtClean="0"/>
              <a:t> can be referenced in parser</a:t>
            </a:r>
            <a:endParaRPr lang="en-US" u="sng" smtClean="0"/>
          </a:p>
          <a:p>
            <a:pPr lvl="1"/>
            <a:r>
              <a:rPr lang="en-US" u="sng" smtClean="0"/>
              <a:t>Enter parser and reach some parse state</a:t>
            </a:r>
          </a:p>
          <a:p>
            <a:pPr lvl="2"/>
            <a:r>
              <a:rPr lang="en-US" u="sng" smtClean="0"/>
              <a:t>Accepting and exception states (no exception feature yet)</a:t>
            </a:r>
            <a:endParaRPr lang="en-US" u="sng" smtClean="0"/>
          </a:p>
          <a:p>
            <a:pPr lvl="1"/>
            <a:r>
              <a:rPr lang="en-US" smtClean="0"/>
              <a:t>Constrains </a:t>
            </a:r>
            <a:r>
              <a:rPr lang="en-US" smtClean="0"/>
              <a:t>packet structure</a:t>
            </a:r>
          </a:p>
          <a:p>
            <a:pPr lvl="2"/>
            <a:r>
              <a:rPr lang="en-US" smtClean="0"/>
              <a:t>Prevents run-time binding of protocol ID values</a:t>
            </a:r>
          </a:p>
          <a:p>
            <a:pPr lvl="3"/>
            <a:r>
              <a:rPr lang="en-US" smtClean="0"/>
              <a:t>E.g. </a:t>
            </a:r>
            <a:r>
              <a:rPr lang="en-US" smtClean="0"/>
              <a:t>Controller-defined </a:t>
            </a:r>
            <a:r>
              <a:rPr lang="en-US" smtClean="0"/>
              <a:t>Ethernet TPID</a:t>
            </a:r>
          </a:p>
          <a:p>
            <a:r>
              <a:rPr lang="en-US" smtClean="0"/>
              <a:t>Can </a:t>
            </a:r>
            <a:r>
              <a:rPr lang="en-US" smtClean="0"/>
              <a:t>the same information be derived from table definitions?</a:t>
            </a:r>
          </a:p>
          <a:p>
            <a:r>
              <a:rPr lang="en-US" smtClean="0"/>
              <a:t>Can the same constraints be provided in table definitions?</a:t>
            </a:r>
          </a:p>
          <a:p>
            <a:pPr lvl="1"/>
            <a:r>
              <a:rPr lang="en-US" smtClean="0"/>
              <a:t>Depends on run-time flexibility in goto_table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Use built-in table entries?  Read-only tables?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800" smtClean="0"/>
              <a:t>From discussion on 6 Feb 15 call:</a:t>
            </a:r>
            <a:endParaRPr lang="en-US" sz="2800" smtClean="0"/>
          </a:p>
          <a:p>
            <a:r>
              <a:rPr lang="en-US" u="sng" smtClean="0"/>
              <a:t>Also </a:t>
            </a:r>
            <a:r>
              <a:rPr lang="en-US" u="sng" smtClean="0"/>
              <a:t>may need to indicate nesting level of a header</a:t>
            </a:r>
          </a:p>
          <a:p>
            <a:pPr lvl="1"/>
            <a:r>
              <a:rPr lang="en-US" u="sng" smtClean="0"/>
              <a:t>Each instance is explicitly defined by a separate </a:t>
            </a:r>
            <a:r>
              <a:rPr lang="en-US" b="1" u="sng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en-US" u="sng" smtClean="0"/>
              <a:t> definition</a:t>
            </a:r>
          </a:p>
          <a:p>
            <a:pPr lvl="1"/>
            <a:r>
              <a:rPr lang="en-US" u="sng" smtClean="0"/>
              <a:t>May need more flexible scheme that allows reuse by not requiring a distinct header name per “level”</a:t>
            </a:r>
          </a:p>
          <a:p>
            <a:pPr lvl="1"/>
            <a:r>
              <a:rPr lang="en-US" u="sng" smtClean="0"/>
              <a:t>Three orthogonal concepts: field name, protocol ID value, location in packet</a:t>
            </a:r>
          </a:p>
          <a:p>
            <a:pPr lvl="1"/>
            <a:r>
              <a:rPr lang="en-US" u="sng" smtClean="0"/>
              <a:t>How is complexity of required parsing indicated in the IR?</a:t>
            </a:r>
          </a:p>
          <a:p>
            <a:pPr lvl="1"/>
            <a:r>
              <a:rPr lang="en-US" u="sng" smtClean="0"/>
              <a:t>How would MPLS entropy label be represented (two RFCs for this)?</a:t>
            </a:r>
          </a:p>
          <a:p>
            <a:r>
              <a:rPr lang="en-US" smtClean="0"/>
              <a:t>Tradeoff between </a:t>
            </a:r>
          </a:p>
          <a:p>
            <a:pPr lvl="1"/>
            <a:r>
              <a:rPr lang="en-US" smtClean="0"/>
              <a:t>Requiring a distinct name for each field location in (any) packet</a:t>
            </a:r>
          </a:p>
          <a:p>
            <a:pPr lvl="1"/>
            <a:r>
              <a:rPr lang="en-US" smtClean="0"/>
              <a:t>Allowing a field name to be (re)used in different contexts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Parse Graph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800" smtClean="0"/>
              <a:t>OF-PI</a:t>
            </a:r>
            <a:endParaRPr lang="en-US" sz="2800" smtClean="0"/>
          </a:p>
          <a:p>
            <a:r>
              <a:rPr lang="en-US" smtClean="0"/>
              <a:t>OF-PI also allows run-time binding</a:t>
            </a:r>
          </a:p>
          <a:p>
            <a:pPr lvl="1"/>
            <a:r>
              <a:rPr lang="en-US" smtClean="0"/>
              <a:t>E.g., as supported by POF and some hardware platforms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5E00578-A74E-F745-9ADA-726725969A1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50302" y="4502349"/>
            <a:ext cx="6046237" cy="648150"/>
          </a:xfrm>
          <a:prstGeom prst="rect">
            <a:avLst/>
          </a:prstGeom>
          <a:solidFill>
            <a:srgbClr val="42BEC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How can t</a:t>
            </a: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he </a:t>
            </a: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IR </a:t>
            </a: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support </a:t>
            </a: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both</a:t>
            </a:r>
          </a:p>
          <a:p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config-time binding and run-time </a:t>
            </a:r>
            <a:r>
              <a:rPr lang="en-US" sz="4200" smtClean="0">
                <a:solidFill>
                  <a:schemeClr val="bg1"/>
                </a:solidFill>
                <a:ea typeface="ヒラギノ角ゴ ProN W3" charset="-128"/>
                <a:cs typeface="ヒラギノ角ゴ ProN W3" charset="-128"/>
              </a:rPr>
              <a:t>binding?</a:t>
            </a:r>
            <a:endParaRPr kumimoji="0" lang="en-US" sz="4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373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Bullets">
  <a:themeElements>
    <a:clrScheme name="ONF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ONF Template.thmx</Template>
  <TotalTime>42772</TotalTime>
  <Words>382</Words>
  <Application>Microsoft Office PowerPoint</Application>
  <PresentationFormat>Letter Paper (8.5x11 in)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1_Title &amp; Bullets</vt:lpstr>
      <vt:lpstr>Some IR Questions</vt:lpstr>
      <vt:lpstr>What is required in an IR?</vt:lpstr>
      <vt:lpstr>What are we experimenting with?</vt:lpstr>
      <vt:lpstr>Parse Graph</vt:lpstr>
      <vt:lpstr>Parse Graph</vt:lpstr>
      <vt:lpstr>Parse Graph</vt:lpstr>
      <vt:lpstr>Parse Graph</vt:lpstr>
    </vt:vector>
  </TitlesOfParts>
  <Company>Big Switch Networks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IR Questions</dc:title>
  <dc:creator>Ben Mack-Crane</dc:creator>
  <cp:lastModifiedBy>Ben Mack-Crane</cp:lastModifiedBy>
  <cp:revision>568</cp:revision>
  <cp:lastPrinted>2012-06-18T19:35:32Z</cp:lastPrinted>
  <dcterms:created xsi:type="dcterms:W3CDTF">2012-02-21T04:59:09Z</dcterms:created>
  <dcterms:modified xsi:type="dcterms:W3CDTF">2015-02-27T18:04:15Z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(2)Ap7/01KeUuf/FnLXZh4n1I3kcVm2xoyqYfExpomey/xTBrtK8JhYSXdXbaPBlfXdg3YTD8HI_x000d_
lQEeRRPUSvC/n1evZSC9DXK1Tt2OOwfg4IwbynA0szHRxvCuomMy+q45h5SQkRisdsBB58ik_x000d_
h/OtxQh0TO1Q8FeJTB/1bLiyGHiQUAoGf2ad+FhEdAhuCqbQ1fRfBvg7iAkKrrpvQCQiLUm/_x000d_
cjV3HoS95/0j7Tw1Vi</vt:lpwstr>
  </property>
  <property fmtid="{D5CDD505-2E9C-101B-9397-08002B2CF9AE}" pid="3" name="_ms_pID_7253431">
    <vt:lpwstr>+QBrqoIJOEYrmWg0+rEeo6</vt:lpwstr>
  </property>
  <property fmtid="{D5CDD505-2E9C-101B-9397-08002B2CF9AE}" pid="4" name="sflag">
    <vt:lpwstr>1424964656</vt:lpwstr>
  </property>
</Properties>
</file>