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985" r:id="rId1"/>
    <p:sldMasterId id="2147483993" r:id="rId2"/>
    <p:sldMasterId id="2147483996" r:id="rId3"/>
  </p:sldMasterIdLst>
  <p:notesMasterIdLst>
    <p:notesMasterId r:id="rId11"/>
  </p:notesMasterIdLst>
  <p:sldIdLst>
    <p:sldId id="337" r:id="rId4"/>
    <p:sldId id="339" r:id="rId5"/>
    <p:sldId id="340" r:id="rId6"/>
    <p:sldId id="341" r:id="rId7"/>
    <p:sldId id="343" r:id="rId8"/>
    <p:sldId id="342" r:id="rId9"/>
    <p:sldId id="345" r:id="rId10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1393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42787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64179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285573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606966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928359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2249753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2571146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45">
          <p15:clr>
            <a:srgbClr val="A4A3A4"/>
          </p15:clr>
        </p15:guide>
        <p15:guide id="2" pos="5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7B"/>
    <a:srgbClr val="42BECD"/>
    <a:srgbClr val="FFFFCC"/>
    <a:srgbClr val="DCE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8657" autoAdjust="0"/>
    <p:restoredTop sz="93011" autoAdjust="0"/>
  </p:normalViewPr>
  <p:slideViewPr>
    <p:cSldViewPr snapToGrid="0" snapToObjects="1">
      <p:cViewPr varScale="1">
        <p:scale>
          <a:sx n="133" d="100"/>
          <a:sy n="133" d="100"/>
        </p:scale>
        <p:origin x="1902" y="126"/>
      </p:cViewPr>
      <p:guideLst>
        <p:guide orient="horz" pos="945"/>
        <p:guide pos="5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53B1D51-1B1C-5440-9936-6A5C6A4D6414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1AAF2E-E393-4D48-8B39-6E2810425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2145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42915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64372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8582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69EFA-8004-9F4F-BBB7-238706C949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9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5956"/>
            <a:ext cx="8229600" cy="598487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13177"/>
            <a:ext cx="8229600" cy="455612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pic>
        <p:nvPicPr>
          <p:cNvPr id="5" name="Picture 4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8229600" cy="4068764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6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141313"/>
              </a:solidFill>
            </a:endParaRPr>
          </a:p>
          <a:p>
            <a:r>
              <a:rPr lang="en-US" sz="900" dirty="0" smtClean="0">
                <a:solidFill>
                  <a:srgbClr val="141313"/>
                </a:solidFill>
              </a:rPr>
              <a:t>© 2014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val="6095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791200" y="6474768"/>
            <a:ext cx="2895600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 smtClean="0"/>
              <a:t>© Open Networking Foundation</a:t>
            </a:r>
            <a:endParaRPr lang="en-US" sz="900" dirty="0"/>
          </a:p>
        </p:txBody>
      </p:sp>
      <p:pic>
        <p:nvPicPr>
          <p:cNvPr id="9" name="Picture 8" descr="ONF-symbol-large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82296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28956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1143000"/>
            <a:ext cx="28956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pic>
        <p:nvPicPr>
          <p:cNvPr id="8" name="Picture 7" descr="ONF-symbol-large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Revision #.#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2014 Open Networking Foundation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09742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83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791200" y="6474768"/>
            <a:ext cx="2895600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900" dirty="0" smtClean="0"/>
              <a:t>© Open Networking Foundation</a:t>
            </a:r>
            <a:endParaRPr lang="en-US" sz="9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521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30" y="635214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chemeClr val="bg1"/>
              </a:solidFill>
            </a:endParaRP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© 2015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730" y="63840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8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F-horiz-lar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 smtClean="0">
              <a:solidFill>
                <a:srgbClr val="141313"/>
              </a:solidFill>
            </a:endParaRPr>
          </a:p>
          <a:p>
            <a:pPr algn="l"/>
            <a:r>
              <a:rPr lang="en-US" sz="900" dirty="0" smtClean="0">
                <a:solidFill>
                  <a:srgbClr val="141313"/>
                </a:solidFill>
              </a:rPr>
              <a:t>© 2014 Open Networking Foundation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>
              <a:solidFill>
                <a:srgbClr val="FFFFFF"/>
              </a:solidFill>
            </a:endParaRPr>
          </a:p>
          <a:p>
            <a:r>
              <a:rPr lang="en-US" sz="900" dirty="0" smtClean="0">
                <a:solidFill>
                  <a:srgbClr val="FFFFFF"/>
                </a:solidFill>
              </a:rPr>
              <a:t>© 2014 Open Networking Foundation</a:t>
            </a:r>
          </a:p>
        </p:txBody>
      </p:sp>
    </p:spTree>
    <p:extLst>
      <p:ext uri="{BB962C8B-B14F-4D97-AF65-F5344CB8AC3E}">
        <p14:creationId xmlns:p14="http://schemas.microsoft.com/office/powerpoint/2010/main" val="14009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4851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44" y="212080"/>
            <a:ext cx="2187773" cy="8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3" name="Rectangle 5"/>
          <p:cNvSpPr>
            <a:spLocks/>
          </p:cNvSpPr>
          <p:nvPr/>
        </p:nvSpPr>
        <p:spPr bwMode="auto">
          <a:xfrm>
            <a:off x="715374" y="2467897"/>
            <a:ext cx="6813352" cy="241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40000"/>
              </a:lnSpc>
            </a:pPr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  <a:sym typeface="Helvetica" charset="0"/>
              </a:rPr>
              <a:t>POF Southbound Interface </a:t>
            </a:r>
            <a:b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  <a:sym typeface="Helvetica" charset="0"/>
              </a:rPr>
            </a:br>
            <a:r>
              <a:rPr lang="en-US" sz="2812" dirty="0" smtClean="0">
                <a:solidFill>
                  <a:srgbClr val="FFFFFF"/>
                </a:solidFill>
                <a:latin typeface="Arial"/>
                <a:cs typeface="Arial"/>
                <a:sym typeface="Helvetica" charset="0"/>
              </a:rPr>
              <a:t>PIF Working Group</a:t>
            </a:r>
          </a:p>
          <a:p>
            <a:pPr algn="l">
              <a:lnSpc>
                <a:spcPct val="14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Helvetica" charset="0"/>
              </a:rPr>
              <a:t>Haoyu Song / Huawei</a:t>
            </a:r>
            <a:b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Helvetica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  <a:sym typeface="Helvetica" charset="0"/>
              </a:rPr>
              <a:t>August 11, 2015</a:t>
            </a:r>
            <a:endParaRPr lang="en-US" sz="1400" dirty="0">
              <a:solidFill>
                <a:srgbClr val="FFFFFF"/>
              </a:solidFill>
              <a:latin typeface="Helvetica Light" charset="0"/>
              <a:cs typeface="Lucida Grande" charset="0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500189"/>
            <a:ext cx="4230439" cy="3761360"/>
          </a:xfrm>
        </p:spPr>
        <p:txBody>
          <a:bodyPr/>
          <a:lstStyle/>
          <a:p>
            <a:r>
              <a:rPr lang="en-US" sz="1800" dirty="0" smtClean="0"/>
              <a:t>POF covers an entire ecosystem,</a:t>
            </a:r>
          </a:p>
          <a:p>
            <a:pPr lvl="1"/>
            <a:r>
              <a:rPr lang="en-US" sz="1500" dirty="0" smtClean="0"/>
              <a:t>programming language (e.g., P4) is a component in this ecosystem</a:t>
            </a:r>
          </a:p>
          <a:p>
            <a:r>
              <a:rPr lang="en-US" sz="1800" dirty="0" smtClean="0"/>
              <a:t>POF ecosystem centered on an open SBI</a:t>
            </a:r>
          </a:p>
          <a:p>
            <a:pPr lvl="1"/>
            <a:r>
              <a:rPr lang="en-US" sz="1500" dirty="0" smtClean="0"/>
              <a:t>Current protocol is based on an extension of OF1.x</a:t>
            </a:r>
          </a:p>
          <a:p>
            <a:pPr lvl="1"/>
            <a:r>
              <a:rPr lang="en-US" sz="1500" dirty="0" smtClean="0"/>
              <a:t>No explicit separation of configuration time and run time</a:t>
            </a:r>
          </a:p>
          <a:p>
            <a:pPr lvl="1"/>
            <a:r>
              <a:rPr lang="en-US" sz="1500" dirty="0" smtClean="0"/>
              <a:t>Forwarding abstraction delivered through a set of primitive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90216" y="1500188"/>
            <a:ext cx="3756975" cy="704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Application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90216" y="2204725"/>
            <a:ext cx="1435600" cy="704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25816" y="2204725"/>
            <a:ext cx="1069050" cy="704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Library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94866" y="2204725"/>
            <a:ext cx="1252325" cy="704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GUI/CLI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0216" y="2204725"/>
            <a:ext cx="143560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High level language/ Compiler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890216" y="2909262"/>
            <a:ext cx="3756975" cy="704537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Open Southbound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 Interface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 smtClean="0">
                <a:ea typeface="ヒラギノ角ゴ ProN W3" charset="-128"/>
                <a:cs typeface="ヒラギノ角ゴ ProN W3" charset="-128"/>
              </a:rPr>
              <a:t>(OF2.0?)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90216" y="3613799"/>
            <a:ext cx="3756975" cy="704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Device / Driver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90216" y="4318336"/>
            <a:ext cx="3756975" cy="704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Programmable Chip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21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Objects at POF SBI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24459" y="1139252"/>
          <a:ext cx="7859166" cy="434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798"/>
                <a:gridCol w="5340368"/>
              </a:tblGrid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the protocol header fields</a:t>
                      </a:r>
                      <a:endParaRPr lang="en-US" dirty="0"/>
                    </a:p>
                  </a:txBody>
                  <a:tcPr/>
                </a:tc>
              </a:tr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the metadata layout</a:t>
                      </a:r>
                      <a:endParaRPr lang="en-US" dirty="0"/>
                    </a:p>
                  </a:txBody>
                  <a:tcPr/>
                </a:tc>
              </a:tr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table name, table type, table size, search key, and if the table is a shared table </a:t>
                      </a:r>
                    </a:p>
                  </a:txBody>
                  <a:tcPr/>
                </a:tc>
              </a:tr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Table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parameter for each table that can be accessed by table</a:t>
                      </a:r>
                      <a:r>
                        <a:rPr lang="en-US" baseline="0" dirty="0" smtClean="0"/>
                        <a:t> instruction block (aka action)</a:t>
                      </a:r>
                      <a:endParaRPr lang="en-US" dirty="0"/>
                    </a:p>
                  </a:txBody>
                  <a:tcPr/>
                </a:tc>
              </a:tr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the action</a:t>
                      </a:r>
                      <a:r>
                        <a:rPr lang="en-US" baseline="0" dirty="0" smtClean="0"/>
                        <a:t>s that will be executed after table matching. </a:t>
                      </a:r>
                      <a:r>
                        <a:rPr lang="en-US" dirty="0" smtClean="0"/>
                        <a:t>Each table entry will point</a:t>
                      </a:r>
                      <a:r>
                        <a:rPr lang="en-US" baseline="0" dirty="0" smtClean="0"/>
                        <a:t> to an instruction block.</a:t>
                      </a:r>
                      <a:endParaRPr lang="en-US" dirty="0" smtClean="0"/>
                    </a:p>
                  </a:txBody>
                  <a:tcPr/>
                </a:tc>
              </a:tr>
              <a:tr h="537088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the table pipeline (similar to control</a:t>
                      </a:r>
                      <a:r>
                        <a:rPr lang="en-US" baseline="0" dirty="0" smtClean="0"/>
                        <a:t> flow)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POF SBI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229193"/>
            <a:ext cx="8228707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Service (Table + Instruction Block) forms the main MAT pipeline</a:t>
            </a:r>
          </a:p>
          <a:p>
            <a:pPr lvl="1"/>
            <a:r>
              <a:rPr lang="en-US" dirty="0" smtClean="0"/>
              <a:t>Instruction block is a piece of code written in primitive instructions</a:t>
            </a:r>
          </a:p>
          <a:p>
            <a:pPr lvl="1"/>
            <a:r>
              <a:rPr lang="en-US" dirty="0" smtClean="0"/>
              <a:t>Equivalent to table action in P4, but more flexible</a:t>
            </a:r>
          </a:p>
          <a:p>
            <a:pPr lvl="2"/>
            <a:r>
              <a:rPr lang="en-US" dirty="0" smtClean="0"/>
              <a:t>No instruction count limits; has conditional branching capability</a:t>
            </a:r>
          </a:p>
          <a:p>
            <a:r>
              <a:rPr lang="en-US" dirty="0" smtClean="0"/>
              <a:t>These lower level objects can be compiled from a high level language such as P4</a:t>
            </a:r>
          </a:p>
          <a:p>
            <a:pPr lvl="1"/>
            <a:r>
              <a:rPr lang="en-US" dirty="0" smtClean="0"/>
              <a:t>Can be considered as a kind of IR</a:t>
            </a:r>
          </a:p>
          <a:p>
            <a:pPr lvl="1"/>
            <a:r>
              <a:rPr lang="en-US" dirty="0" smtClean="0"/>
              <a:t>Don’t care physical implementation, but care physical resource sharing</a:t>
            </a:r>
          </a:p>
          <a:p>
            <a:r>
              <a:rPr lang="en-US" dirty="0" smtClean="0"/>
              <a:t>SBI uses OF messages to download these objects to data plane device</a:t>
            </a:r>
          </a:p>
          <a:p>
            <a:r>
              <a:rPr lang="en-US" dirty="0" smtClean="0"/>
              <a:t>A demo example: ipv4.pofs</a:t>
            </a:r>
          </a:p>
          <a:p>
            <a:pPr lvl="1"/>
            <a:r>
              <a:rPr lang="en-US" dirty="0" smtClean="0"/>
              <a:t>A script can be directly used by controller to drive the interface</a:t>
            </a:r>
          </a:p>
          <a:p>
            <a:pPr lvl="1"/>
            <a:r>
              <a:rPr lang="en-US" dirty="0" smtClean="0"/>
              <a:t>P4 program can be compiled to something similar to this file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86321" y="4824959"/>
          <a:ext cx="77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774720" imgH="685800" progId="Package">
                  <p:embed/>
                </p:oleObj>
              </mc:Choice>
              <mc:Fallback>
                <p:oleObj name="Packager Shell Object" showAsIcon="1" r:id="rId3" imgW="774720" imgH="6858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321" y="4824959"/>
                        <a:ext cx="774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POF SBI Protocol -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18" y="1199213"/>
            <a:ext cx="8228707" cy="4525118"/>
          </a:xfrm>
        </p:spPr>
        <p:txBody>
          <a:bodyPr/>
          <a:lstStyle/>
          <a:p>
            <a:r>
              <a:rPr lang="en-US" dirty="0" smtClean="0"/>
              <a:t>OFPT_XXX</a:t>
            </a:r>
          </a:p>
          <a:p>
            <a:r>
              <a:rPr lang="en-US" dirty="0" smtClean="0"/>
              <a:t>Support all existing OF1.4 messages</a:t>
            </a:r>
          </a:p>
          <a:p>
            <a:r>
              <a:rPr lang="en-US" dirty="0" smtClean="0"/>
              <a:t>Add new POF-specific messages starting from ID# 101</a:t>
            </a:r>
          </a:p>
          <a:p>
            <a:pPr lvl="1"/>
            <a:r>
              <a:rPr lang="en-US" dirty="0" smtClean="0"/>
              <a:t>Counter messages</a:t>
            </a:r>
          </a:p>
          <a:p>
            <a:pPr lvl="1"/>
            <a:r>
              <a:rPr lang="en-US" dirty="0" smtClean="0"/>
              <a:t>Instruction block message</a:t>
            </a:r>
          </a:p>
          <a:p>
            <a:pPr lvl="1"/>
            <a:r>
              <a:rPr lang="en-US" dirty="0" smtClean="0"/>
              <a:t>POF enable/disable messages</a:t>
            </a:r>
          </a:p>
          <a:p>
            <a:pPr lvl="1"/>
            <a:r>
              <a:rPr lang="en-US" dirty="0" smtClean="0"/>
              <a:t>Service messages</a:t>
            </a:r>
          </a:p>
          <a:p>
            <a:pPr lvl="1"/>
            <a:r>
              <a:rPr lang="en-US" dirty="0" smtClean="0"/>
              <a:t>A few other extensions. </a:t>
            </a:r>
          </a:p>
          <a:p>
            <a:r>
              <a:rPr lang="en-US" dirty="0" smtClean="0"/>
              <a:t>All messages carries the same </a:t>
            </a:r>
            <a:r>
              <a:rPr lang="en-US" dirty="0" err="1" smtClean="0"/>
              <a:t>OpenFlow</a:t>
            </a:r>
            <a:r>
              <a:rPr lang="en-US" dirty="0" smtClean="0"/>
              <a:t> message header format, some message bodies are modified to fit for POF’s requirement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table_mod</a:t>
            </a:r>
            <a:r>
              <a:rPr lang="en-US" dirty="0" smtClean="0"/>
              <a:t>, </a:t>
            </a:r>
            <a:r>
              <a:rPr lang="en-US" dirty="0" err="1" smtClean="0"/>
              <a:t>flow_mod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POF SBI Protocol -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064302"/>
            <a:ext cx="3529737" cy="4811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i="1" dirty="0" smtClean="0"/>
              <a:t>Editing:</a:t>
            </a:r>
          </a:p>
          <a:p>
            <a:pPr>
              <a:buNone/>
            </a:pPr>
            <a:r>
              <a:rPr lang="en-US" sz="1400" b="1" dirty="0" smtClean="0"/>
              <a:t>OFPIT_POF_SET_FIELD = 0X8001,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OFPIT_POF_ADD_FIELD,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OFPIT_POF_DEL_FIELD,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OFPIT_POF_CALCULATE_FIELD,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OFPIT_POF_COMPARE,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OFPIT_POF_ALG,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i="1" dirty="0" smtClean="0">
                <a:solidFill>
                  <a:srgbClr val="C00000"/>
                </a:solidFill>
              </a:rPr>
              <a:t>Table &amp; Parsing: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OFPIT_POF_GOTO_TABLE,</a:t>
            </a:r>
            <a:endParaRPr lang="en-US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OFPIT_POF_GET_TABLE_ENTRY</a:t>
            </a:r>
            <a:endParaRPr lang="en-US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OFPIT_POF_SET_TABLE_ENTRY,</a:t>
            </a:r>
            <a:endParaRPr lang="en-US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OFPIT_POF_SET_PACKET_OFFSET, </a:t>
            </a:r>
            <a:endParaRPr lang="en-US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OFPIT_POF_MOVE_PACKET_OFFSET, 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8086" y="1417588"/>
            <a:ext cx="3995539" cy="4458556"/>
          </a:xfrm>
          <a:prstGeom prst="rect">
            <a:avLst/>
          </a:prstGeom>
        </p:spPr>
        <p:txBody>
          <a:bodyPr vert="horz" lIns="64279" tIns="32139" rIns="64279" bIns="32139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39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Forwarding: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9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OFPIT_POF_OUTPUT,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9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9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OFPIT_POF_DROP,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9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9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OFPIT_POF_TOCP,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9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9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OFPIT_POF_COUNTER,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9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9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OFPIT_POF_METER,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9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lang="en-US" sz="1400" b="1" i="1" noProof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Control Flow:</a:t>
            </a:r>
            <a:endParaRPr kumimoji="0" lang="en-US" sz="1400" b="1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OFPIT_POF_ABSOLUTE_JMP,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OFPIT_POF_RELATIVE_JMP,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 CONDITIONAL_RELATIVE_JMP,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OFPIT_POF_BRANCH,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410A78-FCD3-504F-A7CA-129367DF0A0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647" y="1417589"/>
            <a:ext cx="8228707" cy="4233704"/>
          </a:xfrm>
        </p:spPr>
        <p:txBody>
          <a:bodyPr>
            <a:normAutofit/>
          </a:bodyPr>
          <a:lstStyle/>
          <a:p>
            <a:r>
              <a:rPr lang="en-US" dirty="0" smtClean="0"/>
              <a:t>POF ecosystem advocates open interface for both data-plane programming (configuration) and operation (runtime)  </a:t>
            </a:r>
          </a:p>
          <a:p>
            <a:pPr lvl="1"/>
            <a:r>
              <a:rPr lang="en-US" sz="1600" dirty="0" smtClean="0"/>
              <a:t>Configuration and runtime can be unified to maximize the flexibility</a:t>
            </a:r>
          </a:p>
          <a:p>
            <a:r>
              <a:rPr lang="en-US" dirty="0" smtClean="0"/>
              <a:t>POF SBI is based on </a:t>
            </a:r>
            <a:r>
              <a:rPr lang="en-US" dirty="0" err="1" smtClean="0"/>
              <a:t>OpenFlow</a:t>
            </a:r>
            <a:r>
              <a:rPr lang="en-US" dirty="0" smtClean="0"/>
              <a:t> 1.4 and adds minimum extensions</a:t>
            </a:r>
          </a:p>
          <a:p>
            <a:pPr lvl="1"/>
            <a:r>
              <a:rPr lang="en-US" sz="1600" dirty="0" smtClean="0"/>
              <a:t>Objects at SBI is a form of IR</a:t>
            </a:r>
          </a:p>
          <a:p>
            <a:r>
              <a:rPr lang="en-US" dirty="0" smtClean="0"/>
              <a:t>P4 can be used as a high level language in POF ecosystem</a:t>
            </a:r>
          </a:p>
          <a:p>
            <a:pPr lvl="1"/>
            <a:r>
              <a:rPr lang="en-US" sz="1600" dirty="0" smtClean="0"/>
              <a:t>P4 program can be compile to POF IR and use POF SBI to program devices 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F Title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NF Title">
  <a:themeElements>
    <a:clrScheme name="ONF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A0B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899F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onf-template</Template>
  <TotalTime>26036</TotalTime>
  <Words>491</Words>
  <Application>Microsoft Office PowerPoint</Application>
  <PresentationFormat>Letter Paper (8.5x11 in)</PresentationFormat>
  <Paragraphs>96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Gill Sans</vt:lpstr>
      <vt:lpstr>Helvetica</vt:lpstr>
      <vt:lpstr>Helvetica Light</vt:lpstr>
      <vt:lpstr>Lucida Grande</vt:lpstr>
      <vt:lpstr>ヒラギノ角ゴ ProN W3</vt:lpstr>
      <vt:lpstr>ONF</vt:lpstr>
      <vt:lpstr>ONF Title</vt:lpstr>
      <vt:lpstr>1_ONF Title</vt:lpstr>
      <vt:lpstr>Packager Shell Object</vt:lpstr>
      <vt:lpstr>PowerPoint Presentation</vt:lpstr>
      <vt:lpstr>POF Ecosystem</vt:lpstr>
      <vt:lpstr>Key Objects at POF SBI </vt:lpstr>
      <vt:lpstr>POF SBI Objects</vt:lpstr>
      <vt:lpstr>POF SBI Protocol - Message</vt:lpstr>
      <vt:lpstr>POF SBI Protocol - Instructions</vt:lpstr>
      <vt:lpstr>Summary</vt:lpstr>
    </vt:vector>
  </TitlesOfParts>
  <Company>Big Switch Networks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Education Committee</dc:title>
  <dc:creator>Rick Bauer</dc:creator>
  <cp:keywords>No Markings</cp:keywords>
  <cp:lastModifiedBy>Gordon Brebner</cp:lastModifiedBy>
  <cp:revision>307</cp:revision>
  <cp:lastPrinted>2012-06-18T19:35:32Z</cp:lastPrinted>
  <dcterms:created xsi:type="dcterms:W3CDTF">2012-02-21T04:59:09Z</dcterms:created>
  <dcterms:modified xsi:type="dcterms:W3CDTF">2015-08-17T21:52:33Z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1438725409</vt:lpwstr>
  </property>
  <property fmtid="{D5CDD505-2E9C-101B-9397-08002B2CF9AE}" pid="3" name="TitusGUID">
    <vt:lpwstr>345d1495-81f0-4050-b07f-8e582070e4f1</vt:lpwstr>
  </property>
  <property fmtid="{D5CDD505-2E9C-101B-9397-08002B2CF9AE}" pid="4" name="XilinxClassification">
    <vt:lpwstr>No Markings</vt:lpwstr>
  </property>
</Properties>
</file>