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21"/>
  </p:notesMasterIdLst>
  <p:handoutMasterIdLst>
    <p:handoutMasterId r:id="rId22"/>
  </p:handoutMasterIdLst>
  <p:sldIdLst>
    <p:sldId id="268" r:id="rId3"/>
    <p:sldId id="287" r:id="rId4"/>
    <p:sldId id="300" r:id="rId5"/>
    <p:sldId id="298" r:id="rId6"/>
    <p:sldId id="310" r:id="rId7"/>
    <p:sldId id="311" r:id="rId8"/>
    <p:sldId id="313" r:id="rId9"/>
    <p:sldId id="316" r:id="rId10"/>
    <p:sldId id="350" r:id="rId11"/>
    <p:sldId id="348" r:id="rId12"/>
    <p:sldId id="352" r:id="rId13"/>
    <p:sldId id="353" r:id="rId14"/>
    <p:sldId id="357" r:id="rId15"/>
    <p:sldId id="354" r:id="rId16"/>
    <p:sldId id="355" r:id="rId17"/>
    <p:sldId id="356" r:id="rId18"/>
    <p:sldId id="328" r:id="rId19"/>
    <p:sldId id="329" r:id="rId2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3/2/2016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3/2/2016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25178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15</a:t>
            </a:fld>
            <a:endParaRPr lang="en-US"/>
          </a:p>
        </p:txBody>
      </p:sp>
    </p:spTree>
    <p:extLst>
      <p:ext uri="{BB962C8B-B14F-4D97-AF65-F5344CB8AC3E}">
        <p14:creationId xmlns:p14="http://schemas.microsoft.com/office/powerpoint/2010/main" val="4142474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649152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257479"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C3A5862B-04AC-4D94-92F7-D9392A3EE672}" type="slidenum">
              <a:rPr lang="en-US" smtClean="0"/>
              <a:pPr/>
              <a:t>‹#›</a:t>
            </a:fld>
            <a:endParaRPr lang="en-US"/>
          </a:p>
        </p:txBody>
      </p:sp>
    </p:spTree>
    <p:extLst>
      <p:ext uri="{BB962C8B-B14F-4D97-AF65-F5344CB8AC3E}">
        <p14:creationId xmlns:p14="http://schemas.microsoft.com/office/powerpoint/2010/main" val="7480999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457150"/>
            <a:ext cx="2590800" cy="230832"/>
          </a:xfrm>
          <a:prstGeom prst="rect">
            <a:avLst/>
          </a:prstGeom>
          <a:noFill/>
        </p:spPr>
        <p:txBody>
          <a:bodyPr wrap="square" rtlCol="0">
            <a:spAutoFit/>
          </a:bodyPr>
          <a:lstStyle/>
          <a:p>
            <a:pPr algn="l"/>
            <a:r>
              <a:rPr lang="en-US" sz="900" dirty="0" smtClean="0">
                <a:solidFill>
                  <a:schemeClr val="bg1"/>
                </a:solidFill>
              </a:rPr>
              <a:t>© 2016 </a:t>
            </a:r>
            <a:r>
              <a:rPr lang="en-US" sz="900" dirty="0" smtClean="0">
                <a:solidFill>
                  <a:schemeClr val="bg1"/>
                </a:solidFill>
              </a:rPr>
              <a:t>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 id="2147483704" r:id="rId8"/>
  </p:sldLayoutIdLst>
  <p:timing>
    <p:tnLst>
      <p:par>
        <p:cTn id="1" dur="indefinite" restart="never" nodeType="tmRoot"/>
      </p:par>
    </p:tnLst>
  </p:timing>
  <p:hf hdr="0" ft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a:t>
            </a:r>
            <a:r>
              <a:rPr lang="en-US" sz="900" dirty="0" smtClean="0">
                <a:solidFill>
                  <a:srgbClr val="141313"/>
                </a:solidFill>
              </a:rPr>
              <a:t>2016 </a:t>
            </a:r>
            <a:r>
              <a:rPr lang="en-US" sz="900" dirty="0" smtClean="0">
                <a:solidFill>
                  <a:srgbClr val="141313"/>
                </a:solidFill>
              </a:rPr>
              <a:t>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hf hdr="0" ftr="0" dt="0"/>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NetworkingFoundation/PIF-Open-Intermediate-Representation" TargetMode="External"/><Relationship Id="rId2" Type="http://schemas.openxmlformats.org/officeDocument/2006/relationships/hyperlink" Target="https://groups.opensourcesdn.org/wg/PIF/dashboard" TargetMode="External"/><Relationship Id="rId1" Type="http://schemas.openxmlformats.org/officeDocument/2006/relationships/slideLayout" Target="../slideLayouts/slideLayout2.xml"/><Relationship Id="rId4" Type="http://schemas.openxmlformats.org/officeDocument/2006/relationships/hyperlink" Target="mailto:pif@groups.opensourcesdn.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819400"/>
            <a:ext cx="8229600" cy="1524000"/>
          </a:xfrm>
        </p:spPr>
        <p:txBody>
          <a:bodyPr/>
          <a:lstStyle/>
          <a:p>
            <a:r>
              <a:rPr lang="en-US" dirty="0" smtClean="0"/>
              <a:t>Protocol </a:t>
            </a:r>
            <a:r>
              <a:rPr lang="en-US" dirty="0"/>
              <a:t>Independent </a:t>
            </a:r>
            <a:r>
              <a:rPr lang="en-US" dirty="0" smtClean="0"/>
              <a:t>Forwarding (PIF) group</a:t>
            </a:r>
            <a:br>
              <a:rPr lang="en-US" dirty="0" smtClean="0"/>
            </a:br>
            <a:r>
              <a:rPr lang="en-US" dirty="0" smtClean="0"/>
              <a:t/>
            </a:r>
            <a:br>
              <a:rPr lang="en-US" dirty="0" smtClean="0"/>
            </a:br>
            <a:r>
              <a:rPr lang="en-US" i="1" dirty="0" smtClean="0"/>
              <a:t>BIR: From </a:t>
            </a:r>
            <a:r>
              <a:rPr lang="en-US" i="1" dirty="0" err="1" smtClean="0"/>
              <a:t>Powerpoint</a:t>
            </a:r>
            <a:r>
              <a:rPr lang="en-US" i="1" dirty="0" smtClean="0"/>
              <a:t> to Python and PDF</a:t>
            </a:r>
            <a:endParaRPr lang="en-US" i="1" dirty="0"/>
          </a:p>
        </p:txBody>
      </p:sp>
      <p:sp>
        <p:nvSpPr>
          <p:cNvPr id="3" name="Subtitle 2"/>
          <p:cNvSpPr>
            <a:spLocks noGrp="1"/>
          </p:cNvSpPr>
          <p:nvPr>
            <p:ph type="subTitle" idx="1"/>
          </p:nvPr>
        </p:nvSpPr>
        <p:spPr>
          <a:xfrm>
            <a:off x="457200" y="4495800"/>
            <a:ext cx="8229600" cy="304800"/>
          </a:xfrm>
        </p:spPr>
        <p:txBody>
          <a:bodyPr/>
          <a:lstStyle/>
          <a:p>
            <a:r>
              <a:rPr lang="en-US" dirty="0" smtClean="0"/>
              <a:t>Workday session / </a:t>
            </a:r>
            <a:r>
              <a:rPr lang="en-US" dirty="0" smtClean="0"/>
              <a:t>March</a:t>
            </a:r>
            <a:r>
              <a:rPr lang="en-US" dirty="0" smtClean="0"/>
              <a:t>, 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normAutofit/>
          </a:bodyPr>
          <a:lstStyle/>
          <a:p>
            <a:r>
              <a:rPr lang="en-US" sz="2800" dirty="0">
                <a:solidFill>
                  <a:schemeClr val="tx1"/>
                </a:solidFill>
              </a:rPr>
              <a:t>From </a:t>
            </a:r>
            <a:r>
              <a:rPr lang="en-US" sz="2800" dirty="0" err="1">
                <a:solidFill>
                  <a:schemeClr val="tx1"/>
                </a:solidFill>
              </a:rPr>
              <a:t>Powerpoint</a:t>
            </a:r>
            <a:r>
              <a:rPr lang="en-US" sz="2800" dirty="0">
                <a:solidFill>
                  <a:schemeClr val="tx1"/>
                </a:solidFill>
              </a:rPr>
              <a:t> to Python and PDF …</a:t>
            </a:r>
            <a:endParaRPr lang="en-US" sz="2800" dirty="0">
              <a:solidFill>
                <a:schemeClr val="tx1"/>
              </a:solidFill>
            </a:endParaRPr>
          </a:p>
        </p:txBody>
      </p:sp>
      <p:sp>
        <p:nvSpPr>
          <p:cNvPr id="8" name="Content Placeholder 7"/>
          <p:cNvSpPr>
            <a:spLocks noGrp="1"/>
          </p:cNvSpPr>
          <p:nvPr>
            <p:ph idx="1"/>
          </p:nvPr>
        </p:nvSpPr>
        <p:spPr>
          <a:xfrm>
            <a:off x="457647" y="1904999"/>
            <a:ext cx="8228707" cy="4220765"/>
          </a:xfrm>
        </p:spPr>
        <p:txBody>
          <a:bodyPr/>
          <a:lstStyle/>
          <a:p>
            <a:r>
              <a:rPr lang="en-US" dirty="0" smtClean="0"/>
              <a:t>September 2015 workday:</a:t>
            </a:r>
          </a:p>
          <a:p>
            <a:pPr lvl="1"/>
            <a:r>
              <a:rPr lang="en-US" dirty="0" smtClean="0"/>
              <a:t>Initial BIR </a:t>
            </a:r>
            <a:r>
              <a:rPr lang="en-US" dirty="0" err="1" smtClean="0"/>
              <a:t>slideware</a:t>
            </a:r>
            <a:endParaRPr lang="en-US" dirty="0" smtClean="0"/>
          </a:p>
          <a:p>
            <a:endParaRPr lang="en-US" dirty="0"/>
          </a:p>
          <a:p>
            <a:r>
              <a:rPr lang="en-US" dirty="0" smtClean="0"/>
              <a:t>March 2016 workday:</a:t>
            </a:r>
          </a:p>
          <a:p>
            <a:pPr lvl="1"/>
            <a:r>
              <a:rPr lang="en-US" dirty="0" smtClean="0"/>
              <a:t>BIR software model and switch simulation</a:t>
            </a:r>
          </a:p>
          <a:p>
            <a:pPr lvl="1"/>
            <a:r>
              <a:rPr lang="en-US" dirty="0" smtClean="0"/>
              <a:t>BIR technical report v1.0</a:t>
            </a:r>
          </a:p>
          <a:p>
            <a:endParaRPr lang="en-US" dirty="0"/>
          </a:p>
          <a:p>
            <a:r>
              <a:rPr lang="en-US" dirty="0" smtClean="0"/>
              <a:t>In between:</a:t>
            </a:r>
          </a:p>
          <a:p>
            <a:pPr lvl="1"/>
            <a:r>
              <a:rPr lang="en-US" dirty="0" smtClean="0"/>
              <a:t>PIF group discussion and development of BIR proposal</a:t>
            </a:r>
            <a:endParaRPr lang="en-US" dirty="0"/>
          </a:p>
        </p:txBody>
      </p:sp>
      <p:sp>
        <p:nvSpPr>
          <p:cNvPr id="3" name="Slide Number Placeholder 2"/>
          <p:cNvSpPr>
            <a:spLocks noGrp="1"/>
          </p:cNvSpPr>
          <p:nvPr>
            <p:ph type="sldNum" sz="quarter" idx="4"/>
          </p:nvPr>
        </p:nvSpPr>
        <p:spPr/>
        <p:txBody>
          <a:bodyPr/>
          <a:lstStyle/>
          <a:p>
            <a:fld id="{C3A5862B-04AC-4D94-92F7-D9392A3EE672}" type="slidenum">
              <a:rPr lang="en-US" smtClean="0"/>
              <a:pPr/>
              <a:t>10</a:t>
            </a:fld>
            <a:endParaRPr lang="en-US" dirty="0"/>
          </a:p>
        </p:txBody>
      </p:sp>
    </p:spTree>
    <p:extLst>
      <p:ext uri="{BB962C8B-B14F-4D97-AF65-F5344CB8AC3E}">
        <p14:creationId xmlns:p14="http://schemas.microsoft.com/office/powerpoint/2010/main" val="19530468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normAutofit/>
          </a:bodyPr>
          <a:lstStyle/>
          <a:p>
            <a:r>
              <a:rPr lang="en-US" sz="2800" dirty="0" smtClean="0">
                <a:solidFill>
                  <a:schemeClr val="tx1"/>
                </a:solidFill>
              </a:rPr>
              <a:t>BIR open source software</a:t>
            </a:r>
            <a:endParaRPr lang="en-US" sz="2800" dirty="0">
              <a:solidFill>
                <a:schemeClr val="tx1"/>
              </a:solidFill>
            </a:endParaRPr>
          </a:p>
        </p:txBody>
      </p:sp>
      <p:sp>
        <p:nvSpPr>
          <p:cNvPr id="8" name="Content Placeholder 7"/>
          <p:cNvSpPr>
            <a:spLocks noGrp="1"/>
          </p:cNvSpPr>
          <p:nvPr>
            <p:ph idx="1"/>
          </p:nvPr>
        </p:nvSpPr>
        <p:spPr>
          <a:xfrm>
            <a:off x="457647" y="1219201"/>
            <a:ext cx="8228707" cy="4906564"/>
          </a:xfrm>
        </p:spPr>
        <p:txBody>
          <a:bodyPr/>
          <a:lstStyle/>
          <a:p>
            <a:r>
              <a:rPr lang="en-US" dirty="0" err="1" smtClean="0"/>
              <a:t>GitHub</a:t>
            </a:r>
            <a:r>
              <a:rPr lang="en-US" dirty="0" smtClean="0"/>
              <a:t>:</a:t>
            </a:r>
          </a:p>
          <a:p>
            <a:pPr lvl="1"/>
            <a:r>
              <a:rPr lang="en-US" b="1" dirty="0" err="1" smtClean="0"/>
              <a:t>OpenNetworkingFoundation</a:t>
            </a:r>
            <a:r>
              <a:rPr lang="en-US" b="1" dirty="0" smtClean="0"/>
              <a:t>/PIF-Open-Intermediate-Representation</a:t>
            </a:r>
          </a:p>
          <a:p>
            <a:endParaRPr lang="en-US" dirty="0"/>
          </a:p>
          <a:p>
            <a:r>
              <a:rPr lang="en-US" dirty="0" smtClean="0"/>
              <a:t>Refactoring of original PIF AIR-IRI software framework</a:t>
            </a:r>
          </a:p>
          <a:p>
            <a:pPr lvl="1"/>
            <a:r>
              <a:rPr lang="en-US" dirty="0" smtClean="0"/>
              <a:t>Meta-IR for defining experimental IRs</a:t>
            </a:r>
          </a:p>
          <a:p>
            <a:pPr lvl="1"/>
            <a:r>
              <a:rPr lang="en-US" dirty="0" smtClean="0"/>
              <a:t>BIR model defined using Meta-IR</a:t>
            </a:r>
          </a:p>
          <a:p>
            <a:pPr lvl="1"/>
            <a:r>
              <a:rPr lang="en-US" dirty="0" smtClean="0"/>
              <a:t>Switches defined as BIR instances</a:t>
            </a:r>
          </a:p>
          <a:p>
            <a:endParaRPr lang="en-US" dirty="0"/>
          </a:p>
          <a:p>
            <a:r>
              <a:rPr lang="en-US" dirty="0" smtClean="0"/>
              <a:t>YAML used to represent BIR model, and BIR-defined switches</a:t>
            </a:r>
          </a:p>
          <a:p>
            <a:endParaRPr lang="en-US" dirty="0"/>
          </a:p>
          <a:p>
            <a:r>
              <a:rPr lang="en-US" dirty="0" smtClean="0"/>
              <a:t>Some very short term, as well as longer term, to-do items …</a:t>
            </a:r>
            <a:endParaRPr lang="en-US" dirty="0"/>
          </a:p>
        </p:txBody>
      </p:sp>
      <p:sp>
        <p:nvSpPr>
          <p:cNvPr id="3" name="Slide Number Placeholder 2"/>
          <p:cNvSpPr>
            <a:spLocks noGrp="1"/>
          </p:cNvSpPr>
          <p:nvPr>
            <p:ph type="sldNum" sz="quarter" idx="4"/>
          </p:nvPr>
        </p:nvSpPr>
        <p:spPr/>
        <p:txBody>
          <a:bodyPr/>
          <a:lstStyle/>
          <a:p>
            <a:fld id="{C3A5862B-04AC-4D94-92F7-D9392A3EE672}" type="slidenum">
              <a:rPr lang="en-US" smtClean="0"/>
              <a:pPr/>
              <a:t>11</a:t>
            </a:fld>
            <a:endParaRPr lang="en-US" dirty="0"/>
          </a:p>
        </p:txBody>
      </p:sp>
    </p:spTree>
    <p:extLst>
      <p:ext uri="{BB962C8B-B14F-4D97-AF65-F5344CB8AC3E}">
        <p14:creationId xmlns:p14="http://schemas.microsoft.com/office/powerpoint/2010/main" val="403379139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normAutofit/>
          </a:bodyPr>
          <a:lstStyle/>
          <a:p>
            <a:r>
              <a:rPr lang="en-US" sz="2800" dirty="0" smtClean="0">
                <a:solidFill>
                  <a:schemeClr val="tx1"/>
                </a:solidFill>
              </a:rPr>
              <a:t>BIR technical report</a:t>
            </a:r>
            <a:endParaRPr lang="en-US" sz="2800" dirty="0">
              <a:solidFill>
                <a:schemeClr val="tx1"/>
              </a:solidFill>
            </a:endParaRPr>
          </a:p>
        </p:txBody>
      </p:sp>
      <p:sp>
        <p:nvSpPr>
          <p:cNvPr id="8" name="Content Placeholder 7"/>
          <p:cNvSpPr>
            <a:spLocks noGrp="1"/>
          </p:cNvSpPr>
          <p:nvPr>
            <p:ph idx="1"/>
          </p:nvPr>
        </p:nvSpPr>
        <p:spPr>
          <a:xfrm>
            <a:off x="457647" y="1904999"/>
            <a:ext cx="8228707" cy="4220765"/>
          </a:xfrm>
        </p:spPr>
        <p:txBody>
          <a:bodyPr/>
          <a:lstStyle/>
          <a:p>
            <a:r>
              <a:rPr lang="en-US" dirty="0" smtClean="0"/>
              <a:t>Version 1.0</a:t>
            </a:r>
          </a:p>
          <a:p>
            <a:pPr lvl="1"/>
            <a:r>
              <a:rPr lang="en-US" dirty="0"/>
              <a:t>I</a:t>
            </a:r>
            <a:r>
              <a:rPr lang="en-US" dirty="0" smtClean="0"/>
              <a:t>n the OSSDN PIF </a:t>
            </a:r>
            <a:r>
              <a:rPr lang="en-US" dirty="0" err="1" smtClean="0"/>
              <a:t>GitHub</a:t>
            </a:r>
            <a:r>
              <a:rPr lang="en-US" dirty="0" smtClean="0"/>
              <a:t> repository</a:t>
            </a:r>
          </a:p>
          <a:p>
            <a:pPr lvl="1"/>
            <a:r>
              <a:rPr lang="en-US" dirty="0" smtClean="0"/>
              <a:t>Also in the ONF ARO repository</a:t>
            </a:r>
          </a:p>
          <a:p>
            <a:endParaRPr lang="en-US" dirty="0"/>
          </a:p>
          <a:p>
            <a:r>
              <a:rPr lang="en-US" dirty="0" smtClean="0"/>
              <a:t>Now open for wider (extra-PIF) review</a:t>
            </a:r>
          </a:p>
          <a:p>
            <a:endParaRPr lang="en-US" dirty="0"/>
          </a:p>
          <a:p>
            <a:r>
              <a:rPr lang="en-US" dirty="0" smtClean="0"/>
              <a:t>Appendix summarizes some issues under discussion</a:t>
            </a:r>
          </a:p>
          <a:p>
            <a:endParaRPr lang="en-US" dirty="0"/>
          </a:p>
          <a:p>
            <a:r>
              <a:rPr lang="en-US" dirty="0" smtClean="0"/>
              <a:t>First step towards a ONF “Open IR” specification</a:t>
            </a:r>
          </a:p>
        </p:txBody>
      </p:sp>
      <p:sp>
        <p:nvSpPr>
          <p:cNvPr id="3" name="Slide Number Placeholder 2"/>
          <p:cNvSpPr>
            <a:spLocks noGrp="1"/>
          </p:cNvSpPr>
          <p:nvPr>
            <p:ph type="sldNum" sz="quarter" idx="4"/>
          </p:nvPr>
        </p:nvSpPr>
        <p:spPr/>
        <p:txBody>
          <a:bodyPr/>
          <a:lstStyle/>
          <a:p>
            <a:fld id="{C3A5862B-04AC-4D94-92F7-D9392A3EE672}" type="slidenum">
              <a:rPr lang="en-US" smtClean="0"/>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471738"/>
            <a:ext cx="2667000" cy="3414461"/>
          </a:xfrm>
          <a:prstGeom prst="rect">
            <a:avLst/>
          </a:prstGeom>
        </p:spPr>
      </p:pic>
    </p:spTree>
    <p:extLst>
      <p:ext uri="{BB962C8B-B14F-4D97-AF65-F5344CB8AC3E}">
        <p14:creationId xmlns:p14="http://schemas.microsoft.com/office/powerpoint/2010/main" val="28863079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normAutofit/>
          </a:bodyPr>
          <a:lstStyle/>
          <a:p>
            <a:r>
              <a:rPr lang="en-US" sz="2800" dirty="0" smtClean="0">
                <a:solidFill>
                  <a:schemeClr val="tx1"/>
                </a:solidFill>
              </a:rPr>
              <a:t>Three important sanity checks for BIR</a:t>
            </a:r>
            <a:endParaRPr lang="en-US" sz="2800" dirty="0">
              <a:solidFill>
                <a:schemeClr val="tx1"/>
              </a:solidFill>
            </a:endParaRPr>
          </a:p>
        </p:txBody>
      </p:sp>
      <p:sp>
        <p:nvSpPr>
          <p:cNvPr id="8" name="Content Placeholder 7"/>
          <p:cNvSpPr>
            <a:spLocks noGrp="1"/>
          </p:cNvSpPr>
          <p:nvPr>
            <p:ph idx="1"/>
          </p:nvPr>
        </p:nvSpPr>
        <p:spPr>
          <a:xfrm>
            <a:off x="457647" y="1752600"/>
            <a:ext cx="8228707" cy="4220765"/>
          </a:xfrm>
        </p:spPr>
        <p:txBody>
          <a:bodyPr>
            <a:normAutofit/>
          </a:bodyPr>
          <a:lstStyle/>
          <a:p>
            <a:r>
              <a:rPr lang="en-US" dirty="0" smtClean="0"/>
              <a:t>Can P4 v1.</a:t>
            </a:r>
            <a:r>
              <a:rPr lang="en-US" i="1" dirty="0" smtClean="0"/>
              <a:t>x</a:t>
            </a:r>
            <a:r>
              <a:rPr lang="en-US" dirty="0" smtClean="0"/>
              <a:t> (</a:t>
            </a:r>
            <a:r>
              <a:rPr lang="en-US" i="1" dirty="0" smtClean="0"/>
              <a:t>x</a:t>
            </a:r>
            <a:r>
              <a:rPr lang="en-US" dirty="0" smtClean="0"/>
              <a:t> = 0, 1, 2) be mapped to BIR?</a:t>
            </a:r>
          </a:p>
          <a:p>
            <a:pPr lvl="1"/>
            <a:r>
              <a:rPr lang="en-US" dirty="0" smtClean="0"/>
              <a:t>Already have sketch of mapping for </a:t>
            </a:r>
            <a:r>
              <a:rPr lang="en-US" i="1" dirty="0" smtClean="0"/>
              <a:t>x</a:t>
            </a:r>
            <a:r>
              <a:rPr lang="en-US" dirty="0" smtClean="0"/>
              <a:t> = 1.5</a:t>
            </a:r>
            <a:endParaRPr lang="en-US" dirty="0"/>
          </a:p>
          <a:p>
            <a:endParaRPr lang="en-US" dirty="0" smtClean="0"/>
          </a:p>
          <a:p>
            <a:r>
              <a:rPr lang="en-US" dirty="0" smtClean="0"/>
              <a:t>Can TTP examples be expressed in BIR?</a:t>
            </a:r>
          </a:p>
          <a:p>
            <a:pPr lvl="1"/>
            <a:r>
              <a:rPr lang="en-US" dirty="0" smtClean="0"/>
              <a:t> Via hand-written BIR code samples at first</a:t>
            </a:r>
            <a:endParaRPr lang="en-US" dirty="0"/>
          </a:p>
          <a:p>
            <a:endParaRPr lang="en-US" dirty="0" smtClean="0"/>
          </a:p>
          <a:p>
            <a:r>
              <a:rPr lang="en-US" dirty="0" smtClean="0"/>
              <a:t>Can BIR be efficiently mapped to a range of targets?</a:t>
            </a:r>
          </a:p>
          <a:p>
            <a:pPr lvl="1"/>
            <a:r>
              <a:rPr lang="en-US" dirty="0" smtClean="0"/>
              <a:t>Through participation by a range of providers</a:t>
            </a:r>
            <a:endParaRPr lang="en-US" dirty="0"/>
          </a:p>
          <a:p>
            <a:endParaRPr lang="en-US" dirty="0" smtClean="0"/>
          </a:p>
        </p:txBody>
      </p:sp>
      <p:sp>
        <p:nvSpPr>
          <p:cNvPr id="3" name="Slide Number Placeholder 2"/>
          <p:cNvSpPr>
            <a:spLocks noGrp="1"/>
          </p:cNvSpPr>
          <p:nvPr>
            <p:ph type="sldNum" sz="quarter" idx="4"/>
          </p:nvPr>
        </p:nvSpPr>
        <p:spPr/>
        <p:txBody>
          <a:bodyPr/>
          <a:lstStyle/>
          <a:p>
            <a:fld id="{C3A5862B-04AC-4D94-92F7-D9392A3EE672}" type="slidenum">
              <a:rPr lang="en-US" smtClean="0"/>
              <a:pPr/>
              <a:t>13</a:t>
            </a:fld>
            <a:endParaRPr lang="en-US"/>
          </a:p>
        </p:txBody>
      </p:sp>
    </p:spTree>
    <p:extLst>
      <p:ext uri="{BB962C8B-B14F-4D97-AF65-F5344CB8AC3E}">
        <p14:creationId xmlns:p14="http://schemas.microsoft.com/office/powerpoint/2010/main" val="32734237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normAutofit/>
          </a:bodyPr>
          <a:lstStyle/>
          <a:p>
            <a:r>
              <a:rPr lang="en-US" sz="2800" dirty="0" smtClean="0">
                <a:solidFill>
                  <a:schemeClr val="tx1"/>
                </a:solidFill>
              </a:rPr>
              <a:t>Notable BIR further discussion topics</a:t>
            </a:r>
            <a:endParaRPr lang="en-US" sz="2800" dirty="0">
              <a:solidFill>
                <a:schemeClr val="tx1"/>
              </a:solidFill>
            </a:endParaRPr>
          </a:p>
        </p:txBody>
      </p:sp>
      <p:sp>
        <p:nvSpPr>
          <p:cNvPr id="8" name="Content Placeholder 7"/>
          <p:cNvSpPr>
            <a:spLocks noGrp="1"/>
          </p:cNvSpPr>
          <p:nvPr>
            <p:ph idx="1"/>
          </p:nvPr>
        </p:nvSpPr>
        <p:spPr>
          <a:xfrm>
            <a:off x="457647" y="1752600"/>
            <a:ext cx="8228707" cy="4220765"/>
          </a:xfrm>
        </p:spPr>
        <p:txBody>
          <a:bodyPr>
            <a:normAutofit lnSpcReduction="10000"/>
          </a:bodyPr>
          <a:lstStyle/>
          <a:p>
            <a:r>
              <a:rPr lang="en-US" dirty="0" smtClean="0"/>
              <a:t>Adding explicit packet cloning capability</a:t>
            </a:r>
          </a:p>
          <a:p>
            <a:pPr lvl="1"/>
            <a:r>
              <a:rPr lang="en-US" dirty="0" smtClean="0"/>
              <a:t>Current data flow is one-packet-in, one-packet-out</a:t>
            </a:r>
          </a:p>
          <a:p>
            <a:endParaRPr lang="en-US" dirty="0" smtClean="0"/>
          </a:p>
          <a:p>
            <a:r>
              <a:rPr lang="en-US" dirty="0" err="1" smtClean="0"/>
              <a:t>Stateful</a:t>
            </a:r>
            <a:r>
              <a:rPr lang="en-US" dirty="0" smtClean="0"/>
              <a:t> </a:t>
            </a:r>
            <a:r>
              <a:rPr lang="en-US" dirty="0"/>
              <a:t>information:</a:t>
            </a:r>
          </a:p>
          <a:p>
            <a:pPr lvl="1"/>
            <a:r>
              <a:rPr lang="en-US" dirty="0"/>
              <a:t>More general </a:t>
            </a:r>
            <a:r>
              <a:rPr lang="en-US" dirty="0" smtClean="0"/>
              <a:t>read/write access to tables from data plane</a:t>
            </a:r>
            <a:endParaRPr lang="en-US" dirty="0"/>
          </a:p>
          <a:p>
            <a:pPr lvl="1"/>
            <a:r>
              <a:rPr lang="en-US" dirty="0"/>
              <a:t>C</a:t>
            </a:r>
            <a:r>
              <a:rPr lang="en-US" dirty="0" smtClean="0"/>
              <a:t>oncurrency issues</a:t>
            </a:r>
            <a:endParaRPr lang="en-US" dirty="0"/>
          </a:p>
          <a:p>
            <a:endParaRPr lang="en-US" dirty="0" smtClean="0"/>
          </a:p>
          <a:p>
            <a:r>
              <a:rPr lang="en-US" dirty="0" smtClean="0"/>
              <a:t>Annotations</a:t>
            </a:r>
          </a:p>
          <a:p>
            <a:pPr lvl="1"/>
            <a:r>
              <a:rPr lang="en-US" dirty="0" smtClean="0"/>
              <a:t>Do not lose useful information from original high-level language</a:t>
            </a:r>
          </a:p>
          <a:p>
            <a:endParaRPr lang="en-US" dirty="0" smtClean="0"/>
          </a:p>
          <a:p>
            <a:r>
              <a:rPr lang="en-US" dirty="0" smtClean="0"/>
              <a:t>Runtime API</a:t>
            </a:r>
          </a:p>
        </p:txBody>
      </p:sp>
      <p:sp>
        <p:nvSpPr>
          <p:cNvPr id="3" name="Slide Number Placeholder 2"/>
          <p:cNvSpPr>
            <a:spLocks noGrp="1"/>
          </p:cNvSpPr>
          <p:nvPr>
            <p:ph type="sldNum" sz="quarter" idx="4"/>
          </p:nvPr>
        </p:nvSpPr>
        <p:spPr/>
        <p:txBody>
          <a:bodyPr/>
          <a:lstStyle/>
          <a:p>
            <a:fld id="{C3A5862B-04AC-4D94-92F7-D9392A3EE672}" type="slidenum">
              <a:rPr lang="en-US" smtClean="0"/>
              <a:pPr/>
              <a:t>14</a:t>
            </a:fld>
            <a:endParaRPr lang="en-US"/>
          </a:p>
        </p:txBody>
      </p:sp>
    </p:spTree>
    <p:extLst>
      <p:ext uri="{BB962C8B-B14F-4D97-AF65-F5344CB8AC3E}">
        <p14:creationId xmlns:p14="http://schemas.microsoft.com/office/powerpoint/2010/main" val="234480403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152400"/>
            <a:ext cx="8457753" cy="1143000"/>
          </a:xfrm>
        </p:spPr>
        <p:txBody>
          <a:bodyPr>
            <a:normAutofit/>
          </a:bodyPr>
          <a:lstStyle/>
          <a:p>
            <a:r>
              <a:rPr lang="en-US" sz="2800" dirty="0" smtClean="0">
                <a:solidFill>
                  <a:schemeClr val="tx1"/>
                </a:solidFill>
              </a:rPr>
              <a:t>Runtime API setting</a:t>
            </a:r>
            <a:r>
              <a:rPr lang="en-US" sz="2800" dirty="0" smtClean="0">
                <a:solidFill>
                  <a:schemeClr val="tx1"/>
                </a:solidFill>
              </a:rPr>
              <a:t> </a:t>
            </a:r>
            <a:endParaRPr lang="en-US" sz="2400" dirty="0">
              <a:solidFill>
                <a:schemeClr val="tx1"/>
              </a:solidFill>
            </a:endParaRPr>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15</a:t>
            </a:fld>
            <a:endParaRPr lang="en-US">
              <a:solidFill>
                <a:srgbClr val="000000"/>
              </a:solidFill>
            </a:endParaRPr>
          </a:p>
        </p:txBody>
      </p:sp>
      <p:sp>
        <p:nvSpPr>
          <p:cNvPr id="6" name="Oval 5"/>
          <p:cNvSpPr/>
          <p:nvPr/>
        </p:nvSpPr>
        <p:spPr bwMode="auto">
          <a:xfrm>
            <a:off x="4343400" y="3276600"/>
            <a:ext cx="1600200" cy="914400"/>
          </a:xfrm>
          <a:prstGeom prst="ellipse">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TextBox 8"/>
          <p:cNvSpPr txBox="1"/>
          <p:nvPr/>
        </p:nvSpPr>
        <p:spPr>
          <a:xfrm>
            <a:off x="1828800" y="3276600"/>
            <a:ext cx="2438400" cy="830997"/>
          </a:xfrm>
          <a:prstGeom prst="rect">
            <a:avLst/>
          </a:prstGeom>
          <a:noFill/>
        </p:spPr>
        <p:txBody>
          <a:bodyPr wrap="square" rtlCol="0">
            <a:spAutoFit/>
          </a:bodyPr>
          <a:lstStyle/>
          <a:p>
            <a:pPr algn="ctr"/>
            <a:r>
              <a:rPr lang="en-US" sz="2400" dirty="0" smtClean="0"/>
              <a:t>Intermediate representation</a:t>
            </a:r>
            <a:endParaRPr lang="en-US" sz="2400" dirty="0"/>
          </a:p>
        </p:txBody>
      </p:sp>
      <p:grpSp>
        <p:nvGrpSpPr>
          <p:cNvPr id="13" name="Group 12"/>
          <p:cNvGrpSpPr/>
          <p:nvPr/>
        </p:nvGrpSpPr>
        <p:grpSpPr>
          <a:xfrm>
            <a:off x="57600" y="1421493"/>
            <a:ext cx="6222898" cy="4674507"/>
            <a:chOff x="1397102" y="1421493"/>
            <a:chExt cx="6222898" cy="4674507"/>
          </a:xfrm>
        </p:grpSpPr>
        <p:pic>
          <p:nvPicPr>
            <p:cNvPr id="5" name="Picture 4"/>
            <p:cNvPicPr>
              <a:picLocks noChangeAspect="1"/>
            </p:cNvPicPr>
            <p:nvPr/>
          </p:nvPicPr>
          <p:blipFill>
            <a:blip r:embed="rId3"/>
            <a:stretch>
              <a:fillRect/>
            </a:stretch>
          </p:blipFill>
          <p:spPr>
            <a:xfrm>
              <a:off x="1397102" y="1421493"/>
              <a:ext cx="6222898" cy="4674507"/>
            </a:xfrm>
            <a:prstGeom prst="rect">
              <a:avLst/>
            </a:prstGeom>
          </p:spPr>
        </p:pic>
        <p:sp>
          <p:nvSpPr>
            <p:cNvPr id="7" name="Rounded Rectangle 6"/>
            <p:cNvSpPr/>
            <p:nvPr/>
          </p:nvSpPr>
          <p:spPr>
            <a:xfrm>
              <a:off x="3810000" y="2245800"/>
              <a:ext cx="533400" cy="457200"/>
            </a:xfrm>
            <a:prstGeom prst="roundRect">
              <a:avLst/>
            </a:prstGeom>
            <a:solidFill>
              <a:schemeClr val="tx2">
                <a:lumMod val="40000"/>
                <a:lumOff val="60000"/>
              </a:schemeClr>
            </a:solidFill>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P4</a:t>
              </a:r>
              <a:endParaRPr lang="en-US" sz="1600" dirty="0">
                <a:solidFill>
                  <a:schemeClr val="tx1"/>
                </a:solidFill>
              </a:endParaRPr>
            </a:p>
          </p:txBody>
        </p:sp>
        <p:sp>
          <p:nvSpPr>
            <p:cNvPr id="10" name="Rounded Rectangle 9"/>
            <p:cNvSpPr/>
            <p:nvPr/>
          </p:nvSpPr>
          <p:spPr>
            <a:xfrm>
              <a:off x="5388600" y="2250000"/>
              <a:ext cx="533400" cy="457200"/>
            </a:xfrm>
            <a:prstGeom prst="roundRect">
              <a:avLst/>
            </a:prstGeom>
            <a:solidFill>
              <a:schemeClr val="tx2">
                <a:lumMod val="40000"/>
                <a:lumOff val="60000"/>
              </a:schemeClr>
            </a:solidFill>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PX</a:t>
              </a:r>
              <a:endParaRPr lang="en-US" sz="1600" dirty="0">
                <a:solidFill>
                  <a:schemeClr val="tx1"/>
                </a:solidFill>
              </a:endParaRPr>
            </a:p>
          </p:txBody>
        </p:sp>
        <p:sp>
          <p:nvSpPr>
            <p:cNvPr id="11" name="Rounded Rectangle 10"/>
            <p:cNvSpPr/>
            <p:nvPr/>
          </p:nvSpPr>
          <p:spPr>
            <a:xfrm>
              <a:off x="4524600" y="2245800"/>
              <a:ext cx="664200" cy="457200"/>
            </a:xfrm>
            <a:prstGeom prst="roundRect">
              <a:avLst/>
            </a:prstGeom>
            <a:solidFill>
              <a:schemeClr val="tx2">
                <a:lumMod val="40000"/>
                <a:lumOff val="60000"/>
              </a:schemeClr>
            </a:solidFill>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PIFL</a:t>
              </a:r>
              <a:endParaRPr lang="en-US" sz="1600" dirty="0">
                <a:solidFill>
                  <a:schemeClr val="tx1"/>
                </a:solidFill>
              </a:endParaRPr>
            </a:p>
          </p:txBody>
        </p:sp>
      </p:grpSp>
      <p:sp>
        <p:nvSpPr>
          <p:cNvPr id="3" name="Rounded Rectangle 2"/>
          <p:cNvSpPr/>
          <p:nvPr/>
        </p:nvSpPr>
        <p:spPr>
          <a:xfrm>
            <a:off x="6280498" y="2362200"/>
            <a:ext cx="1560298"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HLL’s API</a:t>
            </a:r>
            <a:endParaRPr lang="en-US" dirty="0"/>
          </a:p>
        </p:txBody>
      </p:sp>
      <p:sp>
        <p:nvSpPr>
          <p:cNvPr id="19" name="Rounded Rectangle 18"/>
          <p:cNvSpPr/>
          <p:nvPr/>
        </p:nvSpPr>
        <p:spPr>
          <a:xfrm>
            <a:off x="6280498" y="3543300"/>
            <a:ext cx="1560298"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IR’s API</a:t>
            </a:r>
            <a:endParaRPr lang="en-US" dirty="0"/>
          </a:p>
        </p:txBody>
      </p:sp>
      <p:sp>
        <p:nvSpPr>
          <p:cNvPr id="20" name="Rounded Rectangle 19"/>
          <p:cNvSpPr/>
          <p:nvPr/>
        </p:nvSpPr>
        <p:spPr>
          <a:xfrm>
            <a:off x="6280498" y="4724400"/>
            <a:ext cx="1568102"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Target’s API</a:t>
            </a:r>
            <a:endParaRPr lang="en-US" dirty="0"/>
          </a:p>
        </p:txBody>
      </p:sp>
      <p:sp>
        <p:nvSpPr>
          <p:cNvPr id="8" name="Rounded Rectangle 7"/>
          <p:cNvSpPr/>
          <p:nvPr/>
        </p:nvSpPr>
        <p:spPr>
          <a:xfrm>
            <a:off x="6553200" y="2952750"/>
            <a:ext cx="1066800" cy="304800"/>
          </a:xfrm>
          <a:prstGeom prst="round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Adapter</a:t>
            </a:r>
          </a:p>
        </p:txBody>
      </p:sp>
      <p:sp>
        <p:nvSpPr>
          <p:cNvPr id="21" name="Rounded Rectangle 20"/>
          <p:cNvSpPr/>
          <p:nvPr/>
        </p:nvSpPr>
        <p:spPr>
          <a:xfrm>
            <a:off x="6553200" y="4133850"/>
            <a:ext cx="1066800" cy="304800"/>
          </a:xfrm>
          <a:prstGeom prst="round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Adapter</a:t>
            </a:r>
          </a:p>
        </p:txBody>
      </p:sp>
      <p:sp>
        <p:nvSpPr>
          <p:cNvPr id="12" name="Right Arrow 11"/>
          <p:cNvSpPr/>
          <p:nvPr/>
        </p:nvSpPr>
        <p:spPr>
          <a:xfrm>
            <a:off x="4191000" y="2895600"/>
            <a:ext cx="2286000" cy="411507"/>
          </a:xfrm>
          <a:prstGeom prst="rightArrow">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Generates</a:t>
            </a:r>
            <a:endParaRPr lang="en-US" sz="1400" dirty="0"/>
          </a:p>
        </p:txBody>
      </p:sp>
      <p:sp>
        <p:nvSpPr>
          <p:cNvPr id="22" name="Right Arrow 21"/>
          <p:cNvSpPr/>
          <p:nvPr/>
        </p:nvSpPr>
        <p:spPr>
          <a:xfrm>
            <a:off x="4191000" y="4084293"/>
            <a:ext cx="2286000" cy="411507"/>
          </a:xfrm>
          <a:prstGeom prst="rightArrow">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Generates</a:t>
            </a:r>
            <a:endParaRPr lang="en-US" sz="1400" dirty="0"/>
          </a:p>
        </p:txBody>
      </p:sp>
    </p:spTree>
    <p:extLst>
      <p:ext uri="{BB962C8B-B14F-4D97-AF65-F5344CB8AC3E}">
        <p14:creationId xmlns:p14="http://schemas.microsoft.com/office/powerpoint/2010/main" val="361506788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normAutofit/>
          </a:bodyPr>
          <a:lstStyle/>
          <a:p>
            <a:r>
              <a:rPr lang="en-US" sz="2800" dirty="0" smtClean="0">
                <a:solidFill>
                  <a:schemeClr val="tx1"/>
                </a:solidFill>
              </a:rPr>
              <a:t>Summary of PIF work areas</a:t>
            </a:r>
            <a:endParaRPr lang="en-US" sz="2800" dirty="0">
              <a:solidFill>
                <a:schemeClr val="tx1"/>
              </a:solidFill>
            </a:endParaRPr>
          </a:p>
        </p:txBody>
      </p:sp>
      <p:sp>
        <p:nvSpPr>
          <p:cNvPr id="8" name="Content Placeholder 7"/>
          <p:cNvSpPr>
            <a:spLocks noGrp="1"/>
          </p:cNvSpPr>
          <p:nvPr>
            <p:ph idx="1"/>
          </p:nvPr>
        </p:nvSpPr>
        <p:spPr>
          <a:xfrm>
            <a:off x="457647" y="1752600"/>
            <a:ext cx="8228707" cy="4220765"/>
          </a:xfrm>
        </p:spPr>
        <p:txBody>
          <a:bodyPr>
            <a:normAutofit/>
          </a:bodyPr>
          <a:lstStyle/>
          <a:p>
            <a:r>
              <a:rPr lang="en-US" dirty="0"/>
              <a:t>Experimentation with IR features and capabilities</a:t>
            </a:r>
            <a:r>
              <a:rPr lang="en-US" dirty="0" smtClean="0"/>
              <a:t>:</a:t>
            </a:r>
          </a:p>
          <a:p>
            <a:pPr lvl="1"/>
            <a:r>
              <a:rPr lang="en-US" dirty="0" smtClean="0"/>
              <a:t>to </a:t>
            </a:r>
            <a:r>
              <a:rPr lang="en-US" dirty="0"/>
              <a:t>lead to a final IR </a:t>
            </a:r>
            <a:r>
              <a:rPr lang="en-US" dirty="0" smtClean="0"/>
              <a:t>proposal</a:t>
            </a:r>
            <a:endParaRPr lang="en-US" dirty="0"/>
          </a:p>
          <a:p>
            <a:endParaRPr lang="en-US" dirty="0" smtClean="0"/>
          </a:p>
          <a:p>
            <a:r>
              <a:rPr lang="en-US" dirty="0" smtClean="0"/>
              <a:t>Investigating </a:t>
            </a:r>
            <a:r>
              <a:rPr lang="en-US" dirty="0"/>
              <a:t>diverse use cases for the IR</a:t>
            </a:r>
            <a:r>
              <a:rPr lang="en-US" dirty="0" smtClean="0"/>
              <a:t>:</a:t>
            </a:r>
          </a:p>
          <a:p>
            <a:pPr lvl="1"/>
            <a:r>
              <a:rPr lang="en-US" dirty="0" smtClean="0"/>
              <a:t> </a:t>
            </a:r>
            <a:r>
              <a:rPr lang="en-US" dirty="0"/>
              <a:t>to ensure apt </a:t>
            </a:r>
            <a:r>
              <a:rPr lang="en-US" dirty="0" smtClean="0"/>
              <a:t>coverage</a:t>
            </a:r>
            <a:endParaRPr lang="en-US" dirty="0"/>
          </a:p>
          <a:p>
            <a:endParaRPr lang="en-US" dirty="0" smtClean="0"/>
          </a:p>
          <a:p>
            <a:r>
              <a:rPr lang="en-US" dirty="0" smtClean="0"/>
              <a:t>Runtime </a:t>
            </a:r>
            <a:r>
              <a:rPr lang="en-US" dirty="0"/>
              <a:t>API for the IR</a:t>
            </a:r>
            <a:r>
              <a:rPr lang="en-US" dirty="0" smtClean="0"/>
              <a:t>:</a:t>
            </a:r>
          </a:p>
          <a:p>
            <a:pPr lvl="1"/>
            <a:r>
              <a:rPr lang="en-US" dirty="0" smtClean="0"/>
              <a:t>to </a:t>
            </a:r>
            <a:r>
              <a:rPr lang="en-US" dirty="0"/>
              <a:t>feed into next-generation </a:t>
            </a:r>
            <a:r>
              <a:rPr lang="en-US" dirty="0" err="1" smtClean="0"/>
              <a:t>OpenFlow</a:t>
            </a:r>
            <a:endParaRPr lang="en-US" dirty="0"/>
          </a:p>
          <a:p>
            <a:endParaRPr lang="en-US" dirty="0" smtClean="0"/>
          </a:p>
        </p:txBody>
      </p:sp>
      <p:sp>
        <p:nvSpPr>
          <p:cNvPr id="3" name="Slide Number Placeholder 2"/>
          <p:cNvSpPr>
            <a:spLocks noGrp="1"/>
          </p:cNvSpPr>
          <p:nvPr>
            <p:ph type="sldNum" sz="quarter" idx="4"/>
          </p:nvPr>
        </p:nvSpPr>
        <p:spPr/>
        <p:txBody>
          <a:bodyPr/>
          <a:lstStyle/>
          <a:p>
            <a:fld id="{C3A5862B-04AC-4D94-92F7-D9392A3EE672}" type="slidenum">
              <a:rPr lang="en-US" smtClean="0"/>
              <a:pPr/>
              <a:t>16</a:t>
            </a:fld>
            <a:endParaRPr lang="en-US" dirty="0"/>
          </a:p>
        </p:txBody>
      </p:sp>
    </p:spTree>
    <p:extLst>
      <p:ext uri="{BB962C8B-B14F-4D97-AF65-F5344CB8AC3E}">
        <p14:creationId xmlns:p14="http://schemas.microsoft.com/office/powerpoint/2010/main" val="97757234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629400" cy="609600"/>
          </a:xfrm>
        </p:spPr>
        <p:txBody>
          <a:bodyPr>
            <a:noAutofit/>
          </a:bodyPr>
          <a:lstStyle/>
          <a:p>
            <a:r>
              <a:rPr lang="en-US" sz="2800" dirty="0" smtClean="0"/>
              <a:t>Ways to participate in the PIF project</a:t>
            </a:r>
            <a:endParaRPr lang="en-US" sz="2800" dirty="0"/>
          </a:p>
        </p:txBody>
      </p:sp>
      <p:sp>
        <p:nvSpPr>
          <p:cNvPr id="3" name="Slide Number Placeholder 2"/>
          <p:cNvSpPr>
            <a:spLocks noGrp="1"/>
          </p:cNvSpPr>
          <p:nvPr>
            <p:ph type="sldNum" sz="quarter" idx="10"/>
          </p:nvPr>
        </p:nvSpPr>
        <p:spPr>
          <a:xfrm>
            <a:off x="3505200" y="6416675"/>
            <a:ext cx="2133600" cy="365125"/>
          </a:xfrm>
        </p:spPr>
        <p:txBody>
          <a:bodyPr/>
          <a:lstStyle/>
          <a:p>
            <a:fld id="{95FB27F1-C2FE-E646-9E41-8F3092BBAFAE}" type="slidenum">
              <a:rPr lang="en-US" sz="1300">
                <a:solidFill>
                  <a:schemeClr val="tx1"/>
                </a:solidFill>
                <a:latin typeface="Gill Sans" charset="0"/>
                <a:ea typeface="ヒラギノ角ゴ ProN W3" charset="0"/>
                <a:cs typeface="ヒラギノ角ゴ ProN W3" charset="0"/>
                <a:sym typeface="Gill Sans" charset="0"/>
              </a:rPr>
              <a:pPr/>
              <a:t>17</a:t>
            </a:fld>
            <a:endParaRPr lang="en-US" sz="1300" dirty="0">
              <a:solidFill>
                <a:schemeClr val="tx1"/>
              </a:solidFill>
              <a:latin typeface="Gill Sans" charset="0"/>
              <a:ea typeface="ヒラギノ角ゴ ProN W3" charset="0"/>
              <a:cs typeface="ヒラギノ角ゴ ProN W3" charset="0"/>
              <a:sym typeface="Gill Sans" charset="0"/>
            </a:endParaRPr>
          </a:p>
        </p:txBody>
      </p:sp>
      <p:sp>
        <p:nvSpPr>
          <p:cNvPr id="4" name="Content Placeholder 3"/>
          <p:cNvSpPr>
            <a:spLocks noGrp="1"/>
          </p:cNvSpPr>
          <p:nvPr>
            <p:ph idx="1"/>
          </p:nvPr>
        </p:nvSpPr>
        <p:spPr/>
        <p:txBody>
          <a:bodyPr/>
          <a:lstStyle/>
          <a:p>
            <a:r>
              <a:rPr lang="en-US" dirty="0" smtClean="0"/>
              <a:t>Best:</a:t>
            </a:r>
          </a:p>
          <a:p>
            <a:pPr lvl="1"/>
            <a:r>
              <a:rPr lang="en-US" dirty="0" smtClean="0"/>
              <a:t>Write code contributions</a:t>
            </a:r>
          </a:p>
          <a:p>
            <a:pPr lvl="1"/>
            <a:r>
              <a:rPr lang="en-US" dirty="0" smtClean="0"/>
              <a:t>Volunteers wanted </a:t>
            </a:r>
            <a:r>
              <a:rPr lang="en-US" b="1" dirty="0" smtClean="0"/>
              <a:t>today</a:t>
            </a:r>
          </a:p>
          <a:p>
            <a:pPr lvl="1"/>
            <a:r>
              <a:rPr lang="en-US" dirty="0" smtClean="0"/>
              <a:t>Increase diversity of opinions</a:t>
            </a:r>
          </a:p>
          <a:p>
            <a:endParaRPr lang="en-US" dirty="0"/>
          </a:p>
          <a:p>
            <a:r>
              <a:rPr lang="en-US" dirty="0" smtClean="0"/>
              <a:t>And:</a:t>
            </a:r>
          </a:p>
          <a:p>
            <a:pPr lvl="1"/>
            <a:r>
              <a:rPr lang="en-US" dirty="0" smtClean="0"/>
              <a:t>Experiments using existing code</a:t>
            </a:r>
          </a:p>
          <a:p>
            <a:pPr lvl="1"/>
            <a:r>
              <a:rPr lang="en-US" dirty="0" smtClean="0"/>
              <a:t>Active participation in weekly PIF call</a:t>
            </a:r>
          </a:p>
          <a:p>
            <a:pPr lvl="1"/>
            <a:r>
              <a:rPr lang="en-US" dirty="0" smtClean="0"/>
              <a:t>Join in PIF email discussions</a:t>
            </a:r>
          </a:p>
          <a:p>
            <a:endParaRPr lang="en-US" dirty="0"/>
          </a:p>
          <a:p>
            <a:r>
              <a:rPr lang="en-US" dirty="0" smtClean="0"/>
              <a:t>But </a:t>
            </a:r>
            <a:r>
              <a:rPr lang="en-US" dirty="0" smtClean="0"/>
              <a:t>remember</a:t>
            </a:r>
            <a:r>
              <a:rPr lang="en-US" dirty="0" smtClean="0"/>
              <a:t>:</a:t>
            </a:r>
            <a:endParaRPr lang="en-US" dirty="0" smtClean="0"/>
          </a:p>
          <a:p>
            <a:pPr lvl="1"/>
            <a:r>
              <a:rPr lang="en-US" dirty="0" smtClean="0"/>
              <a:t>PIF output is code, and documentation derived from code</a:t>
            </a:r>
          </a:p>
          <a:p>
            <a:pPr lvl="1"/>
            <a:r>
              <a:rPr lang="en-US" dirty="0" smtClean="0"/>
              <a:t>A “Python” group, as opposed to a “PDF” group</a:t>
            </a:r>
            <a:endParaRPr lang="en-US" dirty="0"/>
          </a:p>
        </p:txBody>
      </p:sp>
    </p:spTree>
    <p:extLst>
      <p:ext uri="{BB962C8B-B14F-4D97-AF65-F5344CB8AC3E}">
        <p14:creationId xmlns:p14="http://schemas.microsoft.com/office/powerpoint/2010/main" val="1846248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How to join in the PIF project</a:t>
            </a:r>
            <a:endParaRPr lang="en-US" sz="2800" dirty="0"/>
          </a:p>
        </p:txBody>
      </p:sp>
      <p:sp>
        <p:nvSpPr>
          <p:cNvPr id="3" name="Slide Number Placeholder 2"/>
          <p:cNvSpPr>
            <a:spLocks noGrp="1"/>
          </p:cNvSpPr>
          <p:nvPr>
            <p:ph type="sldNum" sz="quarter" idx="10"/>
          </p:nvPr>
        </p:nvSpPr>
        <p:spPr>
          <a:xfrm>
            <a:off x="3505200" y="6416675"/>
            <a:ext cx="2133600" cy="365125"/>
          </a:xfrm>
        </p:spPr>
        <p:txBody>
          <a:bodyPr/>
          <a:lstStyle/>
          <a:p>
            <a:fld id="{95FB27F1-C2FE-E646-9E41-8F3092BBAFAE}" type="slidenum">
              <a:rPr lang="en-US" sz="1300">
                <a:solidFill>
                  <a:schemeClr val="tx1"/>
                </a:solidFill>
                <a:latin typeface="Gill Sans" charset="0"/>
                <a:ea typeface="ヒラギノ角ゴ ProN W3" charset="0"/>
                <a:cs typeface="ヒラギノ角ゴ ProN W3" charset="0"/>
              </a:rPr>
              <a:pPr/>
              <a:t>18</a:t>
            </a:fld>
            <a:endParaRPr lang="en-US" sz="1300" dirty="0">
              <a:solidFill>
                <a:schemeClr val="tx1"/>
              </a:solidFill>
              <a:latin typeface="Gill Sans" charset="0"/>
              <a:ea typeface="ヒラギノ角ゴ ProN W3" charset="0"/>
              <a:cs typeface="ヒラギノ角ゴ ProN W3" charset="0"/>
            </a:endParaRPr>
          </a:p>
        </p:txBody>
      </p:sp>
      <p:sp>
        <p:nvSpPr>
          <p:cNvPr id="4" name="Content Placeholder 3"/>
          <p:cNvSpPr>
            <a:spLocks noGrp="1"/>
          </p:cNvSpPr>
          <p:nvPr>
            <p:ph idx="1"/>
          </p:nvPr>
        </p:nvSpPr>
        <p:spPr>
          <a:xfrm>
            <a:off x="457200" y="1371600"/>
            <a:ext cx="8610600" cy="4724400"/>
          </a:xfrm>
        </p:spPr>
        <p:txBody>
          <a:bodyPr>
            <a:normAutofit fontScale="92500" lnSpcReduction="10000"/>
          </a:bodyPr>
          <a:lstStyle/>
          <a:p>
            <a:r>
              <a:rPr lang="en-US" dirty="0" smtClean="0"/>
              <a:t>PIF Open Source </a:t>
            </a:r>
            <a:r>
              <a:rPr lang="en-US" dirty="0"/>
              <a:t>SDN project at: </a:t>
            </a:r>
            <a:endParaRPr lang="en-US" dirty="0" smtClean="0"/>
          </a:p>
          <a:p>
            <a:pPr marL="400050" lvl="1" indent="0">
              <a:buNone/>
            </a:pPr>
            <a:r>
              <a:rPr lang="en-US" dirty="0" smtClean="0"/>
              <a:t> </a:t>
            </a:r>
            <a:r>
              <a:rPr lang="en-US" dirty="0">
                <a:hlinkClick r:id="rId2"/>
              </a:rPr>
              <a:t>https://</a:t>
            </a:r>
            <a:r>
              <a:rPr lang="en-US" dirty="0" smtClean="0">
                <a:hlinkClick r:id="rId2"/>
              </a:rPr>
              <a:t>groups.opensourcesdn.org/wg/PIF/dashboard</a:t>
            </a:r>
            <a:endParaRPr lang="en-US" dirty="0" smtClean="0"/>
          </a:p>
          <a:p>
            <a:pPr lvl="1"/>
            <a:r>
              <a:rPr lang="en-US" dirty="0" smtClean="0"/>
              <a:t>Contains calendar, mail archive, documents, etc.</a:t>
            </a:r>
          </a:p>
          <a:p>
            <a:pPr lvl="1"/>
            <a:r>
              <a:rPr lang="en-US" b="1" u="sng" dirty="0" smtClean="0"/>
              <a:t>Warning:</a:t>
            </a:r>
            <a:r>
              <a:rPr lang="en-US" dirty="0" smtClean="0"/>
              <a:t> many documents still “in transit” between ONF and OSSDN</a:t>
            </a:r>
            <a:endParaRPr lang="en-US" dirty="0"/>
          </a:p>
          <a:p>
            <a:endParaRPr lang="en-US" dirty="0" smtClean="0"/>
          </a:p>
          <a:p>
            <a:r>
              <a:rPr lang="en-US" dirty="0" smtClean="0"/>
              <a:t>PIF </a:t>
            </a:r>
            <a:r>
              <a:rPr lang="en-US" dirty="0" err="1" smtClean="0"/>
              <a:t>GitHub</a:t>
            </a:r>
            <a:r>
              <a:rPr lang="en-US" dirty="0" smtClean="0"/>
              <a:t>:</a:t>
            </a:r>
          </a:p>
          <a:p>
            <a:pPr marL="400050" lvl="1" indent="0">
              <a:buNone/>
            </a:pPr>
            <a:r>
              <a:rPr lang="en-US" u="sng" dirty="0" smtClean="0">
                <a:hlinkClick r:id="rId3"/>
              </a:rPr>
              <a:t>https://github.com/OpenNetworkingFoundation/PIF-Open-Intermediate-Representation</a:t>
            </a:r>
            <a:endParaRPr lang="en-US" dirty="0"/>
          </a:p>
          <a:p>
            <a:endParaRPr lang="en-US" dirty="0"/>
          </a:p>
          <a:p>
            <a:r>
              <a:rPr lang="en-US" dirty="0"/>
              <a:t>Join the weekly call:</a:t>
            </a:r>
          </a:p>
          <a:p>
            <a:pPr fontAlgn="base"/>
            <a:r>
              <a:rPr lang="en-US" dirty="0" smtClean="0"/>
              <a:t>Mon</a:t>
            </a:r>
            <a:r>
              <a:rPr lang="en-US" dirty="0" smtClean="0"/>
              <a:t>days </a:t>
            </a:r>
            <a:r>
              <a:rPr lang="en-US" dirty="0" smtClean="0"/>
              <a:t>11am -12 noon Pacific</a:t>
            </a:r>
          </a:p>
          <a:p>
            <a:pPr fontAlgn="base"/>
            <a:r>
              <a:rPr lang="en-US" dirty="0" smtClean="0"/>
              <a:t>See calendar entry for full information</a:t>
            </a:r>
            <a:endParaRPr lang="en-US" dirty="0"/>
          </a:p>
          <a:p>
            <a:endParaRPr lang="en-US" dirty="0" smtClean="0"/>
          </a:p>
          <a:p>
            <a:r>
              <a:rPr lang="en-US" dirty="0" smtClean="0"/>
              <a:t>Join </a:t>
            </a:r>
            <a:r>
              <a:rPr lang="en-US" dirty="0"/>
              <a:t>the mailing list (</a:t>
            </a:r>
            <a:r>
              <a:rPr lang="en-US" dirty="0" smtClean="0">
                <a:hlinkClick r:id="rId4"/>
              </a:rPr>
              <a:t>pif@groups.opensourcesdn.org</a:t>
            </a:r>
            <a:r>
              <a:rPr lang="en-US" dirty="0" smtClean="0"/>
              <a:t>)</a:t>
            </a:r>
            <a:endParaRPr lang="en-US" dirty="0"/>
          </a:p>
        </p:txBody>
      </p:sp>
    </p:spTree>
    <p:extLst>
      <p:ext uri="{BB962C8B-B14F-4D97-AF65-F5344CB8AC3E}">
        <p14:creationId xmlns:p14="http://schemas.microsoft.com/office/powerpoint/2010/main" val="1607772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086600" cy="609600"/>
          </a:xfrm>
        </p:spPr>
        <p:txBody>
          <a:bodyPr>
            <a:normAutofit fontScale="90000"/>
          </a:bodyPr>
          <a:lstStyle/>
          <a:p>
            <a:r>
              <a:rPr lang="en-US" sz="3100" dirty="0"/>
              <a:t>Open Source SDN Meeting Parameters</a:t>
            </a:r>
            <a:r>
              <a:rPr lang="en-US" dirty="0"/>
              <a:t/>
            </a:r>
            <a:br>
              <a:rPr lang="en-US" dirty="0"/>
            </a:br>
            <a:endParaRPr lang="en-US" dirty="0"/>
          </a:p>
        </p:txBody>
      </p:sp>
      <p:sp>
        <p:nvSpPr>
          <p:cNvPr id="3" name="Slide Number Placeholder 2"/>
          <p:cNvSpPr>
            <a:spLocks noGrp="1"/>
          </p:cNvSpPr>
          <p:nvPr>
            <p:ph type="sldNum" sz="quarter" idx="10"/>
          </p:nvPr>
        </p:nvSpPr>
        <p:spPr>
          <a:xfrm>
            <a:off x="3505200" y="6416675"/>
            <a:ext cx="2133600" cy="365125"/>
          </a:xfrm>
        </p:spPr>
        <p:txBody>
          <a:bodyPr/>
          <a:lstStyle/>
          <a:p>
            <a:pPr>
              <a:defRPr/>
            </a:pPr>
            <a:fld id="{95FB27F1-C2FE-E646-9E41-8F3092BBAFAE}" type="slidenum">
              <a:rPr lang="en-US" sz="1300">
                <a:solidFill>
                  <a:srgbClr val="000000"/>
                </a:solidFill>
                <a:latin typeface="Gill Sans" charset="0"/>
                <a:ea typeface="ヒラギノ角ゴ ProN W3" charset="0"/>
                <a:cs typeface="ヒラギノ角ゴ ProN W3" charset="0"/>
                <a:sym typeface="Gill Sans" charset="0"/>
              </a:rPr>
              <a:pPr>
                <a:defRPr/>
              </a:pPr>
              <a:t>2</a:t>
            </a:fld>
            <a:endParaRPr lang="en-US" sz="1300" dirty="0">
              <a:solidFill>
                <a:srgbClr val="000000"/>
              </a:solidFill>
              <a:latin typeface="Gill Sans" charset="0"/>
              <a:ea typeface="ヒラギノ角ゴ ProN W3" charset="0"/>
              <a:cs typeface="ヒラギノ角ゴ ProN W3" charset="0"/>
              <a:sym typeface="Gill Sans" charset="0"/>
            </a:endParaRPr>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Open Source </a:t>
            </a:r>
            <a:r>
              <a:rPr lang="en-US" sz="2800" dirty="0">
                <a:solidFill>
                  <a:schemeClr val="tx1"/>
                </a:solidFill>
              </a:rPr>
              <a:t>SDN presence</a:t>
            </a:r>
            <a:r>
              <a:rPr lang="en-US" dirty="0">
                <a:solidFill>
                  <a:schemeClr val="tx1"/>
                </a:solidFill>
              </a:rPr>
              <a:t/>
            </a:r>
            <a:br>
              <a:rPr lang="en-US" dirty="0">
                <a:solidFill>
                  <a:schemeClr val="tx1"/>
                </a:solidFill>
              </a:rPr>
            </a:br>
            <a:r>
              <a:rPr lang="en-US" sz="2400" dirty="0" smtClean="0">
                <a:solidFill>
                  <a:schemeClr val="tx1"/>
                </a:solidFill>
              </a:rPr>
              <a:t>opensourcesdn.org</a:t>
            </a:r>
            <a:endParaRPr lang="en-US" sz="2400"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18304"/>
            <a:ext cx="8179405" cy="4677696"/>
          </a:xfrm>
        </p:spPr>
      </p:pic>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14014774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152400"/>
            <a:ext cx="8457753" cy="1143000"/>
          </a:xfrm>
        </p:spPr>
        <p:txBody>
          <a:bodyPr>
            <a:normAutofit/>
          </a:bodyPr>
          <a:lstStyle/>
          <a:p>
            <a:r>
              <a:rPr lang="en-US" sz="2800" dirty="0">
                <a:solidFill>
                  <a:schemeClr val="tx1"/>
                </a:solidFill>
              </a:rPr>
              <a:t>PIF </a:t>
            </a:r>
            <a:r>
              <a:rPr lang="en-US" sz="2800" dirty="0" smtClean="0">
                <a:solidFill>
                  <a:schemeClr val="tx1"/>
                </a:solidFill>
              </a:rPr>
              <a:t>Open Source SDN software </a:t>
            </a:r>
            <a:r>
              <a:rPr lang="en-US" sz="2800" dirty="0">
                <a:solidFill>
                  <a:schemeClr val="tx1"/>
                </a:solidFill>
              </a:rPr>
              <a:t>project</a:t>
            </a:r>
            <a:br>
              <a:rPr lang="en-US" sz="2800" dirty="0">
                <a:solidFill>
                  <a:schemeClr val="tx1"/>
                </a:solidFill>
              </a:rPr>
            </a:br>
            <a:r>
              <a:rPr lang="en-US" sz="2800" dirty="0" smtClean="0">
                <a:solidFill>
                  <a:schemeClr val="tx1"/>
                </a:solidFill>
              </a:rPr>
              <a:t>… and also ONF Specifications Area group </a:t>
            </a:r>
            <a:endParaRPr lang="en-US" sz="2400" dirty="0">
              <a:solidFill>
                <a:schemeClr val="tx1"/>
              </a:solidFill>
            </a:endParaRPr>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4</a:t>
            </a:fld>
            <a:endParaRPr lang="en-US">
              <a:solidFill>
                <a:srgbClr val="000000"/>
              </a:solidFill>
            </a:endParaRPr>
          </a:p>
        </p:txBody>
      </p:sp>
      <p:sp>
        <p:nvSpPr>
          <p:cNvPr id="6" name="Oval 5"/>
          <p:cNvSpPr/>
          <p:nvPr/>
        </p:nvSpPr>
        <p:spPr bwMode="auto">
          <a:xfrm>
            <a:off x="4343400" y="3276600"/>
            <a:ext cx="1600200" cy="914400"/>
          </a:xfrm>
          <a:prstGeom prst="ellipse">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TextBox 8"/>
          <p:cNvSpPr txBox="1"/>
          <p:nvPr/>
        </p:nvSpPr>
        <p:spPr>
          <a:xfrm>
            <a:off x="1828800" y="3276600"/>
            <a:ext cx="2438400" cy="830997"/>
          </a:xfrm>
          <a:prstGeom prst="rect">
            <a:avLst/>
          </a:prstGeom>
          <a:noFill/>
        </p:spPr>
        <p:txBody>
          <a:bodyPr wrap="square" rtlCol="0">
            <a:spAutoFit/>
          </a:bodyPr>
          <a:lstStyle/>
          <a:p>
            <a:pPr algn="ctr"/>
            <a:r>
              <a:rPr lang="en-US" sz="2400" dirty="0" smtClean="0"/>
              <a:t>Intermediate representation</a:t>
            </a:r>
            <a:endParaRPr lang="en-US" sz="2400" dirty="0"/>
          </a:p>
        </p:txBody>
      </p:sp>
      <p:grpSp>
        <p:nvGrpSpPr>
          <p:cNvPr id="13" name="Group 12"/>
          <p:cNvGrpSpPr/>
          <p:nvPr/>
        </p:nvGrpSpPr>
        <p:grpSpPr>
          <a:xfrm>
            <a:off x="57600" y="1421493"/>
            <a:ext cx="6222898" cy="4674507"/>
            <a:chOff x="1397102" y="1421493"/>
            <a:chExt cx="6222898" cy="4674507"/>
          </a:xfrm>
        </p:grpSpPr>
        <p:pic>
          <p:nvPicPr>
            <p:cNvPr id="5" name="Picture 4"/>
            <p:cNvPicPr>
              <a:picLocks noChangeAspect="1"/>
            </p:cNvPicPr>
            <p:nvPr/>
          </p:nvPicPr>
          <p:blipFill>
            <a:blip r:embed="rId3"/>
            <a:stretch>
              <a:fillRect/>
            </a:stretch>
          </p:blipFill>
          <p:spPr>
            <a:xfrm>
              <a:off x="1397102" y="1421493"/>
              <a:ext cx="6222898" cy="4674507"/>
            </a:xfrm>
            <a:prstGeom prst="rect">
              <a:avLst/>
            </a:prstGeom>
          </p:spPr>
        </p:pic>
        <p:sp>
          <p:nvSpPr>
            <p:cNvPr id="7" name="Rounded Rectangle 6"/>
            <p:cNvSpPr/>
            <p:nvPr/>
          </p:nvSpPr>
          <p:spPr>
            <a:xfrm>
              <a:off x="3810000" y="2245800"/>
              <a:ext cx="533400" cy="457200"/>
            </a:xfrm>
            <a:prstGeom prst="roundRect">
              <a:avLst/>
            </a:prstGeom>
            <a:solidFill>
              <a:schemeClr val="tx2">
                <a:lumMod val="40000"/>
                <a:lumOff val="60000"/>
              </a:schemeClr>
            </a:solidFill>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P4</a:t>
              </a:r>
              <a:endParaRPr lang="en-US" sz="1600" dirty="0">
                <a:solidFill>
                  <a:schemeClr val="tx1"/>
                </a:solidFill>
              </a:endParaRPr>
            </a:p>
          </p:txBody>
        </p:sp>
        <p:sp>
          <p:nvSpPr>
            <p:cNvPr id="10" name="Rounded Rectangle 9"/>
            <p:cNvSpPr/>
            <p:nvPr/>
          </p:nvSpPr>
          <p:spPr>
            <a:xfrm>
              <a:off x="5388600" y="2250000"/>
              <a:ext cx="533400" cy="457200"/>
            </a:xfrm>
            <a:prstGeom prst="roundRect">
              <a:avLst/>
            </a:prstGeom>
            <a:solidFill>
              <a:schemeClr val="tx2">
                <a:lumMod val="40000"/>
                <a:lumOff val="60000"/>
              </a:schemeClr>
            </a:solidFill>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PX</a:t>
              </a:r>
              <a:endParaRPr lang="en-US" sz="1600" dirty="0">
                <a:solidFill>
                  <a:schemeClr val="tx1"/>
                </a:solidFill>
              </a:endParaRPr>
            </a:p>
          </p:txBody>
        </p:sp>
        <p:sp>
          <p:nvSpPr>
            <p:cNvPr id="11" name="Rounded Rectangle 10"/>
            <p:cNvSpPr/>
            <p:nvPr/>
          </p:nvSpPr>
          <p:spPr>
            <a:xfrm>
              <a:off x="4524600" y="2245800"/>
              <a:ext cx="664200" cy="457200"/>
            </a:xfrm>
            <a:prstGeom prst="roundRect">
              <a:avLst/>
            </a:prstGeom>
            <a:solidFill>
              <a:schemeClr val="tx2">
                <a:lumMod val="40000"/>
                <a:lumOff val="60000"/>
              </a:schemeClr>
            </a:solidFill>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PIFL</a:t>
              </a:r>
              <a:endParaRPr lang="en-US" sz="1600" dirty="0">
                <a:solidFill>
                  <a:schemeClr val="tx1"/>
                </a:solidFill>
              </a:endParaRPr>
            </a:p>
          </p:txBody>
        </p:sp>
      </p:grpSp>
      <p:grpSp>
        <p:nvGrpSpPr>
          <p:cNvPr id="14" name="Group 13"/>
          <p:cNvGrpSpPr/>
          <p:nvPr/>
        </p:nvGrpSpPr>
        <p:grpSpPr>
          <a:xfrm>
            <a:off x="5184065" y="2771001"/>
            <a:ext cx="3883735" cy="2791599"/>
            <a:chOff x="5184065" y="2771001"/>
            <a:chExt cx="3883735" cy="2791599"/>
          </a:xfrm>
        </p:grpSpPr>
        <p:sp>
          <p:nvSpPr>
            <p:cNvPr id="15" name="TextBox 14"/>
            <p:cNvSpPr txBox="1"/>
            <p:nvPr/>
          </p:nvSpPr>
          <p:spPr>
            <a:xfrm>
              <a:off x="5189815" y="2771001"/>
              <a:ext cx="3877985" cy="461665"/>
            </a:xfrm>
            <a:prstGeom prst="rect">
              <a:avLst/>
            </a:prstGeom>
            <a:noFill/>
          </p:spPr>
          <p:txBody>
            <a:bodyPr wrap="none" rtlCol="0">
              <a:spAutoFit/>
            </a:bodyPr>
            <a:lstStyle/>
            <a:p>
              <a:r>
                <a:rPr lang="en-US" sz="2400" dirty="0" smtClean="0"/>
                <a:t>Focus areas of PIF project:</a:t>
              </a:r>
              <a:endParaRPr lang="en-US" sz="2400" dirty="0"/>
            </a:p>
          </p:txBody>
        </p:sp>
        <p:sp>
          <p:nvSpPr>
            <p:cNvPr id="16" name="TextBox 15"/>
            <p:cNvSpPr txBox="1"/>
            <p:nvPr/>
          </p:nvSpPr>
          <p:spPr>
            <a:xfrm>
              <a:off x="5184065" y="3191470"/>
              <a:ext cx="1871090"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IR elements</a:t>
              </a:r>
            </a:p>
            <a:p>
              <a:pPr marL="285750" indent="-285750">
                <a:buFont typeface="Arial" panose="020B0604020202020204" pitchFamily="34" charset="0"/>
                <a:buChar char="•"/>
              </a:pPr>
              <a:r>
                <a:rPr lang="en-US" dirty="0" smtClean="0"/>
                <a:t>Use cases</a:t>
              </a:r>
            </a:p>
            <a:p>
              <a:pPr marL="285750" indent="-285750">
                <a:buFont typeface="Arial" panose="020B0604020202020204" pitchFamily="34" charset="0"/>
                <a:buChar char="•"/>
              </a:pPr>
              <a:r>
                <a:rPr lang="en-US" dirty="0" smtClean="0"/>
                <a:t>Runtime APIs</a:t>
              </a:r>
              <a:endParaRPr lang="en-US" dirty="0"/>
            </a:p>
          </p:txBody>
        </p:sp>
        <p:sp>
          <p:nvSpPr>
            <p:cNvPr id="17" name="TextBox 16"/>
            <p:cNvSpPr txBox="1"/>
            <p:nvPr/>
          </p:nvSpPr>
          <p:spPr>
            <a:xfrm>
              <a:off x="6629400" y="4639270"/>
              <a:ext cx="2438400" cy="923330"/>
            </a:xfrm>
            <a:prstGeom prst="rect">
              <a:avLst/>
            </a:prstGeom>
            <a:noFill/>
          </p:spPr>
          <p:txBody>
            <a:bodyPr wrap="square" rtlCol="0">
              <a:spAutoFit/>
            </a:bodyPr>
            <a:lstStyle/>
            <a:p>
              <a:r>
                <a:rPr lang="en-US" dirty="0" smtClean="0"/>
                <a:t>Feeds into ONF “</a:t>
              </a:r>
              <a:r>
                <a:rPr lang="en-US" dirty="0" err="1" smtClean="0"/>
                <a:t>OpenFlow</a:t>
              </a:r>
              <a:r>
                <a:rPr lang="en-US" dirty="0" smtClean="0"/>
                <a:t> Next Gen” specification activity</a:t>
              </a:r>
              <a:endParaRPr lang="en-US" dirty="0"/>
            </a:p>
          </p:txBody>
        </p:sp>
        <p:cxnSp>
          <p:nvCxnSpPr>
            <p:cNvPr id="18" name="Straight Arrow Connector 17"/>
            <p:cNvCxnSpPr/>
            <p:nvPr/>
          </p:nvCxnSpPr>
          <p:spPr bwMode="auto">
            <a:xfrm>
              <a:off x="7086600" y="4114800"/>
              <a:ext cx="228600" cy="457200"/>
            </a:xfrm>
            <a:prstGeom prst="straightConnector1">
              <a:avLst/>
            </a:prstGeom>
            <a:solidFill>
              <a:schemeClr val="tx2"/>
            </a:solidFill>
            <a:ln w="5715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296716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BIR (pronounced “beer”): </a:t>
            </a:r>
            <a:r>
              <a:rPr lang="en-US" sz="2800" dirty="0" smtClean="0">
                <a:solidFill>
                  <a:schemeClr val="tx1"/>
                </a:solidFill>
              </a:rPr>
              <a:t>the “B” IR</a:t>
            </a:r>
            <a:endParaRPr lang="en-US" sz="2800" dirty="0">
              <a:solidFill>
                <a:schemeClr val="tx1"/>
              </a:solidFill>
            </a:endParaRPr>
          </a:p>
        </p:txBody>
      </p:sp>
      <p:sp>
        <p:nvSpPr>
          <p:cNvPr id="3" name="Content Placeholder 2"/>
          <p:cNvSpPr>
            <a:spLocks noGrp="1"/>
          </p:cNvSpPr>
          <p:nvPr>
            <p:ph idx="1"/>
          </p:nvPr>
        </p:nvSpPr>
        <p:spPr>
          <a:xfrm>
            <a:off x="457647" y="1904999"/>
            <a:ext cx="8228707" cy="4220765"/>
          </a:xfrm>
        </p:spPr>
        <p:txBody>
          <a:bodyPr/>
          <a:lstStyle/>
          <a:p>
            <a:r>
              <a:rPr lang="en-US" dirty="0" smtClean="0"/>
              <a:t>Intended to capture the different threads of IR-related discussions</a:t>
            </a:r>
          </a:p>
          <a:p>
            <a:endParaRPr lang="en-US" dirty="0"/>
          </a:p>
          <a:p>
            <a:r>
              <a:rPr lang="en-US" dirty="0" smtClean="0"/>
              <a:t>Intended to be at the “right” level for this domain-specific IR</a:t>
            </a:r>
          </a:p>
          <a:p>
            <a:endParaRPr lang="en-US" dirty="0" smtClean="0"/>
          </a:p>
          <a:p>
            <a:r>
              <a:rPr lang="en-US" dirty="0" smtClean="0"/>
              <a:t>Intended to be more language/target neutral than the </a:t>
            </a:r>
            <a:r>
              <a:rPr lang="en-US" dirty="0" smtClean="0"/>
              <a:t>AIR </a:t>
            </a:r>
            <a:r>
              <a:rPr lang="en-US" dirty="0" err="1" smtClean="0"/>
              <a:t>strawman</a:t>
            </a:r>
            <a:endParaRPr lang="en-US" dirty="0" smtClean="0"/>
          </a:p>
          <a:p>
            <a:endParaRPr lang="en-US" dirty="0"/>
          </a:p>
          <a:p>
            <a:r>
              <a:rPr lang="en-US" dirty="0"/>
              <a:t>Proposal for an IR spec for wider review and discussion</a:t>
            </a:r>
          </a:p>
          <a:p>
            <a:endParaRPr lang="en-US" dirty="0" smtClean="0"/>
          </a:p>
          <a:p>
            <a:r>
              <a:rPr lang="en-US" dirty="0" smtClean="0"/>
              <a:t>Open </a:t>
            </a:r>
            <a:r>
              <a:rPr lang="en-US" dirty="0"/>
              <a:t>source software simulator based on </a:t>
            </a:r>
            <a:r>
              <a:rPr lang="en-US" dirty="0" smtClean="0"/>
              <a:t>Meta-IR</a:t>
            </a:r>
            <a:r>
              <a:rPr lang="en-US" dirty="0" smtClean="0"/>
              <a:t> </a:t>
            </a:r>
            <a:r>
              <a:rPr lang="en-US" dirty="0"/>
              <a:t>infrastructure</a:t>
            </a:r>
          </a:p>
          <a:p>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6648803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Main influences</a:t>
            </a:r>
            <a:endParaRPr lang="en-US" sz="2800" dirty="0">
              <a:solidFill>
                <a:schemeClr val="tx1"/>
              </a:solidFill>
            </a:endParaRPr>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6</a:t>
            </a:fld>
            <a:endParaRPr lang="en-US">
              <a:solidFill>
                <a:srgbClr val="000000"/>
              </a:solidFill>
            </a:endParaRPr>
          </a:p>
        </p:txBody>
      </p:sp>
      <p:sp>
        <p:nvSpPr>
          <p:cNvPr id="5" name="Cloud 4"/>
          <p:cNvSpPr/>
          <p:nvPr/>
        </p:nvSpPr>
        <p:spPr>
          <a:xfrm>
            <a:off x="2819400" y="1417589"/>
            <a:ext cx="3429000" cy="27774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BIR</a:t>
            </a:r>
            <a:endParaRPr lang="en-US" dirty="0">
              <a:solidFill>
                <a:schemeClr val="tx1"/>
              </a:solidFill>
            </a:endParaRPr>
          </a:p>
        </p:txBody>
      </p:sp>
      <p:sp>
        <p:nvSpPr>
          <p:cNvPr id="6" name="TextBox 5"/>
          <p:cNvSpPr txBox="1"/>
          <p:nvPr/>
        </p:nvSpPr>
        <p:spPr>
          <a:xfrm>
            <a:off x="3429000" y="914400"/>
            <a:ext cx="2454518" cy="369332"/>
          </a:xfrm>
          <a:prstGeom prst="rect">
            <a:avLst/>
          </a:prstGeom>
          <a:noFill/>
        </p:spPr>
        <p:txBody>
          <a:bodyPr wrap="none" rtlCol="0">
            <a:spAutoFit/>
          </a:bodyPr>
          <a:lstStyle/>
          <a:p>
            <a:r>
              <a:rPr lang="en-US" dirty="0" smtClean="0"/>
              <a:t>PIF group discussions</a:t>
            </a:r>
            <a:endParaRPr lang="en-US" dirty="0"/>
          </a:p>
        </p:txBody>
      </p:sp>
      <p:sp>
        <p:nvSpPr>
          <p:cNvPr id="7" name="TextBox 6"/>
          <p:cNvSpPr txBox="1"/>
          <p:nvPr/>
        </p:nvSpPr>
        <p:spPr>
          <a:xfrm>
            <a:off x="795548" y="1524000"/>
            <a:ext cx="1569789" cy="646331"/>
          </a:xfrm>
          <a:prstGeom prst="rect">
            <a:avLst/>
          </a:prstGeom>
          <a:noFill/>
        </p:spPr>
        <p:txBody>
          <a:bodyPr wrap="none" rtlCol="0">
            <a:spAutoFit/>
          </a:bodyPr>
          <a:lstStyle/>
          <a:p>
            <a:pPr algn="ctr"/>
            <a:r>
              <a:rPr lang="en-US" dirty="0" smtClean="0"/>
              <a:t>P4, RMT, </a:t>
            </a:r>
            <a:r>
              <a:rPr lang="en-US" dirty="0" smtClean="0"/>
              <a:t>AIR</a:t>
            </a:r>
            <a:endParaRPr lang="en-US" dirty="0" smtClean="0"/>
          </a:p>
          <a:p>
            <a:pPr algn="ctr"/>
            <a:r>
              <a:rPr lang="en-US" dirty="0" smtClean="0"/>
              <a:t>school</a:t>
            </a:r>
            <a:endParaRPr lang="en-US" dirty="0"/>
          </a:p>
        </p:txBody>
      </p:sp>
      <p:sp>
        <p:nvSpPr>
          <p:cNvPr id="8" name="TextBox 7"/>
          <p:cNvSpPr txBox="1"/>
          <p:nvPr/>
        </p:nvSpPr>
        <p:spPr>
          <a:xfrm>
            <a:off x="6991242" y="1524000"/>
            <a:ext cx="851515" cy="646331"/>
          </a:xfrm>
          <a:prstGeom prst="rect">
            <a:avLst/>
          </a:prstGeom>
          <a:noFill/>
        </p:spPr>
        <p:txBody>
          <a:bodyPr wrap="none" rtlCol="0">
            <a:spAutoFit/>
          </a:bodyPr>
          <a:lstStyle/>
          <a:p>
            <a:pPr algn="ctr"/>
            <a:r>
              <a:rPr lang="en-US" dirty="0" smtClean="0"/>
              <a:t>POF</a:t>
            </a:r>
          </a:p>
          <a:p>
            <a:pPr algn="ctr"/>
            <a:r>
              <a:rPr lang="en-US" dirty="0" smtClean="0"/>
              <a:t>school</a:t>
            </a:r>
            <a:endParaRPr lang="en-US" dirty="0"/>
          </a:p>
        </p:txBody>
      </p:sp>
      <p:sp>
        <p:nvSpPr>
          <p:cNvPr id="9" name="TextBox 8"/>
          <p:cNvSpPr txBox="1"/>
          <p:nvPr/>
        </p:nvSpPr>
        <p:spPr>
          <a:xfrm>
            <a:off x="1058504" y="3048000"/>
            <a:ext cx="1043877" cy="646331"/>
          </a:xfrm>
          <a:prstGeom prst="rect">
            <a:avLst/>
          </a:prstGeom>
          <a:noFill/>
        </p:spPr>
        <p:txBody>
          <a:bodyPr wrap="none" rtlCol="0">
            <a:spAutoFit/>
          </a:bodyPr>
          <a:lstStyle/>
          <a:p>
            <a:pPr algn="ctr"/>
            <a:r>
              <a:rPr lang="en-US" dirty="0" err="1" smtClean="0"/>
              <a:t>NetASM</a:t>
            </a:r>
            <a:endParaRPr lang="en-US" dirty="0" smtClean="0"/>
          </a:p>
          <a:p>
            <a:pPr algn="ctr"/>
            <a:r>
              <a:rPr lang="en-US" dirty="0" smtClean="0"/>
              <a:t>school</a:t>
            </a:r>
            <a:endParaRPr lang="en-US" dirty="0"/>
          </a:p>
        </p:txBody>
      </p:sp>
      <p:sp>
        <p:nvSpPr>
          <p:cNvPr id="10" name="TextBox 9"/>
          <p:cNvSpPr txBox="1"/>
          <p:nvPr/>
        </p:nvSpPr>
        <p:spPr>
          <a:xfrm>
            <a:off x="6991242" y="3008531"/>
            <a:ext cx="851515" cy="646331"/>
          </a:xfrm>
          <a:prstGeom prst="rect">
            <a:avLst/>
          </a:prstGeom>
          <a:noFill/>
        </p:spPr>
        <p:txBody>
          <a:bodyPr wrap="none" rtlCol="0">
            <a:spAutoFit/>
          </a:bodyPr>
          <a:lstStyle/>
          <a:p>
            <a:pPr algn="ctr"/>
            <a:r>
              <a:rPr lang="en-US" dirty="0" smtClean="0"/>
              <a:t>PX</a:t>
            </a:r>
          </a:p>
          <a:p>
            <a:pPr algn="ctr"/>
            <a:r>
              <a:rPr lang="en-US" dirty="0" smtClean="0"/>
              <a:t>school</a:t>
            </a:r>
            <a:endParaRPr lang="en-US" dirty="0"/>
          </a:p>
        </p:txBody>
      </p:sp>
      <p:pic>
        <p:nvPicPr>
          <p:cNvPr id="1026" name="Picture 2" descr="https://upload.wikimedia.org/wikipedia/commons/8/82/2011_Trampeltier_15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347" y="4491894"/>
            <a:ext cx="1936053" cy="15358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uzzsharer.com/wp-content/uploads/2015/06/beautiful-running-hor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734" y="4491894"/>
            <a:ext cx="2309466" cy="15358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48200" y="5029200"/>
            <a:ext cx="810816" cy="646331"/>
          </a:xfrm>
          <a:prstGeom prst="rect">
            <a:avLst/>
          </a:prstGeom>
          <a:noFill/>
        </p:spPr>
        <p:txBody>
          <a:bodyPr wrap="square" rtlCol="0">
            <a:spAutoFit/>
          </a:bodyPr>
          <a:lstStyle/>
          <a:p>
            <a:pPr algn="ctr"/>
            <a:r>
              <a:rPr lang="en-US" dirty="0" smtClean="0"/>
              <a:t>rather than</a:t>
            </a:r>
            <a:endParaRPr lang="en-US" dirty="0"/>
          </a:p>
        </p:txBody>
      </p:sp>
      <p:sp>
        <p:nvSpPr>
          <p:cNvPr id="13" name="TextBox 12"/>
          <p:cNvSpPr txBox="1"/>
          <p:nvPr/>
        </p:nvSpPr>
        <p:spPr>
          <a:xfrm>
            <a:off x="1371600" y="5193268"/>
            <a:ext cx="914400" cy="369332"/>
          </a:xfrm>
          <a:prstGeom prst="rect">
            <a:avLst/>
          </a:prstGeom>
          <a:noFill/>
        </p:spPr>
        <p:txBody>
          <a:bodyPr wrap="square" rtlCol="0">
            <a:spAutoFit/>
          </a:bodyPr>
          <a:lstStyle/>
          <a:p>
            <a:pPr algn="ctr"/>
            <a:r>
              <a:rPr lang="en-US" dirty="0"/>
              <a:t>D</a:t>
            </a:r>
            <a:r>
              <a:rPr lang="en-US" dirty="0" smtClean="0"/>
              <a:t>esign</a:t>
            </a:r>
            <a:endParaRPr lang="en-US" dirty="0"/>
          </a:p>
        </p:txBody>
      </p:sp>
    </p:spTree>
    <p:extLst>
      <p:ext uri="{BB962C8B-B14F-4D97-AF65-F5344CB8AC3E}">
        <p14:creationId xmlns:p14="http://schemas.microsoft.com/office/powerpoint/2010/main" val="33197853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T</a:t>
            </a:r>
            <a:r>
              <a:rPr lang="en-US" sz="2800" dirty="0" smtClean="0">
                <a:solidFill>
                  <a:schemeClr val="tx1"/>
                </a:solidFill>
              </a:rPr>
              <a:t>he BIR packet processing model</a:t>
            </a:r>
            <a:endParaRPr lang="en-US" sz="2800" dirty="0">
              <a:solidFill>
                <a:schemeClr val="tx1"/>
              </a:solidFill>
            </a:endParaRPr>
          </a:p>
        </p:txBody>
      </p:sp>
      <p:sp>
        <p:nvSpPr>
          <p:cNvPr id="3" name="Content Placeholder 2"/>
          <p:cNvSpPr>
            <a:spLocks noGrp="1"/>
          </p:cNvSpPr>
          <p:nvPr>
            <p:ph idx="1"/>
          </p:nvPr>
        </p:nvSpPr>
        <p:spPr>
          <a:xfrm>
            <a:off x="485045" y="1295400"/>
            <a:ext cx="8228707" cy="4876800"/>
          </a:xfrm>
        </p:spPr>
        <p:txBody>
          <a:bodyPr>
            <a:normAutofit lnSpcReduction="10000"/>
          </a:bodyPr>
          <a:lstStyle/>
          <a:p>
            <a:r>
              <a:rPr lang="en-US" dirty="0" smtClean="0"/>
              <a:t>Top-level static packet data flow graph (linear pipeline at first</a:t>
            </a:r>
            <a:r>
              <a:rPr lang="en-US" dirty="0" smtClean="0"/>
              <a:t>)</a:t>
            </a:r>
          </a:p>
          <a:p>
            <a:pPr lvl="1"/>
            <a:r>
              <a:rPr lang="en-US" dirty="0" smtClean="0"/>
              <a:t>User-defined metadata collection(s) associated with each packet in transit </a:t>
            </a:r>
            <a:endParaRPr lang="en-US" dirty="0" smtClean="0"/>
          </a:p>
          <a:p>
            <a:r>
              <a:rPr lang="en-US" dirty="0" smtClean="0"/>
              <a:t>Each node is a “packet processor”</a:t>
            </a:r>
          </a:p>
          <a:p>
            <a:pPr lvl="1"/>
            <a:r>
              <a:rPr lang="en-US" dirty="0" smtClean="0"/>
              <a:t>Either a “control flow”: programmed processor</a:t>
            </a:r>
          </a:p>
          <a:p>
            <a:pPr lvl="1"/>
            <a:r>
              <a:rPr lang="en-US" dirty="0" smtClean="0"/>
              <a:t>Or an “other processor”: supplied </a:t>
            </a:r>
            <a:r>
              <a:rPr lang="en-US" dirty="0" smtClean="0"/>
              <a:t>processor</a:t>
            </a:r>
          </a:p>
          <a:p>
            <a:r>
              <a:rPr lang="en-US" dirty="0" smtClean="0"/>
              <a:t>Could be described as “µVNF chaining”</a:t>
            </a:r>
            <a:endParaRPr lang="en-US" dirty="0" smtClean="0"/>
          </a:p>
          <a:p>
            <a:endParaRPr lang="en-US" dirty="0" smtClean="0"/>
          </a:p>
          <a:p>
            <a:r>
              <a:rPr lang="en-US" dirty="0" smtClean="0"/>
              <a:t>A </a:t>
            </a:r>
            <a:r>
              <a:rPr lang="en-US" dirty="0" smtClean="0"/>
              <a:t>control flow involves traversing “basic blocks” to completion</a:t>
            </a:r>
          </a:p>
          <a:p>
            <a:r>
              <a:rPr lang="en-US" dirty="0" smtClean="0"/>
              <a:t>A </a:t>
            </a:r>
            <a:r>
              <a:rPr lang="en-US" dirty="0" smtClean="0"/>
              <a:t>basic block:</a:t>
            </a:r>
          </a:p>
          <a:p>
            <a:pPr lvl="1"/>
            <a:r>
              <a:rPr lang="en-US" dirty="0" smtClean="0"/>
              <a:t>Has optional defined local contexts of: header type, table</a:t>
            </a:r>
          </a:p>
          <a:p>
            <a:pPr lvl="1"/>
            <a:r>
              <a:rPr lang="en-US" dirty="0" smtClean="0"/>
              <a:t>Is passed a packet and an offset into </a:t>
            </a:r>
            <a:r>
              <a:rPr lang="en-US" dirty="0" smtClean="0"/>
              <a:t>that packet</a:t>
            </a:r>
            <a:endParaRPr lang="en-US" dirty="0" smtClean="0"/>
          </a:p>
          <a:p>
            <a:pPr lvl="1"/>
            <a:r>
              <a:rPr lang="en-US" dirty="0" smtClean="0"/>
              <a:t>Carries out </a:t>
            </a:r>
            <a:r>
              <a:rPr lang="en-US" dirty="0" smtClean="0"/>
              <a:t>an unconditional sequence of header/metadata </a:t>
            </a:r>
            <a:r>
              <a:rPr lang="en-US" dirty="0" smtClean="0"/>
              <a:t>updates and/or calls on </a:t>
            </a:r>
            <a:r>
              <a:rPr lang="en-US" dirty="0" smtClean="0"/>
              <a:t>library</a:t>
            </a:r>
            <a:r>
              <a:rPr lang="en-US" dirty="0" smtClean="0"/>
              <a:t> </a:t>
            </a:r>
            <a:r>
              <a:rPr lang="en-US" dirty="0" smtClean="0"/>
              <a:t>methods</a:t>
            </a:r>
          </a:p>
          <a:p>
            <a:pPr lvl="1"/>
            <a:r>
              <a:rPr lang="en-US" dirty="0" smtClean="0"/>
              <a:t>Calculates next offset and next basic block </a:t>
            </a:r>
            <a:r>
              <a:rPr lang="en-US" dirty="0" smtClean="0"/>
              <a:t>at end</a:t>
            </a:r>
            <a:endParaRPr lang="en-US" dirty="0" smtClean="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8174346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dirty="0" smtClean="0">
                <a:solidFill>
                  <a:schemeClr val="tx1"/>
                </a:solidFill>
              </a:rPr>
              <a:t>Control </a:t>
            </a:r>
            <a:r>
              <a:rPr lang="en-US" sz="2800" dirty="0" smtClean="0">
                <a:solidFill>
                  <a:schemeClr val="tx1"/>
                </a:solidFill>
              </a:rPr>
              <a:t>flow rationalization</a:t>
            </a:r>
            <a:endParaRPr lang="en-US" sz="2800" dirty="0">
              <a:solidFill>
                <a:schemeClr val="tx1"/>
              </a:solidFill>
            </a:endParaRPr>
          </a:p>
        </p:txBody>
      </p:sp>
      <p:sp>
        <p:nvSpPr>
          <p:cNvPr id="7" name="Content Placeholder 6"/>
          <p:cNvSpPr>
            <a:spLocks noGrp="1"/>
          </p:cNvSpPr>
          <p:nvPr>
            <p:ph idx="1"/>
          </p:nvPr>
        </p:nvSpPr>
        <p:spPr>
          <a:xfrm>
            <a:off x="457647" y="1143000"/>
            <a:ext cx="8228707" cy="4876800"/>
          </a:xfrm>
        </p:spPr>
        <p:txBody>
          <a:bodyPr>
            <a:normAutofit/>
          </a:bodyPr>
          <a:lstStyle/>
          <a:p>
            <a:r>
              <a:rPr lang="en-US" dirty="0" smtClean="0"/>
              <a:t>Recognizes that packet processing is driven by two dynamic factors:</a:t>
            </a:r>
          </a:p>
          <a:p>
            <a:pPr lvl="1"/>
            <a:r>
              <a:rPr lang="en-US" dirty="0" smtClean="0"/>
              <a:t>Packet data  (data plane input)</a:t>
            </a:r>
          </a:p>
          <a:p>
            <a:pPr lvl="1"/>
            <a:r>
              <a:rPr lang="en-US" dirty="0" smtClean="0"/>
              <a:t>Table data  (control plane input)</a:t>
            </a:r>
          </a:p>
          <a:p>
            <a:endParaRPr lang="en-US" dirty="0"/>
          </a:p>
          <a:p>
            <a:r>
              <a:rPr lang="en-US" dirty="0" smtClean="0"/>
              <a:t>Therefore, c</a:t>
            </a:r>
            <a:r>
              <a:rPr lang="en-US" dirty="0" smtClean="0"/>
              <a:t>ontext </a:t>
            </a:r>
            <a:r>
              <a:rPr lang="en-US" dirty="0" smtClean="0"/>
              <a:t>for a basic block:</a:t>
            </a:r>
          </a:p>
          <a:p>
            <a:pPr lvl="1"/>
            <a:r>
              <a:rPr lang="en-US" dirty="0" smtClean="0"/>
              <a:t>Particular header in packet: can be read or written</a:t>
            </a:r>
          </a:p>
          <a:p>
            <a:pPr lvl="1"/>
            <a:r>
              <a:rPr lang="en-US" dirty="0" smtClean="0"/>
              <a:t>Particular table:</a:t>
            </a:r>
          </a:p>
          <a:p>
            <a:pPr lvl="2"/>
            <a:r>
              <a:rPr lang="en-US" dirty="0" smtClean="0"/>
              <a:t>Lookup takes a </a:t>
            </a:r>
            <a:r>
              <a:rPr lang="en-US" dirty="0" err="1" smtClean="0"/>
              <a:t>struct</a:t>
            </a:r>
            <a:r>
              <a:rPr lang="en-US" dirty="0" smtClean="0"/>
              <a:t> containing </a:t>
            </a:r>
            <a:r>
              <a:rPr lang="en-US" dirty="0" smtClean="0"/>
              <a:t>expressions for values</a:t>
            </a:r>
            <a:endParaRPr lang="en-US" dirty="0" smtClean="0"/>
          </a:p>
          <a:p>
            <a:pPr lvl="2"/>
            <a:r>
              <a:rPr lang="en-US" dirty="0" smtClean="0"/>
              <a:t>Result is a </a:t>
            </a:r>
            <a:r>
              <a:rPr lang="en-US" dirty="0" err="1" smtClean="0"/>
              <a:t>struct</a:t>
            </a:r>
            <a:r>
              <a:rPr lang="en-US" dirty="0" smtClean="0"/>
              <a:t> containing values: some can be decoded as actions</a:t>
            </a:r>
          </a:p>
          <a:p>
            <a:endParaRPr lang="en-US" dirty="0"/>
          </a:p>
          <a:p>
            <a:r>
              <a:rPr lang="en-US" dirty="0"/>
              <a:t>M</a:t>
            </a:r>
            <a:r>
              <a:rPr lang="en-US" dirty="0" smtClean="0"/>
              <a:t>etadata collections can be associated </a:t>
            </a:r>
            <a:r>
              <a:rPr lang="en-US" dirty="0" smtClean="0"/>
              <a:t>with each packet</a:t>
            </a:r>
          </a:p>
          <a:p>
            <a:pPr lvl="1"/>
            <a:r>
              <a:rPr lang="en-US" dirty="0" smtClean="0"/>
              <a:t>Can represent fine- and coarse-grain parsing and </a:t>
            </a:r>
            <a:r>
              <a:rPr lang="en-US" dirty="0" smtClean="0"/>
              <a:t>match-action pipelines</a:t>
            </a:r>
            <a:endParaRPr lang="en-US" dirty="0" smtClean="0"/>
          </a:p>
        </p:txBody>
      </p:sp>
      <p:sp>
        <p:nvSpPr>
          <p:cNvPr id="2" name="Slide Number Placeholder 1"/>
          <p:cNvSpPr>
            <a:spLocks noGrp="1"/>
          </p:cNvSpPr>
          <p:nvPr>
            <p:ph type="sldNum" sz="quarter" idx="4"/>
          </p:nvPr>
        </p:nvSpPr>
        <p:spPr/>
        <p:txBody>
          <a:bodyPr/>
          <a:lstStyle/>
          <a:p>
            <a:fld id="{95FB27F1-C2FE-E646-9E41-8F3092BBAFAE}" type="slidenum">
              <a:rPr lang="en-US" smtClean="0"/>
              <a:pPr/>
              <a:t>8</a:t>
            </a:fld>
            <a:endParaRPr lang="en-US" dirty="0"/>
          </a:p>
        </p:txBody>
      </p:sp>
    </p:spTree>
    <p:extLst>
      <p:ext uri="{BB962C8B-B14F-4D97-AF65-F5344CB8AC3E}">
        <p14:creationId xmlns:p14="http://schemas.microsoft.com/office/powerpoint/2010/main" val="24477912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p:cNvSpPr>
            <a:spLocks noGrp="1"/>
          </p:cNvSpPr>
          <p:nvPr>
            <p:ph type="title"/>
          </p:nvPr>
        </p:nvSpPr>
        <p:spPr>
          <a:xfrm>
            <a:off x="457647" y="274588"/>
            <a:ext cx="7505018" cy="1143000"/>
          </a:xfrm>
        </p:spPr>
        <p:txBody>
          <a:bodyPr>
            <a:normAutofit/>
          </a:bodyPr>
          <a:lstStyle/>
          <a:p>
            <a:r>
              <a:rPr lang="en-US" sz="2800" dirty="0" smtClean="0">
                <a:solidFill>
                  <a:schemeClr val="tx1"/>
                </a:solidFill>
              </a:rPr>
              <a:t>Example: Three-stage processor pipeline</a:t>
            </a:r>
            <a:endParaRPr lang="en-US" sz="2800" dirty="0">
              <a:solidFill>
                <a:schemeClr val="tx1"/>
              </a:solidFill>
            </a:endParaRPr>
          </a:p>
        </p:txBody>
      </p:sp>
      <p:sp>
        <p:nvSpPr>
          <p:cNvPr id="2" name="Slide Number Placeholder 1"/>
          <p:cNvSpPr>
            <a:spLocks noGrp="1"/>
          </p:cNvSpPr>
          <p:nvPr>
            <p:ph type="sldNum" sz="quarter" idx="10"/>
          </p:nvPr>
        </p:nvSpPr>
        <p:spPr>
          <a:xfrm>
            <a:off x="3505200" y="6416675"/>
            <a:ext cx="2133600" cy="365125"/>
          </a:xfrm>
        </p:spPr>
        <p:txBody>
          <a:bodyPr/>
          <a:lstStyle/>
          <a:p>
            <a:fld id="{E5F86BF4-DED3-490A-88EF-E06B4F63893B}" type="slidenum">
              <a:rPr lang="en-US" sz="1300">
                <a:solidFill>
                  <a:schemeClr val="tx1"/>
                </a:solidFill>
                <a:latin typeface="Gill Sans" charset="0"/>
                <a:ea typeface="ヒラギノ角ゴ ProN W3" charset="0"/>
                <a:cs typeface="ヒラギノ角ゴ ProN W3" charset="0"/>
                <a:sym typeface="Gill Sans" charset="0"/>
              </a:rPr>
              <a:pPr/>
              <a:t>9</a:t>
            </a:fld>
            <a:endParaRPr lang="en-US" sz="1300" dirty="0">
              <a:solidFill>
                <a:schemeClr val="tx1"/>
              </a:solidFill>
              <a:latin typeface="Gill Sans" charset="0"/>
              <a:ea typeface="ヒラギノ角ゴ ProN W3" charset="0"/>
              <a:cs typeface="ヒラギノ角ゴ ProN W3" charset="0"/>
              <a:sym typeface="Gill Sans" charset="0"/>
            </a:endParaRPr>
          </a:p>
        </p:txBody>
      </p:sp>
      <p:cxnSp>
        <p:nvCxnSpPr>
          <p:cNvPr id="3" name="Straight Arrow Connector 2"/>
          <p:cNvCxnSpPr>
            <a:stCxn id="40" idx="0"/>
          </p:cNvCxnSpPr>
          <p:nvPr/>
        </p:nvCxnSpPr>
        <p:spPr>
          <a:xfrm flipH="1" flipV="1">
            <a:off x="6582441" y="2343023"/>
            <a:ext cx="1775875" cy="1874387"/>
          </a:xfrm>
          <a:prstGeom prst="straightConnector1">
            <a:avLst/>
          </a:prstGeom>
          <a:ln w="38100">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9600" y="1084385"/>
            <a:ext cx="1905000" cy="1393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r>
              <a:rPr lang="en-US" sz="1400" b="1" dirty="0" smtClean="0"/>
              <a:t>Control Flow</a:t>
            </a:r>
            <a:endParaRPr lang="en-US" sz="1400" b="1" dirty="0"/>
          </a:p>
        </p:txBody>
      </p:sp>
      <p:sp>
        <p:nvSpPr>
          <p:cNvPr id="5" name="Rectangle 4"/>
          <p:cNvSpPr/>
          <p:nvPr/>
        </p:nvSpPr>
        <p:spPr>
          <a:xfrm>
            <a:off x="671147" y="1676400"/>
            <a:ext cx="1778653" cy="76668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r>
              <a:rPr lang="en-US" sz="1400" b="1" dirty="0" smtClean="0"/>
              <a:t> Start Control</a:t>
            </a:r>
            <a:r>
              <a:rPr lang="en-US" sz="1400" b="1" dirty="0"/>
              <a:t> </a:t>
            </a:r>
            <a:r>
              <a:rPr lang="en-US" sz="1400" b="1" dirty="0" smtClean="0"/>
              <a:t>State</a:t>
            </a:r>
          </a:p>
          <a:p>
            <a:endParaRPr lang="en-US" sz="1050" b="1" dirty="0" smtClean="0">
              <a:solidFill>
                <a:srgbClr val="FFFF00"/>
              </a:solidFill>
              <a:latin typeface="Courier New" panose="02070309020205020404" pitchFamily="49" charset="0"/>
              <a:cs typeface="Courier New" panose="02070309020205020404" pitchFamily="49" charset="0"/>
            </a:endParaRPr>
          </a:p>
          <a:p>
            <a:r>
              <a:rPr lang="en-US" sz="1050" b="1" dirty="0" smtClean="0">
                <a:solidFill>
                  <a:srgbClr val="FFFF00"/>
                </a:solidFill>
                <a:latin typeface="Courier New" panose="02070309020205020404" pitchFamily="49" charset="0"/>
                <a:cs typeface="Courier New" panose="02070309020205020404" pitchFamily="49" charset="0"/>
              </a:rPr>
              <a:t>Compute </a:t>
            </a:r>
            <a:r>
              <a:rPr lang="en-US" sz="1050" b="1" dirty="0" err="1" smtClean="0">
                <a:solidFill>
                  <a:srgbClr val="FFFF00"/>
                </a:solidFill>
                <a:latin typeface="Courier New" panose="02070309020205020404" pitchFamily="49" charset="0"/>
                <a:cs typeface="Courier New" panose="02070309020205020404" pitchFamily="49" charset="0"/>
              </a:rPr>
              <a:t>Packet_offset</a:t>
            </a:r>
            <a:endParaRPr lang="en-US" sz="1050" b="1" dirty="0" smtClean="0">
              <a:solidFill>
                <a:srgbClr val="FFFF00"/>
              </a:solidFill>
              <a:latin typeface="Courier New" panose="02070309020205020404" pitchFamily="49" charset="0"/>
              <a:cs typeface="Courier New" panose="02070309020205020404" pitchFamily="49" charset="0"/>
            </a:endParaRPr>
          </a:p>
          <a:p>
            <a:r>
              <a:rPr lang="en-US" sz="1050" b="1" dirty="0" smtClean="0">
                <a:solidFill>
                  <a:srgbClr val="FFFF00"/>
                </a:solidFill>
                <a:latin typeface="Courier New" panose="02070309020205020404" pitchFamily="49" charset="0"/>
                <a:cs typeface="Courier New" panose="02070309020205020404" pitchFamily="49" charset="0"/>
              </a:rPr>
              <a:t>Select </a:t>
            </a:r>
            <a:r>
              <a:rPr lang="en-US" sz="1050" b="1" dirty="0" err="1" smtClean="0">
                <a:solidFill>
                  <a:srgbClr val="FFFF00"/>
                </a:solidFill>
                <a:latin typeface="Courier New" panose="02070309020205020404" pitchFamily="49" charset="0"/>
                <a:cs typeface="Courier New" panose="02070309020205020404" pitchFamily="49" charset="0"/>
              </a:rPr>
              <a:t>Basic_block</a:t>
            </a:r>
            <a:endParaRPr lang="en-US" sz="1050" b="1" dirty="0" smtClean="0">
              <a:solidFill>
                <a:srgbClr val="FFFF00"/>
              </a:solidFill>
              <a:latin typeface="Courier New" panose="02070309020205020404" pitchFamily="49" charset="0"/>
              <a:cs typeface="Courier New" panose="02070309020205020404" pitchFamily="49" charset="0"/>
            </a:endParaRPr>
          </a:p>
        </p:txBody>
      </p:sp>
      <p:sp>
        <p:nvSpPr>
          <p:cNvPr id="6" name="Rectangle 5"/>
          <p:cNvSpPr/>
          <p:nvPr/>
        </p:nvSpPr>
        <p:spPr>
          <a:xfrm>
            <a:off x="914400" y="3429000"/>
            <a:ext cx="18288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r>
              <a:rPr lang="en-US" sz="1400" b="1" dirty="0" smtClean="0"/>
              <a:t>Basic Block</a:t>
            </a:r>
          </a:p>
          <a:p>
            <a:endParaRPr lang="en-US" sz="1050" b="1" dirty="0" smtClean="0">
              <a:solidFill>
                <a:srgbClr val="FFFF00"/>
              </a:solidFill>
              <a:latin typeface="Courier New" panose="02070309020205020404" pitchFamily="49" charset="0"/>
              <a:cs typeface="Courier New" panose="02070309020205020404" pitchFamily="49" charset="0"/>
            </a:endParaRPr>
          </a:p>
          <a:p>
            <a:endParaRPr lang="en-US" sz="1050" b="1" dirty="0">
              <a:solidFill>
                <a:srgbClr val="FFFF00"/>
              </a:solidFill>
              <a:latin typeface="Courier New" panose="02070309020205020404" pitchFamily="49" charset="0"/>
              <a:cs typeface="Courier New" panose="02070309020205020404" pitchFamily="49" charset="0"/>
            </a:endParaRPr>
          </a:p>
          <a:p>
            <a:endParaRPr lang="en-US" sz="1050" b="1" dirty="0" smtClean="0">
              <a:solidFill>
                <a:srgbClr val="FFFF00"/>
              </a:solidFill>
              <a:latin typeface="Courier New" panose="02070309020205020404" pitchFamily="49" charset="0"/>
              <a:cs typeface="Courier New" panose="02070309020205020404" pitchFamily="49" charset="0"/>
            </a:endParaRPr>
          </a:p>
          <a:p>
            <a:endParaRPr lang="en-US" sz="1050" b="1" dirty="0">
              <a:solidFill>
                <a:srgbClr val="FFFF00"/>
              </a:solidFill>
              <a:latin typeface="Courier New" panose="02070309020205020404" pitchFamily="49" charset="0"/>
              <a:cs typeface="Courier New" panose="02070309020205020404" pitchFamily="49" charset="0"/>
            </a:endParaRPr>
          </a:p>
          <a:p>
            <a:endParaRPr lang="en-US" sz="1050" b="1" dirty="0" smtClean="0">
              <a:solidFill>
                <a:srgbClr val="FFFF00"/>
              </a:solidFill>
              <a:latin typeface="Courier New" panose="02070309020205020404" pitchFamily="49" charset="0"/>
              <a:cs typeface="Courier New" panose="02070309020205020404" pitchFamily="49" charset="0"/>
            </a:endParaRPr>
          </a:p>
          <a:p>
            <a:r>
              <a:rPr lang="en-US" sz="1200" b="1" dirty="0" smtClean="0">
                <a:solidFill>
                  <a:srgbClr val="FFFF00"/>
                </a:solidFill>
                <a:latin typeface="Courier New" panose="02070309020205020404" pitchFamily="49" charset="0"/>
                <a:cs typeface="Courier New" panose="02070309020205020404" pitchFamily="49" charset="0"/>
              </a:rPr>
              <a:t>Instruction 1</a:t>
            </a:r>
          </a:p>
          <a:p>
            <a:r>
              <a:rPr lang="en-US" sz="1200" b="1" dirty="0" smtClean="0">
                <a:solidFill>
                  <a:srgbClr val="FFFF00"/>
                </a:solidFill>
                <a:latin typeface="Courier New" panose="02070309020205020404" pitchFamily="49" charset="0"/>
                <a:cs typeface="Courier New" panose="02070309020205020404" pitchFamily="49" charset="0"/>
              </a:rPr>
              <a:t>Instruction 2</a:t>
            </a:r>
          </a:p>
          <a:p>
            <a:r>
              <a:rPr lang="en-US" sz="1200" b="1" dirty="0" smtClean="0">
                <a:solidFill>
                  <a:srgbClr val="FFFF00"/>
                </a:solidFill>
                <a:latin typeface="Courier New" panose="02070309020205020404" pitchFamily="49" charset="0"/>
                <a:cs typeface="Courier New" panose="02070309020205020404" pitchFamily="49" charset="0"/>
              </a:rPr>
              <a:t>   . . . </a:t>
            </a:r>
          </a:p>
          <a:p>
            <a:r>
              <a:rPr lang="en-US" sz="1200" b="1" dirty="0" smtClean="0">
                <a:solidFill>
                  <a:srgbClr val="FFFF00"/>
                </a:solidFill>
                <a:latin typeface="Courier New" panose="02070309020205020404" pitchFamily="49" charset="0"/>
                <a:cs typeface="Courier New" panose="02070309020205020404" pitchFamily="49" charset="0"/>
              </a:rPr>
              <a:t>Instruction N</a:t>
            </a:r>
          </a:p>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967154" y="5410200"/>
            <a:ext cx="1723292" cy="640933"/>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r>
              <a:rPr lang="en-US" sz="1400" b="1" dirty="0" smtClean="0"/>
              <a:t>Next Control State</a:t>
            </a:r>
          </a:p>
          <a:p>
            <a:r>
              <a:rPr lang="en-US" sz="1050" b="1" dirty="0" smtClean="0">
                <a:solidFill>
                  <a:srgbClr val="FFFF00"/>
                </a:solidFill>
                <a:latin typeface="Courier New" panose="02070309020205020404" pitchFamily="49" charset="0"/>
                <a:cs typeface="Courier New" panose="02070309020205020404" pitchFamily="49" charset="0"/>
              </a:rPr>
              <a:t>Compute </a:t>
            </a:r>
            <a:r>
              <a:rPr lang="en-US" sz="1050" b="1" dirty="0" err="1" smtClean="0">
                <a:solidFill>
                  <a:srgbClr val="FFFF00"/>
                </a:solidFill>
                <a:latin typeface="Courier New" panose="02070309020205020404" pitchFamily="49" charset="0"/>
                <a:cs typeface="Courier New" panose="02070309020205020404" pitchFamily="49" charset="0"/>
              </a:rPr>
              <a:t>Packet_offset</a:t>
            </a:r>
            <a:endParaRPr lang="en-US" sz="1050" b="1" dirty="0" smtClean="0">
              <a:solidFill>
                <a:srgbClr val="FFFF00"/>
              </a:solidFill>
              <a:latin typeface="Courier New" panose="02070309020205020404" pitchFamily="49" charset="0"/>
              <a:cs typeface="Courier New" panose="02070309020205020404" pitchFamily="49" charset="0"/>
            </a:endParaRPr>
          </a:p>
          <a:p>
            <a:r>
              <a:rPr lang="en-US" sz="1050" b="1" dirty="0" smtClean="0">
                <a:solidFill>
                  <a:srgbClr val="FFFF00"/>
                </a:solidFill>
                <a:latin typeface="Courier New" panose="02070309020205020404" pitchFamily="49" charset="0"/>
                <a:cs typeface="Courier New" panose="02070309020205020404" pitchFamily="49" charset="0"/>
              </a:rPr>
              <a:t>Select </a:t>
            </a:r>
            <a:r>
              <a:rPr lang="en-US" sz="1050" b="1" dirty="0" err="1" smtClean="0">
                <a:solidFill>
                  <a:srgbClr val="FFFF00"/>
                </a:solidFill>
                <a:latin typeface="Courier New" panose="02070309020205020404" pitchFamily="49" charset="0"/>
                <a:cs typeface="Courier New" panose="02070309020205020404" pitchFamily="49" charset="0"/>
              </a:rPr>
              <a:t>Basic_block</a:t>
            </a:r>
            <a:endParaRPr lang="en-US" sz="1050" b="1" dirty="0" smtClean="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967155" y="4249615"/>
            <a:ext cx="1014046" cy="246185"/>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r>
              <a:rPr lang="en-US" sz="1050" b="1" dirty="0" smtClean="0">
                <a:solidFill>
                  <a:schemeClr val="tx1"/>
                </a:solidFill>
              </a:rPr>
              <a:t>Header </a:t>
            </a:r>
            <a:r>
              <a:rPr lang="en-US" sz="1050" b="1" dirty="0">
                <a:solidFill>
                  <a:schemeClr val="tx1"/>
                </a:solidFill>
              </a:rPr>
              <a:t>f</a:t>
            </a:r>
            <a:r>
              <a:rPr lang="en-US" sz="1050" b="1" dirty="0" smtClean="0">
                <a:solidFill>
                  <a:schemeClr val="tx1"/>
                </a:solidFill>
              </a:rPr>
              <a:t>ormat</a:t>
            </a:r>
            <a:endParaRPr lang="en-US" sz="800" b="1" dirty="0">
              <a:solidFill>
                <a:schemeClr val="tx1"/>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6351669"/>
              </p:ext>
            </p:extLst>
          </p:nvPr>
        </p:nvGraphicFramePr>
        <p:xfrm>
          <a:off x="2286000" y="4165602"/>
          <a:ext cx="381000" cy="634998"/>
        </p:xfrm>
        <a:graphic>
          <a:graphicData uri="http://schemas.openxmlformats.org/drawingml/2006/table">
            <a:tbl>
              <a:tblPr firstRow="1" bandRow="1">
                <a:tableStyleId>{5C22544A-7EE6-4342-B048-85BDC9FD1C3A}</a:tableStyleId>
              </a:tblPr>
              <a:tblGrid>
                <a:gridCol w="127000"/>
                <a:gridCol w="127000"/>
                <a:gridCol w="127000"/>
              </a:tblGrid>
              <a:tr h="105833">
                <a:tc>
                  <a:txBody>
                    <a:bodyPr/>
                    <a:lstStyle/>
                    <a:p>
                      <a:endParaRPr lang="en-US" sz="200" dirty="0"/>
                    </a:p>
                  </a:txBody>
                  <a:tcPr marL="50800" marR="50800" marT="25400" marB="25400"/>
                </a:tc>
                <a:tc>
                  <a:txBody>
                    <a:bodyPr/>
                    <a:lstStyle/>
                    <a:p>
                      <a:endParaRPr lang="en-US" sz="200"/>
                    </a:p>
                  </a:txBody>
                  <a:tcPr marL="50800" marR="50800" marT="25400" marB="25400"/>
                </a:tc>
                <a:tc>
                  <a:txBody>
                    <a:bodyPr/>
                    <a:lstStyle/>
                    <a:p>
                      <a:endParaRPr lang="en-US" sz="200"/>
                    </a:p>
                  </a:txBody>
                  <a:tcPr marL="50800" marR="50800" marT="25400" marB="25400"/>
                </a:tc>
              </a:tr>
              <a:tr h="105833">
                <a:tc>
                  <a:txBody>
                    <a:bodyPr/>
                    <a:lstStyle/>
                    <a:p>
                      <a:endParaRPr lang="en-US" sz="200" dirty="0"/>
                    </a:p>
                  </a:txBody>
                  <a:tcPr marL="50800" marR="50800" marT="25400" marB="25400">
                    <a:solidFill>
                      <a:srgbClr val="FFFF00"/>
                    </a:solidFill>
                  </a:tcPr>
                </a:tc>
                <a:tc>
                  <a:txBody>
                    <a:bodyPr/>
                    <a:lstStyle/>
                    <a:p>
                      <a:endParaRPr lang="en-US" sz="200" dirty="0"/>
                    </a:p>
                  </a:txBody>
                  <a:tcPr marL="50800" marR="50800" marT="25400" marB="25400">
                    <a:solidFill>
                      <a:schemeClr val="accent2">
                        <a:lumMod val="60000"/>
                        <a:lumOff val="40000"/>
                      </a:schemeClr>
                    </a:solidFill>
                  </a:tcPr>
                </a:tc>
                <a:tc>
                  <a:txBody>
                    <a:bodyPr/>
                    <a:lstStyle/>
                    <a:p>
                      <a:endParaRPr lang="en-US" sz="200"/>
                    </a:p>
                  </a:txBody>
                  <a:tcPr marL="50800" marR="50800" marT="25400" marB="25400"/>
                </a:tc>
              </a:tr>
              <a:tr h="105833">
                <a:tc>
                  <a:txBody>
                    <a:bodyPr/>
                    <a:lstStyle/>
                    <a:p>
                      <a:endParaRPr lang="en-US" sz="200" dirty="0"/>
                    </a:p>
                  </a:txBody>
                  <a:tcPr marL="50800" marR="50800" marT="25400" marB="25400">
                    <a:solidFill>
                      <a:srgbClr val="FFFF00"/>
                    </a:solidFill>
                  </a:tcPr>
                </a:tc>
                <a:tc>
                  <a:txBody>
                    <a:bodyPr/>
                    <a:lstStyle/>
                    <a:p>
                      <a:endParaRPr lang="en-US" sz="200" dirty="0"/>
                    </a:p>
                  </a:txBody>
                  <a:tcPr marL="50800" marR="50800" marT="25400" marB="25400">
                    <a:solidFill>
                      <a:schemeClr val="accent2">
                        <a:lumMod val="60000"/>
                        <a:lumOff val="40000"/>
                      </a:schemeClr>
                    </a:solidFill>
                  </a:tcPr>
                </a:tc>
                <a:tc>
                  <a:txBody>
                    <a:bodyPr/>
                    <a:lstStyle/>
                    <a:p>
                      <a:endParaRPr lang="en-US" sz="200"/>
                    </a:p>
                  </a:txBody>
                  <a:tcPr marL="50800" marR="50800" marT="25400" marB="25400"/>
                </a:tc>
              </a:tr>
              <a:tr h="105833">
                <a:tc>
                  <a:txBody>
                    <a:bodyPr/>
                    <a:lstStyle/>
                    <a:p>
                      <a:endParaRPr lang="en-US" sz="200" dirty="0"/>
                    </a:p>
                  </a:txBody>
                  <a:tcPr marL="50800" marR="50800" marT="25400" marB="25400">
                    <a:solidFill>
                      <a:srgbClr val="FFFF00"/>
                    </a:solidFill>
                  </a:tcPr>
                </a:tc>
                <a:tc>
                  <a:txBody>
                    <a:bodyPr/>
                    <a:lstStyle/>
                    <a:p>
                      <a:endParaRPr lang="en-US" sz="200" dirty="0"/>
                    </a:p>
                  </a:txBody>
                  <a:tcPr marL="50800" marR="50800" marT="25400" marB="25400">
                    <a:solidFill>
                      <a:schemeClr val="accent2">
                        <a:lumMod val="60000"/>
                        <a:lumOff val="40000"/>
                      </a:schemeClr>
                    </a:solidFill>
                  </a:tcPr>
                </a:tc>
                <a:tc>
                  <a:txBody>
                    <a:bodyPr/>
                    <a:lstStyle/>
                    <a:p>
                      <a:endParaRPr lang="en-US" sz="200"/>
                    </a:p>
                  </a:txBody>
                  <a:tcPr marL="50800" marR="50800" marT="25400" marB="25400"/>
                </a:tc>
              </a:tr>
              <a:tr h="105833">
                <a:tc>
                  <a:txBody>
                    <a:bodyPr/>
                    <a:lstStyle/>
                    <a:p>
                      <a:endParaRPr lang="en-US" sz="200" dirty="0"/>
                    </a:p>
                  </a:txBody>
                  <a:tcPr marL="50800" marR="50800" marT="25400" marB="25400">
                    <a:solidFill>
                      <a:srgbClr val="FFFF00"/>
                    </a:solidFill>
                  </a:tcPr>
                </a:tc>
                <a:tc>
                  <a:txBody>
                    <a:bodyPr/>
                    <a:lstStyle/>
                    <a:p>
                      <a:endParaRPr lang="en-US" sz="200" dirty="0"/>
                    </a:p>
                  </a:txBody>
                  <a:tcPr marL="50800" marR="50800" marT="25400" marB="25400">
                    <a:solidFill>
                      <a:schemeClr val="accent2">
                        <a:lumMod val="60000"/>
                        <a:lumOff val="40000"/>
                      </a:schemeClr>
                    </a:solidFill>
                  </a:tcPr>
                </a:tc>
                <a:tc>
                  <a:txBody>
                    <a:bodyPr/>
                    <a:lstStyle/>
                    <a:p>
                      <a:endParaRPr lang="en-US" sz="200" dirty="0"/>
                    </a:p>
                  </a:txBody>
                  <a:tcPr marL="50800" marR="50800" marT="25400" marB="25400"/>
                </a:tc>
              </a:tr>
              <a:tr h="105833">
                <a:tc>
                  <a:txBody>
                    <a:bodyPr/>
                    <a:lstStyle/>
                    <a:p>
                      <a:endParaRPr lang="en-US" sz="200" dirty="0"/>
                    </a:p>
                  </a:txBody>
                  <a:tcPr marL="50800" marR="50800" marT="25400" marB="25400">
                    <a:solidFill>
                      <a:srgbClr val="FFFF00"/>
                    </a:solidFill>
                  </a:tcPr>
                </a:tc>
                <a:tc>
                  <a:txBody>
                    <a:bodyPr/>
                    <a:lstStyle/>
                    <a:p>
                      <a:endParaRPr lang="en-US" sz="200" dirty="0"/>
                    </a:p>
                  </a:txBody>
                  <a:tcPr marL="50800" marR="50800" marT="25400" marB="25400">
                    <a:solidFill>
                      <a:schemeClr val="accent2">
                        <a:lumMod val="60000"/>
                        <a:lumOff val="40000"/>
                      </a:schemeClr>
                    </a:solidFill>
                  </a:tcPr>
                </a:tc>
                <a:tc>
                  <a:txBody>
                    <a:bodyPr/>
                    <a:lstStyle/>
                    <a:p>
                      <a:endParaRPr lang="en-US" sz="200" dirty="0"/>
                    </a:p>
                  </a:txBody>
                  <a:tcPr marL="50800" marR="50800" marT="25400" marB="25400"/>
                </a:tc>
              </a:tr>
            </a:tbl>
          </a:graphicData>
        </a:graphic>
      </p:graphicFrame>
      <p:cxnSp>
        <p:nvCxnSpPr>
          <p:cNvPr id="10" name="Straight Arrow Connector 9"/>
          <p:cNvCxnSpPr>
            <a:endCxn id="34" idx="1"/>
          </p:cNvCxnSpPr>
          <p:nvPr/>
        </p:nvCxnSpPr>
        <p:spPr>
          <a:xfrm flipV="1">
            <a:off x="2743200" y="5257800"/>
            <a:ext cx="342900" cy="4132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22" idx="2"/>
          </p:cNvCxnSpPr>
          <p:nvPr/>
        </p:nvCxnSpPr>
        <p:spPr>
          <a:xfrm flipV="1">
            <a:off x="3408485" y="4504592"/>
            <a:ext cx="96715" cy="4865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25" idx="1"/>
          </p:cNvCxnSpPr>
          <p:nvPr/>
        </p:nvCxnSpPr>
        <p:spPr>
          <a:xfrm flipV="1">
            <a:off x="3695700" y="4730262"/>
            <a:ext cx="495300" cy="5612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25" idx="1"/>
          </p:cNvCxnSpPr>
          <p:nvPr/>
        </p:nvCxnSpPr>
        <p:spPr>
          <a:xfrm>
            <a:off x="3823188" y="4237892"/>
            <a:ext cx="367812" cy="4923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1" idx="3"/>
            <a:endCxn id="28" idx="1"/>
          </p:cNvCxnSpPr>
          <p:nvPr/>
        </p:nvCxnSpPr>
        <p:spPr>
          <a:xfrm flipV="1">
            <a:off x="3927231" y="5671038"/>
            <a:ext cx="363416" cy="2344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31" idx="1"/>
          </p:cNvCxnSpPr>
          <p:nvPr/>
        </p:nvCxnSpPr>
        <p:spPr>
          <a:xfrm>
            <a:off x="2743200" y="5653453"/>
            <a:ext cx="574431" cy="2520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5" idx="0"/>
          </p:cNvCxnSpPr>
          <p:nvPr/>
        </p:nvCxnSpPr>
        <p:spPr>
          <a:xfrm flipH="1" flipV="1">
            <a:off x="2406890" y="2184833"/>
            <a:ext cx="2088910" cy="2278729"/>
          </a:xfrm>
          <a:prstGeom prst="straightConnector1">
            <a:avLst/>
          </a:prstGeom>
          <a:ln w="38100">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57500" y="1084385"/>
            <a:ext cx="1676400" cy="13914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r>
              <a:rPr lang="en-US" sz="1400" b="1" dirty="0" smtClean="0">
                <a:solidFill>
                  <a:schemeClr val="tx1"/>
                </a:solidFill>
              </a:rPr>
              <a:t>Other Processor</a:t>
            </a:r>
            <a:endParaRPr lang="en-US" sz="1400" b="1" dirty="0">
              <a:solidFill>
                <a:schemeClr val="tx1"/>
              </a:solidFill>
            </a:endParaRPr>
          </a:p>
        </p:txBody>
      </p:sp>
      <p:cxnSp>
        <p:nvCxnSpPr>
          <p:cNvPr id="18" name="Straight Arrow Connector 17"/>
          <p:cNvCxnSpPr>
            <a:stCxn id="5" idx="2"/>
            <a:endCxn id="6" idx="0"/>
          </p:cNvCxnSpPr>
          <p:nvPr/>
        </p:nvCxnSpPr>
        <p:spPr>
          <a:xfrm>
            <a:off x="1560474" y="2443088"/>
            <a:ext cx="268326" cy="98591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76800" y="1084385"/>
            <a:ext cx="1676400" cy="139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r>
              <a:rPr lang="en-US" sz="1400" b="1" dirty="0" smtClean="0"/>
              <a:t>Control Flow</a:t>
            </a:r>
            <a:endParaRPr lang="en-US" sz="1400" b="1" dirty="0"/>
          </a:p>
        </p:txBody>
      </p:sp>
      <p:sp>
        <p:nvSpPr>
          <p:cNvPr id="20" name="Rectangle 19"/>
          <p:cNvSpPr/>
          <p:nvPr/>
        </p:nvSpPr>
        <p:spPr>
          <a:xfrm>
            <a:off x="4964147" y="1999179"/>
            <a:ext cx="1436653" cy="363021"/>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nvGrpSpPr>
          <p:cNvPr id="21" name="Group 20"/>
          <p:cNvGrpSpPr/>
          <p:nvPr/>
        </p:nvGrpSpPr>
        <p:grpSpPr>
          <a:xfrm>
            <a:off x="3200400" y="3971192"/>
            <a:ext cx="609600" cy="533400"/>
            <a:chOff x="2743200" y="3437792"/>
            <a:chExt cx="609600" cy="533400"/>
          </a:xfrm>
        </p:grpSpPr>
        <p:sp>
          <p:nvSpPr>
            <p:cNvPr id="22" name="Rectangle 21"/>
            <p:cNvSpPr/>
            <p:nvPr/>
          </p:nvSpPr>
          <p:spPr>
            <a:xfrm>
              <a:off x="2743200" y="3437792"/>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23" name="Rectangle 22"/>
            <p:cNvSpPr/>
            <p:nvPr/>
          </p:nvSpPr>
          <p:spPr>
            <a:xfrm>
              <a:off x="2834054" y="3613638"/>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24" name="Group 23"/>
          <p:cNvGrpSpPr/>
          <p:nvPr/>
        </p:nvGrpSpPr>
        <p:grpSpPr>
          <a:xfrm>
            <a:off x="4191000" y="4463562"/>
            <a:ext cx="609600" cy="533400"/>
            <a:chOff x="3733800" y="3930162"/>
            <a:chExt cx="609600" cy="533400"/>
          </a:xfrm>
        </p:grpSpPr>
        <p:sp>
          <p:nvSpPr>
            <p:cNvPr id="25" name="Rectangle 24"/>
            <p:cNvSpPr/>
            <p:nvPr/>
          </p:nvSpPr>
          <p:spPr>
            <a:xfrm>
              <a:off x="3733800" y="3930162"/>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26" name="Rectangle 25"/>
            <p:cNvSpPr/>
            <p:nvPr/>
          </p:nvSpPr>
          <p:spPr>
            <a:xfrm>
              <a:off x="3824654" y="4106008"/>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27" name="Group 26"/>
          <p:cNvGrpSpPr/>
          <p:nvPr/>
        </p:nvGrpSpPr>
        <p:grpSpPr>
          <a:xfrm>
            <a:off x="4290647" y="5404338"/>
            <a:ext cx="609600" cy="533400"/>
            <a:chOff x="3833447" y="4870938"/>
            <a:chExt cx="609600" cy="533400"/>
          </a:xfrm>
        </p:grpSpPr>
        <p:sp>
          <p:nvSpPr>
            <p:cNvPr id="28" name="Rectangle 27"/>
            <p:cNvSpPr/>
            <p:nvPr/>
          </p:nvSpPr>
          <p:spPr>
            <a:xfrm>
              <a:off x="3833447" y="4870938"/>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29" name="Rectangle 28"/>
            <p:cNvSpPr/>
            <p:nvPr/>
          </p:nvSpPr>
          <p:spPr>
            <a:xfrm>
              <a:off x="3924301" y="5046784"/>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30" name="Group 29"/>
          <p:cNvGrpSpPr/>
          <p:nvPr/>
        </p:nvGrpSpPr>
        <p:grpSpPr>
          <a:xfrm>
            <a:off x="3317631" y="5638800"/>
            <a:ext cx="609600" cy="533400"/>
            <a:chOff x="2860431" y="5257800"/>
            <a:chExt cx="609600" cy="533400"/>
          </a:xfrm>
        </p:grpSpPr>
        <p:sp>
          <p:nvSpPr>
            <p:cNvPr id="31" name="Rectangle 30"/>
            <p:cNvSpPr/>
            <p:nvPr/>
          </p:nvSpPr>
          <p:spPr>
            <a:xfrm>
              <a:off x="2860431" y="5257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32" name="Rectangle 31"/>
            <p:cNvSpPr/>
            <p:nvPr/>
          </p:nvSpPr>
          <p:spPr>
            <a:xfrm>
              <a:off x="2951285" y="5433646"/>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33" name="Group 32"/>
          <p:cNvGrpSpPr/>
          <p:nvPr/>
        </p:nvGrpSpPr>
        <p:grpSpPr>
          <a:xfrm>
            <a:off x="3086100" y="4991100"/>
            <a:ext cx="609600" cy="533400"/>
            <a:chOff x="2628900" y="4457700"/>
            <a:chExt cx="609600" cy="533400"/>
          </a:xfrm>
        </p:grpSpPr>
        <p:sp>
          <p:nvSpPr>
            <p:cNvPr id="34" name="Rectangle 33"/>
            <p:cNvSpPr/>
            <p:nvPr/>
          </p:nvSpPr>
          <p:spPr>
            <a:xfrm>
              <a:off x="2628900" y="44577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35" name="Rectangle 34"/>
            <p:cNvSpPr/>
            <p:nvPr/>
          </p:nvSpPr>
          <p:spPr>
            <a:xfrm>
              <a:off x="2719754" y="4633546"/>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36" name="Group 35"/>
          <p:cNvGrpSpPr/>
          <p:nvPr/>
        </p:nvGrpSpPr>
        <p:grpSpPr>
          <a:xfrm>
            <a:off x="6034220" y="4129487"/>
            <a:ext cx="609600" cy="533400"/>
            <a:chOff x="5032136" y="2528533"/>
            <a:chExt cx="609600" cy="533400"/>
          </a:xfrm>
        </p:grpSpPr>
        <p:sp>
          <p:nvSpPr>
            <p:cNvPr id="37" name="Rectangle 36"/>
            <p:cNvSpPr/>
            <p:nvPr/>
          </p:nvSpPr>
          <p:spPr>
            <a:xfrm>
              <a:off x="5032136" y="2528533"/>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38" name="Rectangle 37"/>
            <p:cNvSpPr/>
            <p:nvPr/>
          </p:nvSpPr>
          <p:spPr>
            <a:xfrm>
              <a:off x="5122990" y="2704379"/>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39" name="Group 38"/>
          <p:cNvGrpSpPr/>
          <p:nvPr/>
        </p:nvGrpSpPr>
        <p:grpSpPr>
          <a:xfrm>
            <a:off x="8053516" y="4217410"/>
            <a:ext cx="609600" cy="533400"/>
            <a:chOff x="7051432" y="2616456"/>
            <a:chExt cx="609600" cy="533400"/>
          </a:xfrm>
        </p:grpSpPr>
        <p:sp>
          <p:nvSpPr>
            <p:cNvPr id="40" name="Rectangle 39"/>
            <p:cNvSpPr/>
            <p:nvPr/>
          </p:nvSpPr>
          <p:spPr>
            <a:xfrm>
              <a:off x="7051432" y="2616456"/>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41" name="Rectangle 40"/>
            <p:cNvSpPr/>
            <p:nvPr/>
          </p:nvSpPr>
          <p:spPr>
            <a:xfrm>
              <a:off x="7142286" y="2792302"/>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42" name="Group 41"/>
          <p:cNvGrpSpPr/>
          <p:nvPr/>
        </p:nvGrpSpPr>
        <p:grpSpPr>
          <a:xfrm>
            <a:off x="7145709" y="3664217"/>
            <a:ext cx="609600" cy="533400"/>
            <a:chOff x="6143625" y="2063263"/>
            <a:chExt cx="609600" cy="533400"/>
          </a:xfrm>
        </p:grpSpPr>
        <p:sp>
          <p:nvSpPr>
            <p:cNvPr id="43" name="Rectangle 42"/>
            <p:cNvSpPr/>
            <p:nvPr/>
          </p:nvSpPr>
          <p:spPr>
            <a:xfrm>
              <a:off x="6143625" y="2063263"/>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44" name="Rectangle 43"/>
            <p:cNvSpPr/>
            <p:nvPr/>
          </p:nvSpPr>
          <p:spPr>
            <a:xfrm>
              <a:off x="6234479" y="2239109"/>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45" name="Group 44"/>
          <p:cNvGrpSpPr/>
          <p:nvPr/>
        </p:nvGrpSpPr>
        <p:grpSpPr>
          <a:xfrm>
            <a:off x="5711832" y="5126669"/>
            <a:ext cx="609600" cy="533400"/>
            <a:chOff x="4709748" y="3525715"/>
            <a:chExt cx="609600" cy="533400"/>
          </a:xfrm>
        </p:grpSpPr>
        <p:sp>
          <p:nvSpPr>
            <p:cNvPr id="46" name="Rectangle 45"/>
            <p:cNvSpPr/>
            <p:nvPr/>
          </p:nvSpPr>
          <p:spPr>
            <a:xfrm>
              <a:off x="4709748" y="3525715"/>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47" name="Rectangle 46"/>
            <p:cNvSpPr/>
            <p:nvPr/>
          </p:nvSpPr>
          <p:spPr>
            <a:xfrm>
              <a:off x="4800602" y="3701561"/>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grpSp>
        <p:nvGrpSpPr>
          <p:cNvPr id="48" name="Group 47"/>
          <p:cNvGrpSpPr/>
          <p:nvPr/>
        </p:nvGrpSpPr>
        <p:grpSpPr>
          <a:xfrm>
            <a:off x="7443919" y="5410200"/>
            <a:ext cx="609600" cy="533400"/>
            <a:chOff x="6441835" y="3809246"/>
            <a:chExt cx="609600" cy="533400"/>
          </a:xfrm>
        </p:grpSpPr>
        <p:sp>
          <p:nvSpPr>
            <p:cNvPr id="49" name="Rectangle 48"/>
            <p:cNvSpPr/>
            <p:nvPr/>
          </p:nvSpPr>
          <p:spPr>
            <a:xfrm>
              <a:off x="6441835" y="3809246"/>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endParaRPr lang="en-US" sz="1050" b="1" dirty="0">
                <a:solidFill>
                  <a:srgbClr val="FFFF00"/>
                </a:solidFill>
                <a:latin typeface="Courier New" panose="02070309020205020404" pitchFamily="49" charset="0"/>
                <a:cs typeface="Courier New" panose="02070309020205020404" pitchFamily="49" charset="0"/>
              </a:endParaRPr>
            </a:p>
          </p:txBody>
        </p:sp>
        <p:sp>
          <p:nvSpPr>
            <p:cNvPr id="50" name="Rectangle 49"/>
            <p:cNvSpPr/>
            <p:nvPr/>
          </p:nvSpPr>
          <p:spPr>
            <a:xfrm>
              <a:off x="6532689" y="3985092"/>
              <a:ext cx="427892" cy="357554"/>
            </a:xfrm>
            <a:prstGeom prst="rect">
              <a:avLst/>
            </a:prstGeom>
            <a:solidFill>
              <a:schemeClr val="accent3">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27432" rtlCol="0" anchor="t"/>
            <a:lstStyle/>
            <a:p>
              <a:pPr algn="ctr"/>
              <a:endParaRPr lang="en-US" sz="1050" b="1" dirty="0">
                <a:solidFill>
                  <a:srgbClr val="FFFF00"/>
                </a:solidFill>
                <a:latin typeface="Courier New" panose="02070309020205020404" pitchFamily="49" charset="0"/>
                <a:cs typeface="Courier New" panose="02070309020205020404" pitchFamily="49" charset="0"/>
              </a:endParaRPr>
            </a:p>
          </p:txBody>
        </p:sp>
      </p:grpSp>
      <p:cxnSp>
        <p:nvCxnSpPr>
          <p:cNvPr id="51" name="Straight Arrow Connector 50"/>
          <p:cNvCxnSpPr>
            <a:stCxn id="37" idx="3"/>
            <a:endCxn id="43" idx="1"/>
          </p:cNvCxnSpPr>
          <p:nvPr/>
        </p:nvCxnSpPr>
        <p:spPr>
          <a:xfrm flipV="1">
            <a:off x="6643820" y="3930917"/>
            <a:ext cx="501889" cy="4652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2"/>
            <a:endCxn id="40" idx="1"/>
          </p:cNvCxnSpPr>
          <p:nvPr/>
        </p:nvCxnSpPr>
        <p:spPr>
          <a:xfrm>
            <a:off x="7450509" y="4197617"/>
            <a:ext cx="603007" cy="2864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49" idx="0"/>
          </p:cNvCxnSpPr>
          <p:nvPr/>
        </p:nvCxnSpPr>
        <p:spPr>
          <a:xfrm>
            <a:off x="7450509" y="4197617"/>
            <a:ext cx="298210" cy="121258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46" idx="3"/>
          </p:cNvCxnSpPr>
          <p:nvPr/>
        </p:nvCxnSpPr>
        <p:spPr>
          <a:xfrm flipH="1" flipV="1">
            <a:off x="6321432" y="5393369"/>
            <a:ext cx="1122487" cy="28353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415742" y="2477479"/>
            <a:ext cx="137224" cy="1619737"/>
          </a:xfrm>
          <a:prstGeom prst="straightConnector1">
            <a:avLst/>
          </a:prstGeom>
          <a:ln w="38100">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0" idx="2"/>
            <a:endCxn id="37" idx="0"/>
          </p:cNvCxnSpPr>
          <p:nvPr/>
        </p:nvCxnSpPr>
        <p:spPr>
          <a:xfrm>
            <a:off x="5682474" y="2362200"/>
            <a:ext cx="656546" cy="176728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61057" y="3124200"/>
            <a:ext cx="934743" cy="307777"/>
          </a:xfrm>
          <a:prstGeom prst="rect">
            <a:avLst/>
          </a:prstGeom>
          <a:noFill/>
        </p:spPr>
        <p:txBody>
          <a:bodyPr wrap="none" rtlCol="0">
            <a:spAutoFit/>
          </a:bodyPr>
          <a:lstStyle/>
          <a:p>
            <a:r>
              <a:rPr lang="en-US" sz="1400" b="1" dirty="0" smtClean="0">
                <a:solidFill>
                  <a:schemeClr val="accent4"/>
                </a:solidFill>
              </a:rPr>
              <a:t>Terminate</a:t>
            </a:r>
            <a:endParaRPr lang="en-US" sz="1400" b="1" dirty="0">
              <a:solidFill>
                <a:schemeClr val="accent4"/>
              </a:solidFill>
            </a:endParaRPr>
          </a:p>
        </p:txBody>
      </p:sp>
      <p:sp>
        <p:nvSpPr>
          <p:cNvPr id="58" name="TextBox 57"/>
          <p:cNvSpPr txBox="1"/>
          <p:nvPr/>
        </p:nvSpPr>
        <p:spPr>
          <a:xfrm>
            <a:off x="6456657" y="3197423"/>
            <a:ext cx="934743" cy="307777"/>
          </a:xfrm>
          <a:prstGeom prst="rect">
            <a:avLst/>
          </a:prstGeom>
          <a:noFill/>
        </p:spPr>
        <p:txBody>
          <a:bodyPr wrap="none" rtlCol="0">
            <a:spAutoFit/>
          </a:bodyPr>
          <a:lstStyle/>
          <a:p>
            <a:r>
              <a:rPr lang="en-US" sz="1400" b="1" dirty="0" smtClean="0">
                <a:solidFill>
                  <a:schemeClr val="accent4"/>
                </a:solidFill>
              </a:rPr>
              <a:t>Terminate</a:t>
            </a:r>
            <a:endParaRPr lang="en-US" sz="1400" b="1" dirty="0">
              <a:solidFill>
                <a:schemeClr val="accent4"/>
              </a:solidFill>
            </a:endParaRPr>
          </a:p>
        </p:txBody>
      </p:sp>
      <p:sp>
        <p:nvSpPr>
          <p:cNvPr id="59" name="TextBox 58"/>
          <p:cNvSpPr txBox="1"/>
          <p:nvPr/>
        </p:nvSpPr>
        <p:spPr>
          <a:xfrm>
            <a:off x="3099052" y="3665792"/>
            <a:ext cx="357790" cy="276999"/>
          </a:xfrm>
          <a:prstGeom prst="rect">
            <a:avLst/>
          </a:prstGeom>
          <a:noFill/>
        </p:spPr>
        <p:txBody>
          <a:bodyPr wrap="none" rtlCol="0">
            <a:spAutoFit/>
          </a:bodyPr>
          <a:lstStyle/>
          <a:p>
            <a:r>
              <a:rPr lang="en-US" sz="1200" b="1" dirty="0" smtClean="0"/>
              <a:t>BB</a:t>
            </a:r>
            <a:endParaRPr lang="en-US" sz="1200" b="1" dirty="0"/>
          </a:p>
        </p:txBody>
      </p:sp>
      <p:sp>
        <p:nvSpPr>
          <p:cNvPr id="60" name="TextBox 59"/>
          <p:cNvSpPr txBox="1"/>
          <p:nvPr/>
        </p:nvSpPr>
        <p:spPr>
          <a:xfrm>
            <a:off x="4533900" y="4186562"/>
            <a:ext cx="357790" cy="276999"/>
          </a:xfrm>
          <a:prstGeom prst="rect">
            <a:avLst/>
          </a:prstGeom>
          <a:noFill/>
        </p:spPr>
        <p:txBody>
          <a:bodyPr wrap="none" rtlCol="0">
            <a:spAutoFit/>
          </a:bodyPr>
          <a:lstStyle/>
          <a:p>
            <a:r>
              <a:rPr lang="en-US" sz="1200" b="1" dirty="0" smtClean="0"/>
              <a:t>BB</a:t>
            </a:r>
            <a:endParaRPr lang="en-US" sz="1200" b="1" dirty="0"/>
          </a:p>
        </p:txBody>
      </p:sp>
      <p:sp>
        <p:nvSpPr>
          <p:cNvPr id="61" name="TextBox 60"/>
          <p:cNvSpPr txBox="1"/>
          <p:nvPr/>
        </p:nvSpPr>
        <p:spPr>
          <a:xfrm>
            <a:off x="2998059" y="4662100"/>
            <a:ext cx="357790" cy="276999"/>
          </a:xfrm>
          <a:prstGeom prst="rect">
            <a:avLst/>
          </a:prstGeom>
          <a:noFill/>
        </p:spPr>
        <p:txBody>
          <a:bodyPr wrap="none" rtlCol="0">
            <a:spAutoFit/>
          </a:bodyPr>
          <a:lstStyle/>
          <a:p>
            <a:r>
              <a:rPr lang="en-US" sz="1200" b="1" dirty="0" smtClean="0"/>
              <a:t>BB</a:t>
            </a:r>
            <a:endParaRPr lang="en-US" sz="1200" b="1" dirty="0"/>
          </a:p>
        </p:txBody>
      </p:sp>
      <p:sp>
        <p:nvSpPr>
          <p:cNvPr id="62" name="TextBox 61"/>
          <p:cNvSpPr txBox="1"/>
          <p:nvPr/>
        </p:nvSpPr>
        <p:spPr>
          <a:xfrm>
            <a:off x="3713285" y="5334000"/>
            <a:ext cx="357790" cy="276999"/>
          </a:xfrm>
          <a:prstGeom prst="rect">
            <a:avLst/>
          </a:prstGeom>
          <a:noFill/>
        </p:spPr>
        <p:txBody>
          <a:bodyPr wrap="none" rtlCol="0">
            <a:spAutoFit/>
          </a:bodyPr>
          <a:lstStyle/>
          <a:p>
            <a:r>
              <a:rPr lang="en-US" sz="1200" b="1" dirty="0" smtClean="0"/>
              <a:t>BB</a:t>
            </a:r>
            <a:endParaRPr lang="en-US" sz="1200" b="1" dirty="0"/>
          </a:p>
        </p:txBody>
      </p:sp>
      <p:sp>
        <p:nvSpPr>
          <p:cNvPr id="63" name="TextBox 62"/>
          <p:cNvSpPr txBox="1"/>
          <p:nvPr/>
        </p:nvSpPr>
        <p:spPr>
          <a:xfrm>
            <a:off x="4709746" y="5135419"/>
            <a:ext cx="357790" cy="276999"/>
          </a:xfrm>
          <a:prstGeom prst="rect">
            <a:avLst/>
          </a:prstGeom>
          <a:noFill/>
        </p:spPr>
        <p:txBody>
          <a:bodyPr wrap="none" rtlCol="0">
            <a:spAutoFit/>
          </a:bodyPr>
          <a:lstStyle/>
          <a:p>
            <a:r>
              <a:rPr lang="en-US" sz="1200" b="1" dirty="0" smtClean="0"/>
              <a:t>BB</a:t>
            </a:r>
            <a:endParaRPr lang="en-US" sz="1200" b="1" dirty="0"/>
          </a:p>
        </p:txBody>
      </p:sp>
      <p:cxnSp>
        <p:nvCxnSpPr>
          <p:cNvPr id="64" name="Straight Arrow Connector 63"/>
          <p:cNvCxnSpPr>
            <a:endCxn id="34" idx="3"/>
          </p:cNvCxnSpPr>
          <p:nvPr/>
        </p:nvCxnSpPr>
        <p:spPr>
          <a:xfrm flipH="1" flipV="1">
            <a:off x="3695700" y="5257800"/>
            <a:ext cx="832338" cy="1839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0" idx="1"/>
            <a:endCxn id="46" idx="3"/>
          </p:cNvCxnSpPr>
          <p:nvPr/>
        </p:nvCxnSpPr>
        <p:spPr>
          <a:xfrm flipH="1">
            <a:off x="6321432" y="4484110"/>
            <a:ext cx="1732084" cy="9092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26742" y="2057400"/>
            <a:ext cx="1538858" cy="276999"/>
          </a:xfrm>
          <a:prstGeom prst="rect">
            <a:avLst/>
          </a:prstGeom>
          <a:noFill/>
        </p:spPr>
        <p:txBody>
          <a:bodyPr wrap="square" rtlCol="0">
            <a:spAutoFit/>
          </a:bodyPr>
          <a:lstStyle/>
          <a:p>
            <a:r>
              <a:rPr lang="en-US" sz="1200" b="1" dirty="0" smtClean="0">
                <a:solidFill>
                  <a:schemeClr val="bg1"/>
                </a:solidFill>
              </a:rPr>
              <a:t>Start Control State</a:t>
            </a:r>
            <a:endParaRPr lang="en-US" sz="1200" b="1" dirty="0">
              <a:solidFill>
                <a:schemeClr val="bg1"/>
              </a:solidFill>
            </a:endParaRPr>
          </a:p>
        </p:txBody>
      </p:sp>
      <p:sp>
        <p:nvSpPr>
          <p:cNvPr id="67" name="TextBox 66"/>
          <p:cNvSpPr txBox="1"/>
          <p:nvPr/>
        </p:nvSpPr>
        <p:spPr>
          <a:xfrm>
            <a:off x="5864115" y="3868968"/>
            <a:ext cx="357790" cy="276999"/>
          </a:xfrm>
          <a:prstGeom prst="rect">
            <a:avLst/>
          </a:prstGeom>
          <a:noFill/>
        </p:spPr>
        <p:txBody>
          <a:bodyPr wrap="none" rtlCol="0">
            <a:spAutoFit/>
          </a:bodyPr>
          <a:lstStyle/>
          <a:p>
            <a:r>
              <a:rPr lang="en-US" sz="1200" b="1" dirty="0" smtClean="0"/>
              <a:t>BB</a:t>
            </a:r>
            <a:endParaRPr lang="en-US" sz="1200" b="1" dirty="0"/>
          </a:p>
        </p:txBody>
      </p:sp>
      <p:sp>
        <p:nvSpPr>
          <p:cNvPr id="68" name="TextBox 67"/>
          <p:cNvSpPr txBox="1"/>
          <p:nvPr/>
        </p:nvSpPr>
        <p:spPr>
          <a:xfrm>
            <a:off x="6043010" y="4832085"/>
            <a:ext cx="357790" cy="276999"/>
          </a:xfrm>
          <a:prstGeom prst="rect">
            <a:avLst/>
          </a:prstGeom>
          <a:noFill/>
        </p:spPr>
        <p:txBody>
          <a:bodyPr wrap="none" rtlCol="0">
            <a:spAutoFit/>
          </a:bodyPr>
          <a:lstStyle/>
          <a:p>
            <a:r>
              <a:rPr lang="en-US" sz="1200" b="1" dirty="0" smtClean="0"/>
              <a:t>BB</a:t>
            </a:r>
            <a:endParaRPr lang="en-US" sz="1200" b="1" dirty="0"/>
          </a:p>
        </p:txBody>
      </p:sp>
      <p:sp>
        <p:nvSpPr>
          <p:cNvPr id="69" name="TextBox 68"/>
          <p:cNvSpPr txBox="1"/>
          <p:nvPr/>
        </p:nvSpPr>
        <p:spPr>
          <a:xfrm>
            <a:off x="7010400" y="4295001"/>
            <a:ext cx="357790" cy="276999"/>
          </a:xfrm>
          <a:prstGeom prst="rect">
            <a:avLst/>
          </a:prstGeom>
          <a:noFill/>
        </p:spPr>
        <p:txBody>
          <a:bodyPr wrap="none" rtlCol="0">
            <a:spAutoFit/>
          </a:bodyPr>
          <a:lstStyle/>
          <a:p>
            <a:r>
              <a:rPr lang="en-US" sz="1200" b="1" dirty="0" smtClean="0"/>
              <a:t>BB</a:t>
            </a:r>
            <a:endParaRPr lang="en-US" sz="1200" b="1" dirty="0"/>
          </a:p>
        </p:txBody>
      </p:sp>
      <p:sp>
        <p:nvSpPr>
          <p:cNvPr id="70" name="TextBox 69"/>
          <p:cNvSpPr txBox="1"/>
          <p:nvPr/>
        </p:nvSpPr>
        <p:spPr>
          <a:xfrm>
            <a:off x="8405210" y="3913332"/>
            <a:ext cx="357790" cy="276999"/>
          </a:xfrm>
          <a:prstGeom prst="rect">
            <a:avLst/>
          </a:prstGeom>
          <a:noFill/>
        </p:spPr>
        <p:txBody>
          <a:bodyPr wrap="none" rtlCol="0">
            <a:spAutoFit/>
          </a:bodyPr>
          <a:lstStyle/>
          <a:p>
            <a:r>
              <a:rPr lang="en-US" sz="1200" b="1" dirty="0" smtClean="0"/>
              <a:t>BB</a:t>
            </a:r>
            <a:endParaRPr lang="en-US" sz="1200" b="1" dirty="0"/>
          </a:p>
        </p:txBody>
      </p:sp>
      <p:sp>
        <p:nvSpPr>
          <p:cNvPr id="71" name="TextBox 70"/>
          <p:cNvSpPr txBox="1"/>
          <p:nvPr/>
        </p:nvSpPr>
        <p:spPr>
          <a:xfrm>
            <a:off x="7957039" y="5098785"/>
            <a:ext cx="357790" cy="276999"/>
          </a:xfrm>
          <a:prstGeom prst="rect">
            <a:avLst/>
          </a:prstGeom>
          <a:noFill/>
        </p:spPr>
        <p:txBody>
          <a:bodyPr wrap="none" rtlCol="0">
            <a:spAutoFit/>
          </a:bodyPr>
          <a:lstStyle/>
          <a:p>
            <a:r>
              <a:rPr lang="en-US" sz="1200" b="1" dirty="0" smtClean="0"/>
              <a:t>BB</a:t>
            </a:r>
            <a:endParaRPr lang="en-US" sz="1200" b="1" dirty="0"/>
          </a:p>
        </p:txBody>
      </p:sp>
      <p:sp>
        <p:nvSpPr>
          <p:cNvPr id="72" name="Right Arrow 71"/>
          <p:cNvSpPr/>
          <p:nvPr/>
        </p:nvSpPr>
        <p:spPr>
          <a:xfrm>
            <a:off x="2514600" y="1717867"/>
            <a:ext cx="381000" cy="28677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4521600" y="1712400"/>
            <a:ext cx="381000" cy="28677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6553200" y="1701621"/>
            <a:ext cx="381000" cy="28677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228600" y="1727421"/>
            <a:ext cx="381000" cy="28677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62790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9904</TotalTime>
  <Words>993</Words>
  <Application>Microsoft Office PowerPoint</Application>
  <PresentationFormat>On-screen Show (4:3)</PresentationFormat>
  <Paragraphs>224</Paragraphs>
  <Slides>18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Courier New</vt:lpstr>
      <vt:lpstr>Gill Sans</vt:lpstr>
      <vt:lpstr>ヒラギノ角ゴ ProN W3</vt:lpstr>
      <vt:lpstr>ONF</vt:lpstr>
      <vt:lpstr>ONF Title</vt:lpstr>
      <vt:lpstr>Protocol Independent Forwarding (PIF) group  BIR: From Powerpoint to Python and PDF</vt:lpstr>
      <vt:lpstr>Open Source SDN Meeting Parameters </vt:lpstr>
      <vt:lpstr>Open Source SDN presence opensourcesdn.org</vt:lpstr>
      <vt:lpstr>PIF Open Source SDN software project … and also ONF Specifications Area group </vt:lpstr>
      <vt:lpstr>BIR (pronounced “beer”): the “B” IR</vt:lpstr>
      <vt:lpstr>Main influences</vt:lpstr>
      <vt:lpstr>The BIR packet processing model</vt:lpstr>
      <vt:lpstr>Control flow rationalization</vt:lpstr>
      <vt:lpstr>Example: Three-stage processor pipeline</vt:lpstr>
      <vt:lpstr>From Powerpoint to Python and PDF …</vt:lpstr>
      <vt:lpstr>BIR open source software</vt:lpstr>
      <vt:lpstr>BIR technical report</vt:lpstr>
      <vt:lpstr>Three important sanity checks for BIR</vt:lpstr>
      <vt:lpstr>Notable BIR further discussion topics</vt:lpstr>
      <vt:lpstr>Runtime API setting </vt:lpstr>
      <vt:lpstr>Summary of PIF work areas</vt:lpstr>
      <vt:lpstr>Ways to participate in the PIF project</vt:lpstr>
      <vt:lpstr>How to join in the PIF project</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303</cp:revision>
  <cp:lastPrinted>2015-02-05T23:24:16Z</cp:lastPrinted>
  <dcterms:created xsi:type="dcterms:W3CDTF">2013-04-17T18:00:25Z</dcterms:created>
  <dcterms:modified xsi:type="dcterms:W3CDTF">2016-03-03T21:49:58Z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