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98" r:id="rId2"/>
  </p:sldMasterIdLst>
  <p:notesMasterIdLst>
    <p:notesMasterId r:id="rId8"/>
  </p:notesMasterIdLst>
  <p:handoutMasterIdLst>
    <p:handoutMasterId r:id="rId9"/>
  </p:handoutMasterIdLst>
  <p:sldIdLst>
    <p:sldId id="268" r:id="rId3"/>
    <p:sldId id="287" r:id="rId4"/>
    <p:sldId id="288" r:id="rId5"/>
    <p:sldId id="269" r:id="rId6"/>
    <p:sldId id="282" r:id="rId7"/>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orient="horz" pos="192">
          <p15:clr>
            <a:srgbClr val="A4A3A4"/>
          </p15:clr>
        </p15:guide>
        <p15:guide id="3" orient="horz" pos="3888">
          <p15:clr>
            <a:srgbClr val="A4A3A4"/>
          </p15:clr>
        </p15:guide>
        <p15:guide id="4" pos="2880">
          <p15:clr>
            <a:srgbClr val="A4A3A4"/>
          </p15:clr>
        </p15:guide>
        <p15:guide id="5" pos="288">
          <p15:clr>
            <a:srgbClr val="A4A3A4"/>
          </p15:clr>
        </p15:guide>
        <p15:guide id="6" pos="547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ferSingleView="1">
    <p:restoredLeft sz="7589" autoAdjust="0"/>
    <p:restoredTop sz="97033" autoAdjust="0"/>
  </p:normalViewPr>
  <p:slideViewPr>
    <p:cSldViewPr snapToObjects="1">
      <p:cViewPr varScale="1">
        <p:scale>
          <a:sx n="133" d="100"/>
          <a:sy n="133" d="100"/>
        </p:scale>
        <p:origin x="1902" y="126"/>
      </p:cViewPr>
      <p:guideLst>
        <p:guide orient="horz" pos="720"/>
        <p:guide orient="horz" pos="192"/>
        <p:guide orient="horz" pos="3888"/>
        <p:guide pos="2880"/>
        <p:guide pos="288"/>
        <p:guide pos="5472"/>
      </p:guideLst>
    </p:cSldViewPr>
  </p:slid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105" d="100"/>
          <a:sy n="105" d="100"/>
        </p:scale>
        <p:origin x="-4288"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80C9753-D86A-7E46-B736-151B08FBBA06}" type="datetime1">
              <a:rPr lang="en-US" smtClean="0"/>
              <a:pPr/>
              <a:t>7/28/2015</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FB06AA0-874E-1E43-B7A6-3A32CCFD9C9E}" type="slidenum">
              <a:rPr lang="en-US" smtClean="0"/>
              <a:pPr/>
              <a:t>‹#›</a:t>
            </a:fld>
            <a:endParaRPr lang="en-US"/>
          </a:p>
        </p:txBody>
      </p:sp>
    </p:spTree>
    <p:extLst>
      <p:ext uri="{BB962C8B-B14F-4D97-AF65-F5344CB8AC3E}">
        <p14:creationId xmlns:p14="http://schemas.microsoft.com/office/powerpoint/2010/main" val="12604569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44ED3BF-3CB7-5046-84A2-725EAA880A50}" type="datetime1">
              <a:rPr lang="en-US" smtClean="0"/>
              <a:pPr/>
              <a:t>7/28/2015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F6C6165-BF42-A041-98E4-81607A426640}" type="slidenum">
              <a:rPr lang="en-US" smtClean="0"/>
              <a:pPr/>
              <a:t>‹#›</a:t>
            </a:fld>
            <a:endParaRPr lang="en-US"/>
          </a:p>
        </p:txBody>
      </p:sp>
    </p:spTree>
    <p:extLst>
      <p:ext uri="{BB962C8B-B14F-4D97-AF65-F5344CB8AC3E}">
        <p14:creationId xmlns:p14="http://schemas.microsoft.com/office/powerpoint/2010/main" val="22654577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1</a:t>
            </a:fld>
            <a:endParaRPr lang="en-US"/>
          </a:p>
        </p:txBody>
      </p:sp>
    </p:spTree>
    <p:extLst>
      <p:ext uri="{BB962C8B-B14F-4D97-AF65-F5344CB8AC3E}">
        <p14:creationId xmlns:p14="http://schemas.microsoft.com/office/powerpoint/2010/main" val="274851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55111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4</a:t>
            </a:fld>
            <a:endParaRPr lang="en-US"/>
          </a:p>
        </p:txBody>
      </p:sp>
    </p:spTree>
    <p:extLst>
      <p:ext uri="{BB962C8B-B14F-4D97-AF65-F5344CB8AC3E}">
        <p14:creationId xmlns:p14="http://schemas.microsoft.com/office/powerpoint/2010/main" val="3148457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5</a:t>
            </a:fld>
            <a:endParaRPr lang="en-US"/>
          </a:p>
        </p:txBody>
      </p:sp>
    </p:spTree>
    <p:extLst>
      <p:ext uri="{BB962C8B-B14F-4D97-AF65-F5344CB8AC3E}">
        <p14:creationId xmlns:p14="http://schemas.microsoft.com/office/powerpoint/2010/main" val="41041772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
        <p:nvSpPr>
          <p:cNvPr id="2" name="Title 1"/>
          <p:cNvSpPr>
            <a:spLocks noGrp="1"/>
          </p:cNvSpPr>
          <p:nvPr>
            <p:ph type="title" hasCustomPrompt="1"/>
          </p:nvPr>
        </p:nvSpPr>
        <p:spPr>
          <a:xfrm>
            <a:off x="457200" y="3205956"/>
            <a:ext cx="8229600" cy="598487"/>
          </a:xfrm>
        </p:spPr>
        <p:txBody>
          <a:bodyPr anchor="b">
            <a:normAutofit/>
          </a:bodyPr>
          <a:lstStyle>
            <a:lvl1pPr algn="l">
              <a:defRPr sz="2800" b="1" i="0" cap="none">
                <a:solidFill>
                  <a:schemeClr val="bg1"/>
                </a:solidFill>
                <a:latin typeface="Arial"/>
                <a:cs typeface="Arial"/>
              </a:defRPr>
            </a:lvl1pPr>
          </a:lstStyle>
          <a:p>
            <a:r>
              <a:rPr lang="en-US" dirty="0" smtClean="0"/>
              <a:t>Section Title</a:t>
            </a:r>
            <a:endParaRPr lang="en-US" dirty="0"/>
          </a:p>
        </p:txBody>
      </p:sp>
      <p:sp>
        <p:nvSpPr>
          <p:cNvPr id="3" name="Text Placeholder 2"/>
          <p:cNvSpPr>
            <a:spLocks noGrp="1"/>
          </p:cNvSpPr>
          <p:nvPr>
            <p:ph type="body" idx="1" hasCustomPrompt="1"/>
          </p:nvPr>
        </p:nvSpPr>
        <p:spPr>
          <a:xfrm>
            <a:off x="457200" y="3813177"/>
            <a:ext cx="8229600" cy="455612"/>
          </a:xfrm>
        </p:spPr>
        <p:txBody>
          <a:bodyPr anchor="t">
            <a:normAutofit/>
          </a:bodyPr>
          <a:lstStyle>
            <a:lvl1pPr marL="0" indent="0">
              <a:buNone/>
              <a:defRPr sz="16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Subtitle</a:t>
            </a:r>
          </a:p>
        </p:txBody>
      </p:sp>
      <p:pic>
        <p:nvPicPr>
          <p:cNvPr id="6" name="Picture 5"/>
          <p:cNvPicPr>
            <a:picLocks noChangeAspect="1"/>
          </p:cNvPicPr>
          <p:nvPr userDrawn="1"/>
        </p:nvPicPr>
        <p:blipFill>
          <a:blip r:embed="rId3"/>
          <a:stretch>
            <a:fillRect/>
          </a:stretch>
        </p:blipFill>
        <p:spPr>
          <a:xfrm>
            <a:off x="7721600" y="304800"/>
            <a:ext cx="965200" cy="129336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bov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8" name="Text Placeholder 2"/>
          <p:cNvSpPr>
            <a:spLocks noGrp="1"/>
          </p:cNvSpPr>
          <p:nvPr>
            <p:ph type="body" idx="1" hasCustomPrompt="1"/>
          </p:nvPr>
        </p:nvSpPr>
        <p:spPr>
          <a:xfrm>
            <a:off x="457200" y="5410200"/>
            <a:ext cx="8229600" cy="762000"/>
          </a:xfrm>
        </p:spPr>
        <p:txBody>
          <a:bodyPr anchor="t">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Content Placeholder 3"/>
          <p:cNvSpPr>
            <a:spLocks noGrp="1"/>
          </p:cNvSpPr>
          <p:nvPr>
            <p:ph sz="half" idx="2" hasCustomPrompt="1"/>
          </p:nvPr>
        </p:nvSpPr>
        <p:spPr>
          <a:xfrm>
            <a:off x="457200" y="1143000"/>
            <a:ext cx="8229600" cy="4068764"/>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pic>
        <p:nvPicPr>
          <p:cNvPr id="10" name="Picture 9"/>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p:cNvSpPr>
            <a:spLocks noGrp="1"/>
          </p:cNvSpPr>
          <p:nvPr>
            <p:ph sz="half" idx="2"/>
          </p:nvPr>
        </p:nvSpPr>
        <p:spPr>
          <a:xfrm>
            <a:off x="4648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eft &amp; Image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2895600" cy="5029200"/>
          </a:xfrm>
        </p:spPr>
        <p:txBody>
          <a:bodyPr/>
          <a:lstStyle>
            <a:lvl1pPr>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p:txBody>
      </p:sp>
      <p:sp>
        <p:nvSpPr>
          <p:cNvPr id="6" name="Content Placeholder 3"/>
          <p:cNvSpPr>
            <a:spLocks noGrp="1"/>
          </p:cNvSpPr>
          <p:nvPr>
            <p:ph sz="half" idx="2" hasCustomPrompt="1"/>
          </p:nvPr>
        </p:nvSpPr>
        <p:spPr>
          <a:xfrm>
            <a:off x="3505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eft &amp; Text Right">
    <p:spTree>
      <p:nvGrpSpPr>
        <p:cNvPr id="1" name=""/>
        <p:cNvGrpSpPr/>
        <p:nvPr/>
      </p:nvGrpSpPr>
      <p:grpSpPr>
        <a:xfrm>
          <a:off x="0" y="0"/>
          <a:ext cx="0" cy="0"/>
          <a:chOff x="0" y="0"/>
          <a:chExt cx="0" cy="0"/>
        </a:xfrm>
      </p:grpSpPr>
      <p:sp>
        <p:nvSpPr>
          <p:cNvPr id="5"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sp>
        <p:nvSpPr>
          <p:cNvPr id="6" name="Content Placeholder 3"/>
          <p:cNvSpPr>
            <a:spLocks noGrp="1"/>
          </p:cNvSpPr>
          <p:nvPr>
            <p:ph sz="half" idx="2" hasCustomPrompt="1"/>
          </p:nvPr>
        </p:nvSpPr>
        <p:spPr>
          <a:xfrm>
            <a:off x="457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ext Placeholder 2"/>
          <p:cNvSpPr>
            <a:spLocks noGrp="1"/>
          </p:cNvSpPr>
          <p:nvPr>
            <p:ph type="body" idx="1" hasCustomPrompt="1"/>
          </p:nvPr>
        </p:nvSpPr>
        <p:spPr>
          <a:xfrm>
            <a:off x="5791200" y="1143000"/>
            <a:ext cx="2895600" cy="5029200"/>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10"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276600"/>
            <a:ext cx="8229600" cy="476250"/>
          </a:xfrm>
          <a:prstGeom prst="rect">
            <a:avLst/>
          </a:prstGeom>
        </p:spPr>
        <p:txBody>
          <a:bodyPr/>
          <a:lstStyle>
            <a:lvl1pPr>
              <a:defRPr baseline="0"/>
            </a:lvl1pPr>
          </a:lstStyle>
          <a:p>
            <a:r>
              <a:rPr lang="en-US" dirty="0" smtClean="0"/>
              <a:t>Title of Presentation</a:t>
            </a:r>
            <a:endParaRPr lang="en-US" dirty="0"/>
          </a:p>
        </p:txBody>
      </p:sp>
      <p:sp>
        <p:nvSpPr>
          <p:cNvPr id="3" name="Subtitle 2"/>
          <p:cNvSpPr>
            <a:spLocks noGrp="1"/>
          </p:cNvSpPr>
          <p:nvPr>
            <p:ph type="subTitle" idx="1" hasCustomPrompt="1"/>
          </p:nvPr>
        </p:nvSpPr>
        <p:spPr>
          <a:xfrm>
            <a:off x="457200" y="3810000"/>
            <a:ext cx="8229600" cy="304800"/>
          </a:xfrm>
          <a:prstGeom prst="rect">
            <a:avLst/>
          </a:prstGeom>
        </p:spPr>
        <p:txBody>
          <a:bodyPr/>
          <a:lstStyle>
            <a:lvl1pPr marL="0" indent="0" algn="l">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Firstname</a:t>
            </a:r>
            <a:r>
              <a:rPr lang="en-US" dirty="0" smtClean="0"/>
              <a:t> </a:t>
            </a:r>
            <a:r>
              <a:rPr lang="en-US" dirty="0" err="1" smtClean="0"/>
              <a:t>Lastname</a:t>
            </a:r>
            <a:r>
              <a:rPr lang="en-US" dirty="0" smtClean="0"/>
              <a:t> / Month DD, YYYY</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a:prstGeom prst="rect">
            <a:avLst/>
          </a:prstGeo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ONF-symbol-large.gi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9000" y="128016"/>
            <a:ext cx="1645920" cy="864108"/>
          </a:xfrm>
          <a:prstGeom prst="rect">
            <a:avLst/>
          </a:prstGeom>
        </p:spPr>
      </p:pic>
    </p:spTree>
    <p:extLst>
      <p:ext uri="{BB962C8B-B14F-4D97-AF65-F5344CB8AC3E}">
        <p14:creationId xmlns:p14="http://schemas.microsoft.com/office/powerpoint/2010/main" val="3359386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gif"/><Relationship Id="rId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609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sp>
        <p:nvSpPr>
          <p:cNvPr id="8" name="TextBox 7"/>
          <p:cNvSpPr txBox="1"/>
          <p:nvPr userDrawn="1"/>
        </p:nvSpPr>
        <p:spPr>
          <a:xfrm>
            <a:off x="457200" y="6356350"/>
            <a:ext cx="2590800" cy="369332"/>
          </a:xfrm>
          <a:prstGeom prst="rect">
            <a:avLst/>
          </a:prstGeom>
          <a:noFill/>
        </p:spPr>
        <p:txBody>
          <a:bodyPr wrap="square" rtlCol="0">
            <a:spAutoFit/>
          </a:bodyPr>
          <a:lstStyle/>
          <a:p>
            <a:pPr algn="l"/>
            <a:r>
              <a:rPr lang="en-US" sz="900" dirty="0" smtClean="0">
                <a:solidFill>
                  <a:schemeClr val="bg1"/>
                </a:solidFill>
              </a:rPr>
              <a:t>Revision #.#</a:t>
            </a:r>
          </a:p>
          <a:p>
            <a:pPr algn="l"/>
            <a:r>
              <a:rPr lang="en-US" sz="900" dirty="0" smtClean="0">
                <a:solidFill>
                  <a:schemeClr val="bg1"/>
                </a:solidFill>
              </a:rPr>
              <a:t>© 2015 Open Networking Foundation</a:t>
            </a:r>
          </a:p>
        </p:txBody>
      </p:sp>
    </p:spTree>
  </p:cSld>
  <p:clrMap bg1="lt1" tx1="dk1" bg2="lt2" tx2="dk2" accent1="accent1" accent2="accent2" accent3="accent3" accent4="accent4" accent5="accent5" accent6="accent6" hlink="hlink" folHlink="folHlink"/>
  <p:sldLayoutIdLst>
    <p:sldLayoutId id="2147483662" r:id="rId1"/>
    <p:sldLayoutId id="2147483680" r:id="rId2"/>
    <p:sldLayoutId id="2147483681" r:id="rId3"/>
    <p:sldLayoutId id="2147483682" r:id="rId4"/>
    <p:sldLayoutId id="2147483683" r:id="rId5"/>
    <p:sldLayoutId id="2147483684" r:id="rId6"/>
  </p:sldLayoutIdLst>
  <p:timing>
    <p:tnLst>
      <p:par>
        <p:cTn id="1" dur="indefinite" restart="never" nodeType="tmRoot"/>
      </p:par>
    </p:tnLst>
  </p:timing>
  <p:hf hd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pic>
        <p:nvPicPr>
          <p:cNvPr id="7" name="Picture 6" descr="ONF-horiz-large.gif"/>
          <p:cNvPicPr>
            <a:picLocks noChangeAspect="1"/>
          </p:cNvPicPr>
          <p:nvPr userDrawn="1"/>
        </p:nvPicPr>
        <p:blipFill>
          <a:blip r:embed="rId5"/>
          <a:stretch>
            <a:fillRect/>
          </a:stretch>
        </p:blipFill>
        <p:spPr>
          <a:xfrm>
            <a:off x="111760" y="88392"/>
            <a:ext cx="5679440" cy="1664208"/>
          </a:xfrm>
          <a:prstGeom prst="rect">
            <a:avLst/>
          </a:prstGeom>
        </p:spPr>
      </p:pic>
      <p:sp>
        <p:nvSpPr>
          <p:cNvPr id="4" name="TextBox 3"/>
          <p:cNvSpPr txBox="1"/>
          <p:nvPr userDrawn="1"/>
        </p:nvSpPr>
        <p:spPr>
          <a:xfrm>
            <a:off x="457200" y="6356350"/>
            <a:ext cx="2590800" cy="369332"/>
          </a:xfrm>
          <a:prstGeom prst="rect">
            <a:avLst/>
          </a:prstGeom>
          <a:noFill/>
        </p:spPr>
        <p:txBody>
          <a:bodyPr wrap="square" rtlCol="0">
            <a:spAutoFit/>
          </a:bodyPr>
          <a:lstStyle/>
          <a:p>
            <a:pPr algn="l"/>
            <a:endParaRPr lang="en-US" sz="900" dirty="0" smtClean="0">
              <a:solidFill>
                <a:srgbClr val="141313"/>
              </a:solidFill>
            </a:endParaRPr>
          </a:p>
          <a:p>
            <a:pPr algn="l"/>
            <a:r>
              <a:rPr lang="en-US" sz="900" dirty="0" smtClean="0">
                <a:solidFill>
                  <a:srgbClr val="141313"/>
                </a:solidFill>
              </a:rPr>
              <a:t>© 2015 Open Networking Foundation</a:t>
            </a:r>
          </a:p>
        </p:txBody>
      </p:sp>
      <p:pic>
        <p:nvPicPr>
          <p:cNvPr id="5" name="Picture 4"/>
          <p:cNvPicPr>
            <a:picLocks noChangeAspect="1"/>
          </p:cNvPicPr>
          <p:nvPr userDrawn="1"/>
        </p:nvPicPr>
        <p:blipFill>
          <a:blip r:embed="rId6"/>
          <a:stretch>
            <a:fillRect/>
          </a:stretch>
        </p:blipFill>
        <p:spPr>
          <a:xfrm>
            <a:off x="7721600" y="304800"/>
            <a:ext cx="965200" cy="1293368"/>
          </a:xfrm>
          <a:prstGeom prst="rect">
            <a:avLst/>
          </a:prstGeom>
        </p:spPr>
      </p:pic>
      <p:sp>
        <p:nvSpPr>
          <p:cNvPr id="6" name="TextBox 5"/>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Tree>
  </p:cSld>
  <p:clrMap bg1="lt1" tx1="dk1" bg2="lt2" tx2="dk2" accent1="accent1" accent2="accent2" accent3="accent3" accent4="accent4" accent5="accent5" accent6="accent6" hlink="hlink" folHlink="folHlink"/>
  <p:sldLayoutIdLst>
    <p:sldLayoutId id="2147483699" r:id="rId1"/>
    <p:sldLayoutId id="2147483701" r:id="rId2"/>
  </p:sldLayoutIdLst>
  <p:txStyles>
    <p:titleStyle>
      <a:lvl1pPr algn="l" defTabSz="457200" rtl="0" eaLnBrk="1" latinLnBrk="0" hangingPunct="1">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None/>
        <a:defRPr sz="1600" kern="1200">
          <a:solidFill>
            <a:schemeClr val="bg1"/>
          </a:solidFill>
          <a:latin typeface="+mn-lt"/>
          <a:ea typeface="+mn-ea"/>
          <a:cs typeface="+mn-cs"/>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opennetworking.org/about/onf-operating-documen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 Source SDN </a:t>
            </a:r>
            <a:r>
              <a:rPr lang="en-US" dirty="0"/>
              <a:t>–  </a:t>
            </a:r>
            <a:r>
              <a:rPr lang="en-US" sz="2000" dirty="0" smtClean="0"/>
              <a:t>Protocol </a:t>
            </a:r>
            <a:r>
              <a:rPr lang="en-US" sz="2000" dirty="0"/>
              <a:t>Independent Forwarding</a:t>
            </a:r>
          </a:p>
        </p:txBody>
      </p:sp>
      <p:sp>
        <p:nvSpPr>
          <p:cNvPr id="3" name="Subtitle 2"/>
          <p:cNvSpPr>
            <a:spLocks noGrp="1"/>
          </p:cNvSpPr>
          <p:nvPr>
            <p:ph type="subTitle" idx="1"/>
          </p:nvPr>
        </p:nvSpPr>
        <p:spPr/>
        <p:txBody>
          <a:bodyPr/>
          <a:lstStyle/>
          <a:p>
            <a:r>
              <a:rPr lang="en-US" dirty="0" smtClean="0"/>
              <a:t>Gordon Brebner / July </a:t>
            </a:r>
            <a:r>
              <a:rPr lang="en-US" dirty="0" smtClean="0"/>
              <a:t>28</a:t>
            </a:r>
            <a:r>
              <a:rPr lang="en-US" dirty="0" smtClean="0"/>
              <a:t>, </a:t>
            </a:r>
            <a:r>
              <a:rPr lang="en-US" dirty="0" smtClean="0"/>
              <a:t>2015</a:t>
            </a:r>
            <a:endParaRPr lang="en-US" dirty="0"/>
          </a:p>
        </p:txBody>
      </p:sp>
    </p:spTree>
    <p:extLst>
      <p:ext uri="{BB962C8B-B14F-4D97-AF65-F5344CB8AC3E}">
        <p14:creationId xmlns:p14="http://schemas.microsoft.com/office/powerpoint/2010/main" val="676044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Open Source SDN Meeting Parameters</a:t>
            </a:r>
            <a:br>
              <a:rPr lang="en-US" dirty="0"/>
            </a:b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2</a:t>
            </a:fld>
            <a:endParaRPr lang="en-US" dirty="0"/>
          </a:p>
        </p:txBody>
      </p:sp>
      <p:sp>
        <p:nvSpPr>
          <p:cNvPr id="6" name="Content Placeholder 2"/>
          <p:cNvSpPr txBox="1">
            <a:spLocks/>
          </p:cNvSpPr>
          <p:nvPr/>
        </p:nvSpPr>
        <p:spPr>
          <a:xfrm>
            <a:off x="457647" y="1904999"/>
            <a:ext cx="8228707" cy="422076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solidFill>
                  <a:srgbClr val="141313"/>
                </a:solidFill>
              </a:rPr>
              <a:t>This is a reminder that all Open Source SDN meetings (sponsored by Open Networking Foundation) and activities are subject to strict compliance with the Open Networking Foundation's Antitrust Guidelines. Each individual participant and attendee at this meeting is responsible for knowing the contents of the Antitrust Guidelines, and for complying with the Antitrust Guidelines. Copies of the Antitrust Guidelines are available at: </a:t>
            </a:r>
            <a:r>
              <a:rPr lang="en-US" sz="1600" dirty="0" smtClean="0">
                <a:solidFill>
                  <a:srgbClr val="141313"/>
                </a:solidFill>
                <a:hlinkClick r:id="rId3"/>
              </a:rPr>
              <a:t>https://www.opennetworking.org/about/onf-operating-documents</a:t>
            </a:r>
            <a:r>
              <a:rPr lang="en-US" sz="1600" dirty="0" smtClean="0">
                <a:solidFill>
                  <a:srgbClr val="141313"/>
                </a:solidFill>
              </a:rPr>
              <a:t>. </a:t>
            </a:r>
          </a:p>
          <a:p>
            <a:r>
              <a:rPr lang="en-US" sz="1600" dirty="0" smtClean="0">
                <a:solidFill>
                  <a:srgbClr val="141313"/>
                </a:solidFill>
              </a:rPr>
              <a:t>There are no specific IP agreements that guide these meetings. All communications should be construed as completely open and not subject to any pre-existing licensing or intellectual property regime from any organization, including those of Open Networking Foundation. All software that will be developed in these engagements will be licensed by a license that is in all respects an Apache 2.0 software license.</a:t>
            </a:r>
            <a:endParaRPr lang="en-US" sz="1600" dirty="0">
              <a:solidFill>
                <a:srgbClr val="141313"/>
              </a:solidFill>
            </a:endParaRPr>
          </a:p>
        </p:txBody>
      </p:sp>
    </p:spTree>
    <p:extLst>
      <p:ext uri="{BB962C8B-B14F-4D97-AF65-F5344CB8AC3E}">
        <p14:creationId xmlns:p14="http://schemas.microsoft.com/office/powerpoint/2010/main" val="3319986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solidFill>
                  <a:srgbClr val="141313"/>
                </a:solidFill>
              </a:rPr>
              <a:t>OpenSourceSDN</a:t>
            </a:r>
            <a:r>
              <a:rPr lang="en-US" dirty="0">
                <a:solidFill>
                  <a:srgbClr val="141313"/>
                </a:solidFill>
              </a:rPr>
              <a:t> Meeting or Open Source SDN software development meeting</a:t>
            </a:r>
            <a:br>
              <a:rPr lang="en-US" dirty="0">
                <a:solidFill>
                  <a:srgbClr val="141313"/>
                </a:solidFill>
              </a:rPr>
            </a:b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3</a:t>
            </a:fld>
            <a:endParaRPr lang="en-US" dirty="0"/>
          </a:p>
        </p:txBody>
      </p:sp>
      <p:sp>
        <p:nvSpPr>
          <p:cNvPr id="4" name="Content Placeholder 3"/>
          <p:cNvSpPr>
            <a:spLocks noGrp="1"/>
          </p:cNvSpPr>
          <p:nvPr>
            <p:ph idx="1"/>
          </p:nvPr>
        </p:nvSpPr>
        <p:spPr>
          <a:xfrm>
            <a:off x="457200" y="1295400"/>
            <a:ext cx="8229600" cy="4876800"/>
          </a:xfrm>
        </p:spPr>
        <p:txBody>
          <a:bodyPr>
            <a:normAutofit lnSpcReduction="10000"/>
          </a:bodyPr>
          <a:lstStyle/>
          <a:p>
            <a:pPr>
              <a:buClrTx/>
            </a:pPr>
            <a:r>
              <a:rPr lang="en-US" dirty="0">
                <a:solidFill>
                  <a:srgbClr val="141313"/>
                </a:solidFill>
              </a:rPr>
              <a:t>Completely open to all participants</a:t>
            </a:r>
          </a:p>
          <a:p>
            <a:pPr>
              <a:buClrTx/>
            </a:pPr>
            <a:r>
              <a:rPr lang="en-US" dirty="0">
                <a:solidFill>
                  <a:srgbClr val="141313"/>
                </a:solidFill>
              </a:rPr>
              <a:t>Antitrust guidelines apply (all meetings are bound by anti-trust rules; in other words, it’s always illegal to break antitrust laws, no matter what meeting you are hosting)</a:t>
            </a:r>
          </a:p>
          <a:p>
            <a:pPr>
              <a:buClrTx/>
            </a:pPr>
            <a:r>
              <a:rPr lang="en-US" dirty="0">
                <a:solidFill>
                  <a:srgbClr val="141313"/>
                </a:solidFill>
              </a:rPr>
              <a:t>These software meetings can be scheduled with ONF tools (WebEx &amp; conference calls), but should be indicated on calendars as “Open Source SDN Meeting</a:t>
            </a:r>
            <a:r>
              <a:rPr lang="en-US" dirty="0" smtClean="0">
                <a:solidFill>
                  <a:srgbClr val="141313"/>
                </a:solidFill>
              </a:rPr>
              <a:t>.</a:t>
            </a:r>
          </a:p>
          <a:p>
            <a:pPr>
              <a:buClrTx/>
            </a:pPr>
            <a:r>
              <a:rPr lang="en-US" dirty="0" smtClean="0">
                <a:solidFill>
                  <a:srgbClr val="141313"/>
                </a:solidFill>
              </a:rPr>
              <a:t>License </a:t>
            </a:r>
            <a:r>
              <a:rPr lang="en-US" dirty="0">
                <a:solidFill>
                  <a:srgbClr val="141313"/>
                </a:solidFill>
              </a:rPr>
              <a:t>of software is guided by Apache 2.0, but all discussions are free and clear without any IPR protection at all. </a:t>
            </a:r>
          </a:p>
          <a:p>
            <a:pPr>
              <a:buClrTx/>
            </a:pPr>
            <a:r>
              <a:rPr lang="en-US" dirty="0">
                <a:solidFill>
                  <a:srgbClr val="141313"/>
                </a:solidFill>
              </a:rPr>
              <a:t>Conclusion: If you have an idea, concept, or code that you want to protect with another IP scheme different from “completely open to the world”, please do not submit the software or any other comments or documentation, since they will be free for anyone (ONF member or not) to use, publish, etc., without any licensing obligations to you</a:t>
            </a:r>
            <a:r>
              <a:rPr lang="en-US" dirty="0" smtClean="0">
                <a:solidFill>
                  <a:srgbClr val="141313"/>
                </a:solidFill>
              </a:rPr>
              <a:t>.</a:t>
            </a:r>
            <a:endParaRPr lang="en-US" dirty="0">
              <a:solidFill>
                <a:srgbClr val="141313"/>
              </a:solidFill>
            </a:endParaRPr>
          </a:p>
        </p:txBody>
      </p:sp>
    </p:spTree>
    <p:extLst>
      <p:ext uri="{BB962C8B-B14F-4D97-AF65-F5344CB8AC3E}">
        <p14:creationId xmlns:p14="http://schemas.microsoft.com/office/powerpoint/2010/main" val="2724339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Today’s PIF agenda</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4</a:t>
            </a:fld>
            <a:endParaRPr lang="en-US" dirty="0"/>
          </a:p>
        </p:txBody>
      </p:sp>
      <p:sp>
        <p:nvSpPr>
          <p:cNvPr id="5" name="Content Placeholder 4"/>
          <p:cNvSpPr>
            <a:spLocks noGrp="1"/>
          </p:cNvSpPr>
          <p:nvPr>
            <p:ph idx="1"/>
          </p:nvPr>
        </p:nvSpPr>
        <p:spPr>
          <a:xfrm>
            <a:off x="457200" y="1295400"/>
            <a:ext cx="8229600" cy="4800600"/>
          </a:xfrm>
        </p:spPr>
        <p:txBody>
          <a:bodyPr>
            <a:normAutofit fontScale="85000" lnSpcReduction="10000"/>
          </a:bodyPr>
          <a:lstStyle/>
          <a:p>
            <a:r>
              <a:rPr lang="en-US" dirty="0" err="1" smtClean="0"/>
              <a:t>Administrivia</a:t>
            </a:r>
            <a:endParaRPr lang="en-US" dirty="0"/>
          </a:p>
          <a:p>
            <a:r>
              <a:rPr lang="en-US" dirty="0" smtClean="0"/>
              <a:t>Actions </a:t>
            </a:r>
            <a:r>
              <a:rPr lang="en-US" dirty="0"/>
              <a:t>from last </a:t>
            </a:r>
            <a:r>
              <a:rPr lang="en-US" dirty="0" smtClean="0"/>
              <a:t>meeting</a:t>
            </a:r>
          </a:p>
          <a:p>
            <a:endParaRPr lang="en-US" dirty="0"/>
          </a:p>
          <a:p>
            <a:r>
              <a:rPr lang="en-US" dirty="0" smtClean="0"/>
              <a:t>Welcome </a:t>
            </a:r>
            <a:r>
              <a:rPr lang="en-US" dirty="0"/>
              <a:t>to new Open Source SDN project </a:t>
            </a:r>
            <a:r>
              <a:rPr lang="en-US" dirty="0" smtClean="0"/>
              <a:t>participants</a:t>
            </a:r>
          </a:p>
          <a:p>
            <a:endParaRPr lang="en-US" dirty="0"/>
          </a:p>
          <a:p>
            <a:r>
              <a:rPr lang="en-US" dirty="0" smtClean="0"/>
              <a:t>Joint </a:t>
            </a:r>
            <a:r>
              <a:rPr lang="en-US" dirty="0" smtClean="0"/>
              <a:t>session with Open </a:t>
            </a:r>
            <a:r>
              <a:rPr lang="en-US" dirty="0" err="1" smtClean="0"/>
              <a:t>Datapath</a:t>
            </a:r>
            <a:r>
              <a:rPr lang="en-US" dirty="0" smtClean="0"/>
              <a:t> OF-</a:t>
            </a:r>
            <a:r>
              <a:rPr lang="en-US" dirty="0" err="1" smtClean="0"/>
              <a:t>NextGen</a:t>
            </a:r>
            <a:r>
              <a:rPr lang="en-US" dirty="0" smtClean="0"/>
              <a:t> </a:t>
            </a:r>
            <a:r>
              <a:rPr lang="en-US" dirty="0" smtClean="0"/>
              <a:t>activity at next ONF workdays</a:t>
            </a:r>
          </a:p>
          <a:p>
            <a:pPr lvl="1"/>
            <a:r>
              <a:rPr lang="en-US" dirty="0" smtClean="0"/>
              <a:t>Draft slot is 1pm to 2.30pm on Thursday 10 September</a:t>
            </a:r>
          </a:p>
          <a:p>
            <a:pPr lvl="1"/>
            <a:r>
              <a:rPr lang="en-US" i="1" dirty="0" smtClean="0"/>
              <a:t>Also possibility of demo/promotion 9am to 10am on Wednesday 9 September</a:t>
            </a:r>
            <a:endParaRPr lang="en-US" i="1" dirty="0" smtClean="0"/>
          </a:p>
          <a:p>
            <a:endParaRPr lang="en-US" dirty="0"/>
          </a:p>
          <a:p>
            <a:r>
              <a:rPr lang="en-US" dirty="0"/>
              <a:t>Updates on PIF-relevant </a:t>
            </a:r>
            <a:r>
              <a:rPr lang="en-US" dirty="0" smtClean="0"/>
              <a:t>activities</a:t>
            </a:r>
          </a:p>
          <a:p>
            <a:pPr lvl="1"/>
            <a:r>
              <a:rPr lang="en-US" dirty="0" smtClean="0"/>
              <a:t>All</a:t>
            </a:r>
          </a:p>
          <a:p>
            <a:endParaRPr lang="en-US" dirty="0"/>
          </a:p>
          <a:p>
            <a:r>
              <a:rPr lang="en-US" dirty="0" smtClean="0"/>
              <a:t>Progress </a:t>
            </a:r>
            <a:r>
              <a:rPr lang="en-US" dirty="0"/>
              <a:t>on transition from ONF to </a:t>
            </a:r>
            <a:r>
              <a:rPr lang="en-US" dirty="0"/>
              <a:t>OSSDN, </a:t>
            </a:r>
            <a:r>
              <a:rPr lang="en-US" dirty="0" smtClean="0"/>
              <a:t> and publicizing </a:t>
            </a:r>
            <a:r>
              <a:rPr lang="en-US" dirty="0"/>
              <a:t>the PIF OSSDN project</a:t>
            </a:r>
          </a:p>
          <a:p>
            <a:endParaRPr lang="en-US" dirty="0" smtClean="0"/>
          </a:p>
          <a:p>
            <a:r>
              <a:rPr lang="en-US" dirty="0" smtClean="0"/>
              <a:t>Any </a:t>
            </a:r>
            <a:r>
              <a:rPr lang="en-US" dirty="0"/>
              <a:t>other </a:t>
            </a:r>
            <a:r>
              <a:rPr lang="en-US" dirty="0" smtClean="0"/>
              <a:t>business</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3659528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Actions from last meeting</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5</a:t>
            </a:fld>
            <a:endParaRPr lang="en-US" dirty="0"/>
          </a:p>
        </p:txBody>
      </p:sp>
      <p:sp>
        <p:nvSpPr>
          <p:cNvPr id="5" name="Content Placeholder 4"/>
          <p:cNvSpPr>
            <a:spLocks noGrp="1"/>
          </p:cNvSpPr>
          <p:nvPr>
            <p:ph idx="1"/>
          </p:nvPr>
        </p:nvSpPr>
        <p:spPr>
          <a:xfrm>
            <a:off x="457200" y="1752600"/>
            <a:ext cx="8229600" cy="3962400"/>
          </a:xfrm>
        </p:spPr>
        <p:txBody>
          <a:bodyPr>
            <a:normAutofit/>
          </a:bodyPr>
          <a:lstStyle/>
          <a:p>
            <a:r>
              <a:rPr lang="en-US" dirty="0" err="1" smtClean="0"/>
              <a:t>Reda</a:t>
            </a:r>
            <a:r>
              <a:rPr lang="en-US" dirty="0" smtClean="0"/>
              <a:t> </a:t>
            </a:r>
            <a:r>
              <a:rPr lang="en-US" dirty="0"/>
              <a:t>H</a:t>
            </a:r>
            <a:r>
              <a:rPr lang="en-US" dirty="0" smtClean="0"/>
              <a:t>abib to check with Rick </a:t>
            </a:r>
            <a:r>
              <a:rPr lang="en-US" dirty="0"/>
              <a:t>B</a:t>
            </a:r>
            <a:r>
              <a:rPr lang="en-US" dirty="0" smtClean="0"/>
              <a:t>auer on publicizing PIF OSSDN</a:t>
            </a:r>
          </a:p>
          <a:p>
            <a:endParaRPr lang="en-US" dirty="0"/>
          </a:p>
          <a:p>
            <a:r>
              <a:rPr lang="en-US" dirty="0" smtClean="0"/>
              <a:t>[Rolling forward]  Johann </a:t>
            </a:r>
            <a:r>
              <a:rPr lang="en-US" dirty="0" err="1" smtClean="0"/>
              <a:t>Tonsing</a:t>
            </a:r>
            <a:r>
              <a:rPr lang="en-US" dirty="0" smtClean="0"/>
              <a:t> to provide slides overviewing </a:t>
            </a:r>
            <a:r>
              <a:rPr lang="en-US" dirty="0" err="1" smtClean="0"/>
              <a:t>Netronome</a:t>
            </a:r>
            <a:r>
              <a:rPr lang="en-US" dirty="0" smtClean="0"/>
              <a:t> demo</a:t>
            </a:r>
          </a:p>
          <a:p>
            <a:endParaRPr lang="en-US" dirty="0"/>
          </a:p>
          <a:p>
            <a:r>
              <a:rPr lang="en-US" dirty="0" smtClean="0"/>
              <a:t>[</a:t>
            </a:r>
            <a:r>
              <a:rPr lang="en-US" dirty="0" smtClean="0"/>
              <a:t>Rolling forward]  Gordon </a:t>
            </a:r>
            <a:r>
              <a:rPr lang="en-US" dirty="0"/>
              <a:t>to check with contributors to past meetings on whether </a:t>
            </a:r>
            <a:r>
              <a:rPr lang="en-US" dirty="0" smtClean="0"/>
              <a:t>their material/comments/questions </a:t>
            </a:r>
            <a:r>
              <a:rPr lang="en-US" dirty="0"/>
              <a:t>can be transferred to non-ONF </a:t>
            </a:r>
            <a:r>
              <a:rPr lang="en-US" dirty="0" smtClean="0"/>
              <a:t>openness</a:t>
            </a:r>
            <a:endParaRPr lang="en-US" dirty="0"/>
          </a:p>
          <a:p>
            <a:endParaRPr lang="en-US" dirty="0" smtClean="0"/>
          </a:p>
          <a:p>
            <a:r>
              <a:rPr lang="en-US" dirty="0" smtClean="0"/>
              <a:t>[Rolling forward]  Discuss Jasson Casey’s </a:t>
            </a:r>
            <a:r>
              <a:rPr lang="en-US" dirty="0" err="1" smtClean="0"/>
              <a:t>Flowgrammable</a:t>
            </a:r>
            <a:r>
              <a:rPr lang="en-US" dirty="0" smtClean="0"/>
              <a:t> presentation </a:t>
            </a:r>
            <a:r>
              <a:rPr lang="en-US" dirty="0"/>
              <a:t>at next </a:t>
            </a:r>
            <a:r>
              <a:rPr lang="en-US" dirty="0" smtClean="0"/>
              <a:t>meeting</a:t>
            </a:r>
          </a:p>
          <a:p>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16497697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NF">
  <a:themeElements>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NF 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8370</TotalTime>
  <Words>464</Words>
  <Application>Microsoft Office PowerPoint</Application>
  <PresentationFormat>On-screen Show (4:3)</PresentationFormat>
  <Paragraphs>43</Paragraphs>
  <Slides>5</Slides>
  <Notes>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5</vt:i4>
      </vt:variant>
    </vt:vector>
  </HeadingPairs>
  <TitlesOfParts>
    <vt:vector size="9" baseType="lpstr">
      <vt:lpstr>Arial</vt:lpstr>
      <vt:lpstr>Calibri</vt:lpstr>
      <vt:lpstr>ONF</vt:lpstr>
      <vt:lpstr>ONF Title</vt:lpstr>
      <vt:lpstr>Open Source SDN –  Protocol Independent Forwarding</vt:lpstr>
      <vt:lpstr>Open Source SDN Meeting Parameters </vt:lpstr>
      <vt:lpstr>OpenSourceSDN Meeting or Open Source SDN software development meeting </vt:lpstr>
      <vt:lpstr>Today’s PIF agenda</vt:lpstr>
      <vt:lpstr>Actions from last meeting</vt:lpstr>
    </vt:vector>
  </TitlesOfParts>
  <Company>Tompertdesign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Claudia Tompert</dc:creator>
  <cp:keywords>Public</cp:keywords>
  <cp:lastModifiedBy>Gordon Brebner</cp:lastModifiedBy>
  <cp:revision>149</cp:revision>
  <cp:lastPrinted>2015-02-05T23:24:16Z</cp:lastPrinted>
  <dcterms:created xsi:type="dcterms:W3CDTF">2013-04-17T18:00:25Z</dcterms:created>
  <dcterms:modified xsi:type="dcterms:W3CDTF">2015-07-28T17:18:22Z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c19649d2-aee0-439c-abe6-e64bb007d2f8</vt:lpwstr>
  </property>
  <property fmtid="{D5CDD505-2E9C-101B-9397-08002B2CF9AE}" pid="3" name="TITUSCustom1">
    <vt:lpwstr>1</vt:lpwstr>
  </property>
  <property fmtid="{D5CDD505-2E9C-101B-9397-08002B2CF9AE}" pid="4" name="XilinxClassification">
    <vt:lpwstr>Public</vt:lpwstr>
  </property>
  <property fmtid="{D5CDD505-2E9C-101B-9397-08002B2CF9AE}" pid="5" name="XilinxVisual Markings">
    <vt:lpwstr>No</vt:lpwstr>
  </property>
  <property fmtid="{D5CDD505-2E9C-101B-9397-08002B2CF9AE}" pid="6" name="XilinxPublication Year">
    <vt:lpwstr>2015</vt:lpwstr>
  </property>
  <property fmtid="{D5CDD505-2E9C-101B-9397-08002B2CF9AE}" pid="7" name="XilinxRemoveLegacyFooters">
    <vt:lpwstr>Yes</vt:lpwstr>
  </property>
</Properties>
</file>