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10"/>
  </p:notesMasterIdLst>
  <p:handoutMasterIdLst>
    <p:handoutMasterId r:id="rId11"/>
  </p:handoutMasterIdLst>
  <p:sldIdLst>
    <p:sldId id="268" r:id="rId3"/>
    <p:sldId id="287" r:id="rId4"/>
    <p:sldId id="269" r:id="rId5"/>
    <p:sldId id="282" r:id="rId6"/>
    <p:sldId id="292" r:id="rId7"/>
    <p:sldId id="294" r:id="rId8"/>
    <p:sldId id="293" r:id="rId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93" d="100"/>
          <a:sy n="93" d="100"/>
        </p:scale>
        <p:origin x="2082" y="8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11/24/2015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11/24/2015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5</a:t>
            </a:fld>
            <a:endParaRPr lang="en-US" dirty="0"/>
          </a:p>
        </p:txBody>
      </p:sp>
    </p:spTree>
    <p:extLst>
      <p:ext uri="{BB962C8B-B14F-4D97-AF65-F5344CB8AC3E}">
        <p14:creationId xmlns:p14="http://schemas.microsoft.com/office/powerpoint/2010/main" val="2291228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7</a:t>
            </a:fld>
            <a:endParaRPr lang="en-US" dirty="0"/>
          </a:p>
        </p:txBody>
      </p:sp>
    </p:spTree>
    <p:extLst>
      <p:ext uri="{BB962C8B-B14F-4D97-AF65-F5344CB8AC3E}">
        <p14:creationId xmlns:p14="http://schemas.microsoft.com/office/powerpoint/2010/main" val="1553221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311057"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8"/>
          </a:xfrm>
          <a:prstGeom prst="rect">
            <a:avLst/>
          </a:prstGeom>
        </p:spPr>
        <p:txBody>
          <a:bodyPr vert="horz" lIns="64279" tIns="32139" rIns="64279" bIns="32139"/>
          <a:lstStyle>
            <a:lvl1pPr>
              <a:spcBef>
                <a:spcPts val="422"/>
              </a:spcBef>
              <a:spcAft>
                <a:spcPts val="422"/>
              </a:spcAft>
              <a:buClr>
                <a:srgbClr val="DCE214"/>
              </a:buClr>
              <a:defRPr sz="2000">
                <a:solidFill>
                  <a:srgbClr val="00397B"/>
                </a:solidFill>
              </a:defRPr>
            </a:lvl1pPr>
            <a:lvl2pPr>
              <a:spcBef>
                <a:spcPts val="422"/>
              </a:spcBef>
              <a:spcAft>
                <a:spcPts val="422"/>
              </a:spcAft>
              <a:buClr>
                <a:srgbClr val="DCE214"/>
              </a:buClr>
              <a:defRPr sz="1700">
                <a:solidFill>
                  <a:srgbClr val="00397B"/>
                </a:solidFill>
              </a:defRPr>
            </a:lvl2pPr>
            <a:lvl3pPr>
              <a:spcBef>
                <a:spcPts val="422"/>
              </a:spcBef>
              <a:spcAft>
                <a:spcPts val="422"/>
              </a:spcAft>
              <a:buClr>
                <a:srgbClr val="DCE214"/>
              </a:buClr>
              <a:defRPr sz="1500">
                <a:solidFill>
                  <a:srgbClr val="00397B"/>
                </a:solidFill>
              </a:defRPr>
            </a:lvl3pPr>
            <a:lvl4pPr>
              <a:spcBef>
                <a:spcPts val="422"/>
              </a:spcBef>
              <a:spcAft>
                <a:spcPts val="422"/>
              </a:spcAft>
              <a:buClr>
                <a:srgbClr val="DCE214"/>
              </a:buClr>
              <a:defRPr sz="1300">
                <a:solidFill>
                  <a:srgbClr val="00397B"/>
                </a:solidFill>
              </a:defRPr>
            </a:lvl4pPr>
            <a:lvl5pPr>
              <a:spcBef>
                <a:spcPts val="422"/>
              </a:spcBef>
              <a:spcAft>
                <a:spcPts val="422"/>
              </a:spcAft>
              <a:buClr>
                <a:srgbClr val="DCE214"/>
              </a:buClr>
              <a:defRPr sz="1100">
                <a:solidFill>
                  <a:srgbClr val="00397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Box 3"/>
          <p:cNvSpPr txBox="1">
            <a:spLocks noGrp="1" noChangeArrowheads="1"/>
          </p:cNvSpPr>
          <p:nvPr>
            <p:ph type="sldNum" sz="quarter" idx="4"/>
          </p:nvPr>
        </p:nvSpPr>
        <p:spPr bwMode="auto">
          <a:xfrm>
            <a:off x="4446984" y="6509742"/>
            <a:ext cx="241102" cy="258962"/>
          </a:xfrm>
          <a:prstGeom prst="rect">
            <a:avLst/>
          </a:prstGeom>
          <a:noFill/>
          <a:ln w="12700">
            <a:noFill/>
            <a:miter lim="800000"/>
            <a:headEnd/>
            <a:tailEnd/>
          </a:ln>
          <a:effectLst/>
        </p:spPr>
        <p:txBody>
          <a:bodyPr vert="horz" wrap="none" lIns="64279" tIns="32139" rIns="64279" bIns="32139" numCol="1" anchor="t" anchorCtr="0" compatLnSpc="1">
            <a:prstTxWarp prst="textNoShape">
              <a:avLst/>
            </a:prstTxWarp>
          </a:bodyPr>
          <a:lstStyle>
            <a:lvl1pPr eaLnBrk="1" hangingPunct="1">
              <a:defRPr sz="1300" smtClean="0">
                <a:solidFill>
                  <a:schemeClr val="tx1"/>
                </a:solidFill>
                <a:latin typeface="Gill Sans" charset="0"/>
                <a:ea typeface="ヒラギノ角ゴ ProN W3" charset="0"/>
                <a:cs typeface="ヒラギノ角ゴ ProN W3" charset="0"/>
                <a:sym typeface="Gill Sans" charset="0"/>
              </a:defRPr>
            </a:lvl1pPr>
            <a:lvl2pPr marL="522264" indent="-200871" eaLnBrk="0" hangingPunct="0">
              <a:defRPr sz="2900">
                <a:solidFill>
                  <a:srgbClr val="000000"/>
                </a:solidFill>
                <a:latin typeface="Gill Sans" charset="0"/>
                <a:ea typeface="ヒラギノ角ゴ ProN W3" charset="0"/>
                <a:cs typeface="ヒラギノ角ゴ ProN W3" charset="0"/>
                <a:sym typeface="Gill Sans" charset="0"/>
              </a:defRPr>
            </a:lvl2pPr>
            <a:lvl3pPr marL="803483" indent="-160696" eaLnBrk="0" hangingPunct="0">
              <a:defRPr sz="2900">
                <a:solidFill>
                  <a:srgbClr val="000000"/>
                </a:solidFill>
                <a:latin typeface="Gill Sans" charset="0"/>
                <a:ea typeface="ヒラギノ角ゴ ProN W3" charset="0"/>
                <a:cs typeface="ヒラギノ角ゴ ProN W3" charset="0"/>
                <a:sym typeface="Gill Sans" charset="0"/>
              </a:defRPr>
            </a:lvl3pPr>
            <a:lvl4pPr marL="1124877" indent="-160696" eaLnBrk="0" hangingPunct="0">
              <a:defRPr sz="2900">
                <a:solidFill>
                  <a:srgbClr val="000000"/>
                </a:solidFill>
                <a:latin typeface="Gill Sans" charset="0"/>
                <a:ea typeface="ヒラギノ角ゴ ProN W3" charset="0"/>
                <a:cs typeface="ヒラギノ角ゴ ProN W3" charset="0"/>
                <a:sym typeface="Gill Sans" charset="0"/>
              </a:defRPr>
            </a:lvl4pPr>
            <a:lvl5pPr marL="1446270" indent="-160696" eaLnBrk="0" hangingPunct="0">
              <a:defRPr sz="2900">
                <a:solidFill>
                  <a:srgbClr val="000000"/>
                </a:solidFill>
                <a:latin typeface="Gill Sans" charset="0"/>
                <a:ea typeface="ヒラギノ角ゴ ProN W3" charset="0"/>
                <a:cs typeface="ヒラギノ角ゴ ProN W3" charset="0"/>
                <a:sym typeface="Gill Sans" charset="0"/>
              </a:defRPr>
            </a:lvl5pPr>
            <a:lvl6pPr marL="176766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6pPr>
            <a:lvl7pPr marL="2089056"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7pPr>
            <a:lvl8pPr marL="2410449"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8pPr>
            <a:lvl9pPr marL="273184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9pPr>
          </a:lstStyle>
          <a:p>
            <a:pPr>
              <a:defRPr/>
            </a:pPr>
            <a:fld id="{C4410A78-FCD3-504F-A7CA-129367DF0A0A}"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37285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 id="2147483702" r:id="rId7"/>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hyperlink" Target="http://p4.org/p4-workshop-2/"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November 24, 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2057400"/>
            <a:ext cx="8229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a:t>Discussion of P4 Workshop held on 18 November</a:t>
            </a:r>
            <a:endParaRPr lang="en-US" dirty="0" smtClean="0"/>
          </a:p>
          <a:p>
            <a:endParaRPr lang="en-US" dirty="0"/>
          </a:p>
          <a:p>
            <a:r>
              <a:rPr lang="en-US" dirty="0" smtClean="0"/>
              <a:t>BIR</a:t>
            </a:r>
            <a:r>
              <a:rPr lang="en-US" dirty="0"/>
              <a:t> </a:t>
            </a:r>
            <a:r>
              <a:rPr lang="en-US" dirty="0" smtClean="0"/>
              <a:t>progress report</a:t>
            </a:r>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2590800"/>
            <a:ext cx="8534400" cy="3200400"/>
          </a:xfrm>
        </p:spPr>
        <p:txBody>
          <a:bodyPr>
            <a:normAutofit/>
          </a:bodyPr>
          <a:lstStyle/>
          <a:p>
            <a:r>
              <a:rPr lang="en-US" dirty="0" smtClean="0"/>
              <a:t>[Rolling forward]  Johann </a:t>
            </a:r>
            <a:r>
              <a:rPr lang="en-US" dirty="0" err="1" smtClean="0"/>
              <a:t>Tonsing</a:t>
            </a:r>
            <a:r>
              <a:rPr lang="en-US" dirty="0" smtClean="0"/>
              <a:t> to provide slides overviewing </a:t>
            </a:r>
            <a:r>
              <a:rPr lang="en-US" dirty="0" err="1" smtClean="0"/>
              <a:t>Netronome</a:t>
            </a:r>
            <a:r>
              <a:rPr lang="en-US" dirty="0" smtClean="0"/>
              <a:t> demo, and from David George presentation</a:t>
            </a:r>
          </a:p>
          <a:p>
            <a:endParaRPr lang="en-US" dirty="0" smtClean="0"/>
          </a:p>
          <a:p>
            <a:r>
              <a:rPr lang="en-US" dirty="0" smtClean="0"/>
              <a:t>[Rolling forward]  Gordon </a:t>
            </a:r>
            <a:r>
              <a:rPr lang="en-US" dirty="0"/>
              <a:t>to check with contributors to past meetings on whether </a:t>
            </a:r>
            <a:r>
              <a:rPr lang="en-US" dirty="0" smtClean="0"/>
              <a:t>their material/comments/questions </a:t>
            </a:r>
            <a:r>
              <a:rPr lang="en-US" dirty="0"/>
              <a:t>can be transferred to non-ONF </a:t>
            </a:r>
            <a:r>
              <a:rPr lang="en-US" dirty="0" smtClean="0"/>
              <a:t>openness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78952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nSpc>
                <a:spcPct val="140000"/>
              </a:lnSpc>
            </a:pPr>
            <a:r>
              <a:rPr lang="en-US" sz="3600" b="1" dirty="0">
                <a:solidFill>
                  <a:srgbClr val="FFFFFF"/>
                </a:solidFill>
                <a:cs typeface="Arial"/>
                <a:sym typeface="Helvetica" charset="0"/>
              </a:rPr>
              <a:t>Discussion of P4 Workshop  </a:t>
            </a:r>
            <a:endParaRPr lang="en-US" sz="2812"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182448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7771953" cy="1143000"/>
          </a:xfrm>
        </p:spPr>
        <p:txBody>
          <a:bodyPr/>
          <a:lstStyle/>
          <a:p>
            <a:r>
              <a:rPr lang="en-US" dirty="0" smtClean="0"/>
              <a:t>P4 Fall Workshop, 18 November 2015</a:t>
            </a:r>
            <a:endParaRPr lang="en-US" dirty="0"/>
          </a:p>
        </p:txBody>
      </p:sp>
      <p:sp>
        <p:nvSpPr>
          <p:cNvPr id="3" name="Content Placeholder 2"/>
          <p:cNvSpPr>
            <a:spLocks noGrp="1"/>
          </p:cNvSpPr>
          <p:nvPr>
            <p:ph idx="1"/>
          </p:nvPr>
        </p:nvSpPr>
        <p:spPr/>
        <p:txBody>
          <a:bodyPr/>
          <a:lstStyle/>
          <a:p>
            <a:r>
              <a:rPr lang="en-US" dirty="0">
                <a:hlinkClick r:id="rId2"/>
              </a:rPr>
              <a:t>http://p4.org/p4-workshop-2</a:t>
            </a:r>
            <a:r>
              <a:rPr lang="en-US" dirty="0" smtClean="0">
                <a:hlinkClick r:id="rId2"/>
              </a:rPr>
              <a:t>/</a:t>
            </a:r>
            <a:endParaRPr lang="en-US" dirty="0" smtClean="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349728320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78952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lnSpc>
                <a:spcPct val="140000"/>
              </a:lnSpc>
            </a:pPr>
            <a:r>
              <a:rPr lang="en-US" sz="3600" b="1" dirty="0" smtClean="0">
                <a:solidFill>
                  <a:srgbClr val="FFFFFF"/>
                </a:solidFill>
                <a:latin typeface="Arial"/>
                <a:cs typeface="Arial"/>
                <a:sym typeface="Helvetica" charset="0"/>
              </a:rPr>
              <a:t>BIR</a:t>
            </a:r>
            <a:r>
              <a:rPr lang="en-US" sz="3600" b="1" dirty="0">
                <a:solidFill>
                  <a:srgbClr val="FFFFFF"/>
                </a:solidFill>
                <a:latin typeface="Arial"/>
                <a:cs typeface="Arial"/>
                <a:sym typeface="Helvetica" charset="0"/>
              </a:rPr>
              <a:t> </a:t>
            </a:r>
            <a:r>
              <a:rPr lang="en-US" sz="3600" b="1" dirty="0" smtClean="0">
                <a:solidFill>
                  <a:srgbClr val="FFFFFF"/>
                </a:solidFill>
                <a:latin typeface="Arial"/>
                <a:cs typeface="Arial"/>
                <a:sym typeface="Helvetica" charset="0"/>
              </a:rPr>
              <a:t>progress report </a:t>
            </a:r>
            <a:endParaRPr lang="en-US" sz="2812"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781414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9715</TotalTime>
  <Words>262</Words>
  <Application>Microsoft Office PowerPoint</Application>
  <PresentationFormat>On-screen Show (4:3)</PresentationFormat>
  <Paragraphs>36</Paragraphs>
  <Slides>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Gill Sans</vt:lpstr>
      <vt:lpstr>Helvetica</vt:lpstr>
      <vt:lpstr>ヒラギノ角ゴ ProN W3</vt:lpstr>
      <vt:lpstr>ONF</vt:lpstr>
      <vt:lpstr>ONF Title</vt:lpstr>
      <vt:lpstr>Open Source SDN –  Protocol Independent Forwarding</vt:lpstr>
      <vt:lpstr>Open Source SDN Meeting Parameters </vt:lpstr>
      <vt:lpstr>Today’s PIF agenda</vt:lpstr>
      <vt:lpstr>Actions from last meeting</vt:lpstr>
      <vt:lpstr>PowerPoint Presentation</vt:lpstr>
      <vt:lpstr>P4 Fall Workshop, 18 November 2015</vt:lpstr>
      <vt:lpstr>PowerPoint Presentation</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216</cp:revision>
  <cp:lastPrinted>2015-02-05T23:24:16Z</cp:lastPrinted>
  <dcterms:created xsi:type="dcterms:W3CDTF">2013-04-17T18:00:25Z</dcterms:created>
  <dcterms:modified xsi:type="dcterms:W3CDTF">2015-11-24T19:37:15Z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