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7"/>
  </p:notesMasterIdLst>
  <p:handoutMasterIdLst>
    <p:handoutMasterId r:id="rId18"/>
  </p:handoutMasterIdLst>
  <p:sldIdLst>
    <p:sldId id="268" r:id="rId3"/>
    <p:sldId id="287" r:id="rId4"/>
    <p:sldId id="269" r:id="rId5"/>
    <p:sldId id="282" r:id="rId6"/>
    <p:sldId id="292" r:id="rId7"/>
    <p:sldId id="295" r:id="rId8"/>
    <p:sldId id="296" r:id="rId9"/>
    <p:sldId id="297" r:id="rId10"/>
    <p:sldId id="298" r:id="rId11"/>
    <p:sldId id="299" r:id="rId12"/>
    <p:sldId id="300" r:id="rId13"/>
    <p:sldId id="301" r:id="rId14"/>
    <p:sldId id="302" r:id="rId15"/>
    <p:sldId id="303" r:id="rId1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2/9/2016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2/9/2016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6</a:t>
            </a:fld>
            <a:endParaRPr lang="en-US" dirty="0"/>
          </a:p>
        </p:txBody>
      </p:sp>
    </p:spTree>
    <p:extLst>
      <p:ext uri="{BB962C8B-B14F-4D97-AF65-F5344CB8AC3E}">
        <p14:creationId xmlns:p14="http://schemas.microsoft.com/office/powerpoint/2010/main" val="1975081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February </a:t>
            </a:r>
            <a:r>
              <a:rPr lang="en-US" dirty="0"/>
              <a:t>9</a:t>
            </a:r>
            <a:r>
              <a:rPr lang="en-US" dirty="0" smtClean="0"/>
              <a:t>, 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857553" cy="1143000"/>
          </a:xfrm>
        </p:spPr>
        <p:txBody>
          <a:bodyPr/>
          <a:lstStyle/>
          <a:p>
            <a:r>
              <a:rPr lang="en-US" dirty="0" smtClean="0"/>
              <a:t>P4 to BIR: Tables &amp; Control Flow</a:t>
            </a:r>
            <a:endParaRPr lang="en-US" dirty="0"/>
          </a:p>
        </p:txBody>
      </p:sp>
      <p:sp>
        <p:nvSpPr>
          <p:cNvPr id="3" name="Content Placeholder 2"/>
          <p:cNvSpPr>
            <a:spLocks noGrp="1"/>
          </p:cNvSpPr>
          <p:nvPr>
            <p:ph idx="1"/>
          </p:nvPr>
        </p:nvSpPr>
        <p:spPr>
          <a:xfrm>
            <a:off x="628650" y="1676400"/>
            <a:ext cx="8208545" cy="4114800"/>
          </a:xfrm>
        </p:spPr>
        <p:txBody>
          <a:bodyPr>
            <a:normAutofit fontScale="92500" lnSpcReduction="20000"/>
          </a:bodyPr>
          <a:lstStyle/>
          <a:p>
            <a:r>
              <a:rPr lang="en-US" dirty="0" smtClean="0"/>
              <a:t>Tables</a:t>
            </a:r>
          </a:p>
          <a:p>
            <a:pPr lvl="1"/>
            <a:r>
              <a:rPr lang="en-US" dirty="0" smtClean="0"/>
              <a:t>BIR: has table type objects, which are managed in </a:t>
            </a:r>
            <a:r>
              <a:rPr lang="en-US" i="1" u="sng" dirty="0" smtClean="0"/>
              <a:t>Basic Blocks</a:t>
            </a:r>
          </a:p>
          <a:p>
            <a:r>
              <a:rPr lang="en-US" dirty="0" smtClean="0"/>
              <a:t>Types: Exact, Ternary, LPM, Index, Range, Valid</a:t>
            </a:r>
          </a:p>
          <a:p>
            <a:pPr lvl="1"/>
            <a:r>
              <a:rPr lang="en-US" dirty="0" smtClean="0"/>
              <a:t>BIR: may support the same table types (or maybe, say, just TCAM as a generality)</a:t>
            </a:r>
          </a:p>
          <a:p>
            <a:pPr lvl="1"/>
            <a:r>
              <a:rPr lang="en-US" dirty="0" smtClean="0"/>
              <a:t>BIR: currently does not allow read fields  with different lookup styles per table</a:t>
            </a:r>
          </a:p>
          <a:p>
            <a:r>
              <a:rPr lang="en-US" dirty="0" smtClean="0"/>
              <a:t>Actions</a:t>
            </a:r>
          </a:p>
          <a:p>
            <a:pPr lvl="1"/>
            <a:r>
              <a:rPr lang="en-US" dirty="0" smtClean="0"/>
              <a:t>BIR: encoded as </a:t>
            </a:r>
            <a:r>
              <a:rPr lang="en-US" dirty="0" err="1" smtClean="0"/>
              <a:t>enum</a:t>
            </a:r>
            <a:r>
              <a:rPr lang="en-US" dirty="0" smtClean="0"/>
              <a:t> in table, then BB selection based on </a:t>
            </a:r>
            <a:r>
              <a:rPr lang="en-US" dirty="0" err="1" smtClean="0"/>
              <a:t>enum</a:t>
            </a:r>
            <a:endParaRPr lang="en-US" dirty="0" smtClean="0"/>
          </a:p>
          <a:p>
            <a:pPr lvl="1"/>
            <a:endParaRPr lang="en-US" dirty="0"/>
          </a:p>
          <a:p>
            <a:r>
              <a:rPr lang="en-US" dirty="0" smtClean="0"/>
              <a:t>Control Flow: apply()</a:t>
            </a:r>
          </a:p>
          <a:p>
            <a:pPr lvl="1"/>
            <a:r>
              <a:rPr lang="en-US" dirty="0" smtClean="0"/>
              <a:t>BIR: </a:t>
            </a:r>
            <a:r>
              <a:rPr lang="en-US" i="1" u="sng" dirty="0" smtClean="0"/>
              <a:t>Basic Block</a:t>
            </a:r>
            <a:r>
              <a:rPr lang="en-US" dirty="0" smtClean="0"/>
              <a:t> with a table, next BB selection based on table’s action selection</a:t>
            </a:r>
          </a:p>
          <a:p>
            <a:r>
              <a:rPr lang="en-US" dirty="0" smtClean="0"/>
              <a:t>Control Flow: if/else conditions</a:t>
            </a:r>
          </a:p>
          <a:p>
            <a:pPr lvl="1"/>
            <a:r>
              <a:rPr lang="en-US" dirty="0" smtClean="0"/>
              <a:t>BIR: next BB selection supports if/else statements</a:t>
            </a:r>
          </a:p>
          <a:p>
            <a:pPr lvl="1"/>
            <a:endParaRPr lang="en-US" dirty="0"/>
          </a:p>
        </p:txBody>
      </p:sp>
    </p:spTree>
    <p:extLst>
      <p:ext uri="{BB962C8B-B14F-4D97-AF65-F5344CB8AC3E}">
        <p14:creationId xmlns:p14="http://schemas.microsoft.com/office/powerpoint/2010/main" val="11678009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Primitive Actions</a:t>
            </a:r>
            <a:endParaRPr lang="en-US" dirty="0"/>
          </a:p>
        </p:txBody>
      </p:sp>
      <p:sp>
        <p:nvSpPr>
          <p:cNvPr id="3" name="Content Placeholder 2"/>
          <p:cNvSpPr>
            <a:spLocks noGrp="1"/>
          </p:cNvSpPr>
          <p:nvPr>
            <p:ph idx="1"/>
          </p:nvPr>
        </p:nvSpPr>
        <p:spPr/>
        <p:txBody>
          <a:bodyPr/>
          <a:lstStyle/>
          <a:p>
            <a:r>
              <a:rPr lang="en-US" dirty="0" smtClean="0"/>
              <a:t>P4’s </a:t>
            </a:r>
            <a:r>
              <a:rPr lang="en-US" dirty="0" err="1" smtClean="0"/>
              <a:t>modify_field</a:t>
            </a:r>
            <a:r>
              <a:rPr lang="en-US" dirty="0" smtClean="0"/>
              <a:t>() =&gt; BIR </a:t>
            </a:r>
            <a:r>
              <a:rPr lang="en-US" i="1" u="sng" dirty="0" smtClean="0"/>
              <a:t>F instruction</a:t>
            </a:r>
          </a:p>
          <a:p>
            <a:r>
              <a:rPr lang="en-US" dirty="0" smtClean="0"/>
              <a:t>P4’s </a:t>
            </a:r>
            <a:r>
              <a:rPr lang="en-US" dirty="0" err="1" smtClean="0"/>
              <a:t>copy_header</a:t>
            </a:r>
            <a:r>
              <a:rPr lang="en-US" dirty="0" smtClean="0"/>
              <a:t>() =&gt; multiple BIR </a:t>
            </a:r>
            <a:r>
              <a:rPr lang="en-US" i="1" u="sng" dirty="0" smtClean="0"/>
              <a:t>F instructions </a:t>
            </a:r>
            <a:r>
              <a:rPr lang="en-US" i="1" dirty="0" smtClean="0"/>
              <a:t>(expand out)</a:t>
            </a:r>
          </a:p>
          <a:p>
            <a:r>
              <a:rPr lang="en-US" dirty="0" smtClean="0"/>
              <a:t>P4’s drop() =&gt; BIR </a:t>
            </a:r>
            <a:r>
              <a:rPr lang="en-US" i="1" u="sng" dirty="0" smtClean="0"/>
              <a:t>F instruction</a:t>
            </a:r>
          </a:p>
          <a:p>
            <a:pPr lvl="1"/>
            <a:r>
              <a:rPr lang="en-US" dirty="0" smtClean="0"/>
              <a:t>updates the </a:t>
            </a:r>
            <a:r>
              <a:rPr lang="en-US" dirty="0" err="1" smtClean="0"/>
              <a:t>egress_spec</a:t>
            </a:r>
            <a:r>
              <a:rPr lang="en-US" dirty="0" smtClean="0"/>
              <a:t> in the standard metadata</a:t>
            </a:r>
          </a:p>
          <a:p>
            <a:pPr lvl="1"/>
            <a:endParaRPr lang="en-US" dirty="0" smtClean="0"/>
          </a:p>
          <a:p>
            <a:r>
              <a:rPr lang="en-US" dirty="0" smtClean="0"/>
              <a:t>Not supported in BIR (expected to be factored out of P4 language)</a:t>
            </a:r>
          </a:p>
          <a:p>
            <a:pPr lvl="1"/>
            <a:r>
              <a:rPr lang="en-US" dirty="0" smtClean="0"/>
              <a:t>resubmit</a:t>
            </a:r>
          </a:p>
          <a:p>
            <a:pPr lvl="1"/>
            <a:r>
              <a:rPr lang="en-US" dirty="0" smtClean="0"/>
              <a:t>recirculate</a:t>
            </a:r>
          </a:p>
          <a:p>
            <a:pPr lvl="1"/>
            <a:r>
              <a:rPr lang="en-US" dirty="0" smtClean="0"/>
              <a:t>clone_{</a:t>
            </a:r>
            <a:r>
              <a:rPr lang="en-US" i="1" dirty="0" err="1" smtClean="0"/>
              <a:t>ingress</a:t>
            </a:r>
            <a:r>
              <a:rPr lang="en-US" dirty="0" err="1" smtClean="0"/>
              <a:t>|</a:t>
            </a:r>
            <a:r>
              <a:rPr lang="en-US" i="1" dirty="0" err="1" smtClean="0"/>
              <a:t>egress</a:t>
            </a:r>
            <a:r>
              <a:rPr lang="en-US" dirty="0" smtClean="0"/>
              <a:t>}_to_{</a:t>
            </a:r>
            <a:r>
              <a:rPr lang="en-US" i="1" dirty="0" err="1" smtClean="0"/>
              <a:t>ingress</a:t>
            </a:r>
            <a:r>
              <a:rPr lang="en-US" dirty="0" err="1" smtClean="0"/>
              <a:t>|</a:t>
            </a:r>
            <a:r>
              <a:rPr lang="en-US" i="1" dirty="0" err="1" smtClean="0"/>
              <a:t>egress</a:t>
            </a:r>
            <a:r>
              <a:rPr lang="en-US" dirty="0" smtClean="0"/>
              <a:t>}</a:t>
            </a:r>
          </a:p>
          <a:p>
            <a:endParaRPr lang="en-US" dirty="0"/>
          </a:p>
        </p:txBody>
      </p:sp>
    </p:spTree>
    <p:extLst>
      <p:ext uri="{BB962C8B-B14F-4D97-AF65-F5344CB8AC3E}">
        <p14:creationId xmlns:p14="http://schemas.microsoft.com/office/powerpoint/2010/main" val="36062492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Primitive Actions</a:t>
            </a:r>
            <a:endParaRPr lang="en-US" dirty="0"/>
          </a:p>
        </p:txBody>
      </p:sp>
      <p:sp>
        <p:nvSpPr>
          <p:cNvPr id="3" name="Content Placeholder 2"/>
          <p:cNvSpPr>
            <a:spLocks noGrp="1"/>
          </p:cNvSpPr>
          <p:nvPr>
            <p:ph idx="1"/>
          </p:nvPr>
        </p:nvSpPr>
        <p:spPr/>
        <p:txBody>
          <a:bodyPr/>
          <a:lstStyle/>
          <a:p>
            <a:r>
              <a:rPr lang="en-US" dirty="0" smtClean="0"/>
              <a:t>REMEMBER: headers are “extracted” to BIR metadata objects</a:t>
            </a:r>
          </a:p>
          <a:p>
            <a:pPr lvl="1"/>
            <a:r>
              <a:rPr lang="en-US" dirty="0" smtClean="0"/>
              <a:t>these metadata object hold: header fields; </a:t>
            </a:r>
            <a:r>
              <a:rPr lang="en-US" dirty="0" err="1" smtClean="0"/>
              <a:t>is_valid</a:t>
            </a:r>
            <a:r>
              <a:rPr lang="en-US" dirty="0" smtClean="0"/>
              <a:t> bit; </a:t>
            </a:r>
            <a:r>
              <a:rPr lang="en-US" dirty="0" err="1" smtClean="0"/>
              <a:t>in_packet</a:t>
            </a:r>
            <a:r>
              <a:rPr lang="en-US" dirty="0" smtClean="0"/>
              <a:t> bit</a:t>
            </a:r>
          </a:p>
          <a:p>
            <a:pPr lvl="1"/>
            <a:endParaRPr lang="en-US" dirty="0" smtClean="0"/>
          </a:p>
          <a:p>
            <a:r>
              <a:rPr lang="en-US" dirty="0" err="1" smtClean="0"/>
              <a:t>add_header</a:t>
            </a:r>
            <a:r>
              <a:rPr lang="en-US" dirty="0" smtClean="0"/>
              <a:t>/</a:t>
            </a:r>
            <a:r>
              <a:rPr lang="en-US" dirty="0" err="1" smtClean="0"/>
              <a:t>remove_header</a:t>
            </a:r>
            <a:endParaRPr lang="en-US" dirty="0" smtClean="0"/>
          </a:p>
          <a:p>
            <a:pPr lvl="1"/>
            <a:r>
              <a:rPr lang="en-US" dirty="0" smtClean="0"/>
              <a:t>BIR: updates the metadata’s </a:t>
            </a:r>
            <a:r>
              <a:rPr lang="en-US" dirty="0" err="1" smtClean="0"/>
              <a:t>is_valid</a:t>
            </a:r>
            <a:r>
              <a:rPr lang="en-US" dirty="0" smtClean="0"/>
              <a:t> bit</a:t>
            </a:r>
          </a:p>
          <a:p>
            <a:pPr lvl="1"/>
            <a:r>
              <a:rPr lang="en-US" dirty="0" smtClean="0"/>
              <a:t>BIR: the “</a:t>
            </a:r>
            <a:r>
              <a:rPr lang="en-US" dirty="0" err="1" smtClean="0"/>
              <a:t>deparser</a:t>
            </a:r>
            <a:r>
              <a:rPr lang="en-US" dirty="0" smtClean="0"/>
              <a:t>” </a:t>
            </a:r>
            <a:r>
              <a:rPr lang="en-US" i="1" u="sng" dirty="0" smtClean="0"/>
              <a:t>Control Flow</a:t>
            </a:r>
            <a:r>
              <a:rPr lang="en-US" dirty="0" smtClean="0"/>
              <a:t> uses </a:t>
            </a:r>
            <a:r>
              <a:rPr lang="en-US" dirty="0" err="1" smtClean="0"/>
              <a:t>is_valid</a:t>
            </a:r>
            <a:r>
              <a:rPr lang="en-US" dirty="0" smtClean="0"/>
              <a:t> &amp; </a:t>
            </a:r>
            <a:r>
              <a:rPr lang="en-US" dirty="0" err="1" smtClean="0"/>
              <a:t>in_packet</a:t>
            </a:r>
            <a:r>
              <a:rPr lang="en-US" dirty="0" smtClean="0"/>
              <a:t> bits</a:t>
            </a:r>
            <a:endParaRPr lang="en-US" dirty="0"/>
          </a:p>
          <a:p>
            <a:r>
              <a:rPr lang="en-US" dirty="0" smtClean="0"/>
              <a:t>push/pop</a:t>
            </a:r>
          </a:p>
          <a:p>
            <a:pPr lvl="1"/>
            <a:r>
              <a:rPr lang="en-US" dirty="0" smtClean="0"/>
              <a:t>BIR: copy headers, update </a:t>
            </a:r>
            <a:r>
              <a:rPr lang="en-US" dirty="0" err="1" smtClean="0"/>
              <a:t>is_valid</a:t>
            </a:r>
            <a:r>
              <a:rPr lang="en-US" dirty="0" smtClean="0"/>
              <a:t> bit</a:t>
            </a:r>
          </a:p>
          <a:p>
            <a:pPr lvl="1"/>
            <a:r>
              <a:rPr lang="en-US" dirty="0" smtClean="0"/>
              <a:t>BIR: handled the same as insert/remove in the “</a:t>
            </a:r>
            <a:r>
              <a:rPr lang="en-US" dirty="0" err="1" smtClean="0"/>
              <a:t>deparser</a:t>
            </a:r>
            <a:r>
              <a:rPr lang="en-US" dirty="0" smtClean="0"/>
              <a:t>” </a:t>
            </a:r>
            <a:r>
              <a:rPr lang="en-US" i="1" u="sng" dirty="0" smtClean="0"/>
              <a:t>Control Flow</a:t>
            </a:r>
            <a:r>
              <a:rPr lang="en-US" dirty="0" smtClean="0"/>
              <a:t> </a:t>
            </a:r>
          </a:p>
          <a:p>
            <a:pPr lvl="1"/>
            <a:endParaRPr lang="en-US" dirty="0"/>
          </a:p>
        </p:txBody>
      </p:sp>
    </p:spTree>
    <p:extLst>
      <p:ext uri="{BB962C8B-B14F-4D97-AF65-F5344CB8AC3E}">
        <p14:creationId xmlns:p14="http://schemas.microsoft.com/office/powerpoint/2010/main" val="35618135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a:t>
            </a:r>
            <a:r>
              <a:rPr lang="en-US" dirty="0" err="1" smtClean="0"/>
              <a:t>Statefulness</a:t>
            </a:r>
            <a:endParaRPr lang="en-US" dirty="0"/>
          </a:p>
        </p:txBody>
      </p:sp>
      <p:sp>
        <p:nvSpPr>
          <p:cNvPr id="3" name="Content Placeholder 2"/>
          <p:cNvSpPr>
            <a:spLocks noGrp="1"/>
          </p:cNvSpPr>
          <p:nvPr>
            <p:ph idx="1"/>
          </p:nvPr>
        </p:nvSpPr>
        <p:spPr/>
        <p:txBody>
          <a:bodyPr/>
          <a:lstStyle/>
          <a:p>
            <a:r>
              <a:rPr lang="en-US" dirty="0" smtClean="0"/>
              <a:t>Counters, Meters &amp; Registers</a:t>
            </a:r>
          </a:p>
          <a:p>
            <a:pPr lvl="1"/>
            <a:r>
              <a:rPr lang="en-US" dirty="0" smtClean="0"/>
              <a:t>P4: a lot of debate in the language design group</a:t>
            </a:r>
          </a:p>
          <a:p>
            <a:pPr lvl="2"/>
            <a:r>
              <a:rPr lang="en-US" dirty="0" smtClean="0"/>
              <a:t>can the same </a:t>
            </a:r>
            <a:r>
              <a:rPr lang="en-US" dirty="0" err="1" smtClean="0"/>
              <a:t>stateful</a:t>
            </a:r>
            <a:r>
              <a:rPr lang="en-US" dirty="0" smtClean="0"/>
              <a:t> object be accessed at multiple locations?</a:t>
            </a:r>
          </a:p>
          <a:p>
            <a:pPr lvl="1"/>
            <a:r>
              <a:rPr lang="en-US" dirty="0" smtClean="0"/>
              <a:t>P4: First class citizens in P4 v1.1, but are expected to be extern call in P4 v1.2</a:t>
            </a:r>
          </a:p>
          <a:p>
            <a:pPr lvl="1"/>
            <a:r>
              <a:rPr lang="en-US" dirty="0" smtClean="0"/>
              <a:t>BIR: M instructions with background state</a:t>
            </a:r>
          </a:p>
          <a:p>
            <a:pPr lvl="1"/>
            <a:endParaRPr lang="en-US" u="sng" dirty="0">
              <a:solidFill>
                <a:srgbClr val="FF0000"/>
              </a:solidFill>
            </a:endParaRPr>
          </a:p>
          <a:p>
            <a:r>
              <a:rPr lang="en-US" dirty="0"/>
              <a:t>Work in </a:t>
            </a:r>
            <a:r>
              <a:rPr lang="en-US" dirty="0" smtClean="0"/>
              <a:t>progress … </a:t>
            </a:r>
            <a:endParaRPr lang="en-US" dirty="0"/>
          </a:p>
        </p:txBody>
      </p:sp>
    </p:spTree>
    <p:extLst>
      <p:ext uri="{BB962C8B-B14F-4D97-AF65-F5344CB8AC3E}">
        <p14:creationId xmlns:p14="http://schemas.microsoft.com/office/powerpoint/2010/main" val="1147850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Unsupported</a:t>
            </a:r>
            <a:endParaRPr lang="en-US" dirty="0"/>
          </a:p>
        </p:txBody>
      </p:sp>
      <p:sp>
        <p:nvSpPr>
          <p:cNvPr id="3" name="Content Placeholder 2"/>
          <p:cNvSpPr>
            <a:spLocks noGrp="1"/>
          </p:cNvSpPr>
          <p:nvPr>
            <p:ph idx="1"/>
          </p:nvPr>
        </p:nvSpPr>
        <p:spPr/>
        <p:txBody>
          <a:bodyPr/>
          <a:lstStyle/>
          <a:p>
            <a:r>
              <a:rPr lang="en-US" dirty="0" smtClean="0"/>
              <a:t>Parsing: Value Sets</a:t>
            </a:r>
          </a:p>
          <a:p>
            <a:r>
              <a:rPr lang="en-US" dirty="0" smtClean="0"/>
              <a:t>Checksums &amp; Hash-Value Generators</a:t>
            </a:r>
          </a:p>
          <a:p>
            <a:pPr marL="514350" lvl="2">
              <a:spcBef>
                <a:spcPts val="750"/>
              </a:spcBef>
            </a:pPr>
            <a:r>
              <a:rPr lang="en-US" sz="1800" dirty="0"/>
              <a:t>The above two are being factored out of the P4 language into libraries</a:t>
            </a:r>
          </a:p>
          <a:p>
            <a:endParaRPr lang="en-US" dirty="0" smtClean="0"/>
          </a:p>
          <a:p>
            <a:r>
              <a:rPr lang="en-US" dirty="0" smtClean="0"/>
              <a:t>Tables: multiple fields with different access types</a:t>
            </a:r>
          </a:p>
          <a:p>
            <a:pPr lvl="1"/>
            <a:r>
              <a:rPr lang="en-US" dirty="0" smtClean="0"/>
              <a:t>Needs further iteration of definition of tables</a:t>
            </a:r>
          </a:p>
        </p:txBody>
      </p:sp>
    </p:spTree>
    <p:extLst>
      <p:ext uri="{BB962C8B-B14F-4D97-AF65-F5344CB8AC3E}">
        <p14:creationId xmlns:p14="http://schemas.microsoft.com/office/powerpoint/2010/main" val="23550622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fontScale="92500"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Upcoming ONF workdays, Wed/Thu 2/3 March</a:t>
            </a:r>
            <a:endParaRPr lang="en-US" dirty="0" smtClean="0"/>
          </a:p>
          <a:p>
            <a:endParaRPr lang="en-US" dirty="0"/>
          </a:p>
          <a:p>
            <a:r>
              <a:rPr lang="en-US" dirty="0" smtClean="0"/>
              <a:t>Further feedback on BIR 0.9 outline specification</a:t>
            </a:r>
          </a:p>
          <a:p>
            <a:endParaRPr lang="en-US" dirty="0" smtClean="0"/>
          </a:p>
          <a:p>
            <a:r>
              <a:rPr lang="en-US" dirty="0" smtClean="0"/>
              <a:t>Sketch of P4 1.x to BIR 0.9 mapping</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Gordon and Johann to interact offline on completing the transfer of past PIF ONF-only material to OSSDN site</a:t>
            </a:r>
          </a:p>
          <a:p>
            <a:endParaRPr lang="en-US" dirty="0"/>
          </a:p>
          <a:p>
            <a:r>
              <a:rPr lang="en-US" dirty="0" smtClean="0"/>
              <a:t>Ben M-C to circulate his comments on the BIR 0.9 outline spec draft</a:t>
            </a:r>
          </a:p>
          <a:p>
            <a:endParaRPr lang="en-US" dirty="0"/>
          </a:p>
          <a:p>
            <a:r>
              <a:rPr lang="en-US" dirty="0" smtClean="0"/>
              <a:t>Gordon to overview P4-to-BIR mapping at next meeting</a:t>
            </a:r>
          </a:p>
          <a:p>
            <a:endParaRPr lang="en-US" dirty="0"/>
          </a:p>
          <a:p>
            <a:r>
              <a:rPr lang="en-US" dirty="0" smtClean="0"/>
              <a:t>Johann to check on status of </a:t>
            </a:r>
            <a:r>
              <a:rPr lang="en-US" dirty="0" err="1" smtClean="0"/>
              <a:t>packetC</a:t>
            </a:r>
            <a:r>
              <a:rPr lang="en-US" dirty="0" smtClean="0"/>
              <a:t> </a:t>
            </a:r>
            <a:r>
              <a:rPr lang="en-US" dirty="0" smtClean="0"/>
              <a:t>language</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Further feedback on BIR 0.9 outline spec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Sketch of P4 1.x to BIR 0.9 mapping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2425639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Basics</a:t>
            </a:r>
            <a:endParaRPr lang="en-US" dirty="0"/>
          </a:p>
        </p:txBody>
      </p:sp>
      <p:sp>
        <p:nvSpPr>
          <p:cNvPr id="3" name="Content Placeholder 2"/>
          <p:cNvSpPr>
            <a:spLocks noGrp="1"/>
          </p:cNvSpPr>
          <p:nvPr>
            <p:ph idx="1"/>
          </p:nvPr>
        </p:nvSpPr>
        <p:spPr/>
        <p:txBody>
          <a:bodyPr>
            <a:normAutofit/>
          </a:bodyPr>
          <a:lstStyle/>
          <a:p>
            <a:r>
              <a:rPr lang="en-US" dirty="0" smtClean="0"/>
              <a:t>P4 headers =&gt; BIR headers</a:t>
            </a:r>
          </a:p>
          <a:p>
            <a:pPr lvl="1"/>
            <a:r>
              <a:rPr lang="en-US" dirty="0" smtClean="0"/>
              <a:t>fixed length</a:t>
            </a:r>
          </a:p>
          <a:p>
            <a:pPr lvl="1"/>
            <a:r>
              <a:rPr lang="en-US" dirty="0" smtClean="0"/>
              <a:t>variable length handled by offsets, maybe sub-header sequences</a:t>
            </a:r>
          </a:p>
          <a:p>
            <a:r>
              <a:rPr lang="en-US" dirty="0" smtClean="0"/>
              <a:t>P4 metadata =&gt; BIR metadata</a:t>
            </a:r>
          </a:p>
          <a:p>
            <a:pPr lvl="1"/>
            <a:r>
              <a:rPr lang="en-US" dirty="0" smtClean="0"/>
              <a:t>includes standard intrinsic metadata</a:t>
            </a:r>
          </a:p>
          <a:p>
            <a:r>
              <a:rPr lang="en-US" dirty="0" smtClean="0"/>
              <a:t>P4 extern calls =&gt; BIR method calls (i.e. </a:t>
            </a:r>
            <a:r>
              <a:rPr lang="en-US" i="1" u="sng" dirty="0" smtClean="0"/>
              <a:t>M instructions</a:t>
            </a:r>
            <a:r>
              <a:rPr lang="en-US" dirty="0" smtClean="0"/>
              <a:t>)</a:t>
            </a:r>
          </a:p>
          <a:p>
            <a:pPr lvl="1"/>
            <a:r>
              <a:rPr lang="en-US" dirty="0" smtClean="0"/>
              <a:t>user specified methods</a:t>
            </a:r>
          </a:p>
          <a:p>
            <a:pPr lvl="1"/>
            <a:endParaRPr lang="en-US" dirty="0"/>
          </a:p>
          <a:p>
            <a:r>
              <a:rPr lang="en-US" dirty="0" smtClean="0"/>
              <a:t>Exceptions</a:t>
            </a:r>
          </a:p>
          <a:p>
            <a:pPr lvl="1"/>
            <a:r>
              <a:rPr lang="en-US" dirty="0" smtClean="0"/>
              <a:t>BIR: modeled with metadata, with annotation for possible target use</a:t>
            </a:r>
            <a:endParaRPr lang="en-US" dirty="0"/>
          </a:p>
        </p:txBody>
      </p:sp>
    </p:spTree>
    <p:extLst>
      <p:ext uri="{BB962C8B-B14F-4D97-AF65-F5344CB8AC3E}">
        <p14:creationId xmlns:p14="http://schemas.microsoft.com/office/powerpoint/2010/main" val="2832589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857553" cy="1143000"/>
          </a:xfrm>
        </p:spPr>
        <p:txBody>
          <a:bodyPr/>
          <a:lstStyle/>
          <a:p>
            <a:r>
              <a:rPr lang="en-US" dirty="0" smtClean="0"/>
              <a:t>P4 to BIR: Standard Architecture</a:t>
            </a:r>
            <a:endParaRPr lang="en-US" dirty="0"/>
          </a:p>
        </p:txBody>
      </p:sp>
      <p:pic>
        <p:nvPicPr>
          <p:cNvPr id="4" name="Picture 3"/>
          <p:cNvPicPr>
            <a:picLocks noChangeAspect="1"/>
          </p:cNvPicPr>
          <p:nvPr/>
        </p:nvPicPr>
        <p:blipFill>
          <a:blip r:embed="rId2"/>
          <a:stretch>
            <a:fillRect/>
          </a:stretch>
        </p:blipFill>
        <p:spPr>
          <a:xfrm>
            <a:off x="281520" y="2133600"/>
            <a:ext cx="3491915" cy="2283585"/>
          </a:xfrm>
          <a:prstGeom prst="rect">
            <a:avLst/>
          </a:prstGeom>
        </p:spPr>
      </p:pic>
      <p:grpSp>
        <p:nvGrpSpPr>
          <p:cNvPr id="50" name="Group 49"/>
          <p:cNvGrpSpPr/>
          <p:nvPr/>
        </p:nvGrpSpPr>
        <p:grpSpPr>
          <a:xfrm>
            <a:off x="4135583" y="2613734"/>
            <a:ext cx="4923533" cy="1775618"/>
            <a:chOff x="5514110" y="3045019"/>
            <a:chExt cx="6564710" cy="2367490"/>
          </a:xfrm>
        </p:grpSpPr>
        <p:sp>
          <p:nvSpPr>
            <p:cNvPr id="5" name="Rectangle 4"/>
            <p:cNvSpPr/>
            <p:nvPr/>
          </p:nvSpPr>
          <p:spPr>
            <a:xfrm>
              <a:off x="5514110" y="3045019"/>
              <a:ext cx="6408260" cy="2367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350" dirty="0"/>
            </a:p>
          </p:txBody>
        </p:sp>
        <p:sp>
          <p:nvSpPr>
            <p:cNvPr id="6" name="Rectangle 5"/>
            <p:cNvSpPr/>
            <p:nvPr/>
          </p:nvSpPr>
          <p:spPr>
            <a:xfrm>
              <a:off x="5692991" y="3352797"/>
              <a:ext cx="1735016" cy="18874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p:cNvSpPr/>
            <p:nvPr/>
          </p:nvSpPr>
          <p:spPr>
            <a:xfrm>
              <a:off x="7860855" y="3352798"/>
              <a:ext cx="1735016" cy="18874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p:cNvSpPr/>
            <p:nvPr/>
          </p:nvSpPr>
          <p:spPr>
            <a:xfrm>
              <a:off x="9981665" y="3352797"/>
              <a:ext cx="1735016" cy="18874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5697415" y="3045020"/>
              <a:ext cx="1885560" cy="338555"/>
            </a:xfrm>
            <a:prstGeom prst="rect">
              <a:avLst/>
            </a:prstGeom>
            <a:noFill/>
          </p:spPr>
          <p:txBody>
            <a:bodyPr wrap="none" rtlCol="0">
              <a:spAutoFit/>
            </a:bodyPr>
            <a:lstStyle/>
            <a:p>
              <a:r>
                <a:rPr lang="en-US" sz="1050" dirty="0"/>
                <a:t>Parser: Control Flow</a:t>
              </a:r>
            </a:p>
          </p:txBody>
        </p:sp>
        <p:sp>
          <p:nvSpPr>
            <p:cNvPr id="10" name="TextBox 9"/>
            <p:cNvSpPr txBox="1"/>
            <p:nvPr/>
          </p:nvSpPr>
          <p:spPr>
            <a:xfrm>
              <a:off x="7875890" y="3045020"/>
              <a:ext cx="1729533" cy="338555"/>
            </a:xfrm>
            <a:prstGeom prst="rect">
              <a:avLst/>
            </a:prstGeom>
            <a:noFill/>
          </p:spPr>
          <p:txBody>
            <a:bodyPr wrap="none" rtlCol="0">
              <a:spAutoFit/>
            </a:bodyPr>
            <a:lstStyle/>
            <a:p>
              <a:r>
                <a:rPr lang="en-US" sz="1050" dirty="0"/>
                <a:t>M+A: Control Flow</a:t>
              </a:r>
            </a:p>
          </p:txBody>
        </p:sp>
        <p:sp>
          <p:nvSpPr>
            <p:cNvPr id="11" name="TextBox 10"/>
            <p:cNvSpPr txBox="1"/>
            <p:nvPr/>
          </p:nvSpPr>
          <p:spPr>
            <a:xfrm>
              <a:off x="9981665" y="3045019"/>
              <a:ext cx="2097155" cy="338555"/>
            </a:xfrm>
            <a:prstGeom prst="rect">
              <a:avLst/>
            </a:prstGeom>
            <a:noFill/>
          </p:spPr>
          <p:txBody>
            <a:bodyPr wrap="none" rtlCol="0">
              <a:spAutoFit/>
            </a:bodyPr>
            <a:lstStyle/>
            <a:p>
              <a:r>
                <a:rPr lang="en-US" sz="1050" dirty="0" err="1"/>
                <a:t>Deparser</a:t>
              </a:r>
              <a:r>
                <a:rPr lang="en-US" sz="1050" dirty="0"/>
                <a:t>: Control Flow</a:t>
              </a:r>
            </a:p>
          </p:txBody>
        </p:sp>
        <p:sp>
          <p:nvSpPr>
            <p:cNvPr id="12" name="Rectangle 11"/>
            <p:cNvSpPr/>
            <p:nvPr/>
          </p:nvSpPr>
          <p:spPr>
            <a:xfrm>
              <a:off x="6174155" y="350520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3" name="Rectangle 12"/>
            <p:cNvSpPr/>
            <p:nvPr/>
          </p:nvSpPr>
          <p:spPr>
            <a:xfrm>
              <a:off x="6662659" y="4161691"/>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4" name="Rectangle 13"/>
            <p:cNvSpPr/>
            <p:nvPr/>
          </p:nvSpPr>
          <p:spPr>
            <a:xfrm>
              <a:off x="5751962" y="4161691"/>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5" name="Rectangle 14"/>
            <p:cNvSpPr/>
            <p:nvPr/>
          </p:nvSpPr>
          <p:spPr>
            <a:xfrm>
              <a:off x="8171771" y="3505199"/>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6" name="Rectangle 15"/>
            <p:cNvSpPr/>
            <p:nvPr/>
          </p:nvSpPr>
          <p:spPr>
            <a:xfrm>
              <a:off x="8794276" y="416169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7" name="Rectangle 16"/>
            <p:cNvSpPr/>
            <p:nvPr/>
          </p:nvSpPr>
          <p:spPr>
            <a:xfrm>
              <a:off x="8003664" y="4693315"/>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8" name="Rectangle 17"/>
            <p:cNvSpPr/>
            <p:nvPr/>
          </p:nvSpPr>
          <p:spPr>
            <a:xfrm>
              <a:off x="10497481" y="3505199"/>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9" name="Rectangle 18"/>
            <p:cNvSpPr/>
            <p:nvPr/>
          </p:nvSpPr>
          <p:spPr>
            <a:xfrm>
              <a:off x="10079389" y="416169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20" name="Rectangle 19"/>
            <p:cNvSpPr/>
            <p:nvPr/>
          </p:nvSpPr>
          <p:spPr>
            <a:xfrm>
              <a:off x="10916400" y="416169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cxnSp>
          <p:nvCxnSpPr>
            <p:cNvPr id="24" name="Straight Arrow Connector 23"/>
            <p:cNvCxnSpPr>
              <a:stCxn id="12" idx="2"/>
              <a:endCxn id="14" idx="0"/>
            </p:cNvCxnSpPr>
            <p:nvPr/>
          </p:nvCxnSpPr>
          <p:spPr>
            <a:xfrm flipH="1">
              <a:off x="6103654" y="3927231"/>
              <a:ext cx="422193"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a:off x="6525847" y="3927231"/>
              <a:ext cx="488504"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20" idx="0"/>
            </p:cNvCxnSpPr>
            <p:nvPr/>
          </p:nvCxnSpPr>
          <p:spPr>
            <a:xfrm>
              <a:off x="10849173" y="3927230"/>
              <a:ext cx="418919"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2"/>
              <a:endCxn id="19" idx="0"/>
            </p:cNvCxnSpPr>
            <p:nvPr/>
          </p:nvCxnSpPr>
          <p:spPr>
            <a:xfrm flipH="1">
              <a:off x="10431081" y="3927230"/>
              <a:ext cx="418092"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2"/>
              <a:endCxn id="16" idx="0"/>
            </p:cNvCxnSpPr>
            <p:nvPr/>
          </p:nvCxnSpPr>
          <p:spPr>
            <a:xfrm>
              <a:off x="8523463" y="3927230"/>
              <a:ext cx="622505"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2"/>
              <a:endCxn id="17" idx="0"/>
            </p:cNvCxnSpPr>
            <p:nvPr/>
          </p:nvCxnSpPr>
          <p:spPr>
            <a:xfrm flipH="1">
              <a:off x="8355356" y="3927230"/>
              <a:ext cx="168107" cy="7660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2"/>
              <a:endCxn id="17" idx="3"/>
            </p:cNvCxnSpPr>
            <p:nvPr/>
          </p:nvCxnSpPr>
          <p:spPr>
            <a:xfrm flipH="1">
              <a:off x="8707048" y="4583721"/>
              <a:ext cx="438920" cy="320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3"/>
              <a:endCxn id="7" idx="1"/>
            </p:cNvCxnSpPr>
            <p:nvPr/>
          </p:nvCxnSpPr>
          <p:spPr>
            <a:xfrm>
              <a:off x="7428007" y="4296505"/>
              <a:ext cx="432848"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3"/>
              <a:endCxn id="8" idx="1"/>
            </p:cNvCxnSpPr>
            <p:nvPr/>
          </p:nvCxnSpPr>
          <p:spPr>
            <a:xfrm flipV="1">
              <a:off x="9595871" y="4296505"/>
              <a:ext cx="385794"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74204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Parser</a:t>
            </a:r>
            <a:endParaRPr lang="en-US" dirty="0"/>
          </a:p>
        </p:txBody>
      </p:sp>
      <p:sp>
        <p:nvSpPr>
          <p:cNvPr id="3" name="Content Placeholder 2"/>
          <p:cNvSpPr>
            <a:spLocks noGrp="1"/>
          </p:cNvSpPr>
          <p:nvPr>
            <p:ph idx="1"/>
          </p:nvPr>
        </p:nvSpPr>
        <p:spPr>
          <a:xfrm>
            <a:off x="628650" y="1447800"/>
            <a:ext cx="8389019" cy="4343400"/>
          </a:xfrm>
        </p:spPr>
        <p:txBody>
          <a:bodyPr>
            <a:normAutofit/>
          </a:bodyPr>
          <a:lstStyle/>
          <a:p>
            <a:r>
              <a:rPr lang="en-US" dirty="0" smtClean="0"/>
              <a:t>extract() &amp; </a:t>
            </a:r>
            <a:r>
              <a:rPr lang="en-US" dirty="0" err="1" smtClean="0"/>
              <a:t>set_metadata</a:t>
            </a:r>
            <a:r>
              <a:rPr lang="en-US" dirty="0" smtClean="0"/>
              <a:t>()</a:t>
            </a:r>
          </a:p>
          <a:p>
            <a:pPr lvl="1"/>
            <a:r>
              <a:rPr lang="en-US" dirty="0" smtClean="0"/>
              <a:t>BIR: A </a:t>
            </a:r>
            <a:r>
              <a:rPr lang="en-US" i="1" u="sng" dirty="0" smtClean="0"/>
              <a:t>Control Flow</a:t>
            </a:r>
            <a:r>
              <a:rPr lang="en-US" dirty="0" smtClean="0"/>
              <a:t> of </a:t>
            </a:r>
            <a:r>
              <a:rPr lang="en-US" i="1" u="sng" dirty="0"/>
              <a:t>Basic Blocks</a:t>
            </a:r>
            <a:r>
              <a:rPr lang="en-US" dirty="0" smtClean="0"/>
              <a:t> with </a:t>
            </a:r>
            <a:r>
              <a:rPr lang="en-US" i="1" u="sng" dirty="0" smtClean="0"/>
              <a:t>F instructions</a:t>
            </a:r>
            <a:r>
              <a:rPr lang="en-US" dirty="0" smtClean="0"/>
              <a:t> that only write to metadata</a:t>
            </a:r>
          </a:p>
          <a:p>
            <a:r>
              <a:rPr lang="en-US" dirty="0" smtClean="0"/>
              <a:t>select()</a:t>
            </a:r>
          </a:p>
          <a:p>
            <a:pPr lvl="1"/>
            <a:r>
              <a:rPr lang="en-US" dirty="0" smtClean="0"/>
              <a:t>BIR: next BB selection in </a:t>
            </a:r>
            <a:r>
              <a:rPr lang="en-US" dirty="0" err="1" smtClean="0"/>
              <a:t>offset_block</a:t>
            </a:r>
            <a:endParaRPr lang="en-US" dirty="0" smtClean="0"/>
          </a:p>
          <a:p>
            <a:r>
              <a:rPr lang="en-US" dirty="0" smtClean="0"/>
              <a:t>key masks</a:t>
            </a:r>
          </a:p>
          <a:p>
            <a:pPr lvl="1"/>
            <a:r>
              <a:rPr lang="en-US" dirty="0" smtClean="0"/>
              <a:t>BIR: expressions with masks in next BB selection</a:t>
            </a:r>
          </a:p>
          <a:p>
            <a:pPr lvl="1"/>
            <a:endParaRPr lang="en-US" dirty="0" smtClean="0"/>
          </a:p>
          <a:p>
            <a:r>
              <a:rPr lang="en-US" dirty="0" err="1" smtClean="0"/>
              <a:t>Deparsing</a:t>
            </a:r>
            <a:endParaRPr lang="en-US" dirty="0" smtClean="0"/>
          </a:p>
          <a:p>
            <a:pPr lvl="1"/>
            <a:r>
              <a:rPr lang="en-US" dirty="0" smtClean="0"/>
              <a:t>BIR: same as parsing except the </a:t>
            </a:r>
            <a:r>
              <a:rPr lang="en-US" i="1" u="sng" dirty="0" smtClean="0"/>
              <a:t>F instructions</a:t>
            </a:r>
            <a:r>
              <a:rPr lang="en-US" dirty="0" smtClean="0"/>
              <a:t> only write to packet headers</a:t>
            </a:r>
          </a:p>
        </p:txBody>
      </p:sp>
    </p:spTree>
    <p:extLst>
      <p:ext uri="{BB962C8B-B14F-4D97-AF65-F5344CB8AC3E}">
        <p14:creationId xmlns:p14="http://schemas.microsoft.com/office/powerpoint/2010/main" val="1227198601"/>
      </p:ext>
    </p:extLst>
  </p:cSld>
  <p:clrMapOvr>
    <a:masterClrMapping/>
  </p:clrMapOvr>
  <p:transition/>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11016</TotalTime>
  <Words>781</Words>
  <Application>Microsoft Office PowerPoint</Application>
  <PresentationFormat>On-screen Show (4:3)</PresentationFormat>
  <Paragraphs>121</Paragraphs>
  <Slides>14</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lpstr>PowerPoint Presentation</vt:lpstr>
      <vt:lpstr>P4 to BIR: Basics</vt:lpstr>
      <vt:lpstr>P4 to BIR: Standard Architecture</vt:lpstr>
      <vt:lpstr>P4 to BIR: Parser</vt:lpstr>
      <vt:lpstr>P4 to BIR: Tables &amp; Control Flow</vt:lpstr>
      <vt:lpstr>P4 to BIR: Primitive Actions</vt:lpstr>
      <vt:lpstr>P4 to BIR: Primitive Actions</vt:lpstr>
      <vt:lpstr>P4 to BIR: Statefulness</vt:lpstr>
      <vt:lpstr>P4 to BIR: Unsupported</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228</cp:revision>
  <cp:lastPrinted>2015-02-05T23:24:16Z</cp:lastPrinted>
  <dcterms:created xsi:type="dcterms:W3CDTF">2013-04-17T18:00:25Z</dcterms:created>
  <dcterms:modified xsi:type="dcterms:W3CDTF">2016-02-09T20:01:53Z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