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1"/>
  </p:notesMasterIdLst>
  <p:handoutMasterIdLst>
    <p:handoutMasterId r:id="rId12"/>
  </p:handoutMasterIdLst>
  <p:sldIdLst>
    <p:sldId id="268" r:id="rId3"/>
    <p:sldId id="287" r:id="rId4"/>
    <p:sldId id="269" r:id="rId5"/>
    <p:sldId id="282" r:id="rId6"/>
    <p:sldId id="288" r:id="rId7"/>
    <p:sldId id="291" r:id="rId8"/>
    <p:sldId id="289" r:id="rId9"/>
    <p:sldId id="290" r:id="rId1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4/19/2016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4/19/2016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April 1</a:t>
            </a:r>
            <a:r>
              <a:rPr lang="en-US" dirty="0" smtClean="0"/>
              <a:t>9</a:t>
            </a:r>
            <a:r>
              <a:rPr lang="en-US" dirty="0" smtClean="0"/>
              <a:t>, 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BIR feedback and outstanding issues</a:t>
            </a:r>
          </a:p>
          <a:p>
            <a:r>
              <a:rPr lang="en-US" dirty="0" smtClean="0"/>
              <a:t>Runtime </a:t>
            </a:r>
            <a:r>
              <a:rPr lang="en-US" dirty="0"/>
              <a:t>API </a:t>
            </a:r>
            <a:r>
              <a:rPr lang="en-US" dirty="0" smtClean="0"/>
              <a:t>discussion</a:t>
            </a:r>
          </a:p>
          <a:p>
            <a:r>
              <a:rPr lang="en-US" dirty="0" smtClean="0"/>
              <a:t>Annotations discussion</a:t>
            </a:r>
            <a:endParaRPr lang="en-US" dirty="0"/>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981200"/>
            <a:ext cx="8534400" cy="3200400"/>
          </a:xfrm>
        </p:spPr>
        <p:txBody>
          <a:bodyPr>
            <a:normAutofit/>
          </a:bodyPr>
          <a:lstStyle/>
          <a:p>
            <a:r>
              <a:rPr lang="en-US" dirty="0" smtClean="0"/>
              <a:t>Circulate slides from </a:t>
            </a:r>
            <a:r>
              <a:rPr lang="en-US" dirty="0" err="1" smtClean="0"/>
              <a:t>Netronome</a:t>
            </a:r>
            <a:r>
              <a:rPr lang="en-US" dirty="0" smtClean="0"/>
              <a:t> show </a:t>
            </a:r>
            <a:r>
              <a:rPr lang="en-US" dirty="0" smtClean="0"/>
              <a:t>‘n’ </a:t>
            </a:r>
            <a:r>
              <a:rPr lang="en-US" dirty="0" smtClean="0"/>
              <a:t>tell</a:t>
            </a:r>
            <a:endParaRPr lang="en-US" dirty="0" smtClean="0"/>
          </a:p>
          <a:p>
            <a:pPr lvl="1"/>
            <a:r>
              <a:rPr lang="en-US" dirty="0" smtClean="0"/>
              <a:t>David George and Johann </a:t>
            </a:r>
            <a:r>
              <a:rPr lang="en-US" dirty="0" err="1" smtClean="0"/>
              <a:t>Tonsing</a:t>
            </a:r>
            <a:endParaRPr lang="en-US" dirty="0" smtClean="0"/>
          </a:p>
          <a:p>
            <a:endParaRPr lang="en-US" dirty="0" smtClean="0"/>
          </a:p>
          <a:p>
            <a:r>
              <a:rPr lang="en-US" dirty="0" smtClean="0"/>
              <a:t>Circulate </a:t>
            </a:r>
            <a:r>
              <a:rPr lang="en-US" dirty="0"/>
              <a:t>slides from </a:t>
            </a:r>
            <a:r>
              <a:rPr lang="en-US" dirty="0" smtClean="0"/>
              <a:t>ODWG presentation on 24 March</a:t>
            </a:r>
            <a:endParaRPr lang="en-US" dirty="0"/>
          </a:p>
          <a:p>
            <a:pPr lvl="1"/>
            <a:r>
              <a:rPr lang="en-US" dirty="0" smtClean="0"/>
              <a:t>Johann </a:t>
            </a:r>
            <a:r>
              <a:rPr lang="en-US" dirty="0" err="1"/>
              <a:t>Tonsing</a:t>
            </a:r>
            <a:endParaRPr lang="en-US" dirty="0"/>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BIR feedback and </a:t>
            </a:r>
            <a:r>
              <a:rPr lang="en-US" dirty="0" smtClean="0"/>
              <a:t>plans</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a:t>
            </a:fld>
            <a:endParaRPr lang="en-US" dirty="0"/>
          </a:p>
        </p:txBody>
      </p:sp>
    </p:spTree>
    <p:extLst>
      <p:ext uri="{BB962C8B-B14F-4D97-AF65-F5344CB8AC3E}">
        <p14:creationId xmlns:p14="http://schemas.microsoft.com/office/powerpoint/2010/main" val="237355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 “to do” list</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6</a:t>
            </a:fld>
            <a:endParaRPr lang="en-US" dirty="0"/>
          </a:p>
        </p:txBody>
      </p:sp>
      <p:sp>
        <p:nvSpPr>
          <p:cNvPr id="4" name="Content Placeholder 3"/>
          <p:cNvSpPr>
            <a:spLocks noGrp="1"/>
          </p:cNvSpPr>
          <p:nvPr>
            <p:ph idx="1"/>
          </p:nvPr>
        </p:nvSpPr>
        <p:spPr>
          <a:xfrm>
            <a:off x="457200" y="838200"/>
            <a:ext cx="8229600" cy="5334000"/>
          </a:xfrm>
        </p:spPr>
        <p:txBody>
          <a:bodyPr>
            <a:normAutofit fontScale="47500" lnSpcReduction="20000"/>
          </a:bodyPr>
          <a:lstStyle/>
          <a:p>
            <a:pPr lvl="0"/>
            <a:r>
              <a:rPr lang="en-US" sz="2900" dirty="0" smtClean="0"/>
              <a:t>Whether </a:t>
            </a:r>
            <a:r>
              <a:rPr lang="en-US" sz="2900" dirty="0"/>
              <a:t>a Processor Layout should have an arbitrary directed graph </a:t>
            </a:r>
            <a:r>
              <a:rPr lang="en-US" sz="2900" dirty="0" smtClean="0"/>
              <a:t>structure</a:t>
            </a:r>
            <a:endParaRPr lang="en-US" sz="2900" dirty="0"/>
          </a:p>
          <a:p>
            <a:pPr lvl="0"/>
            <a:endParaRPr lang="en-US" sz="2900" dirty="0" smtClean="0"/>
          </a:p>
          <a:p>
            <a:pPr lvl="0"/>
            <a:r>
              <a:rPr lang="en-US" sz="2900" dirty="0" smtClean="0"/>
              <a:t>Whether </a:t>
            </a:r>
            <a:r>
              <a:rPr lang="en-US" sz="2900" dirty="0"/>
              <a:t>a Control Flow should have an optional action to describe packet cloning on entry </a:t>
            </a:r>
            <a:r>
              <a:rPr lang="en-US" sz="2900" dirty="0" smtClean="0"/>
              <a:t>or exit</a:t>
            </a:r>
            <a:endParaRPr lang="en-US" sz="2900" dirty="0"/>
          </a:p>
          <a:p>
            <a:pPr lvl="0"/>
            <a:endParaRPr lang="en-US" sz="2900" dirty="0" smtClean="0"/>
          </a:p>
          <a:p>
            <a:pPr lvl="0"/>
            <a:r>
              <a:rPr lang="en-US" sz="2900" dirty="0" smtClean="0"/>
              <a:t>Definition </a:t>
            </a:r>
            <a:r>
              <a:rPr lang="en-US" sz="2900" dirty="0"/>
              <a:t>of the scope, representation and semantics of </a:t>
            </a:r>
            <a:r>
              <a:rPr lang="en-US" sz="2900" dirty="0" smtClean="0"/>
              <a:t>annotations</a:t>
            </a:r>
            <a:endParaRPr lang="en-US" sz="2900" dirty="0"/>
          </a:p>
          <a:p>
            <a:pPr lvl="0"/>
            <a:r>
              <a:rPr lang="en-US" sz="2900" dirty="0"/>
              <a:t>Definition of the runtime API to control BIR </a:t>
            </a:r>
            <a:r>
              <a:rPr lang="en-US" sz="2900" dirty="0" smtClean="0"/>
              <a:t>components</a:t>
            </a:r>
            <a:endParaRPr lang="en-US" sz="2900" dirty="0"/>
          </a:p>
          <a:p>
            <a:endParaRPr lang="en-US" sz="2900" dirty="0"/>
          </a:p>
          <a:p>
            <a:pPr lvl="0"/>
            <a:r>
              <a:rPr lang="en-US" sz="2900" dirty="0" smtClean="0"/>
              <a:t>Whether </a:t>
            </a:r>
            <a:r>
              <a:rPr lang="en-US" sz="2900" dirty="0"/>
              <a:t>there should be another class of instructions for assigning complete </a:t>
            </a:r>
            <a:r>
              <a:rPr lang="en-US" sz="2900" dirty="0" err="1" smtClean="0"/>
              <a:t>structs</a:t>
            </a:r>
            <a:endParaRPr lang="en-US" sz="2900" dirty="0"/>
          </a:p>
          <a:p>
            <a:pPr lvl="0"/>
            <a:endParaRPr lang="en-US" sz="2900" dirty="0" smtClean="0"/>
          </a:p>
          <a:p>
            <a:pPr lvl="0"/>
            <a:r>
              <a:rPr lang="en-US" sz="2900" dirty="0" smtClean="0"/>
              <a:t>Whether </a:t>
            </a:r>
            <a:r>
              <a:rPr lang="en-US" sz="2900" dirty="0"/>
              <a:t>the response </a:t>
            </a:r>
            <a:r>
              <a:rPr lang="en-US" sz="2900" dirty="0" err="1"/>
              <a:t>struct</a:t>
            </a:r>
            <a:r>
              <a:rPr lang="en-US" sz="2900" dirty="0"/>
              <a:t> for Tables should always begin with a standard bit indicating hit/miss, or whether an extra Table attribute should indicate whether or not there is such a bit.  In addition, whether hit/miss is enough or whether a hit count would be more useful.</a:t>
            </a:r>
          </a:p>
          <a:p>
            <a:pPr lvl="0"/>
            <a:r>
              <a:rPr lang="en-US" sz="2900" dirty="0"/>
              <a:t>Whether Tables could have additional functions for maintaining state between packets </a:t>
            </a:r>
            <a:r>
              <a:rPr lang="en-US" sz="2900" dirty="0" smtClean="0"/>
              <a:t>(behaving </a:t>
            </a:r>
            <a:r>
              <a:rPr lang="en-US" sz="2900" dirty="0"/>
              <a:t>as indexed </a:t>
            </a:r>
            <a:r>
              <a:rPr lang="en-US" sz="2900" dirty="0" smtClean="0"/>
              <a:t>tables): </a:t>
            </a:r>
            <a:r>
              <a:rPr lang="en-US" sz="2900" dirty="0"/>
              <a:t>having readable/updateable/writeable entries from the data plane via V-type Instructions; and/or being readable through a control interface.</a:t>
            </a:r>
          </a:p>
          <a:p>
            <a:pPr lvl="0"/>
            <a:endParaRPr lang="en-US" sz="2900" dirty="0" smtClean="0"/>
          </a:p>
          <a:p>
            <a:pPr lvl="0"/>
            <a:r>
              <a:rPr lang="en-US" sz="2900" dirty="0" smtClean="0"/>
              <a:t>Concurrent </a:t>
            </a:r>
            <a:r>
              <a:rPr lang="en-US" sz="2900" dirty="0"/>
              <a:t>access to </a:t>
            </a:r>
            <a:r>
              <a:rPr lang="en-US" sz="2900" dirty="0" err="1"/>
              <a:t>stateful</a:t>
            </a:r>
            <a:r>
              <a:rPr lang="en-US" sz="2900" dirty="0"/>
              <a:t> information between packets when there are multiple access points. </a:t>
            </a:r>
            <a:r>
              <a:rPr lang="en-US" sz="2900" dirty="0" smtClean="0"/>
              <a:t>A </a:t>
            </a:r>
            <a:r>
              <a:rPr lang="en-US" sz="2900" dirty="0"/>
              <a:t>possible rule is to allow multiple read points, but only single write </a:t>
            </a:r>
            <a:r>
              <a:rPr lang="en-US" sz="2900" dirty="0" smtClean="0"/>
              <a:t>points </a:t>
            </a:r>
            <a:endParaRPr lang="en-US" sz="2900" dirty="0"/>
          </a:p>
          <a:p>
            <a:pPr lvl="0"/>
            <a:endParaRPr lang="en-US" sz="2900" dirty="0" smtClean="0"/>
          </a:p>
          <a:p>
            <a:pPr lvl="0"/>
            <a:r>
              <a:rPr lang="en-US" sz="2900" dirty="0" smtClean="0"/>
              <a:t>Precise </a:t>
            </a:r>
            <a:r>
              <a:rPr lang="en-US" sz="2900" dirty="0"/>
              <a:t>definition of the representation and semantics of </a:t>
            </a:r>
            <a:r>
              <a:rPr lang="en-US" sz="2900" dirty="0" smtClean="0"/>
              <a:t>expressions</a:t>
            </a:r>
            <a:endParaRPr lang="en-US" sz="2900" dirty="0"/>
          </a:p>
          <a:p>
            <a:pPr lvl="0"/>
            <a:endParaRPr lang="en-US" sz="2900" dirty="0" smtClean="0"/>
          </a:p>
          <a:p>
            <a:pPr lvl="0"/>
            <a:r>
              <a:rPr lang="en-US" sz="2900" dirty="0" smtClean="0"/>
              <a:t>There </a:t>
            </a:r>
            <a:r>
              <a:rPr lang="en-US" sz="2900" dirty="0"/>
              <a:t>is a draft YAML representation of Table initialization (inherited by BIR from AIR), which uses a special-case known identifier: </a:t>
            </a:r>
            <a:r>
              <a:rPr lang="en-US" sz="2900" dirty="0" err="1"/>
              <a:t>table_initialization</a:t>
            </a:r>
            <a:r>
              <a:rPr lang="en-US" sz="2900" dirty="0"/>
              <a:t>.  This could be changed to use another, new, BIR object type, with a standard YAML representation.  A further possibility is to have a new initialization attribute for Tables (though retaining separate initialization objects too is </a:t>
            </a:r>
            <a:r>
              <a:rPr lang="en-US" sz="2900" dirty="0" smtClean="0"/>
              <a:t>useful </a:t>
            </a:r>
            <a:r>
              <a:rPr lang="en-US" sz="2900" dirty="0"/>
              <a:t>to decouple initialization as part of the functional code from initialization to provide test data</a:t>
            </a:r>
            <a:r>
              <a:rPr lang="en-US" sz="2900" dirty="0" smtClean="0"/>
              <a:t>)</a:t>
            </a:r>
            <a:endParaRPr lang="en-US" sz="2900" dirty="0"/>
          </a:p>
          <a:p>
            <a:endParaRPr lang="en-US" dirty="0"/>
          </a:p>
        </p:txBody>
      </p:sp>
    </p:spTree>
    <p:extLst>
      <p:ext uri="{BB962C8B-B14F-4D97-AF65-F5344CB8AC3E}">
        <p14:creationId xmlns:p14="http://schemas.microsoft.com/office/powerpoint/2010/main" val="268458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Runtime API discussion</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7</a:t>
            </a:fld>
            <a:endParaRPr lang="en-US" dirty="0"/>
          </a:p>
        </p:txBody>
      </p:sp>
    </p:spTree>
    <p:extLst>
      <p:ext uri="{BB962C8B-B14F-4D97-AF65-F5344CB8AC3E}">
        <p14:creationId xmlns:p14="http://schemas.microsoft.com/office/powerpoint/2010/main" val="355816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Annotations discussion</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8</a:t>
            </a:fld>
            <a:endParaRPr lang="en-US" dirty="0"/>
          </a:p>
        </p:txBody>
      </p:sp>
    </p:spTree>
    <p:extLst>
      <p:ext uri="{BB962C8B-B14F-4D97-AF65-F5344CB8AC3E}">
        <p14:creationId xmlns:p14="http://schemas.microsoft.com/office/powerpoint/2010/main" val="105654268"/>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11052</TotalTime>
  <Words>498</Words>
  <Application>Microsoft Office PowerPoint</Application>
  <PresentationFormat>On-screen Show (4:3)</PresentationFormat>
  <Paragraphs>52</Paragraphs>
  <Slides>8</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BIR feedback and plans</vt:lpstr>
      <vt:lpstr>BIR “to do” list</vt:lpstr>
      <vt:lpstr>Runtime API discussion</vt:lpstr>
      <vt:lpstr>Annotations discussion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243</cp:revision>
  <cp:lastPrinted>2015-02-05T23:24:16Z</cp:lastPrinted>
  <dcterms:created xsi:type="dcterms:W3CDTF">2013-04-17T18:00:25Z</dcterms:created>
  <dcterms:modified xsi:type="dcterms:W3CDTF">2016-04-19T15:38:26Z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