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4"/>
  </p:notesMasterIdLst>
  <p:handoutMasterIdLst>
    <p:handoutMasterId r:id="rId35"/>
  </p:handoutMasterIdLst>
  <p:sldIdLst>
    <p:sldId id="256" r:id="rId2"/>
    <p:sldId id="323" r:id="rId3"/>
    <p:sldId id="329" r:id="rId4"/>
    <p:sldId id="344" r:id="rId5"/>
    <p:sldId id="330" r:id="rId6"/>
    <p:sldId id="331" r:id="rId7"/>
    <p:sldId id="332" r:id="rId8"/>
    <p:sldId id="333" r:id="rId9"/>
    <p:sldId id="335" r:id="rId10"/>
    <p:sldId id="342" r:id="rId11"/>
    <p:sldId id="336" r:id="rId12"/>
    <p:sldId id="337" r:id="rId13"/>
    <p:sldId id="343" r:id="rId14"/>
    <p:sldId id="334" r:id="rId15"/>
    <p:sldId id="338" r:id="rId16"/>
    <p:sldId id="339" r:id="rId17"/>
    <p:sldId id="340" r:id="rId18"/>
    <p:sldId id="341" r:id="rId19"/>
    <p:sldId id="326" r:id="rId20"/>
    <p:sldId id="345" r:id="rId21"/>
    <p:sldId id="327" r:id="rId22"/>
    <p:sldId id="346" r:id="rId23"/>
    <p:sldId id="314" r:id="rId24"/>
    <p:sldId id="315" r:id="rId25"/>
    <p:sldId id="316" r:id="rId26"/>
    <p:sldId id="318" r:id="rId27"/>
    <p:sldId id="322" r:id="rId28"/>
    <p:sldId id="319" r:id="rId29"/>
    <p:sldId id="321" r:id="rId30"/>
    <p:sldId id="317" r:id="rId31"/>
    <p:sldId id="320" r:id="rId32"/>
    <p:sldId id="34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A79D"/>
    <a:srgbClr val="CC0033"/>
    <a:srgbClr val="81C06B"/>
    <a:srgbClr val="816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175" autoAdjust="0"/>
    <p:restoredTop sz="96921" autoAdjust="0"/>
  </p:normalViewPr>
  <p:slideViewPr>
    <p:cSldViewPr>
      <p:cViewPr>
        <p:scale>
          <a:sx n="116" d="100"/>
          <a:sy n="116" d="100"/>
        </p:scale>
        <p:origin x="-1410" y="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5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2F32D-1BD6-41D8-8788-CABD7F948E73}" type="datetimeFigureOut">
              <a:rPr lang="en-US" smtClean="0"/>
              <a:pPr/>
              <a:t>11/24/2014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D8C61-521F-4855-AC7F-1941A9F8B0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05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0D0B1-AC6F-476A-B7DD-BB1FEE9DC708}" type="datetimeFigureOut">
              <a:rPr lang="en-US" smtClean="0"/>
              <a:pPr/>
              <a:t>11/24/2014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9C9AE-389C-43C3-916F-19CA7399F6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5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9C9AE-389C-43C3-916F-19CA7399F65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9C9AE-389C-43C3-916F-19CA7399F65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10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9C9AE-389C-43C3-916F-19CA7399F65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1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6781800" cy="1069975"/>
          </a:xfrm>
        </p:spPr>
        <p:txBody>
          <a:bodyPr bIns="0" anchor="b" anchorCtr="0">
            <a:noAutofit/>
          </a:bodyPr>
          <a:lstStyle>
            <a:lvl1pPr algn="ctr">
              <a:defRPr sz="42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576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4D2C5511-F44D-412F-B216-451C1B6D5736}" type="datetime1">
              <a:rPr lang="en-US" smtClean="0"/>
              <a:pPr/>
              <a:t>11/24/2014</a:t>
            </a:fld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CE838017-A021-42B7-BA12-FDE28CD0F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r>
              <a:rPr lang="en-US" dirty="0" smtClean="0"/>
              <a:t>© 2013 </a:t>
            </a:r>
            <a:r>
              <a:rPr lang="en-US" dirty="0" err="1" smtClean="0"/>
              <a:t>Xpliant</a:t>
            </a:r>
            <a:r>
              <a:rPr lang="en-US" dirty="0" smtClean="0"/>
              <a:t>. Proprietary and Confidential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788148" y="952"/>
            <a:ext cx="45719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3" descr="C:\Users\sgandhi\Desktop\Xpliant\Xp_logo\Xpliant_Log_Source Files\Xpliant_PNG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8497" t="31843" r="21285" b="36314"/>
          <a:stretch/>
        </p:blipFill>
        <p:spPr bwMode="auto">
          <a:xfrm>
            <a:off x="2361461" y="1188548"/>
            <a:ext cx="3222594" cy="1190668"/>
          </a:xfrm>
          <a:prstGeom prst="rect">
            <a:avLst/>
          </a:prstGeom>
          <a:noFill/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745" y="0"/>
            <a:ext cx="133502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BgInsideBigTrimmedJp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15240"/>
            <a:ext cx="9144000" cy="548640"/>
          </a:xfrm>
          <a:prstGeom prst="rect">
            <a:avLst/>
          </a:prstGeom>
        </p:spPr>
      </p:pic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D204-322D-4F96-96D9-36996A6CF336}" type="datetime1">
              <a:rPr lang="en-US" smtClean="0"/>
              <a:pPr/>
              <a:t>11/24/2014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38017-A021-42B7-BA12-FDE28CD0F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2013 </a:t>
            </a:r>
            <a:r>
              <a:rPr lang="en-US" dirty="0" err="1" smtClean="0"/>
              <a:t>Xpliant</a:t>
            </a:r>
            <a:r>
              <a:rPr lang="en-US" dirty="0" smtClean="0"/>
              <a:t>. Proprietary and Confidential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428" y="75372"/>
            <a:ext cx="8229600" cy="3818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533400"/>
            <a:ext cx="9144000" cy="312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pptBgInsideBigTrimmedJp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15240"/>
            <a:ext cx="9144000" cy="54864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685800"/>
            <a:ext cx="4038600" cy="586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685800"/>
            <a:ext cx="4038600" cy="586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83937FD-5BE7-40A1-8034-5CDCE4826158}" type="datetime1">
              <a:rPr lang="en-US" smtClean="0"/>
              <a:pPr/>
              <a:t>11/24/2014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838017-A021-42B7-BA12-FDE28CD0F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 smtClean="0"/>
              <a:t>© 2013 </a:t>
            </a:r>
            <a:r>
              <a:rPr lang="en-US" dirty="0" err="1" smtClean="0"/>
              <a:t>Xpliant</a:t>
            </a:r>
            <a:r>
              <a:rPr lang="en-US" dirty="0" smtClean="0"/>
              <a:t>. Proprietary and Confidential</a:t>
            </a:r>
            <a:endParaRPr lang="en-US" dirty="0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893428" y="75372"/>
            <a:ext cx="8229600" cy="3818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0" y="533400"/>
            <a:ext cx="9144000" cy="312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tBgInsideBigTrimmedJp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648" y="6858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50648" y="6858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9648" y="1219200"/>
            <a:ext cx="4038600" cy="5334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50648" y="1219200"/>
            <a:ext cx="4038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5F278CE-85AA-4A79-9FBD-666F368CC071}" type="datetime1">
              <a:rPr lang="en-US" smtClean="0"/>
              <a:pPr/>
              <a:t>11/24/2014</a:t>
            </a:fld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E838017-A021-42B7-BA12-FDE28CD0F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© 2013 </a:t>
            </a:r>
            <a:r>
              <a:rPr lang="en-US" dirty="0" err="1" smtClean="0"/>
              <a:t>Xpliant</a:t>
            </a:r>
            <a:r>
              <a:rPr lang="en-US" dirty="0" smtClean="0"/>
              <a:t>. Proprietary and Confidential</a:t>
            </a:r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893428" y="75372"/>
            <a:ext cx="8229600" cy="3818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0" y="533400"/>
            <a:ext cx="9144000" cy="312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ptBgInsideBigTrimmedJp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15240"/>
            <a:ext cx="9144000" cy="5486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35C5-ABB1-402F-AE0F-2E473F7164D9}" type="datetime1">
              <a:rPr lang="en-US" smtClean="0"/>
              <a:pPr/>
              <a:t>11/24/2014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38017-A021-42B7-BA12-FDE28CD0F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2013 Xpliant. Proprietary and Confidential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893428" y="75372"/>
            <a:ext cx="8229600" cy="3818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0" y="533400"/>
            <a:ext cx="9144000" cy="312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F3F7-A06B-4D5D-A424-678F2BF24D13}" type="datetime1">
              <a:rPr lang="en-US" smtClean="0"/>
              <a:pPr/>
              <a:t>11/24/2014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38017-A021-42B7-BA12-FDE28CD0F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2013 </a:t>
            </a:r>
            <a:r>
              <a:rPr lang="en-US" dirty="0" err="1" smtClean="0"/>
              <a:t>Xpliant</a:t>
            </a:r>
            <a:r>
              <a:rPr lang="en-US" dirty="0" smtClean="0"/>
              <a:t>. 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ptBgInsideBigTrimmedJp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15240"/>
            <a:ext cx="9144000" cy="548640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685799"/>
            <a:ext cx="4267200" cy="58637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685800"/>
            <a:ext cx="3352800" cy="586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39A105E-88B1-4228-BAFC-AA7DBAE4E65C}" type="datetime1">
              <a:rPr lang="en-US" smtClean="0"/>
              <a:pPr/>
              <a:t>11/24/2014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838017-A021-42B7-BA12-FDE28CD0F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 smtClean="0"/>
              <a:t>© 2013 </a:t>
            </a:r>
            <a:r>
              <a:rPr lang="en-US" dirty="0" err="1" smtClean="0"/>
              <a:t>Xpliant</a:t>
            </a:r>
            <a:r>
              <a:rPr lang="en-US" dirty="0" smtClean="0"/>
              <a:t>. Proprietary and Confidential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0" y="533400"/>
            <a:ext cx="9144000" cy="312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893428" y="75372"/>
            <a:ext cx="8229600" cy="3818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tBgInsideBigTrimmedJp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15240"/>
            <a:ext cx="9144000" cy="548640"/>
          </a:xfrm>
          <a:prstGeom prst="rect">
            <a:avLst/>
          </a:prstGeom>
        </p:spPr>
      </p:pic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685800"/>
            <a:ext cx="3355848" cy="586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6000-A53F-4B25-8D75-C5E5991BBAE8}" type="datetime1">
              <a:rPr lang="en-US" smtClean="0"/>
              <a:pPr/>
              <a:t>11/24/2014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2013 </a:t>
            </a:r>
            <a:r>
              <a:rPr lang="en-US" dirty="0" err="1" smtClean="0"/>
              <a:t>Xpliant</a:t>
            </a:r>
            <a:r>
              <a:rPr lang="en-US" dirty="0" smtClean="0"/>
              <a:t>. Proprietary and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8017-A021-42B7-BA12-FDE28CD0FC5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0" y="533400"/>
            <a:ext cx="9144000" cy="312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893428" y="75372"/>
            <a:ext cx="8229600" cy="38182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Click to edit Master title style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ptBgInsideBigTrimmedJp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15240"/>
            <a:ext cx="9144000" cy="548640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82296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2B94-F952-45F4-9E8E-9A5432974E68}" type="datetime1">
              <a:rPr lang="en-US" smtClean="0"/>
              <a:pPr/>
              <a:t>11/24/2014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38017-A021-42B7-BA12-FDE28CD0F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2013 </a:t>
            </a:r>
            <a:r>
              <a:rPr lang="en-US" dirty="0" err="1" smtClean="0"/>
              <a:t>Xpliant</a:t>
            </a:r>
            <a:r>
              <a:rPr lang="en-US" dirty="0" smtClean="0"/>
              <a:t>. Proprietary and Confidential</a:t>
            </a:r>
            <a:endParaRPr lang="en-US" dirty="0"/>
          </a:p>
        </p:txBody>
      </p:sp>
      <p:sp>
        <p:nvSpPr>
          <p:cNvPr id="18" name="Title 1"/>
          <p:cNvSpPr txBox="1">
            <a:spLocks/>
          </p:cNvSpPr>
          <p:nvPr userDrawn="1"/>
        </p:nvSpPr>
        <p:spPr>
          <a:xfrm>
            <a:off x="893428" y="75372"/>
            <a:ext cx="8229600" cy="38182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Click to edit Master title style</a:t>
            </a:r>
            <a:endParaRPr lang="en-US" sz="3600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533400"/>
            <a:ext cx="9144000" cy="312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F75FDE70-5B61-487B-85A7-9BD4279D8589}" type="datetime1">
              <a:rPr lang="en-US" smtClean="0"/>
              <a:pPr/>
              <a:t>11/24/2014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2013 Xpliant.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CE838017-A021-42B7-BA12-FDE28CD0FC5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PIFL: </a:t>
            </a:r>
            <a:r>
              <a:rPr lang="en-US" sz="3600" dirty="0" smtClean="0"/>
              <a:t>Protocol Independent </a:t>
            </a:r>
            <a:r>
              <a:rPr lang="en-US" sz="3600" dirty="0"/>
              <a:t>Forwarding Language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4038600"/>
            <a:ext cx="6781800" cy="762000"/>
          </a:xfrm>
        </p:spPr>
        <p:txBody>
          <a:bodyPr>
            <a:normAutofit fontScale="32500" lnSpcReduction="20000"/>
          </a:bodyPr>
          <a:lstStyle/>
          <a:p>
            <a:r>
              <a:rPr lang="en-US" sz="3100" dirty="0" smtClean="0"/>
              <a:t>Ajeer Pudiyapura</a:t>
            </a:r>
          </a:p>
          <a:p>
            <a:r>
              <a:rPr lang="en-US" sz="3100" dirty="0" smtClean="0"/>
              <a:t>Kishore </a:t>
            </a:r>
            <a:r>
              <a:rPr lang="en-US" sz="3100" dirty="0" err="1" smtClean="0"/>
              <a:t>Atreya</a:t>
            </a:r>
            <a:endParaRPr lang="en-US" sz="3100" dirty="0" smtClean="0"/>
          </a:p>
          <a:p>
            <a:r>
              <a:rPr lang="en-US" sz="3100" dirty="0" err="1" smtClean="0"/>
              <a:t>Ravindran</a:t>
            </a:r>
            <a:r>
              <a:rPr lang="en-US" sz="3100" dirty="0" smtClean="0"/>
              <a:t> Suresh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752600" y="6610350"/>
            <a:ext cx="6629400" cy="228600"/>
          </a:xfrm>
        </p:spPr>
        <p:txBody>
          <a:bodyPr/>
          <a:lstStyle/>
          <a:p>
            <a:r>
              <a:rPr lang="en-US" dirty="0" smtClean="0"/>
              <a:t>© 2014 </a:t>
            </a:r>
            <a:r>
              <a:rPr lang="en-US" dirty="0" err="1" smtClean="0"/>
              <a:t>Xpliant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97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DYNAMIC_CTX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FIELD pktCmd:4; // The command that should be applied to this packet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  FIELD packetTemplate:8; // classification of the packet, 8 bits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FIELD egressInterface:16; // outgoing interface for the packet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FIELD egressQueueId:8;// queue id for egress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  ...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  ...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>
                <a:cs typeface="Courier New"/>
              </a:rPr>
              <a:t>Used to represent </a:t>
            </a:r>
            <a:r>
              <a:rPr lang="en-US" sz="1400" dirty="0" smtClean="0">
                <a:cs typeface="Courier New"/>
              </a:rPr>
              <a:t>additional </a:t>
            </a:r>
            <a:r>
              <a:rPr lang="en-US" sz="1400" dirty="0">
                <a:cs typeface="Courier New"/>
              </a:rPr>
              <a:t>information about the </a:t>
            </a:r>
            <a:r>
              <a:rPr lang="en-US" sz="1400" dirty="0" smtClean="0">
                <a:cs typeface="Courier New"/>
              </a:rPr>
              <a:t>packet, derived during processing.</a:t>
            </a:r>
          </a:p>
          <a:p>
            <a:r>
              <a:rPr lang="en-US" sz="1400" dirty="0" smtClean="0">
                <a:cs typeface="Courier New"/>
              </a:rPr>
              <a:t>Completely user defined.</a:t>
            </a:r>
          </a:p>
          <a:p>
            <a:r>
              <a:rPr lang="en-US" sz="1400" dirty="0" smtClean="0">
                <a:cs typeface="Courier New"/>
              </a:rPr>
              <a:t>Populated, used and possibly updated during pipeline stages.</a:t>
            </a:r>
          </a:p>
          <a:p>
            <a:r>
              <a:rPr lang="en-US" sz="1400" dirty="0">
                <a:cs typeface="Courier New"/>
              </a:rPr>
              <a:t>Since this is </a:t>
            </a:r>
            <a:r>
              <a:rPr lang="en-US" sz="1400" dirty="0" smtClean="0">
                <a:cs typeface="Courier New"/>
              </a:rPr>
              <a:t>definition cannot be instantiated, the elements have global scope.</a:t>
            </a:r>
            <a:endParaRPr lang="en-US" sz="1400" dirty="0"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Metadata Definition Example: Dynamic Context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295400" y="6610350"/>
            <a:ext cx="6629400" cy="228600"/>
          </a:xfrm>
        </p:spPr>
        <p:txBody>
          <a:bodyPr/>
          <a:lstStyle/>
          <a:p>
            <a:r>
              <a:rPr lang="en-US" dirty="0" smtClean="0"/>
              <a:t>© 2014 </a:t>
            </a:r>
            <a:r>
              <a:rPr lang="en-US" dirty="0" err="1" smtClean="0"/>
              <a:t>Xpliant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LAYER_DATA </a:t>
            </a:r>
            <a:r>
              <a:rPr lang="en-US" sz="1000" dirty="0" err="1" smtClean="0">
                <a:latin typeface="Courier New"/>
                <a:cs typeface="Courier New"/>
              </a:rPr>
              <a:t>ethLayer</a:t>
            </a:r>
            <a:endParaRPr lang="en-US" sz="1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  </a:t>
            </a:r>
            <a:r>
              <a:rPr lang="en-US" sz="1000" dirty="0">
                <a:latin typeface="Courier New"/>
                <a:cs typeface="Courier New"/>
              </a:rPr>
              <a:t>FIELD dMac:48; // Destination MAC Address, 48 bits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 FIELD sMac:48; // Source MAC Address, 48 </a:t>
            </a:r>
            <a:r>
              <a:rPr lang="en-US" sz="1000" dirty="0" smtClean="0">
                <a:latin typeface="Courier New"/>
                <a:cs typeface="Courier New"/>
              </a:rPr>
              <a:t>bits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smtClean="0">
                <a:latin typeface="Courier New"/>
                <a:cs typeface="Courier New"/>
              </a:rPr>
              <a:t> ...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smtClean="0">
                <a:latin typeface="Courier New"/>
                <a:cs typeface="Courier New"/>
              </a:rPr>
              <a:t> ...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LAYER_DATA </a:t>
            </a:r>
            <a:r>
              <a:rPr lang="en-US" sz="1000" dirty="0">
                <a:latin typeface="Courier New"/>
                <a:cs typeface="Courier New"/>
              </a:rPr>
              <a:t>dot1qEthLayer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 FIELD dMac:48; // Destination MAC Address, 48 bits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 FIELD sMac:48; // Source MAC Address, 48 bits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 STRUCT dot1qTag; // The 802.1q </a:t>
            </a:r>
            <a:r>
              <a:rPr lang="en-US" sz="1000" dirty="0" smtClean="0">
                <a:latin typeface="Courier New"/>
                <a:cs typeface="Courier New"/>
              </a:rPr>
              <a:t>Tag</a:t>
            </a:r>
            <a:endParaRPr lang="en-US" sz="1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 ...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 ...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cs typeface="Courier New"/>
              </a:rPr>
              <a:t>Used to define meta data related to packet headers.</a:t>
            </a:r>
          </a:p>
          <a:p>
            <a:r>
              <a:rPr lang="en-US" sz="1400" dirty="0" smtClean="0">
                <a:cs typeface="Courier New"/>
              </a:rPr>
              <a:t>Completely user defined.</a:t>
            </a:r>
          </a:p>
          <a:p>
            <a:r>
              <a:rPr lang="en-US" sz="1400" dirty="0" smtClean="0">
                <a:cs typeface="Courier New"/>
              </a:rPr>
              <a:t>May contain data extracted from packet header.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Metadata Definition </a:t>
            </a:r>
            <a:r>
              <a:rPr lang="en-US" dirty="0" smtClean="0"/>
              <a:t>Examples: Layer Data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295400" y="6610350"/>
            <a:ext cx="6629400" cy="228600"/>
          </a:xfrm>
        </p:spPr>
        <p:txBody>
          <a:bodyPr/>
          <a:lstStyle/>
          <a:p>
            <a:r>
              <a:rPr lang="en-US" dirty="0" smtClean="0"/>
              <a:t>© 2014 </a:t>
            </a:r>
            <a:r>
              <a:rPr lang="en-US" dirty="0" err="1" smtClean="0"/>
              <a:t>Xpliant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1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LAYER_DATA </a:t>
            </a:r>
            <a:r>
              <a:rPr lang="en-US" sz="1000" dirty="0" err="1">
                <a:latin typeface="Courier New"/>
                <a:cs typeface="Courier New"/>
              </a:rPr>
              <a:t>ipLayer</a:t>
            </a:r>
            <a:endParaRPr lang="en-US" sz="1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 FIELD sip:32; // source IP address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 FIELD dip:32; // destination IP address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 FIELD vrfId:16; // Virtual Route Forwarding Id derived from table lookups.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 FIELD isTCP:1; // Is this a TCP packet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 FIELD isUDP:1; // Is this a UDP packet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 ...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 ...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cs typeface="Courier New"/>
            </a:endParaRPr>
          </a:p>
          <a:p>
            <a:r>
              <a:rPr lang="en-US" sz="1400" dirty="0">
                <a:cs typeface="Courier New"/>
              </a:rPr>
              <a:t>May contain data derived during pipe </a:t>
            </a:r>
            <a:r>
              <a:rPr lang="en-US" sz="1400" dirty="0" smtClean="0">
                <a:cs typeface="Courier New"/>
              </a:rPr>
              <a:t>line processing.</a:t>
            </a:r>
          </a:p>
          <a:p>
            <a:r>
              <a:rPr lang="en-US" sz="1400" dirty="0" smtClean="0">
                <a:cs typeface="Courier New"/>
              </a:rPr>
              <a:t>Anything that we care about that layer.</a:t>
            </a:r>
            <a:endParaRPr lang="en-US" sz="1400" dirty="0"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Metadata Definition Examples: Layer Data </a:t>
            </a:r>
            <a:r>
              <a:rPr lang="en-US" sz="1800" dirty="0" smtClean="0"/>
              <a:t>(</a:t>
            </a:r>
            <a:r>
              <a:rPr lang="en-US" sz="1800" dirty="0" err="1" smtClean="0"/>
              <a:t>Contd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295400" y="6610350"/>
            <a:ext cx="6629400" cy="228600"/>
          </a:xfrm>
        </p:spPr>
        <p:txBody>
          <a:bodyPr/>
          <a:lstStyle/>
          <a:p>
            <a:r>
              <a:rPr lang="en-US" dirty="0" smtClean="0"/>
              <a:t>© 2014 </a:t>
            </a:r>
            <a:r>
              <a:rPr lang="en-US" dirty="0" err="1" smtClean="0"/>
              <a:t>Xpliant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PACKET_TEMPLATE </a:t>
            </a:r>
            <a:r>
              <a:rPr lang="en-US" sz="1000" dirty="0" smtClean="0">
                <a:latin typeface="Courier New"/>
                <a:cs typeface="Courier New"/>
              </a:rPr>
              <a:t>IPv4overEthTemplate</a:t>
            </a:r>
            <a:endParaRPr lang="en-US" sz="1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 LAYER_DATA </a:t>
            </a:r>
            <a:r>
              <a:rPr lang="en-US" sz="1000" dirty="0" err="1">
                <a:latin typeface="Courier New"/>
                <a:cs typeface="Courier New"/>
              </a:rPr>
              <a:t>ethLayer</a:t>
            </a:r>
            <a:r>
              <a:rPr lang="en-US" sz="1000" dirty="0">
                <a:latin typeface="Courier New"/>
                <a:cs typeface="Courier New"/>
              </a:rPr>
              <a:t>; // Extracted data from </a:t>
            </a:r>
            <a:r>
              <a:rPr lang="en-US" sz="1000" dirty="0" smtClean="0">
                <a:latin typeface="Courier New"/>
                <a:cs typeface="Courier New"/>
              </a:rPr>
              <a:t>the </a:t>
            </a:r>
            <a:r>
              <a:rPr lang="en-US" sz="1000" dirty="0" err="1" smtClean="0">
                <a:latin typeface="Courier New"/>
                <a:cs typeface="Courier New"/>
              </a:rPr>
              <a:t>ethernet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>
                <a:latin typeface="Courier New"/>
                <a:cs typeface="Courier New"/>
              </a:rPr>
              <a:t>header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 LAYER_DATA </a:t>
            </a:r>
            <a:r>
              <a:rPr lang="en-US" sz="1000" dirty="0" err="1">
                <a:latin typeface="Courier New"/>
                <a:cs typeface="Courier New"/>
              </a:rPr>
              <a:t>ipLayer</a:t>
            </a:r>
            <a:r>
              <a:rPr lang="en-US" sz="1000" dirty="0">
                <a:latin typeface="Courier New"/>
                <a:cs typeface="Courier New"/>
              </a:rPr>
              <a:t>; // Extracted data from </a:t>
            </a:r>
            <a:r>
              <a:rPr lang="en-US" sz="1000" dirty="0" smtClean="0">
                <a:latin typeface="Courier New"/>
                <a:cs typeface="Courier New"/>
              </a:rPr>
              <a:t>the IP </a:t>
            </a:r>
            <a:r>
              <a:rPr lang="en-US" sz="1000" dirty="0">
                <a:latin typeface="Courier New"/>
                <a:cs typeface="Courier New"/>
              </a:rPr>
              <a:t>header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PACKET_TEMPLATE IPv4overDot1qTemplate</a:t>
            </a:r>
            <a:endParaRPr lang="en-US" sz="1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  </a:t>
            </a:r>
            <a:r>
              <a:rPr lang="en-US" sz="1000" dirty="0">
                <a:latin typeface="Courier New"/>
                <a:cs typeface="Courier New"/>
              </a:rPr>
              <a:t>LAYER_DATA </a:t>
            </a:r>
            <a:r>
              <a:rPr lang="en-US" sz="1000" dirty="0" smtClean="0">
                <a:latin typeface="Courier New"/>
                <a:cs typeface="Courier New"/>
              </a:rPr>
              <a:t>dot1qEthLayer</a:t>
            </a:r>
            <a:r>
              <a:rPr lang="en-US" sz="1000" dirty="0">
                <a:latin typeface="Courier New"/>
                <a:cs typeface="Courier New"/>
              </a:rPr>
              <a:t>; // </a:t>
            </a:r>
            <a:r>
              <a:rPr lang="en-US" sz="1000" dirty="0" smtClean="0">
                <a:latin typeface="Courier New"/>
                <a:cs typeface="Courier New"/>
              </a:rPr>
              <a:t>Extracted data from the 802.1q header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>
                <a:latin typeface="Courier New"/>
                <a:cs typeface="Courier New"/>
              </a:rPr>
              <a:t>LAYER_DATA </a:t>
            </a:r>
            <a:r>
              <a:rPr lang="en-US" sz="1000" dirty="0" err="1" smtClean="0">
                <a:latin typeface="Courier New"/>
                <a:cs typeface="Courier New"/>
              </a:rPr>
              <a:t>ipLayer</a:t>
            </a:r>
            <a:r>
              <a:rPr lang="en-US" sz="1000" dirty="0">
                <a:latin typeface="Courier New"/>
                <a:cs typeface="Courier New"/>
              </a:rPr>
              <a:t>; </a:t>
            </a:r>
            <a:r>
              <a:rPr lang="en-US" sz="1000" dirty="0" smtClean="0">
                <a:latin typeface="Courier New"/>
                <a:cs typeface="Courier New"/>
              </a:rPr>
              <a:t>// </a:t>
            </a:r>
            <a:r>
              <a:rPr lang="en-US" sz="1000" dirty="0" err="1" smtClean="0">
                <a:latin typeface="Courier New"/>
                <a:cs typeface="Courier New"/>
              </a:rPr>
              <a:t>Exctracted</a:t>
            </a:r>
            <a:r>
              <a:rPr lang="en-US" sz="1000" dirty="0" smtClean="0">
                <a:latin typeface="Courier New"/>
                <a:cs typeface="Courier New"/>
              </a:rPr>
              <a:t> data from the IP header</a:t>
            </a:r>
            <a:endParaRPr lang="en-US" sz="1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}</a:t>
            </a:r>
            <a:endParaRPr lang="en-US" sz="1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000" dirty="0">
              <a:latin typeface="Courier New"/>
              <a:cs typeface="Courier New"/>
            </a:endParaRPr>
          </a:p>
          <a:p>
            <a:r>
              <a:rPr lang="en-US" sz="1400" dirty="0" smtClean="0">
                <a:cs typeface="Courier New"/>
              </a:rPr>
              <a:t>Each definition represents a supported packet classification.</a:t>
            </a:r>
          </a:p>
          <a:p>
            <a:pPr marL="0" indent="0">
              <a:buNone/>
            </a:pPr>
            <a:endParaRPr lang="en-US" sz="1400" dirty="0" smtClean="0">
              <a:cs typeface="Courier New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Packet Template Definition Examples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295400" y="6610350"/>
            <a:ext cx="6629400" cy="228600"/>
          </a:xfrm>
        </p:spPr>
        <p:txBody>
          <a:bodyPr/>
          <a:lstStyle/>
          <a:p>
            <a:r>
              <a:rPr lang="en-US" dirty="0" smtClean="0"/>
              <a:t>© 2014 </a:t>
            </a:r>
            <a:r>
              <a:rPr lang="en-US" dirty="0" err="1" smtClean="0"/>
              <a:t>Xpliant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PARSER </a:t>
            </a:r>
            <a:r>
              <a:rPr lang="en-US" sz="800" dirty="0" err="1" smtClean="0">
                <a:latin typeface="Courier New"/>
                <a:cs typeface="Courier New"/>
              </a:rPr>
              <a:t>ethParser</a:t>
            </a:r>
            <a:r>
              <a:rPr lang="en-US" sz="800" dirty="0" smtClean="0">
                <a:latin typeface="Courier New"/>
                <a:cs typeface="Courier New"/>
              </a:rPr>
              <a:t>(</a:t>
            </a:r>
            <a:r>
              <a:rPr lang="en-US" sz="800" dirty="0">
                <a:latin typeface="Courier New"/>
                <a:cs typeface="Courier New"/>
              </a:rPr>
              <a:t>(</a:t>
            </a:r>
            <a:r>
              <a:rPr lang="en-US" sz="800" dirty="0" err="1" smtClean="0">
                <a:latin typeface="Courier New"/>
                <a:cs typeface="Courier New"/>
              </a:rPr>
              <a:t>inputPort</a:t>
            </a:r>
            <a:r>
              <a:rPr lang="en-US" sz="800" dirty="0" smtClean="0">
                <a:latin typeface="Courier New"/>
                <a:cs typeface="Courier New"/>
              </a:rPr>
              <a:t> =</a:t>
            </a:r>
            <a:r>
              <a:rPr lang="en-US" sz="800" dirty="0">
                <a:latin typeface="Courier New"/>
                <a:cs typeface="Courier New"/>
              </a:rPr>
              <a:t>= 1)||(</a:t>
            </a:r>
            <a:r>
              <a:rPr lang="en-US" sz="800" dirty="0" err="1" smtClean="0">
                <a:latin typeface="Courier New"/>
                <a:cs typeface="Courier New"/>
              </a:rPr>
              <a:t>inputPort</a:t>
            </a:r>
            <a:r>
              <a:rPr lang="en-US" sz="800" dirty="0" smtClean="0">
                <a:latin typeface="Courier New"/>
                <a:cs typeface="Courier New"/>
              </a:rPr>
              <a:t> =</a:t>
            </a:r>
            <a:r>
              <a:rPr lang="en-US" sz="800" dirty="0">
                <a:latin typeface="Courier New"/>
                <a:cs typeface="Courier New"/>
              </a:rPr>
              <a:t>= 8</a:t>
            </a:r>
            <a:r>
              <a:rPr lang="en-US" sz="800" dirty="0" smtClean="0">
                <a:latin typeface="Courier New"/>
                <a:cs typeface="Courier New"/>
              </a:rPr>
              <a:t>)|| ...) </a:t>
            </a:r>
            <a:r>
              <a:rPr lang="en-US" sz="800" dirty="0">
                <a:latin typeface="Courier New"/>
                <a:cs typeface="Courier New"/>
              </a:rPr>
              <a:t>// Ports 1 and 8 are </a:t>
            </a:r>
            <a:r>
              <a:rPr lang="en-US" sz="800" dirty="0" err="1">
                <a:latin typeface="Courier New"/>
                <a:cs typeface="Courier New"/>
              </a:rPr>
              <a:t>ethernet</a:t>
            </a:r>
            <a:r>
              <a:rPr lang="en-US" sz="800" dirty="0">
                <a:latin typeface="Courier New"/>
                <a:cs typeface="Courier New"/>
              </a:rPr>
              <a:t> ports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  </a:t>
            </a:r>
            <a:r>
              <a:rPr lang="en-US" sz="800" dirty="0" err="1" smtClean="0">
                <a:latin typeface="Courier New"/>
                <a:cs typeface="Courier New"/>
              </a:rPr>
              <a:t>ethLayer.dMac</a:t>
            </a:r>
            <a:r>
              <a:rPr lang="en-US" sz="800" dirty="0" smtClean="0">
                <a:latin typeface="Courier New"/>
                <a:cs typeface="Courier New"/>
              </a:rPr>
              <a:t> </a:t>
            </a:r>
            <a:r>
              <a:rPr lang="en-US" sz="800" dirty="0">
                <a:latin typeface="Courier New"/>
                <a:cs typeface="Courier New"/>
              </a:rPr>
              <a:t>= </a:t>
            </a:r>
            <a:r>
              <a:rPr lang="en-US" sz="800" dirty="0" err="1">
                <a:latin typeface="Courier New"/>
                <a:cs typeface="Courier New"/>
              </a:rPr>
              <a:t>ethHeader.dMac</a:t>
            </a:r>
            <a:r>
              <a:rPr lang="en-US" sz="8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  </a:t>
            </a:r>
            <a:r>
              <a:rPr lang="en-US" sz="800" dirty="0" err="1" smtClean="0">
                <a:latin typeface="Courier New"/>
                <a:cs typeface="Courier New"/>
              </a:rPr>
              <a:t>ethLayer</a:t>
            </a:r>
            <a:r>
              <a:rPr lang="en-US" sz="800" dirty="0" err="1">
                <a:latin typeface="Courier New"/>
                <a:cs typeface="Courier New"/>
              </a:rPr>
              <a:t>.</a:t>
            </a:r>
            <a:r>
              <a:rPr lang="en-US" sz="800" dirty="0" err="1" smtClean="0">
                <a:latin typeface="Courier New"/>
                <a:cs typeface="Courier New"/>
              </a:rPr>
              <a:t>sMac</a:t>
            </a:r>
            <a:r>
              <a:rPr lang="en-US" sz="800" dirty="0" smtClean="0">
                <a:latin typeface="Courier New"/>
                <a:cs typeface="Courier New"/>
              </a:rPr>
              <a:t> </a:t>
            </a:r>
            <a:r>
              <a:rPr lang="en-US" sz="800" dirty="0">
                <a:latin typeface="Courier New"/>
                <a:cs typeface="Courier New"/>
              </a:rPr>
              <a:t>= </a:t>
            </a:r>
            <a:r>
              <a:rPr lang="en-US" sz="800" dirty="0" err="1">
                <a:latin typeface="Courier New"/>
                <a:cs typeface="Courier New"/>
              </a:rPr>
              <a:t>ethHeader.sMac</a:t>
            </a:r>
            <a:r>
              <a:rPr lang="en-US" sz="800" dirty="0">
                <a:latin typeface="Courier New"/>
                <a:cs typeface="Courier New"/>
              </a:rPr>
              <a:t>;</a:t>
            </a:r>
            <a:endParaRPr lang="en-US" sz="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  if (</a:t>
            </a:r>
            <a:r>
              <a:rPr lang="en-US" sz="800" dirty="0" err="1">
                <a:latin typeface="Courier New"/>
                <a:cs typeface="Courier New"/>
              </a:rPr>
              <a:t>ethHeader</a:t>
            </a:r>
            <a:r>
              <a:rPr lang="en-US" sz="800" dirty="0" err="1" smtClean="0">
                <a:latin typeface="Courier New"/>
                <a:cs typeface="Courier New"/>
              </a:rPr>
              <a:t>.eType</a:t>
            </a:r>
            <a:r>
              <a:rPr lang="en-US" sz="800" dirty="0" smtClean="0">
                <a:latin typeface="Courier New"/>
                <a:cs typeface="Courier New"/>
              </a:rPr>
              <a:t> == 0x8100)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  { // Detected .1q tag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    </a:t>
            </a:r>
            <a:r>
              <a:rPr lang="en-US" sz="800" dirty="0">
                <a:latin typeface="Courier New"/>
                <a:cs typeface="Courier New"/>
              </a:rPr>
              <a:t>dot1qExtract.dot1qTag = dot1qHeader.dot1qTag</a:t>
            </a:r>
            <a:r>
              <a:rPr lang="en-US" sz="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    if (</a:t>
            </a:r>
            <a:r>
              <a:rPr lang="en-US" sz="800" dirty="0">
                <a:latin typeface="Courier New"/>
                <a:cs typeface="Courier New"/>
              </a:rPr>
              <a:t>dot1qHeader</a:t>
            </a:r>
            <a:r>
              <a:rPr lang="en-US" sz="800" dirty="0" smtClean="0">
                <a:latin typeface="Courier New"/>
                <a:cs typeface="Courier New"/>
              </a:rPr>
              <a:t>.eType == 0x0800)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    { // Detected IPv4overDot1qTemplate, one of the accepted packet templates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      </a:t>
            </a:r>
            <a:r>
              <a:rPr lang="en-US" sz="800" dirty="0" err="1" smtClean="0">
                <a:latin typeface="Courier New"/>
                <a:cs typeface="Courier New"/>
              </a:rPr>
              <a:t>packetTemplate</a:t>
            </a:r>
            <a:r>
              <a:rPr lang="en-US" sz="800" dirty="0" smtClean="0">
                <a:latin typeface="Courier New"/>
                <a:cs typeface="Courier New"/>
              </a:rPr>
              <a:t> = IPv4overDot1qTemplate;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     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dirty="0" smtClean="0">
                <a:latin typeface="Courier New"/>
                <a:cs typeface="Courier New"/>
              </a:rPr>
              <a:t>IPv4overDot1qTemplate.ipLayer.sip = ipv4OverDot1qHeader.sourceIp;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      IPv4overDot1qTemplate.ipLayer.dip </a:t>
            </a:r>
            <a:r>
              <a:rPr lang="en-US" sz="800" dirty="0">
                <a:latin typeface="Courier New"/>
                <a:cs typeface="Courier New"/>
              </a:rPr>
              <a:t>= </a:t>
            </a:r>
            <a:r>
              <a:rPr lang="en-US" sz="800" dirty="0" smtClean="0">
                <a:latin typeface="Courier New"/>
                <a:cs typeface="Courier New"/>
              </a:rPr>
              <a:t>ipv4OverDot1qHeader.destIp;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      if </a:t>
            </a:r>
            <a:r>
              <a:rPr lang="en-US" sz="800" dirty="0">
                <a:latin typeface="Courier New"/>
                <a:cs typeface="Courier New"/>
              </a:rPr>
              <a:t>(ipv4OverDot1qHeader.protocol </a:t>
            </a:r>
            <a:r>
              <a:rPr lang="en-US" sz="800" dirty="0" smtClean="0">
                <a:latin typeface="Courier New"/>
                <a:cs typeface="Courier New"/>
              </a:rPr>
              <a:t>== IP_PROTOCOL_UDP)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      { // Upper layer is UDP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dirty="0" smtClean="0">
                <a:latin typeface="Courier New"/>
                <a:cs typeface="Courier New"/>
              </a:rPr>
              <a:t>       IPv4overDot1qTemplate.ipLayer.isUDP = true;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dirty="0" smtClean="0">
                <a:latin typeface="Courier New"/>
                <a:cs typeface="Courier New"/>
              </a:rPr>
              <a:t>     } else if </a:t>
            </a:r>
            <a:r>
              <a:rPr lang="en-US" sz="800" dirty="0">
                <a:latin typeface="Courier New"/>
                <a:cs typeface="Courier New"/>
              </a:rPr>
              <a:t>(ipv4OverDot1qHeader.protocol == </a:t>
            </a:r>
            <a:r>
              <a:rPr lang="en-US" sz="800" dirty="0" smtClean="0">
                <a:latin typeface="Courier New"/>
                <a:cs typeface="Courier New"/>
              </a:rPr>
              <a:t>IP_PROTOCOL_TCP)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dirty="0" smtClean="0">
                <a:latin typeface="Courier New"/>
                <a:cs typeface="Courier New"/>
              </a:rPr>
              <a:t>     { // Upper layer is TCP</a:t>
            </a:r>
            <a:endParaRPr lang="en-US" sz="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         IPv4overDot1qTemplate.ipLayer.isTCP </a:t>
            </a:r>
            <a:r>
              <a:rPr lang="en-US" sz="800" dirty="0">
                <a:latin typeface="Courier New"/>
                <a:cs typeface="Courier New"/>
              </a:rPr>
              <a:t>= true;</a:t>
            </a:r>
            <a:endParaRPr lang="en-US" sz="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      }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dirty="0" smtClean="0">
                <a:latin typeface="Courier New"/>
                <a:cs typeface="Courier New"/>
              </a:rPr>
              <a:t>     NEXT(</a:t>
            </a:r>
            <a:r>
              <a:rPr lang="en-US" sz="800" dirty="0" err="1" smtClean="0">
                <a:latin typeface="Courier New"/>
                <a:cs typeface="Courier New"/>
              </a:rPr>
              <a:t>RouterEngineKeyFormatter</a:t>
            </a:r>
            <a:r>
              <a:rPr lang="en-US" sz="800" dirty="0" smtClean="0">
                <a:latin typeface="Courier New"/>
                <a:cs typeface="Courier New"/>
              </a:rPr>
              <a:t>, ...);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      break; // Parsing complete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dirty="0" smtClean="0">
                <a:latin typeface="Courier New"/>
                <a:cs typeface="Courier New"/>
              </a:rPr>
              <a:t>   } else {/*Handle formats other than IPv4*/}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dirty="0" smtClean="0">
                <a:latin typeface="Courier New"/>
                <a:cs typeface="Courier New"/>
              </a:rPr>
              <a:t> } else {/*Handle other ether types*/} 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} // end of definition</a:t>
            </a:r>
            <a:endParaRPr lang="en-US" sz="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Parser Definition: </a:t>
            </a:r>
            <a:r>
              <a:rPr lang="en-US" dirty="0" err="1" smtClean="0"/>
              <a:t>EthParser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295400" y="6610350"/>
            <a:ext cx="6629400" cy="228600"/>
          </a:xfrm>
        </p:spPr>
        <p:txBody>
          <a:bodyPr/>
          <a:lstStyle/>
          <a:p>
            <a:r>
              <a:rPr lang="en-US" dirty="0" smtClean="0"/>
              <a:t>© 2014 </a:t>
            </a:r>
            <a:r>
              <a:rPr lang="en-US" dirty="0" err="1" smtClean="0"/>
              <a:t>Xpliant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0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TABLE IPv4UcRouteTable (depth=1000)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  FIELD </a:t>
            </a:r>
            <a:r>
              <a:rPr lang="en-US" sz="1000" dirty="0" err="1">
                <a:latin typeface="Courier New"/>
                <a:cs typeface="Courier New"/>
              </a:rPr>
              <a:t>pktCmd</a:t>
            </a:r>
            <a:r>
              <a:rPr lang="en-US" sz="1000" dirty="0">
                <a:latin typeface="Courier New"/>
                <a:cs typeface="Courier New"/>
              </a:rPr>
              <a:t> :2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  FIELD egressInterface:</a:t>
            </a:r>
            <a:r>
              <a:rPr lang="en-US" sz="1000" dirty="0">
                <a:latin typeface="Courier New"/>
                <a:cs typeface="Courier New"/>
              </a:rPr>
              <a:t>16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smtClean="0">
                <a:latin typeface="Courier New"/>
                <a:cs typeface="Courier New"/>
              </a:rPr>
              <a:t> ...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smtClean="0">
                <a:latin typeface="Courier New"/>
                <a:cs typeface="Courier New"/>
              </a:rPr>
              <a:t> ...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};</a:t>
            </a:r>
            <a:endParaRPr lang="en-US" sz="1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KEY IPv4UcRouteTable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  FIELD </a:t>
            </a:r>
            <a:r>
              <a:rPr lang="en-US" sz="1000" dirty="0" err="1">
                <a:latin typeface="Courier New"/>
                <a:cs typeface="Courier New"/>
              </a:rPr>
              <a:t>ipAddress</a:t>
            </a:r>
            <a:r>
              <a:rPr lang="en-US" sz="1000" dirty="0">
                <a:latin typeface="Courier New"/>
                <a:cs typeface="Courier New"/>
              </a:rPr>
              <a:t> :32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  FIELD </a:t>
            </a:r>
            <a:r>
              <a:rPr lang="en-US" sz="1000" dirty="0" err="1">
                <a:latin typeface="Courier New"/>
                <a:cs typeface="Courier New"/>
              </a:rPr>
              <a:t>vrfId</a:t>
            </a:r>
            <a:r>
              <a:rPr lang="en-US" sz="1000" dirty="0">
                <a:latin typeface="Courier New"/>
                <a:cs typeface="Courier New"/>
              </a:rPr>
              <a:t> :16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}</a:t>
            </a:r>
            <a:r>
              <a:rPr lang="en-US" sz="1000" dirty="0">
                <a:latin typeface="Courier New"/>
                <a:cs typeface="Courier New"/>
              </a:rPr>
              <a:t>; </a:t>
            </a:r>
          </a:p>
          <a:p>
            <a:pPr marL="0" indent="0"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LOOKUP </a:t>
            </a:r>
            <a:r>
              <a:rPr lang="en-US" sz="1000" dirty="0">
                <a:latin typeface="Courier New"/>
                <a:cs typeface="Courier New"/>
              </a:rPr>
              <a:t>IPv4UcRouteTable(0)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 // LPM search code </a:t>
            </a:r>
            <a:r>
              <a:rPr lang="en-US" sz="1000" dirty="0" smtClean="0">
                <a:latin typeface="Courier New"/>
                <a:cs typeface="Courier New"/>
              </a:rPr>
              <a:t>for IPv4UcRouteTable</a:t>
            </a:r>
            <a:endParaRPr lang="en-US" sz="1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 </a:t>
            </a:r>
            <a:r>
              <a:rPr lang="en-US" sz="1000" dirty="0" smtClean="0">
                <a:latin typeface="Courier New"/>
                <a:cs typeface="Courier New"/>
              </a:rPr>
              <a:t>NEXT(</a:t>
            </a:r>
            <a:r>
              <a:rPr lang="en-US" sz="1000" dirty="0" err="1" smtClean="0">
                <a:latin typeface="Courier New"/>
                <a:cs typeface="Courier New"/>
              </a:rPr>
              <a:t>RouterEnginePostLookup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  <a:endParaRPr lang="en-US" sz="1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} // End of </a:t>
            </a:r>
            <a:r>
              <a:rPr lang="en-US" sz="1000" dirty="0" smtClean="0">
                <a:latin typeface="Courier New"/>
                <a:cs typeface="Courier New"/>
              </a:rPr>
              <a:t>definition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Definition Example: IPv4UcRouteTable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295400" y="6610350"/>
            <a:ext cx="6629400" cy="228600"/>
          </a:xfrm>
        </p:spPr>
        <p:txBody>
          <a:bodyPr/>
          <a:lstStyle/>
          <a:p>
            <a:r>
              <a:rPr lang="en-US" dirty="0" smtClean="0"/>
              <a:t>© 2014 </a:t>
            </a:r>
            <a:r>
              <a:rPr lang="en-US" dirty="0" err="1" smtClean="0"/>
              <a:t>Xpliant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KEY_FORMATTER </a:t>
            </a:r>
            <a:r>
              <a:rPr lang="en-US" sz="1000" dirty="0" err="1" smtClean="0">
                <a:latin typeface="Courier New"/>
                <a:cs typeface="Courier New"/>
              </a:rPr>
              <a:t>RouterEngineKeyFormatter</a:t>
            </a:r>
            <a:r>
              <a:rPr lang="en-US" sz="1000" dirty="0" smtClean="0">
                <a:latin typeface="Courier New"/>
                <a:cs typeface="Courier New"/>
              </a:rPr>
              <a:t>(false)</a:t>
            </a:r>
            <a:endParaRPr lang="en-US" sz="1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  if (</a:t>
            </a:r>
            <a:r>
              <a:rPr lang="en-US" sz="1000" dirty="0" err="1" smtClean="0">
                <a:latin typeface="Courier New"/>
                <a:cs typeface="Courier New"/>
              </a:rPr>
              <a:t>packetTemplate</a:t>
            </a:r>
            <a:r>
              <a:rPr lang="en-US" sz="1000" dirty="0" smtClean="0">
                <a:latin typeface="Courier New"/>
                <a:cs typeface="Courier New"/>
              </a:rPr>
              <a:t> == </a:t>
            </a:r>
            <a:r>
              <a:rPr lang="en-US" sz="1000" dirty="0">
                <a:latin typeface="Courier New"/>
                <a:cs typeface="Courier New"/>
              </a:rPr>
              <a:t>IPoverDot1qTemplate)</a:t>
            </a:r>
            <a:endParaRPr lang="en-US" sz="1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smtClean="0">
                <a:latin typeface="Courier New"/>
                <a:cs typeface="Courier New"/>
              </a:rPr>
              <a:t> {    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smtClean="0">
                <a:latin typeface="Courier New"/>
                <a:cs typeface="Courier New"/>
              </a:rPr>
              <a:t>   IPv4UcRouteTable.ipAddress = </a:t>
            </a:r>
            <a:r>
              <a:rPr lang="en-US" sz="1000" dirty="0">
                <a:latin typeface="Courier New"/>
                <a:cs typeface="Courier New"/>
              </a:rPr>
              <a:t>IPoverDot1qTemplate.ipLayer.dip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    IPv4UcRouteTable.vrfId </a:t>
            </a:r>
            <a:r>
              <a:rPr lang="en-US" sz="1000" dirty="0">
                <a:latin typeface="Courier New"/>
                <a:cs typeface="Courier New"/>
              </a:rPr>
              <a:t>= IPoverDot1qTemplate.ipLayer.vrfId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smtClean="0">
                <a:latin typeface="Courier New"/>
                <a:cs typeface="Courier New"/>
              </a:rPr>
              <a:t>   NEXT = </a:t>
            </a:r>
            <a:r>
              <a:rPr lang="en-US" sz="1000" dirty="0">
                <a:latin typeface="Courier New"/>
                <a:cs typeface="Courier New"/>
              </a:rPr>
              <a:t>IPv4UcRouteTable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smtClean="0">
                <a:latin typeface="Courier New"/>
                <a:cs typeface="Courier New"/>
              </a:rPr>
              <a:t>   break;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  else </a:t>
            </a:r>
            <a:r>
              <a:rPr lang="en-US" sz="1000" dirty="0">
                <a:latin typeface="Courier New"/>
                <a:cs typeface="Courier New"/>
              </a:rPr>
              <a:t>if </a:t>
            </a:r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err="1" smtClean="0">
                <a:latin typeface="Courier New"/>
                <a:cs typeface="Courier New"/>
              </a:rPr>
              <a:t>packetTemplate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>
                <a:latin typeface="Courier New"/>
                <a:cs typeface="Courier New"/>
              </a:rPr>
              <a:t>== </a:t>
            </a:r>
            <a:r>
              <a:rPr lang="en-US" sz="1000" dirty="0" err="1" smtClean="0">
                <a:latin typeface="Courier New"/>
                <a:cs typeface="Courier New"/>
              </a:rPr>
              <a:t>MPLSoverEthTemplate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smtClean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    </a:t>
            </a:r>
            <a:r>
              <a:rPr lang="en-US" sz="1000" dirty="0" err="1" smtClean="0">
                <a:latin typeface="Courier New"/>
                <a:cs typeface="Courier New"/>
              </a:rPr>
              <a:t>MPLSLabelTable.Label</a:t>
            </a:r>
            <a:r>
              <a:rPr lang="en-US" sz="1000" dirty="0" smtClean="0">
                <a:latin typeface="Courier New"/>
                <a:cs typeface="Courier New"/>
              </a:rPr>
              <a:t> = </a:t>
            </a:r>
            <a:r>
              <a:rPr lang="en-US" sz="1000" dirty="0" err="1">
                <a:latin typeface="Courier New"/>
                <a:cs typeface="Courier New"/>
              </a:rPr>
              <a:t>MPLSoverEthTemplate.Label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smtClean="0">
                <a:latin typeface="Courier New"/>
                <a:cs typeface="Courier New"/>
              </a:rPr>
              <a:t>   NEXT = </a:t>
            </a:r>
            <a:r>
              <a:rPr lang="en-US" sz="1000" dirty="0" err="1" smtClean="0">
                <a:latin typeface="Courier New"/>
                <a:cs typeface="Courier New"/>
              </a:rPr>
              <a:t>MPLSLabelTable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    break;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  else {/*Build Table Keys for other tables in the router engine*/}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} // End of definition 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Formatter Definition: </a:t>
            </a:r>
            <a:r>
              <a:rPr lang="en-US" sz="2700" dirty="0" smtClean="0"/>
              <a:t>Route Engine Key Formatter</a:t>
            </a:r>
            <a:endParaRPr lang="en-US" sz="270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295400" y="6610350"/>
            <a:ext cx="6629400" cy="228600"/>
          </a:xfrm>
        </p:spPr>
        <p:txBody>
          <a:bodyPr/>
          <a:lstStyle/>
          <a:p>
            <a:r>
              <a:rPr lang="en-US" dirty="0" smtClean="0"/>
              <a:t>© 2014 </a:t>
            </a:r>
            <a:r>
              <a:rPr lang="en-US" dirty="0" err="1" smtClean="0"/>
              <a:t>Xpliant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POST_LOOKUP </a:t>
            </a:r>
            <a:r>
              <a:rPr lang="en-US" sz="1000" dirty="0" err="1" smtClean="0">
                <a:latin typeface="Courier New"/>
                <a:cs typeface="Courier New"/>
              </a:rPr>
              <a:t>RouterEnginePostLookup</a:t>
            </a:r>
            <a:r>
              <a:rPr lang="en-US" sz="1000" dirty="0" smtClean="0">
                <a:latin typeface="Courier New"/>
                <a:cs typeface="Courier New"/>
              </a:rPr>
              <a:t>(WAIT(IPv4UcRouteTable</a:t>
            </a:r>
            <a:r>
              <a:rPr lang="en-US" sz="1000" dirty="0">
                <a:latin typeface="Courier New"/>
                <a:cs typeface="Courier New"/>
              </a:rPr>
              <a:t>, </a:t>
            </a:r>
            <a:r>
              <a:rPr lang="en-US" sz="1000" dirty="0" err="1" smtClean="0">
                <a:latin typeface="Courier New"/>
                <a:cs typeface="Courier New"/>
              </a:rPr>
              <a:t>MPLSLabelTable</a:t>
            </a:r>
            <a:r>
              <a:rPr lang="en-US" sz="1000" dirty="0" smtClean="0">
                <a:latin typeface="Courier New"/>
                <a:cs typeface="Courier New"/>
              </a:rPr>
              <a:t> ...))</a:t>
            </a:r>
            <a:endParaRPr lang="en-US" sz="1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  if </a:t>
            </a:r>
            <a:r>
              <a:rPr lang="en-US" sz="1000" dirty="0">
                <a:latin typeface="Courier New"/>
                <a:cs typeface="Courier New"/>
              </a:rPr>
              <a:t>(</a:t>
            </a:r>
            <a:r>
              <a:rPr lang="en-US" sz="1000" dirty="0" smtClean="0">
                <a:latin typeface="Courier New"/>
                <a:cs typeface="Courier New"/>
              </a:rPr>
              <a:t>IPv4UcRouteTable.hit == true)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smtClean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smtClean="0">
                <a:latin typeface="Courier New"/>
                <a:cs typeface="Courier New"/>
              </a:rPr>
              <a:t>   </a:t>
            </a:r>
            <a:r>
              <a:rPr lang="en-US" sz="1000" dirty="0" err="1" smtClean="0">
                <a:latin typeface="Courier New"/>
                <a:cs typeface="Courier New"/>
              </a:rPr>
              <a:t>pktCmd</a:t>
            </a:r>
            <a:r>
              <a:rPr lang="en-US" sz="1000" dirty="0" smtClean="0">
                <a:latin typeface="Courier New"/>
                <a:cs typeface="Courier New"/>
              </a:rPr>
              <a:t> = IPv4UcRouteTable.pktCmd;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    </a:t>
            </a:r>
            <a:r>
              <a:rPr lang="en-US" sz="1000" dirty="0" err="1" smtClean="0">
                <a:latin typeface="Courier New"/>
                <a:cs typeface="Courier New"/>
              </a:rPr>
              <a:t>egressInterface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>
                <a:latin typeface="Courier New"/>
                <a:cs typeface="Courier New"/>
              </a:rPr>
              <a:t>= </a:t>
            </a:r>
            <a:r>
              <a:rPr lang="en-US" sz="1000" dirty="0" smtClean="0">
                <a:latin typeface="Courier New"/>
                <a:cs typeface="Courier New"/>
              </a:rPr>
              <a:t>IPv4UcRouteTable.egressInterface;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smtClean="0">
                <a:latin typeface="Courier New"/>
                <a:cs typeface="Courier New"/>
              </a:rPr>
              <a:t>   NEXT(</a:t>
            </a:r>
            <a:r>
              <a:rPr lang="en-US" sz="1000" dirty="0" err="1" smtClean="0">
                <a:latin typeface="Courier New"/>
                <a:cs typeface="Courier New"/>
              </a:rPr>
              <a:t>moreProcessing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smtClean="0">
                <a:latin typeface="Courier New"/>
                <a:cs typeface="Courier New"/>
              </a:rPr>
              <a:t>   break;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  else </a:t>
            </a:r>
            <a:r>
              <a:rPr lang="en-US" sz="1000" dirty="0">
                <a:latin typeface="Courier New"/>
                <a:cs typeface="Courier New"/>
              </a:rPr>
              <a:t>if (</a:t>
            </a:r>
            <a:r>
              <a:rPr lang="en-US" sz="1000" dirty="0" err="1" smtClean="0">
                <a:latin typeface="Courier New"/>
                <a:cs typeface="Courier New"/>
              </a:rPr>
              <a:t>MPLSLabelTable.hit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>
                <a:latin typeface="Courier New"/>
                <a:cs typeface="Courier New"/>
              </a:rPr>
              <a:t>== </a:t>
            </a:r>
            <a:r>
              <a:rPr lang="en-US" sz="1000" dirty="0" smtClean="0">
                <a:latin typeface="Courier New"/>
                <a:cs typeface="Courier New"/>
              </a:rPr>
              <a:t>true)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smtClean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    </a:t>
            </a:r>
            <a:r>
              <a:rPr lang="en-US" sz="1000" dirty="0" err="1" smtClean="0">
                <a:latin typeface="Courier New"/>
                <a:cs typeface="Courier New"/>
              </a:rPr>
              <a:t>pktCmd</a:t>
            </a:r>
            <a:r>
              <a:rPr lang="en-US" sz="1000" dirty="0" smtClean="0">
                <a:latin typeface="Courier New"/>
                <a:cs typeface="Courier New"/>
              </a:rPr>
              <a:t> = </a:t>
            </a:r>
            <a:r>
              <a:rPr lang="en-US" sz="1000" dirty="0" err="1" smtClean="0">
                <a:latin typeface="Courier New"/>
                <a:cs typeface="Courier New"/>
              </a:rPr>
              <a:t>MPLSLabelTable.pktCmd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smtClean="0">
                <a:latin typeface="Courier New"/>
                <a:cs typeface="Courier New"/>
              </a:rPr>
              <a:t>   </a:t>
            </a:r>
            <a:r>
              <a:rPr lang="en-US" sz="1000" dirty="0" err="1" smtClean="0">
                <a:latin typeface="Courier New"/>
                <a:cs typeface="Courier New"/>
              </a:rPr>
              <a:t>egressInterface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>
                <a:latin typeface="Courier New"/>
                <a:cs typeface="Courier New"/>
              </a:rPr>
              <a:t>= </a:t>
            </a:r>
            <a:r>
              <a:rPr lang="en-US" sz="1000" dirty="0" err="1">
                <a:latin typeface="Courier New"/>
                <a:cs typeface="Courier New"/>
              </a:rPr>
              <a:t>MPLSLabelTable.egressInterface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  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>
                <a:latin typeface="Courier New"/>
                <a:cs typeface="Courier New"/>
              </a:rPr>
              <a:t>NEXT(</a:t>
            </a:r>
            <a:r>
              <a:rPr lang="en-US" sz="1000" dirty="0" err="1">
                <a:latin typeface="Courier New"/>
                <a:cs typeface="Courier New"/>
              </a:rPr>
              <a:t>moreProcessing</a:t>
            </a:r>
            <a:r>
              <a:rPr lang="en-US" sz="1000" dirty="0">
                <a:latin typeface="Courier New"/>
                <a:cs typeface="Courier New"/>
              </a:rPr>
              <a:t>)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smtClean="0">
                <a:latin typeface="Courier New"/>
                <a:cs typeface="Courier New"/>
              </a:rPr>
              <a:t>   break;</a:t>
            </a:r>
            <a:endParaRPr lang="en-US" sz="1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  else {/*Process the results from other tables*/}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} // end of definition</a:t>
            </a:r>
            <a:endParaRPr lang="en-US" sz="1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 Lookup Processing </a:t>
            </a:r>
            <a:r>
              <a:rPr lang="en-US" dirty="0"/>
              <a:t>Definition: </a:t>
            </a:r>
            <a:r>
              <a:rPr lang="en-US" sz="1800" dirty="0"/>
              <a:t>Route </a:t>
            </a:r>
            <a:r>
              <a:rPr lang="en-US" sz="1800" dirty="0" smtClean="0"/>
              <a:t>Engine Post Lookup </a:t>
            </a:r>
            <a:endParaRPr lang="en-US" sz="180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295400" y="6610350"/>
            <a:ext cx="6629400" cy="228600"/>
          </a:xfrm>
        </p:spPr>
        <p:txBody>
          <a:bodyPr/>
          <a:lstStyle/>
          <a:p>
            <a:r>
              <a:rPr lang="en-US" dirty="0" smtClean="0"/>
              <a:t>© 2014 </a:t>
            </a:r>
            <a:r>
              <a:rPr lang="en-US" dirty="0" err="1" smtClean="0"/>
              <a:t>Xpliant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PACKET_UPDATE RouterUpdateIPv4OverEth(0)</a:t>
            </a:r>
            <a:endParaRPr lang="en-US" sz="1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  ipv4OverEthHeader.ttl = ipv4OverDot1qHeader.ttl – 1;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smtClean="0">
                <a:latin typeface="Courier New"/>
                <a:cs typeface="Courier New"/>
              </a:rPr>
              <a:t> ipv4OverEthHeader.ethHeader.sMac </a:t>
            </a:r>
            <a:r>
              <a:rPr lang="en-US" sz="1000" dirty="0">
                <a:latin typeface="Courier New"/>
                <a:cs typeface="Courier New"/>
              </a:rPr>
              <a:t>= </a:t>
            </a:r>
            <a:r>
              <a:rPr lang="en-US" sz="1000" dirty="0" err="1">
                <a:latin typeface="Courier New"/>
                <a:cs typeface="Courier New"/>
              </a:rPr>
              <a:t>ethLayer.sMac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  ipv4OverEthHeader.ethHeader.dMac </a:t>
            </a:r>
            <a:r>
              <a:rPr lang="en-US" sz="1000" dirty="0">
                <a:latin typeface="Courier New"/>
                <a:cs typeface="Courier New"/>
              </a:rPr>
              <a:t>= </a:t>
            </a:r>
            <a:r>
              <a:rPr lang="en-US" sz="1000" dirty="0" err="1" smtClean="0">
                <a:latin typeface="Courier New"/>
                <a:cs typeface="Courier New"/>
              </a:rPr>
              <a:t>ethLayer.dMac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  <a:endParaRPr lang="en-US" sz="1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  </a:t>
            </a:r>
            <a:r>
              <a:rPr lang="en-US" sz="1000" dirty="0">
                <a:latin typeface="Courier New"/>
                <a:cs typeface="Courier New"/>
              </a:rPr>
              <a:t>ENQUEUE(</a:t>
            </a:r>
            <a:r>
              <a:rPr lang="en-US" sz="1000" dirty="0" err="1">
                <a:latin typeface="Courier New"/>
                <a:cs typeface="Courier New"/>
              </a:rPr>
              <a:t>egressQueueId</a:t>
            </a:r>
            <a:r>
              <a:rPr lang="en-US" sz="1000" dirty="0">
                <a:latin typeface="Courier New"/>
                <a:cs typeface="Courier New"/>
              </a:rPr>
              <a:t>)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/>
                <a:cs typeface="Courier New"/>
              </a:rPr>
              <a:t>} // end of definition</a:t>
            </a:r>
            <a:endParaRPr lang="en-US" sz="1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Packet Update Definition:</a:t>
            </a:r>
            <a:r>
              <a:rPr lang="en-US" sz="2200" dirty="0" smtClean="0"/>
              <a:t> Router Update IP over Ethernet</a:t>
            </a:r>
            <a:endParaRPr lang="en-US" sz="220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295400" y="6610350"/>
            <a:ext cx="6629400" cy="228600"/>
          </a:xfrm>
        </p:spPr>
        <p:txBody>
          <a:bodyPr/>
          <a:lstStyle/>
          <a:p>
            <a:r>
              <a:rPr lang="en-US" dirty="0" smtClean="0"/>
              <a:t>© 2014 </a:t>
            </a:r>
            <a:r>
              <a:rPr lang="en-US" dirty="0" err="1" smtClean="0"/>
              <a:t>Xpliant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2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Its ‘Intermediate’, not high level.</a:t>
            </a:r>
          </a:p>
          <a:p>
            <a:r>
              <a:rPr lang="en-US" dirty="0" smtClean="0"/>
              <a:t>It</a:t>
            </a:r>
            <a:r>
              <a:rPr lang="fr-FR" dirty="0" smtClean="0"/>
              <a:t>’</a:t>
            </a:r>
            <a:r>
              <a:rPr lang="en-US" dirty="0" smtClean="0"/>
              <a:t>s a ‘Representation’, not a language.</a:t>
            </a:r>
          </a:p>
          <a:p>
            <a:r>
              <a:rPr lang="en-US" dirty="0" smtClean="0"/>
              <a:t>Acts as a ‘target’ for high level languages to write code for.</a:t>
            </a:r>
          </a:p>
          <a:p>
            <a:r>
              <a:rPr lang="en-US" dirty="0" smtClean="0"/>
              <a:t>Independent of high level languages and their syntaxes.</a:t>
            </a:r>
          </a:p>
          <a:p>
            <a:r>
              <a:rPr lang="en-US" dirty="0" smtClean="0"/>
              <a:t>Provides a structured ‘source’ representation for hardware compilers.</a:t>
            </a:r>
          </a:p>
          <a:p>
            <a:r>
              <a:rPr lang="en-US" dirty="0"/>
              <a:t>Independent of hardware technologies (CPU, FPGA, ASIC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 smtClean="0"/>
              <a:t>Virtualizes the device and provides </a:t>
            </a:r>
            <a:r>
              <a:rPr lang="en-US" dirty="0"/>
              <a:t>addressability into </a:t>
            </a:r>
            <a:r>
              <a:rPr lang="en-US" dirty="0" smtClean="0"/>
              <a:t>its resources.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PIFL Intermediate Representation: </a:t>
            </a:r>
            <a:r>
              <a:rPr lang="en-US" sz="2700" dirty="0" smtClean="0"/>
              <a:t>What it is</a:t>
            </a:r>
            <a:endParaRPr lang="en-US" sz="270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295400" y="6610350"/>
            <a:ext cx="6629400" cy="228600"/>
          </a:xfrm>
        </p:spPr>
        <p:txBody>
          <a:bodyPr/>
          <a:lstStyle/>
          <a:p>
            <a:r>
              <a:rPr lang="en-US" dirty="0" smtClean="0"/>
              <a:t>© 2014 </a:t>
            </a:r>
            <a:r>
              <a:rPr lang="en-US" dirty="0" err="1" smtClean="0"/>
              <a:t>Xpliant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the PIFL Language.</a:t>
            </a:r>
          </a:p>
          <a:p>
            <a:r>
              <a:rPr lang="en-US" dirty="0" smtClean="0"/>
              <a:t>The compiler architecture for PIFL.</a:t>
            </a:r>
          </a:p>
          <a:p>
            <a:r>
              <a:rPr lang="en-US" dirty="0" smtClean="0"/>
              <a:t>The generic switch forwarding model.</a:t>
            </a:r>
          </a:p>
          <a:p>
            <a:r>
              <a:rPr lang="en-US" dirty="0" smtClean="0"/>
              <a:t>Provide illustrative examples of PIFL language constructs.</a:t>
            </a:r>
          </a:p>
          <a:p>
            <a:r>
              <a:rPr lang="en-US" dirty="0" smtClean="0"/>
              <a:t>Give examples of language constructs used to define switch primitives.</a:t>
            </a:r>
          </a:p>
          <a:p>
            <a:r>
              <a:rPr lang="en-US" dirty="0" smtClean="0"/>
              <a:t>Present a schema based Intermediate Representation scheme - PIFL IR.</a:t>
            </a:r>
          </a:p>
          <a:p>
            <a:r>
              <a:rPr lang="en-US" dirty="0" smtClean="0"/>
              <a:t>Explore how PIFL IR virtualizes a switch and provides a target for high level languages to write code for.</a:t>
            </a:r>
          </a:p>
          <a:p>
            <a:r>
              <a:rPr lang="en-US" dirty="0" smtClean="0"/>
              <a:t>Examples of how switch primitives are represented in PIFL IR.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752600" y="6610350"/>
            <a:ext cx="6629400" cy="228600"/>
          </a:xfrm>
        </p:spPr>
        <p:txBody>
          <a:bodyPr/>
          <a:lstStyle/>
          <a:p>
            <a:r>
              <a:rPr lang="en-US" dirty="0" smtClean="0"/>
              <a:t>© 2014 </a:t>
            </a:r>
            <a:r>
              <a:rPr lang="en-US" dirty="0" err="1" smtClean="0"/>
              <a:t>Xpliant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Goals for this slide deck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Must allow representation of high level language code without loss of information:</a:t>
            </a:r>
          </a:p>
          <a:p>
            <a:pPr lvl="1"/>
            <a:r>
              <a:rPr lang="en-US" sz="1400" dirty="0" smtClean="0"/>
              <a:t>Must allow representation for data units (variables </a:t>
            </a:r>
            <a:r>
              <a:rPr lang="en-US" sz="1400" dirty="0"/>
              <a:t>and </a:t>
            </a:r>
            <a:r>
              <a:rPr lang="en-US" sz="1400" dirty="0" smtClean="0"/>
              <a:t>structures).</a:t>
            </a:r>
          </a:p>
          <a:p>
            <a:pPr lvl="1"/>
            <a:r>
              <a:rPr lang="en-US" sz="1400" dirty="0" smtClean="0"/>
              <a:t>Must allow representation for statements.</a:t>
            </a:r>
          </a:p>
          <a:p>
            <a:pPr lvl="1"/>
            <a:r>
              <a:rPr lang="en-US" sz="1400" dirty="0" smtClean="0"/>
              <a:t>Must allow representation for ALU operations.</a:t>
            </a:r>
            <a:endParaRPr lang="en-US" sz="1400" dirty="0"/>
          </a:p>
          <a:p>
            <a:pPr lvl="1"/>
            <a:r>
              <a:rPr lang="en-US" sz="1400" dirty="0" smtClean="0"/>
              <a:t>Must allow representation for </a:t>
            </a:r>
            <a:r>
              <a:rPr lang="en-US" sz="1400" dirty="0"/>
              <a:t>conditional execution.</a:t>
            </a:r>
          </a:p>
          <a:p>
            <a:pPr lvl="1"/>
            <a:r>
              <a:rPr lang="en-US" sz="1400" dirty="0" smtClean="0"/>
              <a:t>Must allow representation for parallel execution.</a:t>
            </a:r>
          </a:p>
          <a:p>
            <a:pPr lvl="1"/>
            <a:r>
              <a:rPr lang="en-US" sz="1400" dirty="0" smtClean="0"/>
              <a:t>Must allow representation for sequential dependencies.</a:t>
            </a:r>
          </a:p>
          <a:p>
            <a:r>
              <a:rPr lang="en-US" dirty="0" smtClean="0"/>
              <a:t>Must allow representation for switch primitives.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PIFL Intermediate Representation:</a:t>
            </a:r>
            <a:r>
              <a:rPr lang="en-US" sz="2700" dirty="0" smtClean="0"/>
              <a:t> Basic Requirements</a:t>
            </a:r>
            <a:endParaRPr lang="en-US" sz="270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295400" y="6610350"/>
            <a:ext cx="6629400" cy="228600"/>
          </a:xfrm>
        </p:spPr>
        <p:txBody>
          <a:bodyPr/>
          <a:lstStyle/>
          <a:p>
            <a:r>
              <a:rPr lang="en-US" dirty="0" smtClean="0"/>
              <a:t>© 2014 </a:t>
            </a:r>
            <a:r>
              <a:rPr lang="en-US" dirty="0" err="1" smtClean="0"/>
              <a:t>Xpliant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Must allow incremental </a:t>
            </a:r>
            <a:r>
              <a:rPr lang="en-US" dirty="0"/>
              <a:t>updates for run time redefinition of the hardware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Add a new table without affecting existing traffic.</a:t>
            </a:r>
          </a:p>
          <a:p>
            <a:pPr lvl="1"/>
            <a:r>
              <a:rPr lang="en-US" dirty="0" smtClean="0"/>
              <a:t>Add a new packet template for parser without affecting existing traffic.</a:t>
            </a:r>
          </a:p>
          <a:p>
            <a:pPr lvl="1"/>
            <a:r>
              <a:rPr lang="en-US" dirty="0" smtClean="0"/>
              <a:t>Define a new Engine to test experimental protocols in production environment.</a:t>
            </a:r>
          </a:p>
          <a:p>
            <a:pPr lvl="1"/>
            <a:r>
              <a:rPr lang="en-US" dirty="0" smtClean="0"/>
              <a:t>Hitless upgrade of an Engine by creating new  one first and switching to it.</a:t>
            </a:r>
          </a:p>
          <a:p>
            <a:pPr lvl="1"/>
            <a:r>
              <a:rPr lang="en-US" dirty="0" smtClean="0"/>
              <a:t>Create a virtual ‘slice’ of the chip using spare resources.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PIFL Intermediate Representation:</a:t>
            </a:r>
            <a:r>
              <a:rPr lang="en-US" sz="2700" dirty="0" smtClean="0"/>
              <a:t> </a:t>
            </a:r>
            <a:r>
              <a:rPr lang="en-US" sz="2200" dirty="0" err="1" smtClean="0"/>
              <a:t>AdvancedRequirements</a:t>
            </a:r>
            <a:endParaRPr lang="en-US" sz="220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295400" y="6610350"/>
            <a:ext cx="6629400" cy="228600"/>
          </a:xfrm>
        </p:spPr>
        <p:txBody>
          <a:bodyPr/>
          <a:lstStyle/>
          <a:p>
            <a:r>
              <a:rPr lang="en-US" dirty="0" smtClean="0"/>
              <a:t>© 2014 </a:t>
            </a:r>
            <a:r>
              <a:rPr lang="en-US" dirty="0" err="1" smtClean="0"/>
              <a:t>Xpliant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Must allow representation for switch primitives.</a:t>
            </a:r>
          </a:p>
          <a:p>
            <a:pPr lvl="1"/>
            <a:r>
              <a:rPr lang="en-US" sz="1400" dirty="0" smtClean="0"/>
              <a:t>Parser (PIFL provides keyword PARSER to define this primitive)</a:t>
            </a:r>
          </a:p>
          <a:p>
            <a:pPr lvl="1"/>
            <a:r>
              <a:rPr lang="en-US" sz="1400" dirty="0" smtClean="0"/>
              <a:t>Table key formatters (PIFL Ex: KEY_FORMATTER)</a:t>
            </a:r>
          </a:p>
          <a:p>
            <a:pPr lvl="1"/>
            <a:r>
              <a:rPr lang="en-US" sz="1400" dirty="0" smtClean="0"/>
              <a:t>Table lookups (PIFL Ex: LOOKUP)</a:t>
            </a:r>
          </a:p>
          <a:p>
            <a:pPr lvl="1"/>
            <a:r>
              <a:rPr lang="en-US" sz="1400" dirty="0" smtClean="0"/>
              <a:t>Post lookup processing (PIFL Ex: POST_LOOKUP)</a:t>
            </a:r>
          </a:p>
          <a:p>
            <a:pPr lvl="1"/>
            <a:r>
              <a:rPr lang="en-US" sz="1400" dirty="0" smtClean="0"/>
              <a:t>Modify packet headers (PIFL Ex: PACKET_UPDATE)</a:t>
            </a:r>
          </a:p>
          <a:p>
            <a:pPr lvl="1"/>
            <a:r>
              <a:rPr lang="en-US" sz="1400" dirty="0" smtClean="0"/>
              <a:t>Queue the packet to egress (PIFL Ex: ENQUEUE) </a:t>
            </a:r>
          </a:p>
          <a:p>
            <a:pPr lvl="1"/>
            <a:r>
              <a:rPr lang="en-US" sz="1400" dirty="0" smtClean="0"/>
              <a:t>Hash Engines (PIFL Ex: HASH)</a:t>
            </a:r>
          </a:p>
          <a:p>
            <a:pPr lvl="1"/>
            <a:r>
              <a:rPr lang="en-US" sz="1400" dirty="0" smtClean="0"/>
              <a:t>Checksum Engines (PIFL Ex: CHKSUM)</a:t>
            </a:r>
          </a:p>
          <a:p>
            <a:pPr lvl="1"/>
            <a:r>
              <a:rPr lang="en-US" sz="1400" dirty="0" smtClean="0"/>
              <a:t>The address space where packets reside  (PIFL Ex: PACKET_HEADER)</a:t>
            </a:r>
          </a:p>
          <a:p>
            <a:pPr lvl="1"/>
            <a:r>
              <a:rPr lang="en-US" sz="1400" dirty="0" smtClean="0"/>
              <a:t>The address space for preliminary packet context (PIFL Ex: STATIC_CTX)</a:t>
            </a:r>
          </a:p>
          <a:p>
            <a:pPr lvl="1"/>
            <a:r>
              <a:rPr lang="en-US" sz="1400" dirty="0" smtClean="0"/>
              <a:t>The address space for user defined packet context (PIFL Ex: DYNAMIC_CTX)</a:t>
            </a:r>
          </a:p>
          <a:p>
            <a:pPr lvl="1"/>
            <a:r>
              <a:rPr lang="en-US" sz="1400" dirty="0" smtClean="0"/>
              <a:t>The address space for layer specific data (PIFL Ex: LAYER_DATA)</a:t>
            </a:r>
          </a:p>
          <a:p>
            <a:pPr lvl="1"/>
            <a:r>
              <a:rPr lang="en-US" sz="1400" dirty="0" smtClean="0"/>
              <a:t>The address space for table definitions (PIFL Ex: TABLE)</a:t>
            </a:r>
          </a:p>
          <a:p>
            <a:pPr lvl="1"/>
            <a:r>
              <a:rPr lang="en-US" sz="1400" dirty="0" smtClean="0"/>
              <a:t>The address space for table lookup keys (PIFL Ex: KEY)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PIFL Intermediate Representation:</a:t>
            </a:r>
            <a:r>
              <a:rPr lang="en-US" sz="2700" dirty="0" smtClean="0"/>
              <a:t> Sample primitives</a:t>
            </a:r>
            <a:endParaRPr lang="en-US" sz="270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295400" y="6610350"/>
            <a:ext cx="6629400" cy="228600"/>
          </a:xfrm>
        </p:spPr>
        <p:txBody>
          <a:bodyPr/>
          <a:lstStyle/>
          <a:p>
            <a:r>
              <a:rPr lang="en-US" dirty="0" smtClean="0"/>
              <a:t>© 2014 </a:t>
            </a:r>
            <a:r>
              <a:rPr lang="en-US" dirty="0" err="1" smtClean="0"/>
              <a:t>Xpliant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6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81000" y="685800"/>
            <a:ext cx="8305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Defined as a Database Schema.</a:t>
            </a:r>
          </a:p>
          <a:p>
            <a:r>
              <a:rPr lang="en-US" dirty="0" smtClean="0"/>
              <a:t>Lets us define primitives in a consistent, table based format.</a:t>
            </a:r>
          </a:p>
          <a:p>
            <a:r>
              <a:rPr lang="en-US" dirty="0" smtClean="0"/>
              <a:t>Allows us to use transaction based updates.</a:t>
            </a:r>
          </a:p>
          <a:p>
            <a:r>
              <a:rPr lang="en-US" dirty="0" smtClean="0"/>
              <a:t>Allows incremental updates.</a:t>
            </a:r>
          </a:p>
          <a:p>
            <a:r>
              <a:rPr lang="en-US" dirty="0" smtClean="0"/>
              <a:t>Might fit in well with </a:t>
            </a:r>
            <a:r>
              <a:rPr lang="en-US" dirty="0"/>
              <a:t>O</a:t>
            </a:r>
            <a:r>
              <a:rPr lang="en-US" dirty="0" smtClean="0"/>
              <a:t>pen Flow TTPs.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1295400" y="6610350"/>
            <a:ext cx="6629400" cy="228600"/>
          </a:xfrm>
        </p:spPr>
        <p:txBody>
          <a:bodyPr/>
          <a:lstStyle/>
          <a:p>
            <a:r>
              <a:rPr lang="en-US" dirty="0" smtClean="0"/>
              <a:t>© 2014 </a:t>
            </a:r>
            <a:r>
              <a:rPr lang="en-US" dirty="0" err="1" smtClean="0"/>
              <a:t>Xpliant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PIFL Intermediate Representation: </a:t>
            </a:r>
            <a:r>
              <a:rPr lang="en-US" sz="2700" dirty="0" smtClean="0"/>
              <a:t>Benefits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14038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762000"/>
            <a:ext cx="8229600" cy="5791200"/>
          </a:xfrm>
        </p:spPr>
        <p:txBody>
          <a:bodyPr/>
          <a:lstStyle/>
          <a:p>
            <a:r>
              <a:rPr lang="en-US" dirty="0" smtClean="0"/>
              <a:t>Symbol Table: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1295400" y="6610350"/>
            <a:ext cx="6629400" cy="228600"/>
          </a:xfrm>
        </p:spPr>
        <p:txBody>
          <a:bodyPr/>
          <a:lstStyle/>
          <a:p>
            <a:r>
              <a:rPr lang="en-US" dirty="0" smtClean="0"/>
              <a:t>© 2014 </a:t>
            </a:r>
            <a:r>
              <a:rPr lang="en-US" dirty="0" err="1" smtClean="0"/>
              <a:t>Xpliant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75372"/>
            <a:ext cx="8382000" cy="3818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PIFL IR Representation for Address Spaces: </a:t>
            </a:r>
            <a:r>
              <a:rPr lang="en-US" sz="1800" dirty="0" smtClean="0"/>
              <a:t>Symbol Tables.</a:t>
            </a:r>
            <a:endParaRPr lang="en-US" sz="18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292866"/>
              </p:ext>
            </p:extLst>
          </p:nvPr>
        </p:nvGraphicFramePr>
        <p:xfrm>
          <a:off x="609600" y="2057400"/>
          <a:ext cx="80010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3581400"/>
                <a:gridCol w="1600200"/>
                <a:gridCol w="914400"/>
                <a:gridCol w="12192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Primitive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StartBit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BitLength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ipv4OverDot1qHeader.dot1qHeader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Packet Header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IPOverEthTemplate.ipLayer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Layer Data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ipv4OverEthHeader.dip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Packet Header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ingressPort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ingressPort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  <a:cs typeface="Courier New"/>
                        </a:rPr>
                        <a:t>IPv4UcRouteTable</a:t>
                      </a:r>
                      <a:r>
                        <a:rPr lang="en-US" dirty="0" smtClean="0">
                          <a:latin typeface="+mn-lt"/>
                        </a:rPr>
                        <a:t>.egressInterface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Tables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69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685800"/>
            <a:ext cx="8305800" cy="5867400"/>
          </a:xfrm>
        </p:spPr>
        <p:txBody>
          <a:bodyPr/>
          <a:lstStyle/>
          <a:p>
            <a:r>
              <a:rPr lang="en-US" dirty="0" smtClean="0"/>
              <a:t>For Copy of fields</a:t>
            </a:r>
          </a:p>
          <a:p>
            <a:pPr lvl="1"/>
            <a:r>
              <a:rPr lang="en-US" dirty="0" smtClean="0"/>
              <a:t>We use prefix (Polish) notation. This is standard and unambiguous:</a:t>
            </a:r>
          </a:p>
          <a:p>
            <a:pPr lvl="2"/>
            <a:r>
              <a:rPr lang="en-US" dirty="0" err="1" smtClean="0"/>
              <a:t>Ip.protocol</a:t>
            </a:r>
            <a:r>
              <a:rPr lang="en-US" dirty="0" smtClean="0"/>
              <a:t> = 89 </a:t>
            </a:r>
            <a:r>
              <a:rPr lang="en-US" dirty="0" smtClean="0">
                <a:sym typeface="Wingdings"/>
              </a:rPr>
              <a:t></a:t>
            </a:r>
          </a:p>
          <a:p>
            <a:pPr lvl="2"/>
            <a:endParaRPr lang="en-US" dirty="0">
              <a:sym typeface="Wingdings"/>
            </a:endParaRPr>
          </a:p>
          <a:p>
            <a:pPr lvl="2"/>
            <a:endParaRPr lang="en-US" dirty="0" smtClean="0">
              <a:sym typeface="Wingdings"/>
            </a:endParaRPr>
          </a:p>
          <a:p>
            <a:pPr lvl="2"/>
            <a:r>
              <a:rPr lang="en-US" dirty="0" smtClean="0">
                <a:sym typeface="Wingdings"/>
              </a:rPr>
              <a:t> </a:t>
            </a:r>
          </a:p>
          <a:p>
            <a:r>
              <a:rPr lang="en-US" dirty="0" smtClean="0"/>
              <a:t>ALU Operations</a:t>
            </a:r>
          </a:p>
          <a:p>
            <a:pPr lvl="1"/>
            <a:r>
              <a:rPr lang="en-US" dirty="0" smtClean="0"/>
              <a:t>Same as above. We use prefix notation.</a:t>
            </a:r>
          </a:p>
          <a:p>
            <a:pPr lvl="2"/>
            <a:r>
              <a:rPr lang="en-US" dirty="0" err="1" smtClean="0"/>
              <a:t>Ip.ttl</a:t>
            </a:r>
            <a:r>
              <a:rPr lang="en-US" dirty="0" smtClean="0"/>
              <a:t> = </a:t>
            </a:r>
            <a:r>
              <a:rPr lang="en-US" dirty="0" err="1" smtClean="0"/>
              <a:t>ip.ttl</a:t>
            </a:r>
            <a:r>
              <a:rPr lang="en-US" dirty="0" smtClean="0"/>
              <a:t> – 1 </a:t>
            </a:r>
            <a:r>
              <a:rPr lang="en-US" dirty="0" smtClean="0">
                <a:sym typeface="Wingdings"/>
              </a:rPr>
              <a:t>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1295400" y="6610350"/>
            <a:ext cx="6629400" cy="228600"/>
          </a:xfrm>
        </p:spPr>
        <p:txBody>
          <a:bodyPr/>
          <a:lstStyle/>
          <a:p>
            <a:r>
              <a:rPr lang="en-US" dirty="0" smtClean="0"/>
              <a:t>© 2014 </a:t>
            </a:r>
            <a:r>
              <a:rPr lang="en-US" dirty="0" err="1" smtClean="0"/>
              <a:t>Xpliant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PIFL IR Representation for Operations: </a:t>
            </a:r>
            <a:r>
              <a:rPr lang="en-US" sz="2700" dirty="0" smtClean="0"/>
              <a:t>Prefix Stacks</a:t>
            </a:r>
            <a:endParaRPr lang="en-US" sz="27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31544"/>
              </p:ext>
            </p:extLst>
          </p:nvPr>
        </p:nvGraphicFramePr>
        <p:xfrm>
          <a:off x="3200400" y="2067560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Ip.protocol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268754"/>
              </p:ext>
            </p:extLst>
          </p:nvPr>
        </p:nvGraphicFramePr>
        <p:xfrm>
          <a:off x="3200400" y="4658360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249"/>
                <a:gridCol w="1275471"/>
                <a:gridCol w="788305"/>
                <a:gridCol w="1162415"/>
                <a:gridCol w="975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Ip.ttl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Ip.ttl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21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1295400" y="6610350"/>
            <a:ext cx="6629400" cy="228600"/>
          </a:xfrm>
        </p:spPr>
        <p:txBody>
          <a:bodyPr/>
          <a:lstStyle/>
          <a:p>
            <a:r>
              <a:rPr lang="en-US" dirty="0" smtClean="0"/>
              <a:t>© 2014 </a:t>
            </a:r>
            <a:r>
              <a:rPr lang="en-US" dirty="0" err="1" smtClean="0"/>
              <a:t>Xpliant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PIFL IR Representation of Prefix </a:t>
            </a:r>
            <a:r>
              <a:rPr lang="en-US" dirty="0"/>
              <a:t>S</a:t>
            </a:r>
            <a:r>
              <a:rPr lang="en-US" dirty="0" smtClean="0"/>
              <a:t>tacks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859512"/>
              </p:ext>
            </p:extLst>
          </p:nvPr>
        </p:nvGraphicFramePr>
        <p:xfrm>
          <a:off x="838200" y="1295400"/>
          <a:ext cx="70866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2400300"/>
                <a:gridCol w="1676400"/>
                <a:gridCol w="990600"/>
                <a:gridCol w="12192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Primitive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NextElem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ipv4Header.protocol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Packet</a:t>
                      </a:r>
                      <a:r>
                        <a:rPr lang="en-US" baseline="0" dirty="0" smtClean="0"/>
                        <a:t> Header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231480"/>
              </p:ext>
            </p:extLst>
          </p:nvPr>
        </p:nvGraphicFramePr>
        <p:xfrm>
          <a:off x="838200" y="3810000"/>
          <a:ext cx="70866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2095500"/>
                <a:gridCol w="1676400"/>
                <a:gridCol w="1295400"/>
                <a:gridCol w="12192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Primitive Type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NextElem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ipv4Header.ttl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Packet Header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ipv4Header.ttl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Packet Header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0" y="3352800"/>
            <a:ext cx="337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ipv4Header.ttl = ipv4Header.ttl - 1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29000" y="849868"/>
            <a:ext cx="257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ipv4Header.protocol =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1295400" y="6610350"/>
            <a:ext cx="6629400" cy="228600"/>
          </a:xfrm>
        </p:spPr>
        <p:txBody>
          <a:bodyPr/>
          <a:lstStyle/>
          <a:p>
            <a:r>
              <a:rPr lang="en-US" dirty="0" smtClean="0"/>
              <a:t>© 2014 </a:t>
            </a:r>
            <a:r>
              <a:rPr lang="en-US" dirty="0" err="1" smtClean="0"/>
              <a:t>Xpliant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Grouping of Statements into Code Blocks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633007"/>
              </p:ext>
            </p:extLst>
          </p:nvPr>
        </p:nvGraphicFramePr>
        <p:xfrm>
          <a:off x="838200" y="2026920"/>
          <a:ext cx="70866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2400300"/>
                <a:gridCol w="1371600"/>
                <a:gridCol w="1295400"/>
                <a:gridCol w="12192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Symbol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Primitive Type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Value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NextElem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=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Operator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ipv4Header.protocol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Packet Header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89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Constant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89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=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Operator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ipv4Header.ttl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Packet Header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115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Operator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ipv4Header.ttl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Packet</a:t>
                      </a:r>
                      <a:r>
                        <a:rPr lang="en-US" sz="1400" baseline="0" dirty="0" smtClean="0"/>
                        <a:t> Header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115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Constant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statement0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Statement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statement1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Statement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6010" y="777359"/>
            <a:ext cx="84231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Statements can be linked together into Code Blocks using recursive </a:t>
            </a:r>
            <a:r>
              <a:rPr lang="en-US" sz="1400" dirty="0"/>
              <a:t>definitions </a:t>
            </a:r>
            <a:r>
              <a:rPr lang="en-US" sz="1400" dirty="0" smtClean="0"/>
              <a:t>using </a:t>
            </a:r>
            <a:r>
              <a:rPr lang="en-US" sz="1400" dirty="0"/>
              <a:t>Type value of ‘Code</a:t>
            </a:r>
            <a:r>
              <a:rPr lang="en-US" sz="1400" dirty="0" smtClean="0"/>
              <a:t>’.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The ID 10 below represents {ipv4Header.protocol = 89; ipv4Header.ttl = ipv4Header.ttl - 1}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Code Blocks can be further nested into bigger code blocks the same way.</a:t>
            </a:r>
          </a:p>
        </p:txBody>
      </p:sp>
    </p:spTree>
    <p:extLst>
      <p:ext uri="{BB962C8B-B14F-4D97-AF65-F5344CB8AC3E}">
        <p14:creationId xmlns:p14="http://schemas.microsoft.com/office/powerpoint/2010/main" val="186721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1295400" y="6610350"/>
            <a:ext cx="6629400" cy="228600"/>
          </a:xfrm>
        </p:spPr>
        <p:txBody>
          <a:bodyPr/>
          <a:lstStyle/>
          <a:p>
            <a:r>
              <a:rPr lang="en-US" dirty="0" smtClean="0"/>
              <a:t>© 2014 </a:t>
            </a:r>
            <a:r>
              <a:rPr lang="en-US" dirty="0" err="1" smtClean="0"/>
              <a:t>Xpliant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Representation </a:t>
            </a:r>
            <a:r>
              <a:rPr lang="en-US" dirty="0" smtClean="0"/>
              <a:t>for prefix stack for Conditions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569893"/>
            <a:ext cx="8738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ID 1 in the table below represents the </a:t>
            </a:r>
            <a:r>
              <a:rPr lang="en-US" sz="1400" dirty="0" smtClean="0"/>
              <a:t>following logical expression:</a:t>
            </a:r>
            <a:endParaRPr lang="en-US" sz="1400" dirty="0"/>
          </a:p>
          <a:p>
            <a:r>
              <a:rPr lang="en-US" sz="1400" dirty="0" smtClean="0"/>
              <a:t>(((packet.isIPv4 == true) &amp;&amp; (ipv4Header.protocol == 2)) || ((packet.isIPv6 == true) &amp;</a:t>
            </a:r>
            <a:r>
              <a:rPr lang="en-US" sz="1400" dirty="0"/>
              <a:t>&amp; </a:t>
            </a:r>
            <a:r>
              <a:rPr lang="en-US" sz="1400" dirty="0" smtClean="0"/>
              <a:t>(ipv6Header.protocol </a:t>
            </a:r>
            <a:r>
              <a:rPr lang="en-US" sz="1400" dirty="0"/>
              <a:t>== </a:t>
            </a:r>
            <a:r>
              <a:rPr lang="en-US" sz="1400" dirty="0" smtClean="0"/>
              <a:t>1)))</a:t>
            </a:r>
          </a:p>
          <a:p>
            <a:r>
              <a:rPr lang="en-US" sz="1400" dirty="0" smtClean="0"/>
              <a:t>The Prefix notation of the above expression is give below:</a:t>
            </a:r>
            <a:endParaRPr lang="en-US" sz="800" dirty="0" smtClean="0"/>
          </a:p>
          <a:p>
            <a:r>
              <a:rPr lang="en-US" sz="1400" dirty="0" smtClean="0"/>
              <a:t>||, &amp;&amp;, ==, packet.isIPv4, true, ==, ipv4Header.protocol, 2, &amp;&amp;, ==, packet.isIPv6, true, ==, ipv6Header.protocol, 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34845"/>
              </p:ext>
            </p:extLst>
          </p:nvPr>
        </p:nvGraphicFramePr>
        <p:xfrm>
          <a:off x="609600" y="1523984"/>
          <a:ext cx="7086601" cy="5029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2400300"/>
                <a:gridCol w="1371600"/>
                <a:gridCol w="1295400"/>
                <a:gridCol w="1219201"/>
              </a:tblGrid>
              <a:tr h="314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Symbol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Primitive Type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Value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NextElem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4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||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Operator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4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&amp;&amp;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Operator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4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==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Operator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4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packet.isIPv4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Layer Data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4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true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Constant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4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==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Operator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4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ipv4Header.protocol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Layer Data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4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Constant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4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&amp;&amp;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Operator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4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==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Operator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4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packet.isIPv6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Layer Data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4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true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Constant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4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==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Operator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4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ipv6Header.protocol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Layer Data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4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Constant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15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1295400" y="6610350"/>
            <a:ext cx="6629400" cy="228600"/>
          </a:xfrm>
        </p:spPr>
        <p:txBody>
          <a:bodyPr/>
          <a:lstStyle/>
          <a:p>
            <a:r>
              <a:rPr lang="en-US" dirty="0" smtClean="0"/>
              <a:t>© 2014 </a:t>
            </a:r>
            <a:r>
              <a:rPr lang="en-US" dirty="0" err="1" smtClean="0"/>
              <a:t>Xpliant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Nesting of Conditions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02608"/>
              </p:ext>
            </p:extLst>
          </p:nvPr>
        </p:nvGraphicFramePr>
        <p:xfrm>
          <a:off x="609600" y="2133584"/>
          <a:ext cx="7086601" cy="2828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2400300"/>
                <a:gridCol w="1371600"/>
                <a:gridCol w="1295400"/>
                <a:gridCol w="1219201"/>
              </a:tblGrid>
              <a:tr h="314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Symbol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Primitive Type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Value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NextElem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4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==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Operator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4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packet.isIPv4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Layer Data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4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true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Constant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4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==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Operator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4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ipv4Header.protocol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Layer Data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4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Constant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4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Condition1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Condition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4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Condition2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Condition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6010" y="777359"/>
            <a:ext cx="8423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Nested Conditions can be expressed by recursive definitions using Type value of ‘Condition’. The individual ‘Condition’s connected together using ‘&amp;&amp;’.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means that all of the ‘Condition’s in the list must evaluate to ‘true’ in order to make the nested condition ‘true’.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5334000"/>
            <a:ext cx="7860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 condition id 7 above recursively evaluates to: ((packet.isIPv4 == true) &amp;&amp; (ipv4Header.protocol == 2))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765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>
          <a:xfrm>
            <a:off x="1295400" y="6610350"/>
            <a:ext cx="6629400" cy="228600"/>
          </a:xfrm>
        </p:spPr>
        <p:txBody>
          <a:bodyPr/>
          <a:lstStyle/>
          <a:p>
            <a:r>
              <a:rPr lang="en-US" dirty="0" smtClean="0"/>
              <a:t>© 2014 </a:t>
            </a:r>
            <a:r>
              <a:rPr lang="en-US" dirty="0" err="1" smtClean="0"/>
              <a:t>Xpliant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PIFL Architecture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52800" y="1777424"/>
            <a:ext cx="1905000" cy="180397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58859" y="990600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High Level Language</a:t>
            </a:r>
            <a:endParaRPr lang="en-US" sz="1600" dirty="0"/>
          </a:p>
        </p:txBody>
      </p:sp>
      <p:sp>
        <p:nvSpPr>
          <p:cNvPr id="8" name="Down Arrow 7"/>
          <p:cNvSpPr/>
          <p:nvPr/>
        </p:nvSpPr>
        <p:spPr>
          <a:xfrm>
            <a:off x="3962400" y="1422976"/>
            <a:ext cx="609600" cy="1524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81400" y="1828800"/>
            <a:ext cx="139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Front </a:t>
            </a:r>
            <a:r>
              <a:rPr lang="en-US" sz="1200" dirty="0" smtClean="0"/>
              <a:t>End </a:t>
            </a:r>
            <a:r>
              <a:rPr lang="en-US" sz="1200" dirty="0"/>
              <a:t>Compiler 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3962400" y="2209800"/>
            <a:ext cx="609600" cy="1524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3962400" y="2895600"/>
            <a:ext cx="609600" cy="1524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962400" y="3733800"/>
            <a:ext cx="609600" cy="1524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26475" y="3962400"/>
            <a:ext cx="1272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Hardware data</a:t>
            </a:r>
            <a:endParaRPr lang="en-US" sz="1400" dirty="0"/>
          </a:p>
        </p:txBody>
      </p:sp>
      <p:pic>
        <p:nvPicPr>
          <p:cNvPr id="5" name="Picture 4" descr="Cisco-Router-Commands-image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724400"/>
            <a:ext cx="1019805" cy="850900"/>
          </a:xfrm>
          <a:prstGeom prst="rect">
            <a:avLst/>
          </a:prstGeom>
        </p:spPr>
      </p:pic>
      <p:sp>
        <p:nvSpPr>
          <p:cNvPr id="33" name="Down Arrow 32"/>
          <p:cNvSpPr/>
          <p:nvPr/>
        </p:nvSpPr>
        <p:spPr>
          <a:xfrm>
            <a:off x="3962400" y="4419600"/>
            <a:ext cx="609600" cy="1524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62400" y="2466201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PIFL IR 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578755" y="3152001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Back End </a:t>
            </a:r>
            <a:r>
              <a:rPr lang="en-US" sz="1200" dirty="0"/>
              <a:t>Compiler </a:t>
            </a:r>
          </a:p>
        </p:txBody>
      </p:sp>
    </p:spTree>
    <p:extLst>
      <p:ext uri="{BB962C8B-B14F-4D97-AF65-F5344CB8AC3E}">
        <p14:creationId xmlns:p14="http://schemas.microsoft.com/office/powerpoint/2010/main" val="798713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685800"/>
            <a:ext cx="8534400" cy="381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Threads can be represented as code blocks and conditions to execute them: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1295400" y="6610350"/>
            <a:ext cx="6629400" cy="228600"/>
          </a:xfrm>
        </p:spPr>
        <p:txBody>
          <a:bodyPr/>
          <a:lstStyle/>
          <a:p>
            <a:r>
              <a:rPr lang="en-US" dirty="0" smtClean="0"/>
              <a:t>© 2014 </a:t>
            </a:r>
            <a:r>
              <a:rPr lang="en-US" dirty="0" err="1" smtClean="0"/>
              <a:t>Xpliant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PIFL IR Representation for Control Flow: </a:t>
            </a:r>
            <a:r>
              <a:rPr lang="en-US" sz="2700" dirty="0" smtClean="0"/>
              <a:t>Threads</a:t>
            </a:r>
            <a:endParaRPr lang="en-US" sz="2700" dirty="0"/>
          </a:p>
        </p:txBody>
      </p:sp>
      <p:sp>
        <p:nvSpPr>
          <p:cNvPr id="7" name="Rectangle 6"/>
          <p:cNvSpPr/>
          <p:nvPr/>
        </p:nvSpPr>
        <p:spPr>
          <a:xfrm>
            <a:off x="1066800" y="1143000"/>
            <a:ext cx="609600" cy="609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1261646"/>
            <a:ext cx="460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</a:t>
            </a:r>
            <a:r>
              <a:rPr lang="en-US" sz="800" dirty="0" smtClean="0"/>
              <a:t>ode </a:t>
            </a:r>
          </a:p>
          <a:p>
            <a:r>
              <a:rPr lang="en-US" sz="800" dirty="0" smtClean="0"/>
              <a:t>Block0</a:t>
            </a:r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1066800" y="1905000"/>
            <a:ext cx="609600" cy="609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2023646"/>
            <a:ext cx="460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Code </a:t>
            </a:r>
          </a:p>
          <a:p>
            <a:r>
              <a:rPr lang="en-US" sz="800" dirty="0" smtClean="0"/>
              <a:t>Block1</a:t>
            </a:r>
            <a:endParaRPr lang="en-US" sz="800" dirty="0"/>
          </a:p>
        </p:txBody>
      </p: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>
            <a:off x="1371600" y="1752600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057400" y="1143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9400" y="1143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81400" y="1143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57400" y="1447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19400" y="1447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676400" y="12192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76400" y="1524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67000" y="1219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667000" y="1524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429000" y="1219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057400" y="1981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19400" y="1981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057400" y="2286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19400" y="2286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81400" y="2286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76400" y="2057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676400" y="23622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667000" y="2057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667000" y="2362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429000" y="2362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57400" y="1143000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Condition0</a:t>
            </a:r>
            <a:endParaRPr 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2819400" y="1143000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Condition1</a:t>
            </a:r>
            <a:endParaRPr 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3544669" y="1143000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Condition2</a:t>
            </a:r>
            <a:endParaRPr 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2057400" y="1447800"/>
            <a:ext cx="673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Statement0</a:t>
            </a:r>
            <a:endParaRPr 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2819400" y="1447800"/>
            <a:ext cx="673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Statement1</a:t>
            </a:r>
            <a:endParaRPr 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2057400" y="1994356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Condition0</a:t>
            </a:r>
            <a:endParaRPr 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2819400" y="1994356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Condition1</a:t>
            </a:r>
            <a:endParaRPr 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3544669" y="2286000"/>
            <a:ext cx="673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Statement2</a:t>
            </a:r>
            <a:endParaRPr 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2057400" y="2299156"/>
            <a:ext cx="673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Statement0</a:t>
            </a:r>
            <a:endParaRPr 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2819400" y="2299156"/>
            <a:ext cx="673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Statement1</a:t>
            </a:r>
            <a:endParaRPr lang="en-US" sz="800" dirty="0"/>
          </a:p>
        </p:txBody>
      </p:sp>
      <p:sp>
        <p:nvSpPr>
          <p:cNvPr id="63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2743200"/>
            <a:ext cx="8534400" cy="35052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The code blocks will represent sequentially executed code blocks in the source code.</a:t>
            </a:r>
          </a:p>
          <a:p>
            <a:r>
              <a:rPr lang="en-US" dirty="0" smtClean="0"/>
              <a:t>Each code block has a list of statements that constitute the code block.</a:t>
            </a:r>
          </a:p>
          <a:p>
            <a:r>
              <a:rPr lang="en-US" dirty="0" smtClean="0"/>
              <a:t>Code blocks can be nested.</a:t>
            </a:r>
          </a:p>
          <a:p>
            <a:r>
              <a:rPr lang="en-US" dirty="0" smtClean="0"/>
              <a:t>For if() blocks, the block can be tagged with a list of conditions that needs to be satisfied for the block to be executed.</a:t>
            </a:r>
          </a:p>
          <a:p>
            <a:r>
              <a:rPr lang="en-US" dirty="0" smtClean="0"/>
              <a:t>The conditions list for the first block can denote the preconditions for executing the thread, if any.</a:t>
            </a:r>
          </a:p>
        </p:txBody>
      </p:sp>
    </p:spTree>
    <p:extLst>
      <p:ext uri="{BB962C8B-B14F-4D97-AF65-F5344CB8AC3E}">
        <p14:creationId xmlns:p14="http://schemas.microsoft.com/office/powerpoint/2010/main" val="17868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1295400" y="6610350"/>
            <a:ext cx="6629400" cy="228600"/>
          </a:xfrm>
        </p:spPr>
        <p:txBody>
          <a:bodyPr/>
          <a:lstStyle/>
          <a:p>
            <a:r>
              <a:rPr lang="en-US" dirty="0" smtClean="0"/>
              <a:t>© 2014 </a:t>
            </a:r>
            <a:r>
              <a:rPr lang="en-US" dirty="0" err="1" smtClean="0"/>
              <a:t>Xpliant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PIFL IR Representation </a:t>
            </a:r>
            <a:r>
              <a:rPr lang="en-US" dirty="0"/>
              <a:t>for </a:t>
            </a:r>
            <a:r>
              <a:rPr lang="en-US" dirty="0" smtClean="0"/>
              <a:t>a Thread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963087"/>
              </p:ext>
            </p:extLst>
          </p:nvPr>
        </p:nvGraphicFramePr>
        <p:xfrm>
          <a:off x="609599" y="1955800"/>
          <a:ext cx="8001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1"/>
                <a:gridCol w="1295400"/>
                <a:gridCol w="1676399"/>
                <a:gridCol w="1600200"/>
                <a:gridCol w="1600200"/>
                <a:gridCol w="12192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Primitive Type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StatementIdx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ConditionIdx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NextElem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codeBlock0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Statement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codeBlock1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Statement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codeBlock2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Statement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KeyBuild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 Formatter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12706" y="1248153"/>
            <a:ext cx="67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following represents a Thread of primitive type Key Formatter.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8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685800"/>
            <a:ext cx="8382000" cy="5867400"/>
          </a:xfrm>
        </p:spPr>
        <p:txBody>
          <a:bodyPr/>
          <a:lstStyle/>
          <a:p>
            <a:pPr algn="ctr"/>
            <a:endParaRPr lang="en-US" sz="6000" dirty="0" smtClean="0"/>
          </a:p>
          <a:p>
            <a:pPr algn="ctr"/>
            <a:endParaRPr lang="en-US" sz="6000" dirty="0"/>
          </a:p>
          <a:p>
            <a:pPr marL="0" indent="0" algn="ctr">
              <a:buNone/>
            </a:pPr>
            <a:r>
              <a:rPr lang="en-US" sz="6000" dirty="0" smtClean="0"/>
              <a:t>Thank You!</a:t>
            </a:r>
            <a:endParaRPr lang="en-US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1295400" y="6610350"/>
            <a:ext cx="6629400" cy="228600"/>
          </a:xfrm>
        </p:spPr>
        <p:txBody>
          <a:bodyPr/>
          <a:lstStyle/>
          <a:p>
            <a:r>
              <a:rPr lang="en-US" dirty="0" smtClean="0"/>
              <a:t>© 2014 </a:t>
            </a:r>
            <a:r>
              <a:rPr lang="en-US" dirty="0" err="1" smtClean="0"/>
              <a:t>Xpliant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>
          <a:xfrm>
            <a:off x="1295400" y="6610350"/>
            <a:ext cx="6629400" cy="228600"/>
          </a:xfrm>
        </p:spPr>
        <p:txBody>
          <a:bodyPr/>
          <a:lstStyle/>
          <a:p>
            <a:r>
              <a:rPr lang="en-US" dirty="0" smtClean="0"/>
              <a:t>© 2014 </a:t>
            </a:r>
            <a:r>
              <a:rPr lang="en-US" dirty="0" err="1" smtClean="0"/>
              <a:t>Xpliant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Generic Switch Forwarding Model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1000" y="990600"/>
            <a:ext cx="381000" cy="16764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6200000">
            <a:off x="-76200" y="1752600"/>
            <a:ext cx="609600" cy="1524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1113" y="1511575"/>
            <a:ext cx="430887" cy="62202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600" dirty="0" smtClean="0"/>
              <a:t>Parser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990600" y="1066800"/>
            <a:ext cx="914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90600" y="1066800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Format Key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990600" y="1447800"/>
            <a:ext cx="914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90600" y="1447800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Format Key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990600" y="2362200"/>
            <a:ext cx="914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90600" y="2362200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Format Key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1676400"/>
            <a:ext cx="242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33600" y="1066800"/>
            <a:ext cx="914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075230" y="1066800"/>
            <a:ext cx="1019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Lookup Table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2133600" y="1447800"/>
            <a:ext cx="914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075230" y="1447800"/>
            <a:ext cx="1019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Lookup Table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2133600" y="2362200"/>
            <a:ext cx="914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075230" y="2362200"/>
            <a:ext cx="1019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Lookup Table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438400" y="1676400"/>
            <a:ext cx="242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5" name="Down Arrow 34"/>
          <p:cNvSpPr/>
          <p:nvPr/>
        </p:nvSpPr>
        <p:spPr>
          <a:xfrm rot="16200000">
            <a:off x="762000" y="1143000"/>
            <a:ext cx="228600" cy="762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16200000">
            <a:off x="762000" y="1524000"/>
            <a:ext cx="228600" cy="762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16200000">
            <a:off x="762000" y="2438400"/>
            <a:ext cx="228600" cy="762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16200000">
            <a:off x="1905000" y="1143001"/>
            <a:ext cx="228600" cy="762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905000" y="1524001"/>
            <a:ext cx="228600" cy="762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16200000">
            <a:off x="1905000" y="2438401"/>
            <a:ext cx="228600" cy="762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76601" y="1066800"/>
            <a:ext cx="914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200400" y="1066800"/>
            <a:ext cx="1083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Process Result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3276601" y="1447800"/>
            <a:ext cx="914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186110" y="1447800"/>
            <a:ext cx="1083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Process Result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3276601" y="2362200"/>
            <a:ext cx="914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186110" y="2362200"/>
            <a:ext cx="1083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Process Result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581401" y="1676400"/>
            <a:ext cx="242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8" name="Down Arrow 47"/>
          <p:cNvSpPr/>
          <p:nvPr/>
        </p:nvSpPr>
        <p:spPr>
          <a:xfrm rot="16200000">
            <a:off x="3048001" y="1143001"/>
            <a:ext cx="228600" cy="762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/>
          <p:cNvSpPr/>
          <p:nvPr/>
        </p:nvSpPr>
        <p:spPr>
          <a:xfrm rot="16200000">
            <a:off x="3048001" y="1524001"/>
            <a:ext cx="228600" cy="762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16200000">
            <a:off x="3048001" y="2438401"/>
            <a:ext cx="228600" cy="762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458200" y="990600"/>
            <a:ext cx="381000" cy="16764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39090" y="964873"/>
            <a:ext cx="400110" cy="171543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400" dirty="0" smtClean="0"/>
              <a:t>Update/Queue Packet</a:t>
            </a:r>
            <a:endParaRPr lang="en-US" sz="1400" dirty="0"/>
          </a:p>
        </p:txBody>
      </p:sp>
      <p:sp>
        <p:nvSpPr>
          <p:cNvPr id="53" name="Down Arrow 52"/>
          <p:cNvSpPr/>
          <p:nvPr/>
        </p:nvSpPr>
        <p:spPr>
          <a:xfrm rot="16200000">
            <a:off x="8686800" y="1752600"/>
            <a:ext cx="609600" cy="1524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012200" y="1066800"/>
            <a:ext cx="914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012200" y="1066800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Format Key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5012200" y="1447800"/>
            <a:ext cx="914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012200" y="1447800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Format Key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5012200" y="2362200"/>
            <a:ext cx="914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012200" y="2362200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Format Key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317000" y="1676400"/>
            <a:ext cx="242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155200" y="1066800"/>
            <a:ext cx="914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096830" y="1066800"/>
            <a:ext cx="1019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Lookup Table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6155200" y="1447800"/>
            <a:ext cx="914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096830" y="1447800"/>
            <a:ext cx="1019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Lookup Table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6155200" y="2362200"/>
            <a:ext cx="914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096830" y="2362200"/>
            <a:ext cx="1019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Lookup Table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6460000" y="1676400"/>
            <a:ext cx="242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68" name="Down Arrow 67"/>
          <p:cNvSpPr/>
          <p:nvPr/>
        </p:nvSpPr>
        <p:spPr>
          <a:xfrm rot="16200000">
            <a:off x="4191000" y="1143000"/>
            <a:ext cx="228600" cy="762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wn Arrow 68"/>
          <p:cNvSpPr/>
          <p:nvPr/>
        </p:nvSpPr>
        <p:spPr>
          <a:xfrm rot="16200000">
            <a:off x="4191000" y="1524000"/>
            <a:ext cx="228600" cy="762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/>
          <p:cNvSpPr/>
          <p:nvPr/>
        </p:nvSpPr>
        <p:spPr>
          <a:xfrm rot="16200000">
            <a:off x="4191000" y="2438400"/>
            <a:ext cx="228600" cy="762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wn Arrow 70"/>
          <p:cNvSpPr/>
          <p:nvPr/>
        </p:nvSpPr>
        <p:spPr>
          <a:xfrm rot="16200000">
            <a:off x="5926600" y="1143001"/>
            <a:ext cx="228600" cy="762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wn Arrow 71"/>
          <p:cNvSpPr/>
          <p:nvPr/>
        </p:nvSpPr>
        <p:spPr>
          <a:xfrm rot="16200000">
            <a:off x="5926600" y="1524001"/>
            <a:ext cx="228600" cy="762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/>
          <p:cNvSpPr/>
          <p:nvPr/>
        </p:nvSpPr>
        <p:spPr>
          <a:xfrm rot="16200000">
            <a:off x="5926600" y="2438401"/>
            <a:ext cx="228600" cy="762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298201" y="1066800"/>
            <a:ext cx="914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222000" y="1066800"/>
            <a:ext cx="1083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Process Result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7298201" y="1447800"/>
            <a:ext cx="914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207710" y="1447800"/>
            <a:ext cx="1083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Process Result</a:t>
            </a:r>
            <a:endParaRPr lang="en-US" sz="1200" dirty="0"/>
          </a:p>
        </p:txBody>
      </p:sp>
      <p:sp>
        <p:nvSpPr>
          <p:cNvPr id="78" name="Rectangle 77"/>
          <p:cNvSpPr/>
          <p:nvPr/>
        </p:nvSpPr>
        <p:spPr>
          <a:xfrm>
            <a:off x="7298201" y="2362200"/>
            <a:ext cx="914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207710" y="2362200"/>
            <a:ext cx="1083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Process Result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7603001" y="1676400"/>
            <a:ext cx="242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81" name="Down Arrow 80"/>
          <p:cNvSpPr/>
          <p:nvPr/>
        </p:nvSpPr>
        <p:spPr>
          <a:xfrm rot="16200000">
            <a:off x="7069601" y="1143001"/>
            <a:ext cx="228600" cy="762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Down Arrow 81"/>
          <p:cNvSpPr/>
          <p:nvPr/>
        </p:nvSpPr>
        <p:spPr>
          <a:xfrm rot="16200000">
            <a:off x="7069601" y="1524001"/>
            <a:ext cx="228600" cy="762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own Arrow 82"/>
          <p:cNvSpPr/>
          <p:nvPr/>
        </p:nvSpPr>
        <p:spPr>
          <a:xfrm rot="16200000">
            <a:off x="7069601" y="2438401"/>
            <a:ext cx="228600" cy="762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/>
          <p:cNvSpPr/>
          <p:nvPr/>
        </p:nvSpPr>
        <p:spPr>
          <a:xfrm rot="16200000">
            <a:off x="8229600" y="1143000"/>
            <a:ext cx="228600" cy="762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 rot="16200000">
            <a:off x="8229600" y="1524000"/>
            <a:ext cx="228600" cy="762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 rot="16200000">
            <a:off x="8229600" y="2438400"/>
            <a:ext cx="228600" cy="762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95800" y="91440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496246" y="1307068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496246" y="2221468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3048000"/>
            <a:ext cx="796884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Incoming packet gets parsed and classified.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Keys into tables are formed depending on packet meta data, possibly in parallel.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Tables are looked up, possibly in parallel.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The results are processed, possibly merging results from different lookups.</a:t>
            </a:r>
          </a:p>
          <a:p>
            <a:r>
              <a:rPr lang="en-US" dirty="0"/>
              <a:t> </a:t>
            </a:r>
            <a:r>
              <a:rPr lang="en-US" dirty="0" smtClean="0"/>
              <a:t>     During this stage: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 smtClean="0"/>
              <a:t>States and Table entries can get updated.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 smtClean="0"/>
              <a:t>Packet can be acted upon. (Dropped, Forwarded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 smtClean="0"/>
              <a:t>Packets can get replicated.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Multiple stages of lookups/processing can be defined.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Packets can be modified/appended/truncated.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/>
              <a:t>Packets </a:t>
            </a:r>
            <a:r>
              <a:rPr lang="en-US" dirty="0" smtClean="0"/>
              <a:t>can be </a:t>
            </a:r>
            <a:r>
              <a:rPr lang="en-US" dirty="0"/>
              <a:t>queued to go out based on available data.</a:t>
            </a:r>
          </a:p>
          <a:p>
            <a:pPr marL="285750" indent="-285750">
              <a:buFont typeface="Wingdings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5785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Level Language.</a:t>
            </a:r>
          </a:p>
          <a:p>
            <a:r>
              <a:rPr lang="en-US" dirty="0" smtClean="0"/>
              <a:t>Human writable/readable.</a:t>
            </a:r>
          </a:p>
          <a:p>
            <a:r>
              <a:rPr lang="en-US" dirty="0" smtClean="0"/>
              <a:t>Familiar, C like interface.</a:t>
            </a:r>
          </a:p>
          <a:p>
            <a:r>
              <a:rPr lang="en-US" dirty="0" smtClean="0"/>
              <a:t>Provides ‘natural’ programming constructs:</a:t>
            </a:r>
          </a:p>
          <a:p>
            <a:pPr lvl="1"/>
            <a:r>
              <a:rPr lang="en-US" dirty="0" smtClean="0"/>
              <a:t>Structures and Variables – Defines Packet Headers and Metadata.</a:t>
            </a:r>
          </a:p>
          <a:p>
            <a:pPr lvl="1"/>
            <a:r>
              <a:rPr lang="en-US" dirty="0" smtClean="0"/>
              <a:t>Statements – Allows copy of fields.</a:t>
            </a:r>
          </a:p>
          <a:p>
            <a:pPr lvl="1"/>
            <a:r>
              <a:rPr lang="en-US" dirty="0" smtClean="0"/>
              <a:t>ALU operations – Performs operations like TTL decrement.</a:t>
            </a:r>
          </a:p>
          <a:p>
            <a:pPr lvl="1"/>
            <a:r>
              <a:rPr lang="en-US" dirty="0" smtClean="0"/>
              <a:t>Conditional execution – Matches on field values.</a:t>
            </a:r>
          </a:p>
          <a:p>
            <a:pPr lvl="1"/>
            <a:r>
              <a:rPr lang="en-US" dirty="0" smtClean="0"/>
              <a:t>Directives for sequential and parallel control flow.</a:t>
            </a:r>
          </a:p>
          <a:p>
            <a:r>
              <a:rPr lang="en-US" dirty="0" smtClean="0"/>
              <a:t>Provides constructs to define switch primitives exposed by the PIFL IR.</a:t>
            </a:r>
          </a:p>
          <a:p>
            <a:pPr lvl="1"/>
            <a:r>
              <a:rPr lang="en-US" dirty="0" smtClean="0"/>
              <a:t>PARSER, TABLE, KEY_FORMATTER, LOOKUP, POST_LOOKUP, PACKET_HEADER, LAYER_DATA, PACKET_UPDATE, ENQUEUE</a:t>
            </a:r>
          </a:p>
          <a:p>
            <a:r>
              <a:rPr lang="en-US" dirty="0" smtClean="0"/>
              <a:t>Independent of hardware.</a:t>
            </a:r>
          </a:p>
          <a:p>
            <a:r>
              <a:rPr lang="en-US" dirty="0" smtClean="0"/>
              <a:t>Independent of networking protocols.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295400" y="6610350"/>
            <a:ext cx="6629400" cy="228600"/>
          </a:xfrm>
        </p:spPr>
        <p:txBody>
          <a:bodyPr/>
          <a:lstStyle/>
          <a:p>
            <a:r>
              <a:rPr lang="en-US" dirty="0" smtClean="0"/>
              <a:t>© 2014 </a:t>
            </a:r>
            <a:r>
              <a:rPr lang="en-US" dirty="0" err="1" smtClean="0"/>
              <a:t>Xpliant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PIFL Highlights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5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PACKET_HEADER </a:t>
            </a:r>
            <a:r>
              <a:rPr lang="en-US" sz="1600" dirty="0" err="1" smtClean="0">
                <a:latin typeface="Courier New"/>
                <a:cs typeface="Courier New"/>
              </a:rPr>
              <a:t>ethHeader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FIELD dMac:48; // Destination MAC Address, 48 bits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FIELD sMac:48; // Source MAC Address, 48 bits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FIELD eType:16; // Ether Type, 16 bits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 smtClean="0">
              <a:cs typeface="Courier New"/>
            </a:endParaRPr>
          </a:p>
          <a:p>
            <a:r>
              <a:rPr lang="en-US" sz="1400" dirty="0" smtClean="0">
                <a:cs typeface="Courier New"/>
              </a:rPr>
              <a:t>Used </a:t>
            </a:r>
            <a:r>
              <a:rPr lang="en-US" sz="1400" dirty="0">
                <a:cs typeface="Courier New"/>
              </a:rPr>
              <a:t>to </a:t>
            </a:r>
            <a:r>
              <a:rPr lang="en-US" sz="1400" dirty="0" smtClean="0">
                <a:cs typeface="Courier New"/>
              </a:rPr>
              <a:t>express the format of the various protocol headers.</a:t>
            </a:r>
          </a:p>
          <a:p>
            <a:r>
              <a:rPr lang="en-US" sz="1400" dirty="0" smtClean="0">
                <a:cs typeface="Courier New"/>
              </a:rPr>
              <a:t>User can define his own protocol headers.</a:t>
            </a:r>
          </a:p>
          <a:p>
            <a:r>
              <a:rPr lang="en-US" sz="1400" dirty="0" smtClean="0">
                <a:cs typeface="Courier New"/>
              </a:rPr>
              <a:t>No assumptions about their functionality in the language.</a:t>
            </a:r>
            <a:endParaRPr lang="en-US" sz="1400" dirty="0"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295400" y="6610350"/>
            <a:ext cx="6629400" cy="228600"/>
          </a:xfrm>
        </p:spPr>
        <p:txBody>
          <a:bodyPr/>
          <a:lstStyle/>
          <a:p>
            <a:r>
              <a:rPr lang="en-US" dirty="0" smtClean="0"/>
              <a:t>© 2014 </a:t>
            </a:r>
            <a:r>
              <a:rPr lang="en-US" dirty="0" err="1" smtClean="0"/>
              <a:t>Xpliant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Header Definition Example: Ethernet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9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STRUCT dot1qTag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FIELD </a:t>
            </a:r>
            <a:r>
              <a:rPr lang="en-US" sz="1400" dirty="0">
                <a:latin typeface="Courier New"/>
                <a:cs typeface="Courier New"/>
              </a:rPr>
              <a:t>tpid:16;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FIELD priority:3;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FIELD cfi:1;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FIELD vlanId:12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PACKET_HEADER </a:t>
            </a:r>
            <a:r>
              <a:rPr lang="en-US" sz="1400" dirty="0" smtClean="0">
                <a:latin typeface="Courier New"/>
                <a:cs typeface="Courier New"/>
              </a:rPr>
              <a:t>dot1qHeader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>
                <a:latin typeface="Courier New"/>
                <a:cs typeface="Courier New"/>
              </a:rPr>
              <a:t>FIELD dMac:48; // </a:t>
            </a:r>
            <a:r>
              <a:rPr lang="en-US" sz="1400" dirty="0" err="1" smtClean="0">
                <a:latin typeface="Courier New"/>
                <a:cs typeface="Courier New"/>
              </a:rPr>
              <a:t>Destitnation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MAC Address, 48 bits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FIELD sMac:48; // Source MAC Address, 48 </a:t>
            </a:r>
            <a:r>
              <a:rPr lang="en-US" sz="1400" dirty="0" smtClean="0">
                <a:latin typeface="Courier New"/>
                <a:cs typeface="Courier New"/>
              </a:rPr>
              <a:t>bits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STRUCT dot1qTag; // The 802.1q Tag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FIELD eType:16; // Ether Type, 16 bits</a:t>
            </a:r>
            <a:endParaRPr lang="en-US" sz="1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cs typeface="Courier New"/>
              </a:rPr>
              <a:t>Provides structure definitions to group fields together so you can operate on them collectively.</a:t>
            </a:r>
            <a:endParaRPr lang="en-US" sz="1400" dirty="0">
              <a:cs typeface="Courier New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Header Definition Example: 802.1q Header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295400" y="6610350"/>
            <a:ext cx="6629400" cy="228600"/>
          </a:xfrm>
        </p:spPr>
        <p:txBody>
          <a:bodyPr/>
          <a:lstStyle/>
          <a:p>
            <a:r>
              <a:rPr lang="en-US" dirty="0" smtClean="0"/>
              <a:t>© 2014 </a:t>
            </a:r>
            <a:r>
              <a:rPr lang="en-US" dirty="0" err="1" smtClean="0"/>
              <a:t>Xpliant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9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PACKET_HEADER ipv4OverDot1qHeader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PACKET_HEADER </a:t>
            </a:r>
            <a:r>
              <a:rPr lang="en-US" sz="1400" dirty="0" smtClean="0">
                <a:latin typeface="Courier New"/>
                <a:cs typeface="Courier New"/>
              </a:rPr>
              <a:t>dot1qHeader; // The previous header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>
                <a:latin typeface="Courier New"/>
                <a:cs typeface="Courier New"/>
              </a:rPr>
              <a:t>FIELD </a:t>
            </a:r>
            <a:r>
              <a:rPr lang="en-US" sz="1400" dirty="0" smtClean="0">
                <a:latin typeface="Courier New"/>
                <a:cs typeface="Courier New"/>
              </a:rPr>
              <a:t>ver:4; </a:t>
            </a:r>
            <a:r>
              <a:rPr lang="en-US" sz="1400" dirty="0">
                <a:latin typeface="Courier New"/>
                <a:cs typeface="Courier New"/>
              </a:rPr>
              <a:t>// </a:t>
            </a:r>
            <a:r>
              <a:rPr lang="en-US" sz="1400" dirty="0" smtClean="0">
                <a:latin typeface="Courier New"/>
                <a:cs typeface="Courier New"/>
              </a:rPr>
              <a:t>IP Version, 4 </a:t>
            </a:r>
            <a:r>
              <a:rPr lang="en-US" sz="1400" dirty="0">
                <a:latin typeface="Courier New"/>
                <a:cs typeface="Courier New"/>
              </a:rPr>
              <a:t>bits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FIELD </a:t>
            </a:r>
            <a:r>
              <a:rPr lang="en-US" sz="1400" dirty="0" smtClean="0">
                <a:latin typeface="Courier New"/>
                <a:cs typeface="Courier New"/>
              </a:rPr>
              <a:t>hdrLen:4; </a:t>
            </a:r>
            <a:r>
              <a:rPr lang="en-US" sz="1400" dirty="0">
                <a:latin typeface="Courier New"/>
                <a:cs typeface="Courier New"/>
              </a:rPr>
              <a:t>// </a:t>
            </a:r>
            <a:r>
              <a:rPr lang="en-US" sz="1400" dirty="0" smtClean="0">
                <a:latin typeface="Courier New"/>
                <a:cs typeface="Courier New"/>
              </a:rPr>
              <a:t>Header Length, 4 bits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FIELD tos:8; // Type of Service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FIELD </a:t>
            </a:r>
            <a:r>
              <a:rPr lang="en-US" sz="1400" dirty="0" smtClean="0">
                <a:latin typeface="Courier New"/>
                <a:cs typeface="Courier New"/>
              </a:rPr>
              <a:t>totLen:</a:t>
            </a:r>
            <a:r>
              <a:rPr lang="en-US" sz="1400" dirty="0">
                <a:latin typeface="Courier New"/>
                <a:cs typeface="Courier New"/>
              </a:rPr>
              <a:t>16; // </a:t>
            </a:r>
            <a:r>
              <a:rPr lang="en-US" sz="1400" dirty="0" smtClean="0">
                <a:latin typeface="Courier New"/>
                <a:cs typeface="Courier New"/>
              </a:rPr>
              <a:t>Total Length, </a:t>
            </a:r>
            <a:r>
              <a:rPr lang="en-US" sz="1400" dirty="0">
                <a:latin typeface="Courier New"/>
                <a:cs typeface="Courier New"/>
              </a:rPr>
              <a:t>16 </a:t>
            </a:r>
            <a:r>
              <a:rPr lang="en-US" sz="1400" dirty="0" smtClean="0">
                <a:latin typeface="Courier New"/>
                <a:cs typeface="Courier New"/>
              </a:rPr>
              <a:t>bits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FIELD id:16; // Fragment Id, 16 bits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FIELD flags:4; // Flags, 4 bits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FIELD fragOffset:12; // Fragment Offset, 12 bits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FIELD ttl:8; // Time to Live, 8 bits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FIELD protocol:8; // Protocol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FIELD hdrCksum:16; // Header checksum, 16 bits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FIELD sourceIp:32; // Source IP Address, 32 bits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FIELD destIp:32; // Destination IP Address, 32 bits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}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cs typeface="Courier New"/>
              </a:rPr>
              <a:t>Allows nesting of definitions.</a:t>
            </a:r>
            <a:endParaRPr lang="en-US" sz="1400" dirty="0"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Header Definition Example: IPv4 Header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295400" y="6610350"/>
            <a:ext cx="6629400" cy="228600"/>
          </a:xfrm>
        </p:spPr>
        <p:txBody>
          <a:bodyPr/>
          <a:lstStyle/>
          <a:p>
            <a:r>
              <a:rPr lang="en-US" dirty="0" smtClean="0"/>
              <a:t>© 2014 </a:t>
            </a:r>
            <a:r>
              <a:rPr lang="en-US" dirty="0" err="1" smtClean="0"/>
              <a:t>Xpliant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7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STATIC_CTX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latin typeface="Courier New"/>
                <a:cs typeface="Courier New"/>
              </a:rPr>
              <a:t>inputPort</a:t>
            </a:r>
            <a:r>
              <a:rPr lang="en-US" sz="1400" dirty="0" smtClean="0">
                <a:latin typeface="Courier New"/>
                <a:cs typeface="Courier New"/>
              </a:rPr>
              <a:t>; </a:t>
            </a:r>
            <a:r>
              <a:rPr lang="en-US" sz="1400" dirty="0">
                <a:latin typeface="Courier New"/>
                <a:cs typeface="Courier New"/>
              </a:rPr>
              <a:t>// </a:t>
            </a:r>
            <a:r>
              <a:rPr lang="en-US" sz="1400" dirty="0" smtClean="0">
                <a:latin typeface="Courier New"/>
                <a:cs typeface="Courier New"/>
              </a:rPr>
              <a:t>input port of the packet.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  ...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  ...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}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latin typeface="+mj-lt"/>
                <a:cs typeface="Courier New"/>
              </a:rPr>
              <a:t>Used to represent preliminary information about the packet</a:t>
            </a:r>
          </a:p>
          <a:p>
            <a:pPr>
              <a:buFont typeface="Wingdings" charset="2"/>
              <a:buChar char="§"/>
            </a:pPr>
            <a:r>
              <a:rPr lang="en-US" sz="1400" dirty="0" smtClean="0">
                <a:latin typeface="+mj-lt"/>
                <a:cs typeface="Courier New"/>
              </a:rPr>
              <a:t>Populated by the hardware when a packet arrives</a:t>
            </a:r>
          </a:p>
          <a:p>
            <a:pPr>
              <a:buFont typeface="Wingdings" charset="2"/>
              <a:buChar char="§"/>
            </a:pPr>
            <a:r>
              <a:rPr lang="en-US" sz="1400" dirty="0" smtClean="0">
                <a:latin typeface="+mj-lt"/>
                <a:cs typeface="Courier New"/>
              </a:rPr>
              <a:t>Hardware compilers need to recognize and implement these</a:t>
            </a:r>
            <a:endParaRPr lang="en-US" sz="1400" dirty="0">
              <a:cs typeface="Courier New"/>
            </a:endParaRPr>
          </a:p>
          <a:p>
            <a:r>
              <a:rPr lang="en-US" sz="1400" dirty="0">
                <a:cs typeface="Courier New"/>
              </a:rPr>
              <a:t>Since this is definition cannot be instantiated, the elements have global </a:t>
            </a:r>
            <a:r>
              <a:rPr lang="en-US" sz="1400" dirty="0" smtClean="0">
                <a:cs typeface="Courier New"/>
              </a:rPr>
              <a:t>scope</a:t>
            </a:r>
            <a:endParaRPr lang="en-US" sz="1400" dirty="0">
              <a:cs typeface="Courier New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Metadata Definition Example: Static Context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295400" y="6610350"/>
            <a:ext cx="6629400" cy="228600"/>
          </a:xfrm>
        </p:spPr>
        <p:txBody>
          <a:bodyPr/>
          <a:lstStyle/>
          <a:p>
            <a:r>
              <a:rPr lang="en-US" dirty="0" smtClean="0"/>
              <a:t>© 2014 </a:t>
            </a:r>
            <a:r>
              <a:rPr lang="en-US" dirty="0" err="1" smtClean="0"/>
              <a:t>Xpliant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6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ro">
  <a:themeElements>
    <a:clrScheme name="xpCustom">
      <a:dk1>
        <a:srgbClr val="000000"/>
      </a:dk1>
      <a:lt1>
        <a:sysClr val="window" lastClr="FFFFFF"/>
      </a:lt1>
      <a:dk2>
        <a:srgbClr val="3F3F3F"/>
      </a:dk2>
      <a:lt2>
        <a:srgbClr val="F2F2F2"/>
      </a:lt2>
      <a:accent1>
        <a:srgbClr val="7F7F7F"/>
      </a:accent1>
      <a:accent2>
        <a:srgbClr val="C00000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B0F0"/>
      </a:hlink>
      <a:folHlink>
        <a:srgbClr val="0070C0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44233</TotalTime>
  <Words>2800</Words>
  <Application>Microsoft Office PowerPoint</Application>
  <PresentationFormat>On-screen Show (4:3)</PresentationFormat>
  <Paragraphs>736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Macro</vt:lpstr>
      <vt:lpstr>PIFL: Protocol Independent Forwarding Language</vt:lpstr>
      <vt:lpstr>Goals for this slide deck</vt:lpstr>
      <vt:lpstr>PIFL Architecture</vt:lpstr>
      <vt:lpstr>Generic Switch Forwarding Model</vt:lpstr>
      <vt:lpstr>PIFL Highlights</vt:lpstr>
      <vt:lpstr>Header Definition Example: Ethernet Header</vt:lpstr>
      <vt:lpstr>Header Definition Example: 802.1q Header</vt:lpstr>
      <vt:lpstr>Header Definition Example: IPv4 Header</vt:lpstr>
      <vt:lpstr>Metadata Definition Example: Static Context</vt:lpstr>
      <vt:lpstr>Metadata Definition Example: Dynamic Context</vt:lpstr>
      <vt:lpstr>Metadata Definition Examples: Layer Data</vt:lpstr>
      <vt:lpstr>Metadata Definition Examples: Layer Data (Contd)</vt:lpstr>
      <vt:lpstr>Packet Template Definition Examples</vt:lpstr>
      <vt:lpstr>Parser Definition: EthParser</vt:lpstr>
      <vt:lpstr>Table Definition Example: IPv4UcRouteTable</vt:lpstr>
      <vt:lpstr>Key Formatter Definition: Route Engine Key Formatter</vt:lpstr>
      <vt:lpstr>Post Lookup Processing Definition: Route Engine Post Lookup </vt:lpstr>
      <vt:lpstr>Packet Update Definition: Router Update IP over Ethernet</vt:lpstr>
      <vt:lpstr>PIFL Intermediate Representation: What it is</vt:lpstr>
      <vt:lpstr>PIFL Intermediate Representation: Basic Requirements</vt:lpstr>
      <vt:lpstr>PIFL Intermediate Representation: AdvancedRequirements</vt:lpstr>
      <vt:lpstr>PIFL Intermediate Representation: Sample primitives</vt:lpstr>
      <vt:lpstr>PIFL Intermediate Representation: Benefits</vt:lpstr>
      <vt:lpstr>PIFL IR Representation for Address Spaces: Symbol Tables.</vt:lpstr>
      <vt:lpstr>PIFL IR Representation for Operations: Prefix Stacks</vt:lpstr>
      <vt:lpstr>PIFL IR Representation of Prefix Stacks</vt:lpstr>
      <vt:lpstr>Grouping of Statements into Code Blocks</vt:lpstr>
      <vt:lpstr>Representation for prefix stack for Conditions </vt:lpstr>
      <vt:lpstr>Nesting of Conditions </vt:lpstr>
      <vt:lpstr>PIFL IR Representation for Control Flow: Threads</vt:lpstr>
      <vt:lpstr>PIFL IR Representation for a Thread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Xpliant Introduction</dc:title>
  <dc:creator>Sachin Gandhi</dc:creator>
  <cp:keywords>Public</cp:keywords>
  <cp:lastModifiedBy>Gordon</cp:lastModifiedBy>
  <cp:revision>778</cp:revision>
  <cp:lastPrinted>2014-11-25T00:45:41Z</cp:lastPrinted>
  <dcterms:created xsi:type="dcterms:W3CDTF">2011-12-05T17:00:14Z</dcterms:created>
  <dcterms:modified xsi:type="dcterms:W3CDTF">2014-11-25T05:41:04Z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2b143ee7-186d-4ef1-b9b4-c64fbf5d7289</vt:lpwstr>
  </property>
  <property fmtid="{D5CDD505-2E9C-101B-9397-08002B2CF9AE}" pid="3" name="TITUSCustom1">
    <vt:lpwstr>1</vt:lpwstr>
  </property>
  <property fmtid="{D5CDD505-2E9C-101B-9397-08002B2CF9AE}" pid="4" name="XilinxClassification">
    <vt:lpwstr>Public</vt:lpwstr>
  </property>
  <property fmtid="{D5CDD505-2E9C-101B-9397-08002B2CF9AE}" pid="5" name="XilinxVisual Markings">
    <vt:lpwstr>No</vt:lpwstr>
  </property>
  <property fmtid="{D5CDD505-2E9C-101B-9397-08002B2CF9AE}" pid="6" name="XilinxPublication Year">
    <vt:lpwstr>2014</vt:lpwstr>
  </property>
  <property fmtid="{D5CDD505-2E9C-101B-9397-08002B2CF9AE}" pid="7" name="XilinxRemoveLegacyFooters">
    <vt:lpwstr>Yes</vt:lpwstr>
  </property>
</Properties>
</file>