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6"/>
  </p:notesMasterIdLst>
  <p:handoutMasterIdLst>
    <p:handoutMasterId r:id="rId17"/>
  </p:handoutMasterIdLst>
  <p:sldIdLst>
    <p:sldId id="268" r:id="rId3"/>
    <p:sldId id="287" r:id="rId4"/>
    <p:sldId id="269" r:id="rId5"/>
    <p:sldId id="282" r:id="rId6"/>
    <p:sldId id="292" r:id="rId7"/>
    <p:sldId id="301" r:id="rId8"/>
    <p:sldId id="302" r:id="rId9"/>
    <p:sldId id="303" r:id="rId10"/>
    <p:sldId id="304" r:id="rId11"/>
    <p:sldId id="305" r:id="rId12"/>
    <p:sldId id="306" r:id="rId13"/>
    <p:sldId id="307" r:id="rId14"/>
    <p:sldId id="308" r:id="rId1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10/27/2015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10/27/2015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baseline="0" dirty="0" smtClean="0"/>
          </a:p>
        </p:txBody>
      </p:sp>
      <p:sp>
        <p:nvSpPr>
          <p:cNvPr id="4" name="Slide Number Placeholder 3"/>
          <p:cNvSpPr>
            <a:spLocks noGrp="1"/>
          </p:cNvSpPr>
          <p:nvPr>
            <p:ph type="sldNum" sz="quarter" idx="10"/>
          </p:nvPr>
        </p:nvSpPr>
        <p:spPr/>
        <p:txBody>
          <a:bodyPr/>
          <a:lstStyle/>
          <a:p>
            <a:fld id="{99869EFA-8004-9F4F-BBB7-238706C9494B}" type="slidenum">
              <a:rPr lang="en-US" smtClean="0"/>
              <a:pPr/>
              <a:t>5</a:t>
            </a:fld>
            <a:endParaRPr lang="en-US" dirty="0"/>
          </a:p>
        </p:txBody>
      </p:sp>
    </p:spTree>
    <p:extLst>
      <p:ext uri="{BB962C8B-B14F-4D97-AF65-F5344CB8AC3E}">
        <p14:creationId xmlns:p14="http://schemas.microsoft.com/office/powerpoint/2010/main" val="2291228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C4410A78-FCD3-504F-A7CA-129367DF0A0A}"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37285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2"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October 27, 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lstStyle/>
          <a:p>
            <a:r>
              <a:rPr lang="en-US" dirty="0" smtClean="0"/>
              <a:t>MAT instruction list emulation</a:t>
            </a:r>
            <a:br>
              <a:rPr lang="en-US" dirty="0" smtClean="0"/>
            </a:br>
            <a:r>
              <a:rPr lang="en-US" sz="2400" dirty="0" smtClean="0"/>
              <a:t>Possibility A</a:t>
            </a:r>
            <a:endParaRPr lang="en-US" dirty="0"/>
          </a:p>
        </p:txBody>
      </p:sp>
      <p:sp>
        <p:nvSpPr>
          <p:cNvPr id="3" name="Content Placeholder 2"/>
          <p:cNvSpPr>
            <a:spLocks noGrp="1"/>
          </p:cNvSpPr>
          <p:nvPr>
            <p:ph idx="1"/>
          </p:nvPr>
        </p:nvSpPr>
        <p:spPr/>
        <p:txBody>
          <a:bodyPr>
            <a:normAutofit/>
          </a:bodyPr>
          <a:lstStyle/>
          <a:p>
            <a:r>
              <a:rPr lang="en-US" dirty="0" smtClean="0"/>
              <a:t>BIR has programmable basic block with associated table:</a:t>
            </a:r>
          </a:p>
          <a:p>
            <a:pPr lvl="1"/>
            <a:r>
              <a:rPr lang="en-US" dirty="0" smtClean="0"/>
              <a:t>Primitive instructions</a:t>
            </a:r>
          </a:p>
          <a:p>
            <a:pPr marL="1257300" lvl="2" indent="-457200">
              <a:buFont typeface="+mj-lt"/>
              <a:buAutoNum type="arabicPeriod"/>
            </a:pPr>
            <a:r>
              <a:rPr lang="en-US" dirty="0"/>
              <a:t>Field assign</a:t>
            </a:r>
          </a:p>
          <a:p>
            <a:pPr marL="1257300" lvl="2" indent="-457200">
              <a:buFont typeface="+mj-lt"/>
              <a:buAutoNum type="arabicPeriod"/>
            </a:pPr>
            <a:r>
              <a:rPr lang="en-US" dirty="0" smtClean="0"/>
              <a:t>Header assign (built-in: table lookup)</a:t>
            </a:r>
            <a:endParaRPr lang="en-US" dirty="0"/>
          </a:p>
          <a:p>
            <a:pPr marL="1257300" lvl="2" indent="-457200">
              <a:buFont typeface="+mj-lt"/>
              <a:buAutoNum type="arabicPeriod"/>
            </a:pPr>
            <a:r>
              <a:rPr lang="en-US" dirty="0" smtClean="0"/>
              <a:t>Method call (built-in: </a:t>
            </a:r>
            <a:r>
              <a:rPr lang="en-US" dirty="0"/>
              <a:t>header insert/remove, table entry </a:t>
            </a:r>
            <a:r>
              <a:rPr lang="en-US" dirty="0" smtClean="0"/>
              <a:t>add/remove)</a:t>
            </a:r>
            <a:endParaRPr lang="en-US" dirty="0"/>
          </a:p>
          <a:p>
            <a:pPr lvl="1"/>
            <a:r>
              <a:rPr lang="en-US" dirty="0" smtClean="0"/>
              <a:t>Conditional branching between basic blocks</a:t>
            </a:r>
          </a:p>
          <a:p>
            <a:endParaRPr lang="en-US" dirty="0"/>
          </a:p>
          <a:p>
            <a:r>
              <a:rPr lang="en-US" dirty="0" smtClean="0"/>
              <a:t>Basic block interprets </a:t>
            </a:r>
            <a:r>
              <a:rPr lang="en-US" dirty="0" err="1" smtClean="0"/>
              <a:t>struct</a:t>
            </a:r>
            <a:r>
              <a:rPr lang="en-US" dirty="0" smtClean="0"/>
              <a:t> returned from table</a:t>
            </a:r>
          </a:p>
          <a:p>
            <a:pPr lvl="1"/>
            <a:r>
              <a:rPr lang="en-US" dirty="0" smtClean="0"/>
              <a:t>Gives programmable (in BIR) instruction set</a:t>
            </a:r>
          </a:p>
          <a:p>
            <a:pPr lvl="1"/>
            <a:r>
              <a:rPr lang="en-US" dirty="0" smtClean="0"/>
              <a:t>Example where MAT returns single instruction:</a:t>
            </a:r>
          </a:p>
          <a:p>
            <a:pPr lvl="2"/>
            <a:r>
              <a:rPr lang="en-US" dirty="0" smtClean="0"/>
              <a:t>First field in </a:t>
            </a:r>
            <a:r>
              <a:rPr lang="en-US" dirty="0" err="1" smtClean="0"/>
              <a:t>struct</a:t>
            </a:r>
            <a:r>
              <a:rPr lang="en-US" dirty="0" smtClean="0"/>
              <a:t> interpreted as </a:t>
            </a:r>
            <a:r>
              <a:rPr lang="en-US" dirty="0" err="1" smtClean="0"/>
              <a:t>opcode</a:t>
            </a:r>
            <a:r>
              <a:rPr lang="en-US" dirty="0" smtClean="0"/>
              <a:t> by basic block</a:t>
            </a:r>
          </a:p>
          <a:p>
            <a:pPr lvl="2"/>
            <a:r>
              <a:rPr lang="en-US" dirty="0" smtClean="0"/>
              <a:t>Subsequent fields interpreted as operands for </a:t>
            </a:r>
            <a:r>
              <a:rPr lang="en-US" dirty="0" err="1" smtClean="0"/>
              <a:t>opcode</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14889964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7771953" cy="1143000"/>
          </a:xfrm>
        </p:spPr>
        <p:txBody>
          <a:bodyPr/>
          <a:lstStyle/>
          <a:p>
            <a:r>
              <a:rPr lang="en-US" dirty="0" smtClean="0"/>
              <a:t>MAT instruction list emulation</a:t>
            </a:r>
            <a:br>
              <a:rPr lang="en-US" dirty="0" smtClean="0"/>
            </a:br>
            <a:r>
              <a:rPr lang="en-US" sz="2400" dirty="0"/>
              <a:t>Possibility </a:t>
            </a:r>
            <a:r>
              <a:rPr lang="en-US" sz="2400" dirty="0" smtClean="0"/>
              <a:t>B</a:t>
            </a:r>
            <a:endParaRPr lang="en-US" sz="2400" dirty="0"/>
          </a:p>
        </p:txBody>
      </p:sp>
      <p:sp>
        <p:nvSpPr>
          <p:cNvPr id="3" name="Content Placeholder 2"/>
          <p:cNvSpPr>
            <a:spLocks noGrp="1"/>
          </p:cNvSpPr>
          <p:nvPr>
            <p:ph idx="1"/>
          </p:nvPr>
        </p:nvSpPr>
        <p:spPr/>
        <p:txBody>
          <a:bodyPr>
            <a:normAutofit/>
          </a:bodyPr>
          <a:lstStyle/>
          <a:p>
            <a:r>
              <a:rPr lang="en-US" dirty="0" smtClean="0"/>
              <a:t>BIR has programmable basic block with associated table:</a:t>
            </a:r>
          </a:p>
          <a:p>
            <a:pPr lvl="1"/>
            <a:r>
              <a:rPr lang="en-US" dirty="0" smtClean="0"/>
              <a:t>Primitive instructions</a:t>
            </a:r>
          </a:p>
          <a:p>
            <a:pPr marL="1257300" lvl="2" indent="-457200">
              <a:buFont typeface="+mj-lt"/>
              <a:buAutoNum type="arabicPeriod"/>
            </a:pPr>
            <a:r>
              <a:rPr lang="en-US" dirty="0"/>
              <a:t>Field assign</a:t>
            </a:r>
          </a:p>
          <a:p>
            <a:pPr marL="1257300" lvl="2" indent="-457200">
              <a:buFont typeface="+mj-lt"/>
              <a:buAutoNum type="arabicPeriod"/>
            </a:pPr>
            <a:r>
              <a:rPr lang="en-US" dirty="0" smtClean="0"/>
              <a:t>Header assign (built-in: table lookup)</a:t>
            </a:r>
            <a:endParaRPr lang="en-US" dirty="0"/>
          </a:p>
          <a:p>
            <a:pPr marL="1257300" lvl="2" indent="-457200">
              <a:buFont typeface="+mj-lt"/>
              <a:buAutoNum type="arabicPeriod"/>
            </a:pPr>
            <a:r>
              <a:rPr lang="en-US" dirty="0" smtClean="0"/>
              <a:t>Method call (built-in: </a:t>
            </a:r>
            <a:r>
              <a:rPr lang="en-US" dirty="0"/>
              <a:t>header insert/remove, table entry </a:t>
            </a:r>
            <a:r>
              <a:rPr lang="en-US" dirty="0" smtClean="0"/>
              <a:t>add/remove)</a:t>
            </a:r>
            <a:endParaRPr lang="en-US" dirty="0"/>
          </a:p>
          <a:p>
            <a:pPr lvl="1"/>
            <a:r>
              <a:rPr lang="en-US" dirty="0" smtClean="0"/>
              <a:t>Conditional branching between basic blocks</a:t>
            </a:r>
          </a:p>
          <a:p>
            <a:endParaRPr lang="en-US" dirty="0"/>
          </a:p>
          <a:p>
            <a:r>
              <a:rPr lang="en-US" dirty="0" smtClean="0"/>
              <a:t>Next basic block chosen according to </a:t>
            </a:r>
            <a:r>
              <a:rPr lang="en-US" dirty="0" err="1" smtClean="0"/>
              <a:t>struct</a:t>
            </a:r>
            <a:r>
              <a:rPr lang="en-US" dirty="0" smtClean="0"/>
              <a:t> returned from table</a:t>
            </a:r>
          </a:p>
          <a:p>
            <a:pPr lvl="1"/>
            <a:r>
              <a:rPr lang="en-US" dirty="0" smtClean="0"/>
              <a:t>Gives programmable (in BIR) instruction set</a:t>
            </a:r>
          </a:p>
          <a:p>
            <a:pPr lvl="1"/>
            <a:r>
              <a:rPr lang="en-US" dirty="0" smtClean="0"/>
              <a:t>Example where MAT returns single instruction:</a:t>
            </a:r>
          </a:p>
          <a:p>
            <a:pPr lvl="2"/>
            <a:r>
              <a:rPr lang="en-US" dirty="0" smtClean="0"/>
              <a:t>First field in </a:t>
            </a:r>
            <a:r>
              <a:rPr lang="en-US" dirty="0" err="1" smtClean="0"/>
              <a:t>struct</a:t>
            </a:r>
            <a:r>
              <a:rPr lang="en-US" dirty="0" smtClean="0"/>
              <a:t> interpreted as pointer (global or localized) to next basic block</a:t>
            </a:r>
          </a:p>
          <a:p>
            <a:pPr lvl="2"/>
            <a:r>
              <a:rPr lang="en-US" dirty="0" smtClean="0"/>
              <a:t>Subsequent fields interpreted as arguments by next basic block</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41785403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Both emulation approaches essentially the same</a:t>
            </a:r>
          </a:p>
          <a:p>
            <a:pPr lvl="1"/>
            <a:r>
              <a:rPr lang="en-US" dirty="0" smtClean="0"/>
              <a:t>Either can be provided by the other</a:t>
            </a:r>
          </a:p>
          <a:p>
            <a:endParaRPr lang="en-US" dirty="0"/>
          </a:p>
          <a:p>
            <a:r>
              <a:rPr lang="en-US" dirty="0" smtClean="0"/>
              <a:t>The basic block does result (from its local table) </a:t>
            </a:r>
            <a:r>
              <a:rPr lang="en-US" dirty="0" err="1" smtClean="0"/>
              <a:t>struct</a:t>
            </a:r>
            <a:r>
              <a:rPr lang="en-US" dirty="0" smtClean="0"/>
              <a:t> interpretation</a:t>
            </a:r>
          </a:p>
          <a:p>
            <a:pPr lvl="1"/>
            <a:r>
              <a:rPr lang="en-US" dirty="0" smtClean="0"/>
              <a:t>This is the basis for a programmable table instruction set</a:t>
            </a:r>
          </a:p>
          <a:p>
            <a:endParaRPr lang="en-US" dirty="0"/>
          </a:p>
          <a:p>
            <a:r>
              <a:rPr lang="en-US" dirty="0" smtClean="0"/>
              <a:t>Short-cut if </a:t>
            </a:r>
            <a:r>
              <a:rPr lang="en-US" dirty="0" err="1" smtClean="0"/>
              <a:t>struct</a:t>
            </a:r>
            <a:r>
              <a:rPr lang="en-US" dirty="0" smtClean="0"/>
              <a:t> contains direct pointer to next basic block</a:t>
            </a:r>
          </a:p>
          <a:p>
            <a:pPr lvl="1"/>
            <a:r>
              <a:rPr lang="en-US" dirty="0" smtClean="0"/>
              <a:t>Question 1: should this be the only mechanism?</a:t>
            </a:r>
          </a:p>
          <a:p>
            <a:pPr lvl="1"/>
            <a:r>
              <a:rPr lang="en-US" dirty="0" smtClean="0"/>
              <a:t>Question 2: is this table storage efficient?</a:t>
            </a:r>
          </a:p>
          <a:p>
            <a:pPr lvl="1"/>
            <a:r>
              <a:rPr lang="en-US" dirty="0" smtClean="0"/>
              <a:t>Question 3: should this implementation detail be hidden in the IR?</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5756734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In-meeting discussion</a:t>
            </a:r>
            <a:endParaRPr lang="en-US" dirty="0"/>
          </a:p>
        </p:txBody>
      </p:sp>
      <p:sp>
        <p:nvSpPr>
          <p:cNvPr id="3" name="Content Placeholder 2"/>
          <p:cNvSpPr>
            <a:spLocks noGrp="1"/>
          </p:cNvSpPr>
          <p:nvPr>
            <p:ph idx="1"/>
          </p:nvPr>
        </p:nvSpPr>
        <p:spPr/>
        <p:txBody>
          <a:bodyPr/>
          <a:lstStyle/>
          <a:p>
            <a:r>
              <a:rPr lang="en-US" u="sng" dirty="0" smtClean="0"/>
              <a:t>P4 MAT and control flow requirements are key use case that must be expressible using a MAT emulation approach</a:t>
            </a:r>
          </a:p>
          <a:p>
            <a:r>
              <a:rPr lang="en-US" u="sng" dirty="0" smtClean="0"/>
              <a:t>Proposal allows expression of the alternative approach (to MAT) whereby blocks of code handle table outputs</a:t>
            </a:r>
          </a:p>
          <a:p>
            <a:r>
              <a:rPr lang="en-US" u="sng" dirty="0" err="1" smtClean="0"/>
              <a:t>Structs</a:t>
            </a:r>
            <a:r>
              <a:rPr lang="en-US" u="sng" dirty="0" smtClean="0"/>
              <a:t> might </a:t>
            </a:r>
            <a:r>
              <a:rPr lang="en-US" u="sng" dirty="0"/>
              <a:t>c</a:t>
            </a:r>
            <a:r>
              <a:rPr lang="en-US" u="sng" dirty="0" smtClean="0"/>
              <a:t>ontain unions to capture variable instruction types</a:t>
            </a:r>
          </a:p>
          <a:p>
            <a:r>
              <a:rPr lang="en-US" u="sng" dirty="0" smtClean="0"/>
              <a:t>Adding/removing table entries from data path is expressible: some back ends might refuse, others might punt to software updating</a:t>
            </a:r>
          </a:p>
          <a:p>
            <a:r>
              <a:rPr lang="en-US" u="sng" dirty="0" smtClean="0"/>
              <a:t>BIR model allows for packet updates in pipeline, not just </a:t>
            </a:r>
            <a:r>
              <a:rPr lang="en-US" u="sng" dirty="0" err="1" smtClean="0"/>
              <a:t>deparsing</a:t>
            </a:r>
            <a:r>
              <a:rPr lang="en-US" u="sng" dirty="0" smtClean="0"/>
              <a:t> at end of pipeline: again, some </a:t>
            </a:r>
            <a:r>
              <a:rPr lang="en-US" u="sng" dirty="0" err="1" smtClean="0"/>
              <a:t>backends</a:t>
            </a:r>
            <a:r>
              <a:rPr lang="en-US" u="sng" dirty="0" smtClean="0"/>
              <a:t> might refuse this</a:t>
            </a:r>
            <a:endParaRPr lang="en-US" u="sng"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4044318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2057400"/>
            <a:ext cx="8229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BIR: discussion of table properties</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2590800"/>
            <a:ext cx="8534400" cy="3200400"/>
          </a:xfrm>
        </p:spPr>
        <p:txBody>
          <a:bodyPr>
            <a:normAutofit/>
          </a:bodyPr>
          <a:lstStyle/>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 and from David George presentation</a:t>
            </a:r>
          </a:p>
          <a:p>
            <a:endParaRPr lang="en-US" dirty="0" smtClean="0"/>
          </a:p>
          <a:p>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50"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4851"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844" y="212080"/>
            <a:ext cx="2187773" cy="8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4853" name="Rectangle 5"/>
          <p:cNvSpPr>
            <a:spLocks/>
          </p:cNvSpPr>
          <p:nvPr/>
        </p:nvSpPr>
        <p:spPr bwMode="auto">
          <a:xfrm>
            <a:off x="715374" y="2467897"/>
            <a:ext cx="7895226" cy="241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lnSpc>
                <a:spcPct val="140000"/>
              </a:lnSpc>
            </a:pPr>
            <a:r>
              <a:rPr lang="en-US" sz="3600" b="1" dirty="0" smtClean="0">
                <a:solidFill>
                  <a:srgbClr val="FFFFFF"/>
                </a:solidFill>
                <a:latin typeface="Arial"/>
                <a:cs typeface="Arial"/>
                <a:sym typeface="Helvetica" charset="0"/>
              </a:rPr>
              <a:t>BIR: discussion of table properties </a:t>
            </a:r>
            <a:endParaRPr lang="en-US" sz="2812" dirty="0" smtClean="0">
              <a:solidFill>
                <a:srgbClr val="FFFFFF"/>
              </a:solidFill>
              <a:latin typeface="Arial"/>
              <a:cs typeface="Arial"/>
              <a:sym typeface="Helvetica" charset="0"/>
            </a:endParaRPr>
          </a:p>
        </p:txBody>
      </p:sp>
      <p:sp>
        <p:nvSpPr>
          <p:cNvPr id="2" name="Slide Number Placeholder 1"/>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2448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solidFill>
                  <a:schemeClr val="tx1"/>
                </a:solidFill>
              </a:rPr>
              <a:t>From last meeting:</a:t>
            </a:r>
            <a:r>
              <a:rPr lang="en-US" sz="2800" dirty="0" smtClean="0">
                <a:solidFill>
                  <a:schemeClr val="tx1"/>
                </a:solidFill>
              </a:rPr>
              <a:t/>
            </a:r>
            <a:br>
              <a:rPr lang="en-US" sz="2800" dirty="0" smtClean="0">
                <a:solidFill>
                  <a:schemeClr val="tx1"/>
                </a:solidFill>
              </a:rPr>
            </a:br>
            <a:r>
              <a:rPr lang="en-US" sz="2800" dirty="0" smtClean="0">
                <a:solidFill>
                  <a:schemeClr val="tx1"/>
                </a:solidFill>
              </a:rPr>
              <a:t>Tables</a:t>
            </a:r>
            <a:endParaRPr lang="en-US" sz="2800" dirty="0">
              <a:solidFill>
                <a:schemeClr val="tx1"/>
              </a:solidFill>
            </a:endParaRPr>
          </a:p>
        </p:txBody>
      </p:sp>
      <p:sp>
        <p:nvSpPr>
          <p:cNvPr id="3" name="Content Placeholder 2"/>
          <p:cNvSpPr>
            <a:spLocks noGrp="1"/>
          </p:cNvSpPr>
          <p:nvPr>
            <p:ph idx="1"/>
          </p:nvPr>
        </p:nvSpPr>
        <p:spPr/>
        <p:txBody>
          <a:bodyPr/>
          <a:lstStyle/>
          <a:p>
            <a:r>
              <a:rPr lang="en-US" dirty="0" smtClean="0"/>
              <a:t>Not represented as match-action tables in the </a:t>
            </a:r>
            <a:r>
              <a:rPr lang="en-US" dirty="0" err="1" smtClean="0"/>
              <a:t>OpenFlow</a:t>
            </a:r>
            <a:r>
              <a:rPr lang="en-US" dirty="0" smtClean="0"/>
              <a:t> sense</a:t>
            </a:r>
          </a:p>
          <a:p>
            <a:endParaRPr lang="en-US" dirty="0"/>
          </a:p>
          <a:p>
            <a:r>
              <a:rPr lang="en-US" dirty="0" smtClean="0"/>
              <a:t>Lookup key is arbitrary </a:t>
            </a:r>
            <a:r>
              <a:rPr lang="en-US" dirty="0" err="1" smtClean="0"/>
              <a:t>struct</a:t>
            </a:r>
            <a:r>
              <a:rPr lang="en-US" dirty="0" smtClean="0"/>
              <a:t> of expressions</a:t>
            </a:r>
          </a:p>
          <a:p>
            <a:pPr lvl="1"/>
            <a:r>
              <a:rPr lang="en-US" dirty="0" smtClean="0"/>
              <a:t>Not just a selection of fields</a:t>
            </a:r>
          </a:p>
          <a:p>
            <a:endParaRPr lang="en-US" dirty="0"/>
          </a:p>
          <a:p>
            <a:r>
              <a:rPr lang="en-US" dirty="0" smtClean="0"/>
              <a:t>Result is arbitrary </a:t>
            </a:r>
            <a:r>
              <a:rPr lang="en-US" dirty="0" err="1" smtClean="0"/>
              <a:t>struct</a:t>
            </a:r>
            <a:r>
              <a:rPr lang="en-US" dirty="0" smtClean="0"/>
              <a:t> of values</a:t>
            </a:r>
          </a:p>
          <a:p>
            <a:pPr lvl="1"/>
            <a:r>
              <a:rPr lang="en-US" dirty="0" smtClean="0"/>
              <a:t>Not just a selection of pre-defined actions, generally a source of operands</a:t>
            </a:r>
          </a:p>
          <a:p>
            <a:pPr lvl="1"/>
            <a:r>
              <a:rPr lang="en-US" dirty="0" smtClean="0"/>
              <a:t>Some values may be interpreted as actions in basic block</a:t>
            </a:r>
          </a:p>
          <a:p>
            <a:endParaRPr lang="en-US" dirty="0"/>
          </a:p>
          <a:p>
            <a:r>
              <a:rPr lang="en-US" dirty="0" smtClean="0"/>
              <a:t>Table is closer to real table implementations</a:t>
            </a:r>
          </a:p>
          <a:p>
            <a:pPr lvl="1"/>
            <a:r>
              <a:rPr lang="en-US" dirty="0" smtClean="0"/>
              <a:t>Standard exact match, LPM, TCAM, types</a:t>
            </a:r>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23145564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lower-level style</a:t>
            </a:r>
            <a:endParaRPr lang="en-US" dirty="0"/>
          </a:p>
        </p:txBody>
      </p:sp>
      <p:sp>
        <p:nvSpPr>
          <p:cNvPr id="3" name="Content Placeholder 2"/>
          <p:cNvSpPr>
            <a:spLocks noGrp="1"/>
          </p:cNvSpPr>
          <p:nvPr>
            <p:ph idx="1"/>
          </p:nvPr>
        </p:nvSpPr>
        <p:spPr/>
        <p:txBody>
          <a:bodyPr/>
          <a:lstStyle/>
          <a:p>
            <a:r>
              <a:rPr lang="en-US" dirty="0" smtClean="0"/>
              <a:t>Supply key:  </a:t>
            </a:r>
            <a:r>
              <a:rPr lang="en-US" i="1" dirty="0" smtClean="0"/>
              <a:t>m</a:t>
            </a:r>
            <a:r>
              <a:rPr lang="en-US" dirty="0" smtClean="0"/>
              <a:t>-bit value</a:t>
            </a:r>
          </a:p>
          <a:p>
            <a:r>
              <a:rPr lang="en-US" dirty="0" smtClean="0"/>
              <a:t>Return result:  </a:t>
            </a:r>
            <a:r>
              <a:rPr lang="en-US" i="1" dirty="0" smtClean="0"/>
              <a:t>n</a:t>
            </a:r>
            <a:r>
              <a:rPr lang="en-US" dirty="0" smtClean="0"/>
              <a:t>-bit value</a:t>
            </a:r>
          </a:p>
          <a:p>
            <a:r>
              <a:rPr lang="en-US" dirty="0" smtClean="0"/>
              <a:t>… with masking for LPM or TCAM style tables</a:t>
            </a:r>
          </a:p>
          <a:p>
            <a:endParaRPr lang="en-US" dirty="0"/>
          </a:p>
          <a:p>
            <a:r>
              <a:rPr lang="en-US" dirty="0" smtClean="0"/>
              <a:t>Feature:  direct mapping to physical hardware tables</a:t>
            </a:r>
          </a:p>
          <a:p>
            <a:endParaRPr lang="en-US" dirty="0" smtClean="0"/>
          </a:p>
          <a:p>
            <a:r>
              <a:rPr lang="en-US" dirty="0" smtClean="0"/>
              <a:t>Feature:  no semantics at all for keys and values</a:t>
            </a:r>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431481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medium-level style</a:t>
            </a:r>
            <a:endParaRPr lang="en-US" dirty="0"/>
          </a:p>
        </p:txBody>
      </p:sp>
      <p:sp>
        <p:nvSpPr>
          <p:cNvPr id="3" name="Content Placeholder 2"/>
          <p:cNvSpPr>
            <a:spLocks noGrp="1"/>
          </p:cNvSpPr>
          <p:nvPr>
            <p:ph idx="1"/>
          </p:nvPr>
        </p:nvSpPr>
        <p:spPr/>
        <p:txBody>
          <a:bodyPr/>
          <a:lstStyle/>
          <a:p>
            <a:r>
              <a:rPr lang="en-US" dirty="0" smtClean="0"/>
              <a:t>Supply </a:t>
            </a:r>
            <a:r>
              <a:rPr lang="en-US" dirty="0" err="1" smtClean="0"/>
              <a:t>struct</a:t>
            </a:r>
            <a:r>
              <a:rPr lang="en-US" dirty="0" smtClean="0"/>
              <a:t> as key:  typed tuple of values</a:t>
            </a:r>
          </a:p>
          <a:p>
            <a:r>
              <a:rPr lang="en-US" dirty="0" smtClean="0"/>
              <a:t>Return </a:t>
            </a:r>
            <a:r>
              <a:rPr lang="en-US" dirty="0" err="1" smtClean="0"/>
              <a:t>struct</a:t>
            </a:r>
            <a:r>
              <a:rPr lang="en-US" dirty="0" smtClean="0"/>
              <a:t> as result:  typed tuple of values</a:t>
            </a:r>
          </a:p>
          <a:p>
            <a:r>
              <a:rPr lang="en-US" dirty="0" smtClean="0"/>
              <a:t>… with </a:t>
            </a:r>
            <a:r>
              <a:rPr lang="en-US" dirty="0" err="1" smtClean="0"/>
              <a:t>struct</a:t>
            </a:r>
            <a:r>
              <a:rPr lang="en-US" dirty="0" smtClean="0"/>
              <a:t>-based masking for LPM or TCAM style tables</a:t>
            </a:r>
          </a:p>
          <a:p>
            <a:endParaRPr lang="en-US" dirty="0"/>
          </a:p>
          <a:p>
            <a:r>
              <a:rPr lang="en-US" dirty="0" smtClean="0"/>
              <a:t>Feature:  typed similarly to header/metadata objects</a:t>
            </a:r>
          </a:p>
          <a:p>
            <a:endParaRPr lang="en-US" dirty="0" smtClean="0"/>
          </a:p>
          <a:p>
            <a:r>
              <a:rPr lang="en-US" dirty="0" smtClean="0"/>
              <a:t>Feature:  allows other use cases for tables</a:t>
            </a:r>
          </a:p>
          <a:p>
            <a:endParaRPr lang="en-US" dirty="0"/>
          </a:p>
          <a:p>
            <a:endParaRPr lang="en-US" dirty="0" smtClean="0"/>
          </a:p>
          <a:p>
            <a:r>
              <a:rPr lang="en-US" dirty="0" smtClean="0"/>
              <a:t>Lower-level style can be emulated by </a:t>
            </a:r>
            <a:r>
              <a:rPr lang="en-US" dirty="0" err="1" smtClean="0"/>
              <a:t>struct</a:t>
            </a:r>
            <a:r>
              <a:rPr lang="en-US" dirty="0" smtClean="0"/>
              <a:t> with single </a:t>
            </a:r>
            <a:r>
              <a:rPr lang="en-US" dirty="0" err="1" smtClean="0"/>
              <a:t>bitstring</a:t>
            </a:r>
            <a:r>
              <a:rPr lang="en-US" dirty="0" smtClean="0"/>
              <a:t> field</a:t>
            </a:r>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9752593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higher-level style</a:t>
            </a:r>
            <a:endParaRPr lang="en-US" dirty="0"/>
          </a:p>
        </p:txBody>
      </p:sp>
      <p:sp>
        <p:nvSpPr>
          <p:cNvPr id="3" name="Content Placeholder 2"/>
          <p:cNvSpPr>
            <a:spLocks noGrp="1"/>
          </p:cNvSpPr>
          <p:nvPr>
            <p:ph idx="1"/>
          </p:nvPr>
        </p:nvSpPr>
        <p:spPr>
          <a:xfrm>
            <a:off x="457647" y="1570882"/>
            <a:ext cx="8533953" cy="4525118"/>
          </a:xfrm>
        </p:spPr>
        <p:txBody>
          <a:bodyPr>
            <a:normAutofit lnSpcReduction="10000"/>
          </a:bodyPr>
          <a:lstStyle/>
          <a:p>
            <a:r>
              <a:rPr lang="en-US" dirty="0" smtClean="0"/>
              <a:t>Supply field list as key:  as in MAT abstraction</a:t>
            </a:r>
          </a:p>
          <a:p>
            <a:r>
              <a:rPr lang="en-US" dirty="0" smtClean="0"/>
              <a:t>Return instruction list as result:  as in MAT abstraction</a:t>
            </a:r>
          </a:p>
          <a:p>
            <a:r>
              <a:rPr lang="en-US" dirty="0" smtClean="0"/>
              <a:t>… with field-based masking for LPM or TCAM style tables</a:t>
            </a:r>
          </a:p>
          <a:p>
            <a:endParaRPr lang="en-US" dirty="0"/>
          </a:p>
          <a:p>
            <a:r>
              <a:rPr lang="en-US" dirty="0" smtClean="0"/>
              <a:t>Feature:  corresponds to MAT abstraction – only</a:t>
            </a:r>
          </a:p>
          <a:p>
            <a:endParaRPr lang="en-US" dirty="0"/>
          </a:p>
          <a:p>
            <a:r>
              <a:rPr lang="en-US" dirty="0" smtClean="0"/>
              <a:t>Feature:  pre-defined, unconditional instruction set</a:t>
            </a:r>
          </a:p>
          <a:p>
            <a:endParaRPr lang="en-US" dirty="0"/>
          </a:p>
          <a:p>
            <a:endParaRPr lang="en-US" dirty="0" smtClean="0"/>
          </a:p>
          <a:p>
            <a:r>
              <a:rPr lang="en-US" dirty="0" smtClean="0"/>
              <a:t>Can be emulated by medium-style through:</a:t>
            </a:r>
          </a:p>
          <a:p>
            <a:pPr lvl="1"/>
            <a:r>
              <a:rPr lang="en-US" dirty="0" smtClean="0"/>
              <a:t>Field list is key </a:t>
            </a:r>
            <a:r>
              <a:rPr lang="en-US" dirty="0" err="1" smtClean="0"/>
              <a:t>struct</a:t>
            </a:r>
            <a:endParaRPr lang="en-US" dirty="0"/>
          </a:p>
          <a:p>
            <a:pPr lvl="1"/>
            <a:r>
              <a:rPr lang="en-US" dirty="0"/>
              <a:t>I</a:t>
            </a:r>
            <a:r>
              <a:rPr lang="en-US" dirty="0" smtClean="0"/>
              <a:t>nterpretation of result </a:t>
            </a:r>
            <a:r>
              <a:rPr lang="en-US" dirty="0" err="1" smtClean="0"/>
              <a:t>struct</a:t>
            </a:r>
            <a:endParaRPr lang="en-US" dirty="0" smtClean="0"/>
          </a:p>
          <a:p>
            <a:endParaRPr lang="en-US" dirty="0"/>
          </a:p>
        </p:txBody>
      </p:sp>
      <p:sp>
        <p:nvSpPr>
          <p:cNvPr id="4" name="Slide Number Placeholder 3"/>
          <p:cNvSpPr>
            <a:spLocks noGrp="1"/>
          </p:cNvSpPr>
          <p:nvPr>
            <p:ph type="sldNum" sz="quarter" idx="4"/>
          </p:nvPr>
        </p:nvSpPr>
        <p:spPr/>
        <p:txBody>
          <a:bodyPr/>
          <a:lstStyle/>
          <a:p>
            <a:pPr>
              <a:defRPr/>
            </a:pPr>
            <a:fld id="{C4410A78-FCD3-504F-A7CA-129367DF0A0A}"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3937888001"/>
      </p:ext>
    </p:extLst>
  </p:cSld>
  <p:clrMapOvr>
    <a:masterClrMapping/>
  </p:clrMapOvr>
  <p:transition/>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9665</TotalTime>
  <Words>830</Words>
  <Application>Microsoft Office PowerPoint</Application>
  <PresentationFormat>On-screen Show (4:3)</PresentationFormat>
  <Paragraphs>123</Paragraphs>
  <Slides>13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Gill Sans</vt:lpstr>
      <vt:lpstr>Helvetica</vt:lpstr>
      <vt:lpstr>ヒラギノ角ゴ ProN W3</vt:lpstr>
      <vt:lpstr>ONF</vt:lpstr>
      <vt:lpstr>ONF Title</vt:lpstr>
      <vt:lpstr>Open Source SDN –  Protocol Independent Forwarding</vt:lpstr>
      <vt:lpstr>Open Source SDN Meeting Parameters </vt:lpstr>
      <vt:lpstr>Today’s PIF agenda</vt:lpstr>
      <vt:lpstr>Actions from last meeting</vt:lpstr>
      <vt:lpstr>PowerPoint Presentation</vt:lpstr>
      <vt:lpstr>From last meeting: Tables</vt:lpstr>
      <vt:lpstr>Tables: lower-level style</vt:lpstr>
      <vt:lpstr>Tables: medium-level style</vt:lpstr>
      <vt:lpstr>Tables: higher-level style</vt:lpstr>
      <vt:lpstr>MAT instruction list emulation Possibility A</vt:lpstr>
      <vt:lpstr>MAT instruction list emulation Possibility B</vt:lpstr>
      <vt:lpstr>Discussion</vt:lpstr>
      <vt:lpstr>In-meeting discussion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210</cp:revision>
  <cp:lastPrinted>2015-02-05T23:24:16Z</cp:lastPrinted>
  <dcterms:created xsi:type="dcterms:W3CDTF">2013-04-17T18:00:25Z</dcterms:created>
  <dcterms:modified xsi:type="dcterms:W3CDTF">2015-10-27T19:08:26Z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