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81" r:id="rId3"/>
    <p:sldId id="258" r:id="rId4"/>
    <p:sldId id="303" r:id="rId5"/>
    <p:sldId id="339" r:id="rId6"/>
    <p:sldId id="337" r:id="rId7"/>
    <p:sldId id="341" r:id="rId8"/>
    <p:sldId id="342" r:id="rId9"/>
    <p:sldId id="344" r:id="rId10"/>
    <p:sldId id="343" r:id="rId11"/>
    <p:sldId id="304" r:id="rId12"/>
    <p:sldId id="305" r:id="rId13"/>
  </p:sldIdLst>
  <p:sldSz cx="9144000" cy="5143500" type="screen16x9"/>
  <p:notesSz cx="6858000" cy="9144000"/>
  <p:custDataLst>
    <p:tags r:id="rId15"/>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3429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6858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0287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1714500" algn="l" defTabSz="685800" rtl="0" eaLnBrk="1" latinLnBrk="0" hangingPunct="1">
      <a:defRPr kern="1200">
        <a:solidFill>
          <a:schemeClr val="tx1"/>
        </a:solidFill>
        <a:latin typeface="Arial" charset="0"/>
        <a:ea typeface="宋体" pitchFamily="2" charset="-122"/>
        <a:cs typeface="+mn-cs"/>
      </a:defRPr>
    </a:lvl6pPr>
    <a:lvl7pPr marL="2057400" algn="l" defTabSz="685800" rtl="0" eaLnBrk="1" latinLnBrk="0" hangingPunct="1">
      <a:defRPr kern="1200">
        <a:solidFill>
          <a:schemeClr val="tx1"/>
        </a:solidFill>
        <a:latin typeface="Arial" charset="0"/>
        <a:ea typeface="宋体" pitchFamily="2" charset="-122"/>
        <a:cs typeface="+mn-cs"/>
      </a:defRPr>
    </a:lvl7pPr>
    <a:lvl8pPr marL="2400300" algn="l" defTabSz="685800" rtl="0" eaLnBrk="1" latinLnBrk="0" hangingPunct="1">
      <a:defRPr kern="1200">
        <a:solidFill>
          <a:schemeClr val="tx1"/>
        </a:solidFill>
        <a:latin typeface="Arial" charset="0"/>
        <a:ea typeface="宋体" pitchFamily="2" charset="-122"/>
        <a:cs typeface="+mn-cs"/>
      </a:defRPr>
    </a:lvl8pPr>
    <a:lvl9pPr marL="2743200" algn="l" defTabSz="6858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563">
          <p15:clr>
            <a:srgbClr val="A4A3A4"/>
          </p15:clr>
        </p15:guide>
        <p15:guide id="2" pos="2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72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71043" autoAdjust="0"/>
  </p:normalViewPr>
  <p:slideViewPr>
    <p:cSldViewPr snapToGrid="0">
      <p:cViewPr varScale="1">
        <p:scale>
          <a:sx n="70" d="100"/>
          <a:sy n="70" d="100"/>
        </p:scale>
        <p:origin x="1344" y="-138"/>
      </p:cViewPr>
      <p:guideLst>
        <p:guide orient="horz" pos="1563"/>
        <p:guide pos="2863"/>
      </p:guideLst>
    </p:cSldViewPr>
  </p:slideViewPr>
  <p:notesTextViewPr>
    <p:cViewPr>
      <p:scale>
        <a:sx n="1" d="1"/>
        <a:sy n="1" d="1"/>
      </p:scale>
      <p:origin x="0" y="0"/>
    </p:cViewPr>
  </p:notesTextViewPr>
  <p:sorterViewPr>
    <p:cViewPr>
      <p:scale>
        <a:sx n="110" d="100"/>
        <a:sy n="110" d="100"/>
      </p:scale>
      <p:origin x="0" y="8856"/>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8979F-BB14-4946-AE41-C2A7E2F0634B}" type="datetimeFigureOut">
              <a:rPr lang="zh-CN" altLang="en-US" smtClean="0"/>
              <a:t>2017/6/30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77121-36BE-42F3-AAEC-5347E1642E7C}" type="slidenum">
              <a:rPr lang="zh-CN" altLang="en-US" smtClean="0"/>
              <a:t>‹#›</a:t>
            </a:fld>
            <a:endParaRPr lang="zh-CN" altLang="en-US"/>
          </a:p>
        </p:txBody>
      </p:sp>
    </p:spTree>
    <p:extLst>
      <p:ext uri="{BB962C8B-B14F-4D97-AF65-F5344CB8AC3E}">
        <p14:creationId xmlns:p14="http://schemas.microsoft.com/office/powerpoint/2010/main" val="22361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77121-36BE-42F3-AAEC-5347E1642E7C}" type="slidenum">
              <a:rPr lang="zh-CN" altLang="en-US" smtClean="0"/>
              <a:t>5</a:t>
            </a:fld>
            <a:endParaRPr lang="zh-CN" altLang="en-US"/>
          </a:p>
        </p:txBody>
      </p:sp>
    </p:spTree>
    <p:extLst>
      <p:ext uri="{BB962C8B-B14F-4D97-AF65-F5344CB8AC3E}">
        <p14:creationId xmlns:p14="http://schemas.microsoft.com/office/powerpoint/2010/main" val="247814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77121-36BE-42F3-AAEC-5347E1642E7C}" type="slidenum">
              <a:rPr lang="zh-CN" altLang="en-US" smtClean="0"/>
              <a:t>7</a:t>
            </a:fld>
            <a:endParaRPr lang="zh-CN" altLang="en-US"/>
          </a:p>
        </p:txBody>
      </p:sp>
    </p:spTree>
    <p:extLst>
      <p:ext uri="{BB962C8B-B14F-4D97-AF65-F5344CB8AC3E}">
        <p14:creationId xmlns:p14="http://schemas.microsoft.com/office/powerpoint/2010/main" val="281474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77121-36BE-42F3-AAEC-5347E1642E7C}" type="slidenum">
              <a:rPr lang="zh-CN" altLang="en-US" smtClean="0"/>
              <a:t>8</a:t>
            </a:fld>
            <a:endParaRPr lang="zh-CN" altLang="en-US"/>
          </a:p>
        </p:txBody>
      </p:sp>
    </p:spTree>
    <p:extLst>
      <p:ext uri="{BB962C8B-B14F-4D97-AF65-F5344CB8AC3E}">
        <p14:creationId xmlns:p14="http://schemas.microsoft.com/office/powerpoint/2010/main" val="304162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77121-36BE-42F3-AAEC-5347E1642E7C}" type="slidenum">
              <a:rPr lang="zh-CN" altLang="en-US" smtClean="0"/>
              <a:t>11</a:t>
            </a:fld>
            <a:endParaRPr lang="zh-CN" altLang="en-US"/>
          </a:p>
        </p:txBody>
      </p:sp>
    </p:spTree>
    <p:extLst>
      <p:ext uri="{BB962C8B-B14F-4D97-AF65-F5344CB8AC3E}">
        <p14:creationId xmlns:p14="http://schemas.microsoft.com/office/powerpoint/2010/main" val="319587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77121-36BE-42F3-AAEC-5347E1642E7C}" type="slidenum">
              <a:rPr lang="zh-CN" altLang="en-US" smtClean="0"/>
              <a:t>12</a:t>
            </a:fld>
            <a:endParaRPr lang="zh-CN" altLang="en-US"/>
          </a:p>
        </p:txBody>
      </p:sp>
    </p:spTree>
    <p:extLst>
      <p:ext uri="{BB962C8B-B14F-4D97-AF65-F5344CB8AC3E}">
        <p14:creationId xmlns:p14="http://schemas.microsoft.com/office/powerpoint/2010/main" val="423586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A9F5826-70FE-4A14-9C88-D5CE298AB55E}" type="datetime1">
              <a:rPr lang="zh-CN" altLang="en-US"/>
              <a:pPr>
                <a:defRPr/>
              </a:pPr>
              <a:t>2017/6/30 Friday</a:t>
            </a:fld>
            <a:endParaRPr lang="zh-CN" altLang="en-US" sz="14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F1E1D37-359E-4C8E-9675-4EA6A2801E0C}"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40704407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A91C448-E09E-4953-B55C-3012901C5991}" type="datetime1">
              <a:rPr lang="zh-CN" altLang="en-US"/>
              <a:pPr>
                <a:defRPr/>
              </a:pPr>
              <a:t>2017/6/30 Friday</a:t>
            </a:fld>
            <a:endParaRPr lang="zh-CN" altLang="en-US" sz="14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EBC311D-F462-41CF-A240-4F793534C93A}"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36725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7847BF2-21E4-4D06-8D09-1D1D1532EC7A}" type="datetime1">
              <a:rPr lang="zh-CN" altLang="en-US"/>
              <a:pPr>
                <a:defRPr/>
              </a:pPr>
              <a:t>2017/6/30 Friday</a:t>
            </a:fld>
            <a:endParaRPr lang="zh-CN" altLang="en-US" sz="14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0C0201-8E9E-42C9-B2F8-753AD4D66666}"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134235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48CC611-0C29-4807-8EA6-C17FE3550233}" type="datetime1">
              <a:rPr lang="zh-CN" altLang="en-US"/>
              <a:pPr>
                <a:defRPr/>
              </a:pPr>
              <a:t>2017/6/30 Friday</a:t>
            </a:fld>
            <a:endParaRPr lang="zh-CN" altLang="en-US" sz="14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FE0C6F0-C873-47E9-9132-FD54772314C3}"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231745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4E97956-745A-49F2-955A-612D6878B9B1}" type="datetime1">
              <a:rPr lang="zh-CN" altLang="en-US"/>
              <a:pPr>
                <a:defRPr/>
              </a:pPr>
              <a:t>2017/6/30 Friday</a:t>
            </a:fld>
            <a:endParaRPr lang="zh-CN" altLang="en-US" sz="14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027022E9-F581-4070-9C6F-D18FBF62070F}"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378696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F25C1E0-8C1A-4645-957A-1F2FAD0CA27F}" type="datetime1">
              <a:rPr lang="zh-CN" altLang="en-US"/>
              <a:pPr>
                <a:defRPr/>
              </a:pPr>
              <a:t>2017/6/30 Friday</a:t>
            </a:fld>
            <a:endParaRPr lang="zh-CN" altLang="en-US" sz="14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DE8C561E-7376-4353-BB95-E237AAA4DBF8}"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148249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1E3A3909-F80B-4607-8A9E-E429520C6A96}" type="datetime1">
              <a:rPr lang="zh-CN" altLang="en-US"/>
              <a:pPr>
                <a:defRPr/>
              </a:pPr>
              <a:t>2017/6/30 Friday</a:t>
            </a:fld>
            <a:endParaRPr lang="zh-CN" altLang="en-US" sz="14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8B3FA306-91BC-4CB2-A6BB-5F20C38BD9A7}"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89118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FDC3C1B-C0F1-40F9-9496-CFDF04CC753F}" type="datetime1">
              <a:rPr lang="zh-CN" altLang="en-US"/>
              <a:pPr>
                <a:defRPr/>
              </a:pPr>
              <a:t>2017/6/30 Friday</a:t>
            </a:fld>
            <a:endParaRPr lang="zh-CN" altLang="en-US" sz="14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9E4C050E-F410-4D8C-90AE-E8471F036E37}"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77800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C71EF1B-0632-4208-AF15-13D911774968}" type="datetime1">
              <a:rPr lang="zh-CN" altLang="en-US"/>
              <a:pPr>
                <a:defRPr/>
              </a:pPr>
              <a:t>2017/6/30 Friday</a:t>
            </a:fld>
            <a:endParaRPr lang="zh-CN" altLang="en-US" sz="14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0ED860A3-8A9C-4A3C-9BC9-C987AAFE3B72}"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27726894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C08032-6573-4443-B7CE-0C5A2849CAFA}" type="datetime1">
              <a:rPr lang="zh-CN" altLang="en-US"/>
              <a:pPr>
                <a:defRPr/>
              </a:pPr>
              <a:t>2017/6/30 Friday</a:t>
            </a:fld>
            <a:endParaRPr lang="zh-CN" altLang="en-US" sz="14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E25DADA2-C5DB-4527-8F13-B030F007E113}"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188215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6C2B95D-5977-420E-8987-E8F04A60FB74}" type="datetime1">
              <a:rPr lang="zh-CN" altLang="en-US"/>
              <a:pPr>
                <a:defRPr/>
              </a:pPr>
              <a:t>2017/6/30 Friday</a:t>
            </a:fld>
            <a:endParaRPr lang="zh-CN" altLang="en-US" sz="14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EA7BFF1E-B76A-4DD1-AD0E-7FB31433BEA4}" type="slidenum">
              <a:rPr lang="zh-CN" altLang="en-US"/>
              <a:pPr>
                <a:defRPr/>
              </a:pPr>
              <a:t>‹#›</a:t>
            </a:fld>
            <a:endParaRPr lang="zh-CN" altLang="en-US" sz="1400">
              <a:solidFill>
                <a:schemeClr val="tx1"/>
              </a:solidFill>
            </a:endParaRPr>
          </a:p>
        </p:txBody>
      </p:sp>
    </p:spTree>
    <p:extLst>
      <p:ext uri="{BB962C8B-B14F-4D97-AF65-F5344CB8AC3E}">
        <p14:creationId xmlns:p14="http://schemas.microsoft.com/office/powerpoint/2010/main" val="53556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zh-CN" smtClean="0">
                <a:sym typeface="Calibri Light" pitchFamily="34" charset="0"/>
              </a:rPr>
              <a:t>单击此处编辑母版标题样式</a:t>
            </a:r>
          </a:p>
        </p:txBody>
      </p:sp>
      <p:sp>
        <p:nvSpPr>
          <p:cNvPr id="1027"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8" name="日期占位符 3"/>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buFont typeface="Arial" pitchFamily="34" charset="0"/>
              <a:buNone/>
              <a:defRPr sz="900">
                <a:solidFill>
                  <a:srgbClr val="898989"/>
                </a:solidFill>
                <a:latin typeface="Arial" pitchFamily="34" charset="0"/>
              </a:defRPr>
            </a:lvl1pPr>
          </a:lstStyle>
          <a:p>
            <a:pPr>
              <a:defRPr/>
            </a:pPr>
            <a:fld id="{D8405EEC-4066-4C0D-906C-81A42C25E431}" type="datetime1">
              <a:rPr lang="zh-CN" altLang="en-US"/>
              <a:pPr>
                <a:defRPr/>
              </a:pPr>
              <a:t>2017/6/30 Friday</a:t>
            </a:fld>
            <a:endParaRPr lang="zh-CN" altLang="en-US" sz="1400">
              <a:solidFill>
                <a:schemeClr val="tx1"/>
              </a:solidFill>
            </a:endParaRPr>
          </a:p>
        </p:txBody>
      </p:sp>
      <p:sp>
        <p:nvSpPr>
          <p:cNvPr id="1029" name="页脚占位符 4"/>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a:buFont typeface="Arial" pitchFamily="34" charset="0"/>
              <a:buNone/>
              <a:defRPr sz="900">
                <a:solidFill>
                  <a:srgbClr val="898989"/>
                </a:solidFill>
                <a:latin typeface="Arial"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a:buFont typeface="Arial" pitchFamily="34" charset="0"/>
              <a:buNone/>
              <a:defRPr sz="900">
                <a:solidFill>
                  <a:srgbClr val="898989"/>
                </a:solidFill>
                <a:latin typeface="Arial" pitchFamily="34" charset="0"/>
              </a:defRPr>
            </a:lvl1pPr>
          </a:lstStyle>
          <a:p>
            <a:pPr>
              <a:defRPr/>
            </a:pPr>
            <a:fld id="{2DB89FE5-D8B9-4924-8332-87E2B7D60C7C}" type="slidenum">
              <a:rPr lang="zh-CN" altLang="en-US"/>
              <a:pPr>
                <a:defRPr/>
              </a:pPr>
              <a:t>‹#›</a:t>
            </a:fld>
            <a:endParaRPr lang="zh-CN" altLang="en-US" sz="1400">
              <a:solidFill>
                <a:schemeClr val="tx1"/>
              </a:solidFill>
            </a:endParaRPr>
          </a:p>
        </p:txBody>
      </p:sp>
      <p:sp>
        <p:nvSpPr>
          <p:cNvPr id="8" name="Rectangle 4"/>
          <p:cNvSpPr txBox="1">
            <a:spLocks noChangeArrowheads="1"/>
          </p:cNvSpPr>
          <p:nvPr userDrawn="1"/>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txStyles>
    <p:titleStyle>
      <a:lvl1pPr marL="685800" indent="-685800" algn="l" rtl="0" eaLnBrk="0" fontAlgn="base" hangingPunct="0">
        <a:lnSpc>
          <a:spcPct val="90000"/>
        </a:lnSpc>
        <a:spcBef>
          <a:spcPct val="0"/>
        </a:spcBef>
        <a:spcAft>
          <a:spcPct val="0"/>
        </a:spcAft>
        <a:defRPr sz="3300">
          <a:solidFill>
            <a:schemeClr val="tx1"/>
          </a:solidFill>
          <a:latin typeface="+mj-lt"/>
          <a:ea typeface="+mj-ea"/>
          <a:cs typeface="+mj-cs"/>
          <a:sym typeface="Calibri Light" pitchFamily="34" charset="0"/>
        </a:defRPr>
      </a:lvl1pPr>
      <a:lvl2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2pPr>
      <a:lvl3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3pPr>
      <a:lvl4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4pPr>
      <a:lvl5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5pPr>
      <a:lvl6pPr marL="10287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6pPr>
      <a:lvl7pPr marL="13716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7pPr>
      <a:lvl8pPr marL="17145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8pPr>
      <a:lvl9pPr marL="20574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9pPr>
    </p:titleStyle>
    <p:bodyStyle>
      <a:lvl1pPr marL="171450" indent="-171450" algn="l" rtl="0" eaLnBrk="0" fontAlgn="base" hangingPunct="0">
        <a:lnSpc>
          <a:spcPct val="90000"/>
        </a:lnSpc>
        <a:spcBef>
          <a:spcPts val="750"/>
        </a:spcBef>
        <a:spcAft>
          <a:spcPct val="0"/>
        </a:spcAft>
        <a:buFont typeface="Arial" charset="0"/>
        <a:buChar char="•"/>
        <a:defRPr sz="2100">
          <a:solidFill>
            <a:schemeClr val="tx1"/>
          </a:solidFill>
          <a:latin typeface="+mn-lt"/>
          <a:ea typeface="+mn-ea"/>
          <a:cs typeface="+mn-cs"/>
          <a:sym typeface="Calibri" pitchFamily="34" charset="0"/>
        </a:defRPr>
      </a:lvl1pPr>
      <a:lvl2pPr marL="514350" indent="-171450" algn="l" rtl="0" eaLnBrk="0" fontAlgn="base" hangingPunct="0">
        <a:lnSpc>
          <a:spcPct val="90000"/>
        </a:lnSpc>
        <a:spcBef>
          <a:spcPts val="375"/>
        </a:spcBef>
        <a:spcAft>
          <a:spcPct val="0"/>
        </a:spcAft>
        <a:buFont typeface="Arial" charset="0"/>
        <a:buChar char="•"/>
        <a:defRPr sz="1800">
          <a:solidFill>
            <a:schemeClr val="tx1"/>
          </a:solidFill>
          <a:latin typeface="+mn-lt"/>
          <a:ea typeface="+mn-ea"/>
          <a:sym typeface="Calibri" pitchFamily="34" charset="0"/>
        </a:defRPr>
      </a:lvl2pPr>
      <a:lvl3pPr marL="857250" indent="-171450" algn="l" rtl="0" eaLnBrk="0" fontAlgn="base" hangingPunct="0">
        <a:lnSpc>
          <a:spcPct val="90000"/>
        </a:lnSpc>
        <a:spcBef>
          <a:spcPts val="375"/>
        </a:spcBef>
        <a:spcAft>
          <a:spcPct val="0"/>
        </a:spcAft>
        <a:buFont typeface="Arial" charset="0"/>
        <a:buChar char="•"/>
        <a:defRPr sz="1500">
          <a:solidFill>
            <a:schemeClr val="tx1"/>
          </a:solidFill>
          <a:latin typeface="+mn-lt"/>
          <a:ea typeface="+mn-ea"/>
          <a:sym typeface="Calibri" pitchFamily="34" charset="0"/>
        </a:defRPr>
      </a:lvl3pPr>
      <a:lvl4pPr marL="1200150" indent="-171450" algn="l" rtl="0" eaLnBrk="0" fontAlgn="base" hangingPunct="0">
        <a:lnSpc>
          <a:spcPct val="90000"/>
        </a:lnSpc>
        <a:spcBef>
          <a:spcPts val="375"/>
        </a:spcBef>
        <a:spcAft>
          <a:spcPct val="0"/>
        </a:spcAft>
        <a:buFont typeface="Arial" charset="0"/>
        <a:buChar char="•"/>
        <a:defRPr>
          <a:solidFill>
            <a:schemeClr val="tx1"/>
          </a:solidFill>
          <a:latin typeface="+mn-lt"/>
          <a:ea typeface="+mn-ea"/>
          <a:sym typeface="Calibri" pitchFamily="34" charset="0"/>
        </a:defRPr>
      </a:lvl4pPr>
      <a:lvl5pPr marL="1543050" indent="-171450" algn="l" rtl="0" eaLnBrk="0" fontAlgn="base" hangingPunct="0">
        <a:lnSpc>
          <a:spcPct val="90000"/>
        </a:lnSpc>
        <a:spcBef>
          <a:spcPts val="375"/>
        </a:spcBef>
        <a:spcAft>
          <a:spcPct val="0"/>
        </a:spcAft>
        <a:buFont typeface="Arial" charset="0"/>
        <a:buChar char="•"/>
        <a:defRPr>
          <a:solidFill>
            <a:schemeClr val="tx1"/>
          </a:solidFill>
          <a:latin typeface="+mn-lt"/>
          <a:ea typeface="+mn-ea"/>
          <a:sym typeface="Calibri" pitchFamily="34" charset="0"/>
        </a:defRPr>
      </a:lvl5pPr>
      <a:lvl6pPr marL="18859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6pPr>
      <a:lvl7pPr marL="22288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7pPr>
      <a:lvl8pPr marL="25717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8pPr>
      <a:lvl9pPr marL="29146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2"/>
          <p:cNvSpPr>
            <a:spLocks noChangeArrowheads="1"/>
          </p:cNvSpPr>
          <p:nvPr/>
        </p:nvSpPr>
        <p:spPr bwMode="auto">
          <a:xfrm>
            <a:off x="3211116" y="1558529"/>
            <a:ext cx="2721769" cy="1531144"/>
          </a:xfrm>
          <a:prstGeom prst="rect">
            <a:avLst/>
          </a:prstGeom>
          <a:noFill/>
          <a:ln w="25400" cap="rnd">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3079" name="文本框 9"/>
          <p:cNvSpPr>
            <a:spLocks noChangeArrowheads="1"/>
          </p:cNvSpPr>
          <p:nvPr/>
        </p:nvSpPr>
        <p:spPr bwMode="auto">
          <a:xfrm>
            <a:off x="0" y="3263504"/>
            <a:ext cx="9144000"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altLang="zh-CN" sz="3300" b="1" dirty="0" smtClean="0">
                <a:solidFill>
                  <a:schemeClr val="bg1">
                    <a:lumMod val="65000"/>
                  </a:schemeClr>
                </a:solidFill>
                <a:latin typeface="微软雅黑" pitchFamily="34" charset="-122"/>
                <a:ea typeface="微软雅黑" pitchFamily="34" charset="-122"/>
                <a:sym typeface="微软雅黑" pitchFamily="34" charset="-122"/>
              </a:rPr>
              <a:t>”</a:t>
            </a:r>
            <a:r>
              <a:rPr lang="zh-CN" altLang="en-US" sz="3300" b="1" dirty="0" smtClean="0">
                <a:solidFill>
                  <a:schemeClr val="bg1">
                    <a:lumMod val="65000"/>
                  </a:schemeClr>
                </a:solidFill>
                <a:latin typeface="微软雅黑" pitchFamily="34" charset="-122"/>
                <a:ea typeface="微软雅黑" pitchFamily="34" charset="-122"/>
                <a:sym typeface="微软雅黑" pitchFamily="34" charset="-122"/>
              </a:rPr>
              <a:t>无微不至</a:t>
            </a:r>
            <a:r>
              <a:rPr lang="en-US" altLang="zh-CN" sz="3300" b="1" dirty="0" smtClean="0">
                <a:solidFill>
                  <a:schemeClr val="bg1">
                    <a:lumMod val="65000"/>
                  </a:schemeClr>
                </a:solidFill>
                <a:latin typeface="微软雅黑" pitchFamily="34" charset="-122"/>
                <a:ea typeface="微软雅黑" pitchFamily="34" charset="-122"/>
                <a:sym typeface="微软雅黑" pitchFamily="34" charset="-122"/>
              </a:rPr>
              <a:t>”</a:t>
            </a:r>
            <a:r>
              <a:rPr lang="zh-CN" altLang="en-US" sz="3300" dirty="0">
                <a:solidFill>
                  <a:schemeClr val="tx1">
                    <a:lumMod val="85000"/>
                    <a:lumOff val="15000"/>
                  </a:schemeClr>
                </a:solidFill>
                <a:latin typeface="微软雅黑" pitchFamily="34" charset="-122"/>
                <a:ea typeface="微软雅黑" pitchFamily="34" charset="-122"/>
                <a:sym typeface="微软雅黑" pitchFamily="34" charset="-122"/>
              </a:rPr>
              <a:t>的</a:t>
            </a:r>
            <a:r>
              <a:rPr lang="zh-CN" altLang="en-US" sz="3300" dirty="0" smtClean="0">
                <a:solidFill>
                  <a:schemeClr val="tx1">
                    <a:lumMod val="85000"/>
                    <a:lumOff val="15000"/>
                  </a:schemeClr>
                </a:solidFill>
                <a:latin typeface="微软雅黑" pitchFamily="34" charset="-122"/>
                <a:ea typeface="微软雅黑" pitchFamily="34" charset="-122"/>
                <a:sym typeface="微软雅黑" pitchFamily="34" charset="-122"/>
              </a:rPr>
              <a:t>借阅伴侣项目汇报</a:t>
            </a:r>
            <a:endParaRPr lang="zh-CN" altLang="en-US" sz="3300"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3080" name="文本框 10"/>
          <p:cNvSpPr>
            <a:spLocks noChangeArrowheads="1"/>
          </p:cNvSpPr>
          <p:nvPr/>
        </p:nvSpPr>
        <p:spPr bwMode="auto">
          <a:xfrm>
            <a:off x="2307472" y="3877155"/>
            <a:ext cx="4552294" cy="25391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p>
            <a:pPr algn="ctr"/>
            <a:r>
              <a:rPr lang="zh-CN" altLang="en-US" sz="1200" dirty="0" smtClean="0">
                <a:solidFill>
                  <a:srgbClr val="595959"/>
                </a:solidFill>
                <a:latin typeface="微软雅黑" pitchFamily="34" charset="-122"/>
                <a:ea typeface="微软雅黑" pitchFamily="34" charset="-122"/>
                <a:sym typeface="微软雅黑" pitchFamily="34" charset="-122"/>
              </a:rPr>
              <a:t>     汇报团队：</a:t>
            </a:r>
            <a:r>
              <a:rPr lang="en-US" altLang="zh-CN" sz="1200" dirty="0" smtClean="0">
                <a:solidFill>
                  <a:srgbClr val="595959"/>
                </a:solidFill>
                <a:latin typeface="微软雅黑" pitchFamily="34" charset="-122"/>
                <a:ea typeface="微软雅黑" pitchFamily="34" charset="-122"/>
                <a:sym typeface="微软雅黑" pitchFamily="34" charset="-122"/>
              </a:rPr>
              <a:t>BYT</a:t>
            </a:r>
            <a:r>
              <a:rPr lang="zh-CN" altLang="en-US" sz="1200" dirty="0" smtClean="0">
                <a:solidFill>
                  <a:srgbClr val="595959"/>
                </a:solidFill>
                <a:latin typeface="微软雅黑" pitchFamily="34" charset="-122"/>
                <a:ea typeface="微软雅黑" pitchFamily="34" charset="-122"/>
                <a:sym typeface="微软雅黑" pitchFamily="34" charset="-122"/>
              </a:rPr>
              <a:t>团队</a:t>
            </a:r>
            <a:endParaRPr lang="zh-CN" altLang="en-US" sz="1200" dirty="0">
              <a:solidFill>
                <a:srgbClr val="595959"/>
              </a:solidFill>
              <a:latin typeface="微软雅黑" pitchFamily="34" charset="-122"/>
              <a:ea typeface="微软雅黑" pitchFamily="34" charset="-122"/>
              <a:sym typeface="微软雅黑" pitchFamily="34" charset="-122"/>
            </a:endParaRPr>
          </a:p>
        </p:txBody>
      </p:sp>
      <p:sp>
        <p:nvSpPr>
          <p:cNvPr id="9" name="Rectangle 4"/>
          <p:cNvSpPr txBox="1">
            <a:spLocks noChangeArrowheads="1"/>
          </p:cNvSpPr>
          <p:nvPr/>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
        <p:nvSpPr>
          <p:cNvPr id="10" name="矩形 3"/>
          <p:cNvSpPr>
            <a:spLocks noChangeArrowheads="1"/>
          </p:cNvSpPr>
          <p:nvPr/>
        </p:nvSpPr>
        <p:spPr bwMode="auto">
          <a:xfrm rot="8243710">
            <a:off x="167569" y="2129893"/>
            <a:ext cx="3349229" cy="0"/>
          </a:xfrm>
          <a:prstGeom prst="rect">
            <a:avLst/>
          </a:prstGeom>
          <a:solidFill>
            <a:schemeClr val="tx1">
              <a:lumMod val="50000"/>
              <a:lumOff val="50000"/>
            </a:schemeClr>
          </a:solidFill>
          <a:ln w="12700">
            <a:noFill/>
            <a:miter lim="800000"/>
            <a:headEnd/>
            <a:tailEnd/>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bwMode="auto">
          <a:xfrm rot="7655775">
            <a:off x="-344634" y="2177306"/>
            <a:ext cx="3600000" cy="18000"/>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矩形 12"/>
          <p:cNvSpPr/>
          <p:nvPr/>
        </p:nvSpPr>
        <p:spPr bwMode="auto">
          <a:xfrm rot="7655775">
            <a:off x="1007442" y="1068882"/>
            <a:ext cx="3600000" cy="18000"/>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矩形 13"/>
          <p:cNvSpPr/>
          <p:nvPr/>
        </p:nvSpPr>
        <p:spPr bwMode="auto">
          <a:xfrm rot="7655775">
            <a:off x="5899553" y="1590518"/>
            <a:ext cx="3600000" cy="18000"/>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 name="矩形 14"/>
          <p:cNvSpPr/>
          <p:nvPr/>
        </p:nvSpPr>
        <p:spPr bwMode="auto">
          <a:xfrm rot="7655775">
            <a:off x="4978183" y="1422684"/>
            <a:ext cx="3600000" cy="18000"/>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1116" y="1564487"/>
            <a:ext cx="2721769" cy="15251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53" y="48999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6" name="标题 11"/>
          <p:cNvSpPr txBox="1">
            <a:spLocks/>
          </p:cNvSpPr>
          <p:nvPr/>
        </p:nvSpPr>
        <p:spPr>
          <a:xfrm>
            <a:off x="296732" y="527527"/>
            <a:ext cx="8274062"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a:latin typeface="微软雅黑" panose="020B0503020204020204" pitchFamily="34" charset="-122"/>
                <a:ea typeface="微软雅黑" panose="020B0503020204020204" pitchFamily="34" charset="-122"/>
              </a:rPr>
              <a:t>用户可以</a:t>
            </a:r>
            <a:r>
              <a:rPr lang="zh-CN" altLang="en-US" sz="1600" dirty="0" smtClean="0">
                <a:latin typeface="微软雅黑" panose="020B0503020204020204" pitchFamily="34" charset="-122"/>
                <a:ea typeface="微软雅黑" panose="020B0503020204020204" pitchFamily="34" charset="-122"/>
              </a:rPr>
              <a:t>通过</a:t>
            </a:r>
            <a:r>
              <a:rPr lang="zh-CN" altLang="en-US" sz="1600" dirty="0" smtClean="0">
                <a:solidFill>
                  <a:srgbClr val="FF0000"/>
                </a:solidFill>
                <a:latin typeface="微软雅黑" panose="020B0503020204020204" pitchFamily="34" charset="-122"/>
                <a:ea typeface="微软雅黑" panose="020B0503020204020204" pitchFamily="34" charset="-122"/>
              </a:rPr>
              <a:t>微信端按钮</a:t>
            </a:r>
            <a:r>
              <a:rPr lang="zh-CN" altLang="en-US" sz="1600" dirty="0" smtClean="0">
                <a:latin typeface="微软雅黑" panose="020B0503020204020204" pitchFamily="34" charset="-122"/>
                <a:ea typeface="微软雅黑" panose="020B0503020204020204" pitchFamily="34" charset="-122"/>
              </a:rPr>
              <a:t>的扫码借书以及查看图书页面</a:t>
            </a:r>
            <a:r>
              <a:rPr lang="zh-CN" altLang="en-US" sz="1600" dirty="0">
                <a:latin typeface="微软雅黑" panose="020B0503020204020204" pitchFamily="34" charset="-122"/>
                <a:ea typeface="微软雅黑" panose="020B0503020204020204" pitchFamily="34" charset="-122"/>
              </a:rPr>
              <a:t>中</a:t>
            </a:r>
            <a:r>
              <a:rPr lang="zh-CN" altLang="en-US" sz="1600" dirty="0" smtClean="0">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加入购物车</a:t>
            </a:r>
            <a:r>
              <a:rPr lang="zh-CN" altLang="en-US" sz="1600" dirty="0" smtClean="0">
                <a:latin typeface="微软雅黑" panose="020B0503020204020204" pitchFamily="34" charset="-122"/>
                <a:ea typeface="微软雅黑" panose="020B0503020204020204" pitchFamily="34" charset="-122"/>
              </a:rPr>
              <a:t>将书籍添加到购物车</a:t>
            </a:r>
            <a:endParaRPr lang="zh-CN" altLang="en-US" sz="1600" dirty="0">
              <a:latin typeface="微软雅黑" panose="020B0503020204020204" pitchFamily="34" charset="-122"/>
              <a:ea typeface="微软雅黑" panose="020B0503020204020204" pitchFamily="34" charset="-122"/>
            </a:endParaRPr>
          </a:p>
        </p:txBody>
      </p:sp>
      <p:sp>
        <p:nvSpPr>
          <p:cNvPr id="7" name="任意多边形 6"/>
          <p:cNvSpPr/>
          <p:nvPr/>
        </p:nvSpPr>
        <p:spPr>
          <a:xfrm rot="16200000">
            <a:off x="1402653" y="-1224890"/>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bwMode="auto">
          <a:xfrm>
            <a:off x="-1" y="-1815"/>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 name="文本框 28"/>
          <p:cNvSpPr>
            <a:spLocks noChangeArrowheads="1"/>
          </p:cNvSpPr>
          <p:nvPr/>
        </p:nvSpPr>
        <p:spPr bwMode="auto">
          <a:xfrm>
            <a:off x="307975" y="79496"/>
            <a:ext cx="284797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b="1" dirty="0" smtClean="0">
                <a:solidFill>
                  <a:srgbClr val="262626"/>
                </a:solidFill>
                <a:latin typeface="微软雅黑" pitchFamily="34" charset="-122"/>
                <a:ea typeface="微软雅黑" pitchFamily="34" charset="-122"/>
                <a:sym typeface="微软雅黑" pitchFamily="34" charset="-122"/>
              </a:rPr>
              <a:t>还书</a:t>
            </a:r>
            <a:endParaRPr lang="zh-CN" altLang="en-US" b="1" dirty="0">
              <a:solidFill>
                <a:srgbClr val="262626"/>
              </a:solidFill>
              <a:latin typeface="微软雅黑" pitchFamily="34" charset="-122"/>
              <a:ea typeface="微软雅黑" pitchFamily="34" charset="-122"/>
              <a:sym typeface="微软雅黑" pitchFamily="34" charset="-122"/>
            </a:endParaRPr>
          </a:p>
        </p:txBody>
      </p:sp>
      <p:sp>
        <p:nvSpPr>
          <p:cNvPr id="11" name="椭圆 10"/>
          <p:cNvSpPr/>
          <p:nvPr/>
        </p:nvSpPr>
        <p:spPr>
          <a:xfrm>
            <a:off x="-1" y="820052"/>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2" name="标题 11"/>
          <p:cNvSpPr txBox="1">
            <a:spLocks/>
          </p:cNvSpPr>
          <p:nvPr/>
        </p:nvSpPr>
        <p:spPr>
          <a:xfrm>
            <a:off x="295278" y="857585"/>
            <a:ext cx="7752985"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latin typeface="微软雅黑" panose="020B0503020204020204" pitchFamily="34" charset="-122"/>
                <a:ea typeface="微软雅黑" panose="020B0503020204020204" pitchFamily="34" charset="-122"/>
              </a:rPr>
              <a:t>用户点击购物车中的二维码生成按钮生成借书二维码</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二维码由管理员扫描检验确认后借书成功。用户将会在借书期限两天前收到还书提醒</a:t>
            </a:r>
            <a:endParaRPr lang="zh-CN" altLang="en-US" sz="16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0747" y="1357400"/>
            <a:ext cx="2241754" cy="3711034"/>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7" y="1357400"/>
            <a:ext cx="2115352" cy="3734592"/>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1064" y="1357400"/>
            <a:ext cx="2321880" cy="3711034"/>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3009" y="1357400"/>
            <a:ext cx="2067344" cy="3725010"/>
          </a:xfrm>
          <a:prstGeom prst="rect">
            <a:avLst/>
          </a:prstGeom>
        </p:spPr>
      </p:pic>
    </p:spTree>
    <p:extLst>
      <p:ext uri="{BB962C8B-B14F-4D97-AF65-F5344CB8AC3E}">
        <p14:creationId xmlns:p14="http://schemas.microsoft.com/office/powerpoint/2010/main" val="206253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nvSpPr>
        <p:spPr>
          <a:xfrm>
            <a:off x="0" y="-43013"/>
            <a:ext cx="2438778" cy="4336772"/>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6202391">
                <a:moveTo>
                  <a:pt x="0" y="0"/>
                </a:moveTo>
                <a:lnTo>
                  <a:pt x="3231524" y="22548"/>
                </a:lnTo>
                <a:lnTo>
                  <a:pt x="3252551" y="4667851"/>
                </a:lnTo>
                <a:lnTo>
                  <a:pt x="3244497" y="4667851"/>
                </a:lnTo>
                <a:lnTo>
                  <a:pt x="3240653" y="4743969"/>
                </a:lnTo>
                <a:cubicBezTo>
                  <a:pt x="3157461" y="5563143"/>
                  <a:pt x="2465643" y="6202391"/>
                  <a:pt x="1624520" y="6202391"/>
                </a:cubicBezTo>
                <a:cubicBezTo>
                  <a:pt x="783397" y="6202391"/>
                  <a:pt x="91579" y="5563143"/>
                  <a:pt x="8387" y="4743969"/>
                </a:cubicBezTo>
                <a:lnTo>
                  <a:pt x="4544" y="4667851"/>
                </a:lnTo>
                <a:lnTo>
                  <a:pt x="0" y="4667851"/>
                </a:lnTo>
                <a:lnTo>
                  <a:pt x="0" y="4577871"/>
                </a:lnTo>
                <a:lnTo>
                  <a:pt x="0" y="0"/>
                </a:lnTo>
                <a:close/>
              </a:path>
            </a:pathLst>
          </a:custGeom>
          <a:solidFill>
            <a:schemeClr val="bg1">
              <a:lumMod val="85000"/>
              <a:alpha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标题 4"/>
          <p:cNvSpPr txBox="1">
            <a:spLocks/>
          </p:cNvSpPr>
          <p:nvPr/>
        </p:nvSpPr>
        <p:spPr>
          <a:xfrm>
            <a:off x="261700" y="2825790"/>
            <a:ext cx="2159678"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b="1" dirty="0" smtClean="0">
                <a:solidFill>
                  <a:srgbClr val="C00000"/>
                </a:solidFill>
                <a:latin typeface="微软雅黑" panose="020B0503020204020204" pitchFamily="34" charset="-122"/>
                <a:ea typeface="微软雅黑" panose="020B0503020204020204" pitchFamily="34" charset="-122"/>
              </a:rPr>
              <a:t>部署与访问</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
        <p:nvSpPr>
          <p:cNvPr id="12" name="标题 4"/>
          <p:cNvSpPr txBox="1">
            <a:spLocks/>
          </p:cNvSpPr>
          <p:nvPr/>
        </p:nvSpPr>
        <p:spPr>
          <a:xfrm>
            <a:off x="488898" y="3245767"/>
            <a:ext cx="1673750"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3" name="KSO_Shape"/>
          <p:cNvSpPr>
            <a:spLocks/>
          </p:cNvSpPr>
          <p:nvPr/>
        </p:nvSpPr>
        <p:spPr bwMode="auto">
          <a:xfrm>
            <a:off x="781810" y="1170640"/>
            <a:ext cx="1068658" cy="105825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C00000"/>
          </a:solidFill>
          <a:ln>
            <a:noFill/>
          </a:ln>
          <a:extLst/>
        </p:spPr>
        <p:txBody>
          <a:bodyPr lIns="68562" tIns="34281" rIns="68562" bIns="34281"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48" name="Rectangle 4"/>
          <p:cNvSpPr txBox="1">
            <a:spLocks noChangeArrowheads="1"/>
          </p:cNvSpPr>
          <p:nvPr/>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
        <p:nvSpPr>
          <p:cNvPr id="49" name="椭圆 48"/>
          <p:cNvSpPr/>
          <p:nvPr/>
        </p:nvSpPr>
        <p:spPr>
          <a:xfrm>
            <a:off x="2885675" y="175669"/>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245296" y="153859"/>
            <a:ext cx="509873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部署方式</a:t>
            </a:r>
            <a:r>
              <a:rPr lang="en-US" altLang="zh-CN" dirty="0" smtClean="0">
                <a:latin typeface="微软雅黑" panose="020B0503020204020204" pitchFamily="34" charset="-122"/>
                <a:ea typeface="微软雅黑" panose="020B0503020204020204" pitchFamily="34" charset="-122"/>
              </a:rPr>
              <a:t>:Apache + Tomcat v7.0</a:t>
            </a:r>
            <a:endParaRPr lang="zh-CN" altLang="en-US" dirty="0">
              <a:latin typeface="微软雅黑" panose="020B0503020204020204" pitchFamily="34" charset="-122"/>
              <a:ea typeface="微软雅黑" panose="020B0503020204020204" pitchFamily="34" charset="-122"/>
            </a:endParaRPr>
          </a:p>
        </p:txBody>
      </p:sp>
      <p:sp>
        <p:nvSpPr>
          <p:cNvPr id="52" name="椭圆 51"/>
          <p:cNvSpPr/>
          <p:nvPr/>
        </p:nvSpPr>
        <p:spPr>
          <a:xfrm>
            <a:off x="2885675" y="1096656"/>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53" name="文本框 52"/>
          <p:cNvSpPr txBox="1"/>
          <p:nvPr/>
        </p:nvSpPr>
        <p:spPr>
          <a:xfrm>
            <a:off x="3245295" y="1074846"/>
            <a:ext cx="538008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方式</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扫描二维码关注微信公众号以及网页访问</a:t>
            </a:r>
            <a:endParaRPr lang="zh-CN" altLang="en-US" dirty="0">
              <a:latin typeface="微软雅黑" panose="020B0503020204020204" pitchFamily="34" charset="-122"/>
              <a:ea typeface="微软雅黑" panose="020B0503020204020204" pitchFamily="34" charset="-122"/>
            </a:endParaRPr>
          </a:p>
        </p:txBody>
      </p:sp>
      <p:sp>
        <p:nvSpPr>
          <p:cNvPr id="54" name="椭圆 53"/>
          <p:cNvSpPr/>
          <p:nvPr/>
        </p:nvSpPr>
        <p:spPr>
          <a:xfrm>
            <a:off x="2912970" y="4399636"/>
            <a:ext cx="391517"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3272590" y="4377826"/>
            <a:ext cx="587140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账号</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管理员注册口令 </a:t>
            </a:r>
            <a:r>
              <a:rPr lang="zh-CN" altLang="en-US" dirty="0" smtClean="0">
                <a:solidFill>
                  <a:srgbClr val="FF0000"/>
                </a:solidFill>
                <a:latin typeface="微软雅黑" panose="020B0503020204020204" pitchFamily="34" charset="-122"/>
                <a:ea typeface="微软雅黑" panose="020B0503020204020204" pitchFamily="34" charset="-122"/>
              </a:rPr>
              <a:t>账户</a:t>
            </a:r>
            <a:r>
              <a:rPr lang="en-US" altLang="zh-CN" dirty="0">
                <a:latin typeface="微软雅黑" panose="020B0503020204020204" pitchFamily="34" charset="-122"/>
                <a:ea typeface="微软雅黑" panose="020B0503020204020204" pitchFamily="34" charset="-122"/>
              </a:rPr>
              <a:t>:admin   </a:t>
            </a:r>
            <a:r>
              <a:rPr lang="zh-CN" altLang="en-US" dirty="0">
                <a:solidFill>
                  <a:srgbClr val="FF0000"/>
                </a:solidFill>
                <a:latin typeface="微软雅黑" panose="020B0503020204020204" pitchFamily="34" charset="-122"/>
                <a:ea typeface="微软雅黑" panose="020B0503020204020204" pitchFamily="34" charset="-122"/>
              </a:rPr>
              <a:t>密码</a:t>
            </a:r>
            <a:r>
              <a:rPr lang="en-US" altLang="zh-CN" dirty="0">
                <a:latin typeface="微软雅黑" panose="020B0503020204020204" pitchFamily="34" charset="-122"/>
                <a:ea typeface="微软雅黑" panose="020B0503020204020204" pitchFamily="34" charset="-122"/>
              </a:rPr>
              <a:t>: admin </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2.</a:t>
            </a:r>
            <a:r>
              <a:rPr lang="zh-CN" altLang="en-US" dirty="0" smtClean="0">
                <a:latin typeface="微软雅黑" panose="020B0503020204020204" pitchFamily="34" charset="-122"/>
                <a:ea typeface="微软雅黑" panose="020B0503020204020204" pitchFamily="34" charset="-122"/>
              </a:rPr>
              <a:t> 业务后台登录    </a:t>
            </a:r>
            <a:r>
              <a:rPr lang="zh-CN" altLang="en-US" dirty="0" smtClean="0">
                <a:solidFill>
                  <a:srgbClr val="FF0000"/>
                </a:solidFill>
                <a:latin typeface="微软雅黑" panose="020B0503020204020204" pitchFamily="34" charset="-122"/>
                <a:ea typeface="微软雅黑" panose="020B0503020204020204" pitchFamily="34" charset="-122"/>
              </a:rPr>
              <a:t>账户</a:t>
            </a:r>
            <a:r>
              <a:rPr lang="en-US" altLang="zh-CN" dirty="0" smtClean="0">
                <a:latin typeface="微软雅黑" panose="020B0503020204020204" pitchFamily="34" charset="-122"/>
                <a:ea typeface="微软雅黑" panose="020B0503020204020204" pitchFamily="34" charset="-122"/>
              </a:rPr>
              <a:t>:admin   </a:t>
            </a:r>
            <a:r>
              <a:rPr lang="zh-CN" altLang="en-US" dirty="0" smtClean="0">
                <a:solidFill>
                  <a:srgbClr val="FF0000"/>
                </a:solidFill>
                <a:latin typeface="微软雅黑" panose="020B0503020204020204" pitchFamily="34" charset="-122"/>
                <a:ea typeface="微软雅黑" panose="020B0503020204020204" pitchFamily="34" charset="-122"/>
              </a:rPr>
              <a:t>密码</a:t>
            </a:r>
            <a:r>
              <a:rPr lang="en-US" altLang="zh-CN" dirty="0" smtClean="0">
                <a:latin typeface="微软雅黑" panose="020B0503020204020204" pitchFamily="34" charset="-122"/>
                <a:ea typeface="微软雅黑" panose="020B0503020204020204" pitchFamily="34" charset="-122"/>
              </a:rPr>
              <a:t>: admin           </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3308756" y="1655362"/>
            <a:ext cx="1391576" cy="369332"/>
          </a:xfrm>
          <a:prstGeom prst="rect">
            <a:avLst/>
          </a:prstGeom>
        </p:spPr>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微信用户端</a:t>
            </a:r>
            <a:r>
              <a:rPr lang="en-US" altLang="zh-CN" dirty="0" smtClean="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274" y="2008810"/>
            <a:ext cx="1928847" cy="1843533"/>
          </a:xfrm>
          <a:prstGeom prst="rect">
            <a:avLst/>
          </a:prstGeom>
        </p:spPr>
      </p:pic>
      <p:sp>
        <p:nvSpPr>
          <p:cNvPr id="5" name="矩形 4"/>
          <p:cNvSpPr/>
          <p:nvPr/>
        </p:nvSpPr>
        <p:spPr>
          <a:xfrm>
            <a:off x="6790684" y="1683498"/>
            <a:ext cx="1621852"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微</a:t>
            </a:r>
            <a:r>
              <a:rPr lang="zh-CN" altLang="en-US" dirty="0" smtClean="0">
                <a:solidFill>
                  <a:srgbClr val="FF0000"/>
                </a:solidFill>
                <a:latin typeface="微软雅黑" panose="020B0503020204020204" pitchFamily="34" charset="-122"/>
                <a:ea typeface="微软雅黑" panose="020B0503020204020204" pitchFamily="34" charset="-122"/>
              </a:rPr>
              <a:t>信管理员端</a:t>
            </a:r>
            <a:r>
              <a:rPr lang="en-US" altLang="zh-CN"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0685" y="2096358"/>
            <a:ext cx="1823604" cy="1755985"/>
          </a:xfrm>
          <a:prstGeom prst="rect">
            <a:avLst/>
          </a:prstGeom>
        </p:spPr>
      </p:pic>
      <p:sp>
        <p:nvSpPr>
          <p:cNvPr id="7" name="矩形 6"/>
          <p:cNvSpPr/>
          <p:nvPr/>
        </p:nvSpPr>
        <p:spPr>
          <a:xfrm>
            <a:off x="3232601" y="3930418"/>
            <a:ext cx="5911398" cy="369332"/>
          </a:xfrm>
          <a:prstGeom prst="rect">
            <a:avLst/>
          </a:prstGeom>
        </p:spPr>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业务后台登录</a:t>
            </a:r>
            <a:r>
              <a:rPr lang="en-US" altLang="zh-CN" dirty="0">
                <a:solidFill>
                  <a:srgbClr val="FF0000"/>
                </a:solidFill>
                <a:latin typeface="微软雅黑" panose="020B0503020204020204" pitchFamily="34" charset="-122"/>
                <a:ea typeface="微软雅黑" panose="020B0503020204020204" pitchFamily="34" charset="-122"/>
              </a:rPr>
              <a:t>:http://123.206.205.38/</a:t>
            </a:r>
            <a:r>
              <a:rPr lang="en-US" altLang="zh-CN" dirty="0" err="1">
                <a:solidFill>
                  <a:srgbClr val="FF0000"/>
                </a:solidFill>
                <a:latin typeface="微软雅黑" panose="020B0503020204020204" pitchFamily="34" charset="-122"/>
                <a:ea typeface="微软雅黑" panose="020B0503020204020204" pitchFamily="34" charset="-122"/>
              </a:rPr>
              <a:t>HouTai</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login.jsp</a:t>
            </a:r>
            <a:endParaRPr lang="zh-CN" altLang="en-US" dirty="0">
              <a:solidFill>
                <a:srgbClr val="FF0000"/>
              </a:solidFill>
            </a:endParaRPr>
          </a:p>
        </p:txBody>
      </p:sp>
    </p:spTree>
    <p:extLst>
      <p:ext uri="{BB962C8B-B14F-4D97-AF65-F5344CB8AC3E}">
        <p14:creationId xmlns:p14="http://schemas.microsoft.com/office/powerpoint/2010/main" val="75840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nvSpPr>
        <p:spPr>
          <a:xfrm>
            <a:off x="0" y="0"/>
            <a:ext cx="2438778" cy="4336772"/>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6202391">
                <a:moveTo>
                  <a:pt x="0" y="0"/>
                </a:moveTo>
                <a:lnTo>
                  <a:pt x="3231524" y="22548"/>
                </a:lnTo>
                <a:lnTo>
                  <a:pt x="3252551" y="4667851"/>
                </a:lnTo>
                <a:lnTo>
                  <a:pt x="3244497" y="4667851"/>
                </a:lnTo>
                <a:lnTo>
                  <a:pt x="3240653" y="4743969"/>
                </a:lnTo>
                <a:cubicBezTo>
                  <a:pt x="3157461" y="5563143"/>
                  <a:pt x="2465643" y="6202391"/>
                  <a:pt x="1624520" y="6202391"/>
                </a:cubicBezTo>
                <a:cubicBezTo>
                  <a:pt x="783397" y="6202391"/>
                  <a:pt x="91579" y="5563143"/>
                  <a:pt x="8387" y="4743969"/>
                </a:cubicBezTo>
                <a:lnTo>
                  <a:pt x="4544" y="4667851"/>
                </a:lnTo>
                <a:lnTo>
                  <a:pt x="0" y="4667851"/>
                </a:lnTo>
                <a:lnTo>
                  <a:pt x="0" y="4577871"/>
                </a:lnTo>
                <a:lnTo>
                  <a:pt x="0" y="0"/>
                </a:lnTo>
                <a:close/>
              </a:path>
            </a:pathLst>
          </a:custGeom>
          <a:solidFill>
            <a:schemeClr val="bg1">
              <a:lumMod val="85000"/>
              <a:alpha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标题 4"/>
          <p:cNvSpPr txBox="1">
            <a:spLocks/>
          </p:cNvSpPr>
          <p:nvPr/>
        </p:nvSpPr>
        <p:spPr>
          <a:xfrm>
            <a:off x="261700" y="2868803"/>
            <a:ext cx="2159678"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b="1" dirty="0" smtClean="0">
                <a:solidFill>
                  <a:srgbClr val="C00000"/>
                </a:solidFill>
                <a:latin typeface="微软雅黑" panose="020B0503020204020204" pitchFamily="34" charset="-122"/>
                <a:ea typeface="微软雅黑" panose="020B0503020204020204" pitchFamily="34" charset="-122"/>
              </a:rPr>
              <a:t>特色与创新</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
        <p:nvSpPr>
          <p:cNvPr id="12" name="标题 4"/>
          <p:cNvSpPr txBox="1">
            <a:spLocks/>
          </p:cNvSpPr>
          <p:nvPr/>
        </p:nvSpPr>
        <p:spPr>
          <a:xfrm>
            <a:off x="488898" y="3288780"/>
            <a:ext cx="1673750"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3" name="KSO_Shape"/>
          <p:cNvSpPr>
            <a:spLocks/>
          </p:cNvSpPr>
          <p:nvPr/>
        </p:nvSpPr>
        <p:spPr bwMode="auto">
          <a:xfrm>
            <a:off x="861291" y="1241258"/>
            <a:ext cx="985896" cy="838228"/>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C00000"/>
          </a:solidFill>
          <a:ln>
            <a:noFill/>
          </a:ln>
          <a:extLst/>
        </p:spPr>
        <p:txBody>
          <a:bodyPr lIns="68562" tIns="34281" rIns="68562" bIns="34281"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2" name="Rectangle 4"/>
          <p:cNvSpPr txBox="1">
            <a:spLocks noChangeArrowheads="1"/>
          </p:cNvSpPr>
          <p:nvPr/>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
        <p:nvSpPr>
          <p:cNvPr id="33" name="椭圆 32"/>
          <p:cNvSpPr/>
          <p:nvPr/>
        </p:nvSpPr>
        <p:spPr>
          <a:xfrm>
            <a:off x="3335492" y="180501"/>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4" name="标题 11"/>
          <p:cNvSpPr txBox="1">
            <a:spLocks/>
          </p:cNvSpPr>
          <p:nvPr/>
        </p:nvSpPr>
        <p:spPr>
          <a:xfrm>
            <a:off x="3630772" y="191669"/>
            <a:ext cx="5513228"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latin typeface="微软雅黑" panose="020B0503020204020204" pitchFamily="34" charset="-122"/>
                <a:ea typeface="微软雅黑" panose="020B0503020204020204" pitchFamily="34" charset="-122"/>
              </a:rPr>
              <a:t>技术架构</a:t>
            </a:r>
            <a:r>
              <a:rPr lang="en-US" altLang="zh-CN" sz="1400" dirty="0" smtClean="0">
                <a:latin typeface="微软雅黑" panose="020B0503020204020204" pitchFamily="34" charset="-122"/>
                <a:ea typeface="微软雅黑" panose="020B0503020204020204" pitchFamily="34" charset="-122"/>
              </a:rPr>
              <a:t>:JSP/</a:t>
            </a:r>
            <a:r>
              <a:rPr lang="zh-CN" altLang="en-US" sz="1400" dirty="0" smtClean="0">
                <a:latin typeface="微软雅黑" panose="020B0503020204020204" pitchFamily="34" charset="-122"/>
                <a:ea typeface="微软雅黑" panose="020B0503020204020204" pitchFamily="34" charset="-122"/>
              </a:rPr>
              <a:t>微信公众号 </a:t>
            </a:r>
            <a:r>
              <a:rPr lang="en-US" altLang="zh-CN" sz="1400" dirty="0" smtClean="0">
                <a:latin typeface="微软雅黑" panose="020B0503020204020204" pitchFamily="34" charset="-122"/>
                <a:ea typeface="微软雅黑" panose="020B0503020204020204" pitchFamily="34" charset="-122"/>
              </a:rPr>
              <a:t>+ Apache Tomcat + Microsoft SQL Server</a:t>
            </a:r>
            <a:endParaRPr lang="zh-CN" altLang="en-US" sz="1400" dirty="0">
              <a:latin typeface="微软雅黑" panose="020B0503020204020204" pitchFamily="34" charset="-122"/>
              <a:ea typeface="微软雅黑" panose="020B0503020204020204" pitchFamily="34" charset="-122"/>
            </a:endParaRPr>
          </a:p>
        </p:txBody>
      </p:sp>
      <p:sp>
        <p:nvSpPr>
          <p:cNvPr id="35" name="椭圆 34"/>
          <p:cNvSpPr/>
          <p:nvPr/>
        </p:nvSpPr>
        <p:spPr>
          <a:xfrm>
            <a:off x="3335492" y="1179302"/>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36" name="标题 11"/>
          <p:cNvSpPr txBox="1">
            <a:spLocks/>
          </p:cNvSpPr>
          <p:nvPr/>
        </p:nvSpPr>
        <p:spPr>
          <a:xfrm>
            <a:off x="3630772" y="1190470"/>
            <a:ext cx="5513228"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latin typeface="微软雅黑" panose="020B0503020204020204" pitchFamily="34" charset="-122"/>
                <a:ea typeface="微软雅黑" panose="020B0503020204020204" pitchFamily="34" charset="-122"/>
              </a:rPr>
              <a:t>功能设计</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除要求实现的基本功能外</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本系统还设计了</a:t>
            </a:r>
            <a:r>
              <a:rPr lang="zh-CN" altLang="en-US" sz="1400" dirty="0" smtClean="0">
                <a:solidFill>
                  <a:srgbClr val="FF0000"/>
                </a:solidFill>
                <a:latin typeface="微软雅黑" panose="020B0503020204020204" pitchFamily="34" charset="-122"/>
                <a:ea typeface="微软雅黑" panose="020B0503020204020204" pitchFamily="34" charset="-122"/>
              </a:rPr>
              <a:t>图书馆地图</a:t>
            </a:r>
            <a:r>
              <a:rPr lang="zh-CN" altLang="en-US" sz="1400" dirty="0" smtClean="0">
                <a:latin typeface="微软雅黑" panose="020B0503020204020204" pitchFamily="34" charset="-122"/>
                <a:ea typeface="微软雅黑" panose="020B0503020204020204" pitchFamily="34" charset="-122"/>
              </a:rPr>
              <a:t>功能。</a:t>
            </a:r>
            <a:endParaRPr lang="en-US" altLang="zh-CN" sz="1400" dirty="0" smtClean="0">
              <a:latin typeface="微软雅黑" panose="020B0503020204020204" pitchFamily="34" charset="-122"/>
              <a:ea typeface="微软雅黑" panose="020B0503020204020204" pitchFamily="34" charset="-122"/>
            </a:endParaRPr>
          </a:p>
          <a:p>
            <a:pPr algn="l"/>
            <a:r>
              <a:rPr lang="zh-CN" altLang="en-US" sz="1400" dirty="0" smtClean="0">
                <a:latin typeface="微软雅黑" panose="020B0503020204020204" pitchFamily="34" charset="-122"/>
                <a:ea typeface="微软雅黑" panose="020B0503020204020204" pitchFamily="34" charset="-122"/>
              </a:rPr>
              <a:t>获取用户位置信息后将自己位置和附近图书馆以地图形式显示给用户</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使用了</a:t>
            </a:r>
            <a:r>
              <a:rPr lang="zh-CN" altLang="en-US" sz="1400" dirty="0" smtClean="0">
                <a:solidFill>
                  <a:srgbClr val="FF0000"/>
                </a:solidFill>
                <a:latin typeface="微软雅黑" panose="020B0503020204020204" pitchFamily="34" charset="-122"/>
                <a:ea typeface="微软雅黑" panose="020B0503020204020204" pitchFamily="34" charset="-122"/>
              </a:rPr>
              <a:t>百度地图</a:t>
            </a:r>
            <a:r>
              <a:rPr lang="en-US" altLang="zh-CN" sz="1400" dirty="0" smtClean="0">
                <a:latin typeface="微软雅黑" panose="020B0503020204020204" pitchFamily="34" charset="-122"/>
                <a:ea typeface="微软雅黑" panose="020B0503020204020204" pitchFamily="34" charset="-122"/>
              </a:rPr>
              <a:t>API),</a:t>
            </a:r>
            <a:r>
              <a:rPr lang="zh-CN" altLang="en-US" sz="1400" dirty="0" smtClean="0">
                <a:latin typeface="微软雅黑" panose="020B0503020204020204" pitchFamily="34" charset="-122"/>
                <a:ea typeface="微软雅黑" panose="020B0503020204020204" pitchFamily="34" charset="-122"/>
              </a:rPr>
              <a:t>用户可以点击进入对应图书馆。</a:t>
            </a:r>
            <a:endParaRPr lang="en-US" altLang="zh-CN" sz="1400" dirty="0" smtClean="0">
              <a:latin typeface="微软雅黑" panose="020B0503020204020204" pitchFamily="34" charset="-122"/>
              <a:ea typeface="微软雅黑" panose="020B0503020204020204" pitchFamily="34" charset="-122"/>
            </a:endParaRPr>
          </a:p>
          <a:p>
            <a:pPr algn="l"/>
            <a:endParaRPr lang="en-US" altLang="zh-CN" sz="1400" dirty="0">
              <a:latin typeface="微软雅黑" panose="020B0503020204020204" pitchFamily="34" charset="-122"/>
              <a:ea typeface="微软雅黑" panose="020B0503020204020204" pitchFamily="34" charset="-122"/>
            </a:endParaRPr>
          </a:p>
          <a:p>
            <a:pPr algn="l"/>
            <a:endParaRPr lang="zh-CN" altLang="en-US" sz="1400" dirty="0">
              <a:latin typeface="微软雅黑" panose="020B0503020204020204" pitchFamily="34" charset="-122"/>
              <a:ea typeface="微软雅黑" panose="020B0503020204020204" pitchFamily="34" charset="-122"/>
            </a:endParaRPr>
          </a:p>
        </p:txBody>
      </p:sp>
      <p:sp>
        <p:nvSpPr>
          <p:cNvPr id="37" name="椭圆 36"/>
          <p:cNvSpPr/>
          <p:nvPr/>
        </p:nvSpPr>
        <p:spPr>
          <a:xfrm>
            <a:off x="3335492" y="2649309"/>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8" name="标题 11"/>
          <p:cNvSpPr txBox="1">
            <a:spLocks/>
          </p:cNvSpPr>
          <p:nvPr/>
        </p:nvSpPr>
        <p:spPr>
          <a:xfrm>
            <a:off x="3630772" y="2660477"/>
            <a:ext cx="5513228"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latin typeface="微软雅黑" panose="020B0503020204020204" pitchFamily="34" charset="-122"/>
                <a:ea typeface="微软雅黑" panose="020B0503020204020204" pitchFamily="34" charset="-122"/>
              </a:rPr>
              <a:t>界面交互</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界面简洁，考虑到使用用户基本在移动端，界面操作中避免了大量的输入操作</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带给用户良好的使用体验</a:t>
            </a:r>
            <a:endParaRPr lang="en-US" altLang="zh-CN" sz="1400" dirty="0" smtClean="0">
              <a:latin typeface="微软雅黑" panose="020B0503020204020204" pitchFamily="34" charset="-122"/>
              <a:ea typeface="微软雅黑" panose="020B0503020204020204" pitchFamily="34" charset="-122"/>
            </a:endParaRPr>
          </a:p>
          <a:p>
            <a:pPr algn="l"/>
            <a:endParaRPr lang="zh-CN" altLang="en-US" sz="1400" dirty="0">
              <a:latin typeface="微软雅黑" panose="020B0503020204020204" pitchFamily="34" charset="-122"/>
              <a:ea typeface="微软雅黑" panose="020B0503020204020204" pitchFamily="34" charset="-122"/>
            </a:endParaRPr>
          </a:p>
        </p:txBody>
      </p:sp>
      <p:sp>
        <p:nvSpPr>
          <p:cNvPr id="39" name="椭圆 38"/>
          <p:cNvSpPr/>
          <p:nvPr/>
        </p:nvSpPr>
        <p:spPr>
          <a:xfrm>
            <a:off x="3335492" y="3867473"/>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40" name="标题 11"/>
          <p:cNvSpPr txBox="1">
            <a:spLocks/>
          </p:cNvSpPr>
          <p:nvPr/>
        </p:nvSpPr>
        <p:spPr>
          <a:xfrm>
            <a:off x="3630772" y="3878641"/>
            <a:ext cx="5513228"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latin typeface="微软雅黑" panose="020B0503020204020204" pitchFamily="34" charset="-122"/>
                <a:ea typeface="微软雅黑" panose="020B0503020204020204" pitchFamily="34" charset="-122"/>
              </a:rPr>
              <a:t>使用软件设计典范</a:t>
            </a:r>
            <a:r>
              <a:rPr lang="en-US" altLang="zh-CN" sz="1400" dirty="0" smtClean="0">
                <a:latin typeface="微软雅黑" panose="020B0503020204020204" pitchFamily="34" charset="-122"/>
                <a:ea typeface="微软雅黑" panose="020B0503020204020204" pitchFamily="34" charset="-122"/>
              </a:rPr>
              <a:t>MVC</a:t>
            </a:r>
            <a:r>
              <a:rPr lang="zh-CN" altLang="en-US" sz="1400" dirty="0" smtClean="0">
                <a:latin typeface="微软雅黑" panose="020B0503020204020204" pitchFamily="34" charset="-122"/>
                <a:ea typeface="微软雅黑" panose="020B0503020204020204" pitchFamily="34" charset="-122"/>
              </a:rPr>
              <a:t>设计开发模式</a:t>
            </a:r>
            <a:endParaRPr lang="en-US" altLang="zh-CN" sz="1400" dirty="0">
              <a:latin typeface="微软雅黑" panose="020B0503020204020204" pitchFamily="34" charset="-122"/>
              <a:ea typeface="微软雅黑" panose="020B0503020204020204" pitchFamily="34" charset="-122"/>
            </a:endParaRPr>
          </a:p>
          <a:p>
            <a:pPr algn="l"/>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40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45"/>
          <p:cNvSpPr>
            <a:spLocks noChangeArrowheads="1"/>
          </p:cNvSpPr>
          <p:nvPr/>
        </p:nvSpPr>
        <p:spPr bwMode="auto">
          <a:xfrm rot="5400000">
            <a:off x="465148" y="3392748"/>
            <a:ext cx="3066280"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en-US" altLang="zh-CN" sz="3300" dirty="0">
                <a:solidFill>
                  <a:schemeClr val="bg1">
                    <a:lumMod val="85000"/>
                  </a:schemeClr>
                </a:solidFill>
                <a:latin typeface="微软雅黑" pitchFamily="34" charset="-122"/>
                <a:ea typeface="微软雅黑" pitchFamily="34" charset="-122"/>
                <a:sym typeface="Impact" pitchFamily="34" charset="0"/>
              </a:rPr>
              <a:t>CONTENTS</a:t>
            </a:r>
            <a:endParaRPr lang="zh-CN" altLang="en-US" sz="3300" dirty="0">
              <a:solidFill>
                <a:schemeClr val="bg1">
                  <a:lumMod val="85000"/>
                </a:schemeClr>
              </a:solidFill>
              <a:latin typeface="微软雅黑" pitchFamily="34" charset="-122"/>
              <a:ea typeface="微软雅黑" pitchFamily="34" charset="-122"/>
              <a:sym typeface="Impact" pitchFamily="34" charset="0"/>
            </a:endParaRPr>
          </a:p>
        </p:txBody>
      </p:sp>
      <p:grpSp>
        <p:nvGrpSpPr>
          <p:cNvPr id="4101" name="Group 5"/>
          <p:cNvGrpSpPr>
            <a:grpSpLocks/>
          </p:cNvGrpSpPr>
          <p:nvPr/>
        </p:nvGrpSpPr>
        <p:grpSpPr bwMode="auto">
          <a:xfrm>
            <a:off x="3372159" y="894137"/>
            <a:ext cx="3679983" cy="646500"/>
            <a:chOff x="0" y="0"/>
            <a:chExt cx="7728" cy="1358"/>
          </a:xfrm>
        </p:grpSpPr>
        <p:grpSp>
          <p:nvGrpSpPr>
            <p:cNvPr id="4120" name="Group 6"/>
            <p:cNvGrpSpPr>
              <a:grpSpLocks noChangeAspect="1"/>
            </p:cNvGrpSpPr>
            <p:nvPr/>
          </p:nvGrpSpPr>
          <p:grpSpPr bwMode="auto">
            <a:xfrm>
              <a:off x="0" y="192"/>
              <a:ext cx="7727" cy="1116"/>
              <a:chOff x="0" y="0"/>
              <a:chExt cx="7727" cy="1116"/>
            </a:xfrm>
          </p:grpSpPr>
          <p:pic>
            <p:nvPicPr>
              <p:cNvPr id="4123" name="Picture 7"/>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372"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8"/>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83" y="0"/>
                <a:ext cx="6245" cy="976"/>
              </a:xfrm>
              <a:prstGeom prst="rect">
                <a:avLst/>
              </a:prstGeom>
              <a:noFill/>
              <a:ln w="0">
                <a:noFill/>
                <a:miter lim="800000"/>
                <a:headEnd/>
                <a:tailEnd/>
              </a:ln>
              <a:effectLst/>
              <a:scene3d>
                <a:camera prst="orthographicFront"/>
                <a:lightRig rig="threePt" dir="t"/>
              </a:scene3d>
              <a:sp3d>
                <a:extrusionClr>
                  <a:schemeClr val="bg1"/>
                </a:extrusionClr>
                <a:contourClr>
                  <a:schemeClr val="bg1"/>
                </a:contourClr>
              </a:sp3d>
            </p:spPr>
          </p:pic>
        </p:grpSp>
        <p:sp>
          <p:nvSpPr>
            <p:cNvPr id="4121" name="Text Box 9"/>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a:solidFill>
                    <a:srgbClr val="000000"/>
                  </a:solidFill>
                  <a:latin typeface="Calibri" pitchFamily="34" charset="0"/>
                  <a:sym typeface="Calibri" pitchFamily="34" charset="0"/>
                </a:rPr>
                <a:t>1</a:t>
              </a:r>
              <a:endParaRPr lang="zh-CN" altLang="en-US"/>
            </a:p>
          </p:txBody>
        </p:sp>
        <p:sp>
          <p:nvSpPr>
            <p:cNvPr id="4122" name="Text Box 10"/>
            <p:cNvSpPr>
              <a:spLocks noChangeArrowheads="1"/>
            </p:cNvSpPr>
            <p:nvPr/>
          </p:nvSpPr>
          <p:spPr bwMode="auto">
            <a:xfrm>
              <a:off x="1574" y="313"/>
              <a:ext cx="6154" cy="776"/>
            </a:xfrm>
            <a:prstGeom prst="rect">
              <a:avLst/>
            </a:prstGeom>
            <a:noFill/>
            <a:ln w="9525">
              <a:noFill/>
              <a:miter lim="800000"/>
              <a:headEnd/>
              <a:tailEnd/>
            </a:ln>
          </p:spPr>
          <p:txBody>
            <a:bodyPr wrap="square">
              <a:spAutoFit/>
            </a:bodyPr>
            <a:lstStyle/>
            <a:p>
              <a:pPr algn="ctr"/>
              <a:r>
                <a:rPr lang="zh-CN" altLang="en-US" b="1" dirty="0" smtClean="0">
                  <a:solidFill>
                    <a:srgbClr val="C00000"/>
                  </a:solidFill>
                  <a:latin typeface="Calibri" pitchFamily="34" charset="0"/>
                  <a:ea typeface="微软雅黑" pitchFamily="34" charset="-122"/>
                  <a:sym typeface="Calibri" pitchFamily="34" charset="0"/>
                </a:rPr>
                <a:t>团队介绍</a:t>
              </a:r>
              <a:endParaRPr lang="zh-CN" altLang="en-US" b="1" dirty="0">
                <a:solidFill>
                  <a:srgbClr val="C00000"/>
                </a:solidFill>
                <a:latin typeface="Calibri" pitchFamily="34" charset="0"/>
                <a:ea typeface="微软雅黑" pitchFamily="34" charset="-122"/>
                <a:sym typeface="Calibri" pitchFamily="34" charset="0"/>
              </a:endParaRPr>
            </a:p>
          </p:txBody>
        </p:sp>
      </p:grpSp>
      <p:grpSp>
        <p:nvGrpSpPr>
          <p:cNvPr id="4102" name="Group 11"/>
          <p:cNvGrpSpPr>
            <a:grpSpLocks/>
          </p:cNvGrpSpPr>
          <p:nvPr/>
        </p:nvGrpSpPr>
        <p:grpSpPr bwMode="auto">
          <a:xfrm>
            <a:off x="3372159" y="1902666"/>
            <a:ext cx="3679983" cy="646500"/>
            <a:chOff x="0" y="0"/>
            <a:chExt cx="7728" cy="1358"/>
          </a:xfrm>
        </p:grpSpPr>
        <p:grpSp>
          <p:nvGrpSpPr>
            <p:cNvPr id="4115" name="Group 12"/>
            <p:cNvGrpSpPr>
              <a:grpSpLocks noChangeAspect="1"/>
            </p:cNvGrpSpPr>
            <p:nvPr/>
          </p:nvGrpSpPr>
          <p:grpSpPr bwMode="auto">
            <a:xfrm>
              <a:off x="0" y="192"/>
              <a:ext cx="7727" cy="1116"/>
              <a:chOff x="0" y="0"/>
              <a:chExt cx="7727" cy="1116"/>
            </a:xfrm>
          </p:grpSpPr>
          <p:pic>
            <p:nvPicPr>
              <p:cNvPr id="4118" name="Picture 1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372"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9" name="Picture 1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83" y="0"/>
                <a:ext cx="6245" cy="976"/>
              </a:xfrm>
              <a:prstGeom prst="rect">
                <a:avLst/>
              </a:prstGeom>
              <a:noFill/>
              <a:ln w="0">
                <a:solidFill>
                  <a:srgbClr val="000000"/>
                </a:solidFill>
                <a:miter lim="800000"/>
                <a:headEnd/>
                <a:tailEnd/>
              </a:ln>
              <a:scene3d>
                <a:camera prst="orthographicFront"/>
                <a:lightRig rig="threePt" dir="t"/>
              </a:scene3d>
              <a:sp3d extrusionH="6350" contourW="12700">
                <a:extrusionClr>
                  <a:schemeClr val="bg1"/>
                </a:extrusionClr>
                <a:contourClr>
                  <a:schemeClr val="bg1"/>
                </a:contourClr>
              </a:sp3d>
              <a:extLst>
                <a:ext uri="{909E8E84-426E-40DD-AFC4-6F175D3DCCD1}">
                  <a14:hiddenFill xmlns:a14="http://schemas.microsoft.com/office/drawing/2010/main">
                    <a:solidFill>
                      <a:srgbClr val="FFFFFF"/>
                    </a:solidFill>
                  </a14:hiddenFill>
                </a:ext>
              </a:extLst>
            </p:spPr>
          </p:pic>
        </p:grpSp>
        <p:sp>
          <p:nvSpPr>
            <p:cNvPr id="4116" name="Text Box 15"/>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a:solidFill>
                    <a:srgbClr val="000000"/>
                  </a:solidFill>
                  <a:latin typeface="Calibri" pitchFamily="34" charset="0"/>
                  <a:sym typeface="Calibri" pitchFamily="34" charset="0"/>
                </a:rPr>
                <a:t>2</a:t>
              </a:r>
              <a:endParaRPr lang="zh-CN" altLang="en-US"/>
            </a:p>
          </p:txBody>
        </p:sp>
        <p:sp>
          <p:nvSpPr>
            <p:cNvPr id="4117" name="Text Box 16"/>
            <p:cNvSpPr>
              <a:spLocks noChangeArrowheads="1"/>
            </p:cNvSpPr>
            <p:nvPr/>
          </p:nvSpPr>
          <p:spPr bwMode="auto">
            <a:xfrm>
              <a:off x="1574" y="307"/>
              <a:ext cx="615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dirty="0" smtClean="0">
                  <a:solidFill>
                    <a:srgbClr val="C00000"/>
                  </a:solidFill>
                  <a:latin typeface="Calibri" pitchFamily="34" charset="0"/>
                  <a:ea typeface="微软雅黑" pitchFamily="34" charset="-122"/>
                  <a:sym typeface="Calibri" pitchFamily="34" charset="0"/>
                </a:rPr>
                <a:t>功能说明</a:t>
              </a:r>
              <a:endParaRPr lang="zh-CN" altLang="en-US" b="1" dirty="0">
                <a:solidFill>
                  <a:srgbClr val="C00000"/>
                </a:solidFill>
                <a:latin typeface="Calibri" pitchFamily="34" charset="0"/>
                <a:ea typeface="微软雅黑" pitchFamily="34" charset="-122"/>
                <a:sym typeface="Calibri" pitchFamily="34" charset="0"/>
              </a:endParaRPr>
            </a:p>
          </p:txBody>
        </p:sp>
      </p:grpSp>
      <p:grpSp>
        <p:nvGrpSpPr>
          <p:cNvPr id="4103" name="Group 17"/>
          <p:cNvGrpSpPr>
            <a:grpSpLocks/>
          </p:cNvGrpSpPr>
          <p:nvPr/>
        </p:nvGrpSpPr>
        <p:grpSpPr bwMode="auto">
          <a:xfrm>
            <a:off x="3372159" y="2892144"/>
            <a:ext cx="3679983" cy="646500"/>
            <a:chOff x="0" y="0"/>
            <a:chExt cx="7728" cy="1358"/>
          </a:xfrm>
        </p:grpSpPr>
        <p:grpSp>
          <p:nvGrpSpPr>
            <p:cNvPr id="4110" name="Group 18"/>
            <p:cNvGrpSpPr>
              <a:grpSpLocks noChangeAspect="1"/>
            </p:cNvGrpSpPr>
            <p:nvPr/>
          </p:nvGrpSpPr>
          <p:grpSpPr bwMode="auto">
            <a:xfrm>
              <a:off x="0" y="192"/>
              <a:ext cx="7728" cy="1117"/>
              <a:chOff x="0" y="0"/>
              <a:chExt cx="7728" cy="1117"/>
            </a:xfrm>
          </p:grpSpPr>
          <p:pic>
            <p:nvPicPr>
              <p:cNvPr id="4113" name="Picture 1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372"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Picture 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83" y="26"/>
                <a:ext cx="6245"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11" name="Text Box 21"/>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solidFill>
                    <a:srgbClr val="000000"/>
                  </a:solidFill>
                  <a:latin typeface="Calibri" pitchFamily="34" charset="0"/>
                  <a:sym typeface="Calibri" pitchFamily="34" charset="0"/>
                </a:rPr>
                <a:t>3</a:t>
              </a:r>
              <a:endParaRPr lang="zh-CN" altLang="en-US" dirty="0"/>
            </a:p>
          </p:txBody>
        </p:sp>
        <p:sp>
          <p:nvSpPr>
            <p:cNvPr id="4112" name="Text Box 22"/>
            <p:cNvSpPr>
              <a:spLocks noChangeArrowheads="1"/>
            </p:cNvSpPr>
            <p:nvPr/>
          </p:nvSpPr>
          <p:spPr bwMode="auto">
            <a:xfrm>
              <a:off x="1574" y="307"/>
              <a:ext cx="615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dirty="0" smtClean="0">
                  <a:solidFill>
                    <a:srgbClr val="C00000"/>
                  </a:solidFill>
                  <a:latin typeface="Calibri" pitchFamily="34" charset="0"/>
                  <a:ea typeface="微软雅黑" pitchFamily="34" charset="-122"/>
                  <a:sym typeface="Calibri" pitchFamily="34" charset="0"/>
                </a:rPr>
                <a:t>特色与创新</a:t>
              </a:r>
              <a:endParaRPr lang="zh-CN" altLang="en-US" b="1" dirty="0">
                <a:solidFill>
                  <a:srgbClr val="C00000"/>
                </a:solidFill>
                <a:latin typeface="Calibri" pitchFamily="34" charset="0"/>
                <a:ea typeface="微软雅黑" pitchFamily="34" charset="-122"/>
                <a:sym typeface="Calibri" pitchFamily="34" charset="0"/>
              </a:endParaRPr>
            </a:p>
          </p:txBody>
        </p:sp>
      </p:grpSp>
      <p:grpSp>
        <p:nvGrpSpPr>
          <p:cNvPr id="4104" name="Group 23"/>
          <p:cNvGrpSpPr>
            <a:grpSpLocks/>
          </p:cNvGrpSpPr>
          <p:nvPr/>
        </p:nvGrpSpPr>
        <p:grpSpPr bwMode="auto">
          <a:xfrm>
            <a:off x="3372159" y="3915800"/>
            <a:ext cx="3679983" cy="646500"/>
            <a:chOff x="0" y="0"/>
            <a:chExt cx="7728" cy="1358"/>
          </a:xfrm>
        </p:grpSpPr>
        <p:grpSp>
          <p:nvGrpSpPr>
            <p:cNvPr id="4105" name="Group 24"/>
            <p:cNvGrpSpPr>
              <a:grpSpLocks noChangeAspect="1"/>
            </p:cNvGrpSpPr>
            <p:nvPr/>
          </p:nvGrpSpPr>
          <p:grpSpPr bwMode="auto">
            <a:xfrm>
              <a:off x="0" y="192"/>
              <a:ext cx="7727" cy="1116"/>
              <a:chOff x="0" y="0"/>
              <a:chExt cx="7727" cy="1116"/>
            </a:xfrm>
          </p:grpSpPr>
          <p:pic>
            <p:nvPicPr>
              <p:cNvPr id="4108" name="Picture 2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372"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2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83" y="0"/>
                <a:ext cx="6245"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6" name="Text Box 27"/>
            <p:cNvSpPr>
              <a:spLocks noChangeArrowheads="1"/>
            </p:cNvSpPr>
            <p:nvPr/>
          </p:nvSpPr>
          <p:spPr bwMode="auto">
            <a:xfrm>
              <a:off x="304" y="0"/>
              <a:ext cx="80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a:solidFill>
                    <a:srgbClr val="000000"/>
                  </a:solidFill>
                  <a:latin typeface="Calibri" pitchFamily="34" charset="0"/>
                  <a:sym typeface="Calibri" pitchFamily="34" charset="0"/>
                </a:rPr>
                <a:t>4</a:t>
              </a:r>
              <a:endParaRPr lang="zh-CN" altLang="en-US"/>
            </a:p>
          </p:txBody>
        </p:sp>
        <p:sp>
          <p:nvSpPr>
            <p:cNvPr id="4107" name="Text Box 28"/>
            <p:cNvSpPr>
              <a:spLocks noChangeArrowheads="1"/>
            </p:cNvSpPr>
            <p:nvPr/>
          </p:nvSpPr>
          <p:spPr bwMode="auto">
            <a:xfrm>
              <a:off x="1574" y="291"/>
              <a:ext cx="615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b="1" dirty="0" smtClean="0">
                  <a:solidFill>
                    <a:srgbClr val="C00000"/>
                  </a:solidFill>
                  <a:latin typeface="Calibri" pitchFamily="34" charset="0"/>
                  <a:ea typeface="微软雅黑" pitchFamily="34" charset="-122"/>
                  <a:sym typeface="Calibri" pitchFamily="34" charset="0"/>
                </a:rPr>
                <a:t>部署与访问</a:t>
              </a:r>
              <a:endParaRPr lang="zh-CN" altLang="en-US" b="1" dirty="0">
                <a:solidFill>
                  <a:srgbClr val="C00000"/>
                </a:solidFill>
                <a:latin typeface="Calibri" pitchFamily="34" charset="0"/>
                <a:ea typeface="微软雅黑" pitchFamily="34" charset="-122"/>
                <a:sym typeface="Calibri" pitchFamily="34" charset="0"/>
              </a:endParaRPr>
            </a:p>
          </p:txBody>
        </p:sp>
      </p:grpSp>
      <p:sp>
        <p:nvSpPr>
          <p:cNvPr id="4098" name="文本框 41"/>
          <p:cNvSpPr>
            <a:spLocks noChangeArrowheads="1"/>
          </p:cNvSpPr>
          <p:nvPr/>
        </p:nvSpPr>
        <p:spPr bwMode="auto">
          <a:xfrm>
            <a:off x="1259599" y="605246"/>
            <a:ext cx="1093946" cy="173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sz="5400" b="1" dirty="0">
                <a:solidFill>
                  <a:srgbClr val="C00000"/>
                </a:solidFill>
                <a:latin typeface="微软雅黑" pitchFamily="34" charset="-122"/>
                <a:ea typeface="微软雅黑" pitchFamily="34" charset="-122"/>
                <a:sym typeface="微软雅黑" pitchFamily="34" charset="-122"/>
              </a:rPr>
              <a:t>目录</a:t>
            </a:r>
            <a:endParaRPr lang="zh-CN" altLang="en-US" sz="5400" dirty="0"/>
          </a:p>
        </p:txBody>
      </p:sp>
      <p:sp>
        <p:nvSpPr>
          <p:cNvPr id="4100" name="矩形 46"/>
          <p:cNvSpPr>
            <a:spLocks noChangeArrowheads="1"/>
          </p:cNvSpPr>
          <p:nvPr/>
        </p:nvSpPr>
        <p:spPr bwMode="auto">
          <a:xfrm>
            <a:off x="2303490" y="754856"/>
            <a:ext cx="34289" cy="3702844"/>
          </a:xfrm>
          <a:prstGeom prst="rect">
            <a:avLst/>
          </a:prstGeom>
          <a:solidFill>
            <a:srgbClr val="C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a:solidFill>
                <a:srgbClr val="7F7F7F"/>
              </a:solidFill>
              <a:latin typeface="宋体" pitchFamily="2" charset="-122"/>
              <a:sym typeface="宋体" pitchFamily="2" charset="-122"/>
            </a:endParaRPr>
          </a:p>
        </p:txBody>
      </p:sp>
      <p:sp>
        <p:nvSpPr>
          <p:cNvPr id="35" name="Rectangle 4"/>
          <p:cNvSpPr txBox="1">
            <a:spLocks noChangeArrowheads="1"/>
          </p:cNvSpPr>
          <p:nvPr/>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nvSpPr>
        <p:spPr>
          <a:xfrm>
            <a:off x="0" y="0"/>
            <a:ext cx="2438778" cy="4336772"/>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6202391">
                <a:moveTo>
                  <a:pt x="0" y="0"/>
                </a:moveTo>
                <a:lnTo>
                  <a:pt x="3231524" y="22548"/>
                </a:lnTo>
                <a:lnTo>
                  <a:pt x="3252551" y="4667851"/>
                </a:lnTo>
                <a:lnTo>
                  <a:pt x="3244497" y="4667851"/>
                </a:lnTo>
                <a:lnTo>
                  <a:pt x="3240653" y="4743969"/>
                </a:lnTo>
                <a:cubicBezTo>
                  <a:pt x="3157461" y="5563143"/>
                  <a:pt x="2465643" y="6202391"/>
                  <a:pt x="1624520" y="6202391"/>
                </a:cubicBezTo>
                <a:cubicBezTo>
                  <a:pt x="783397" y="6202391"/>
                  <a:pt x="91579" y="5563143"/>
                  <a:pt x="8387" y="4743969"/>
                </a:cubicBezTo>
                <a:lnTo>
                  <a:pt x="4544" y="4667851"/>
                </a:lnTo>
                <a:lnTo>
                  <a:pt x="0" y="4667851"/>
                </a:lnTo>
                <a:lnTo>
                  <a:pt x="0" y="4577871"/>
                </a:lnTo>
                <a:lnTo>
                  <a:pt x="0" y="0"/>
                </a:lnTo>
                <a:close/>
              </a:path>
            </a:pathLst>
          </a:custGeom>
          <a:solidFill>
            <a:schemeClr val="bg1">
              <a:lumMod val="85000"/>
              <a:alpha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KSO_Shape"/>
          <p:cNvSpPr>
            <a:spLocks/>
          </p:cNvSpPr>
          <p:nvPr/>
        </p:nvSpPr>
        <p:spPr bwMode="auto">
          <a:xfrm>
            <a:off x="750973" y="1502539"/>
            <a:ext cx="1086537" cy="74628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C00000"/>
          </a:solidFill>
          <a:ln>
            <a:noFill/>
          </a:ln>
          <a:extLst/>
        </p:spPr>
        <p:txBody>
          <a:bodyPr lIns="68562" tIns="34281" rIns="68562" bIns="34281"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1" name="标题 4"/>
          <p:cNvSpPr txBox="1">
            <a:spLocks/>
          </p:cNvSpPr>
          <p:nvPr/>
        </p:nvSpPr>
        <p:spPr>
          <a:xfrm>
            <a:off x="261700" y="2868803"/>
            <a:ext cx="2159678"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b="1" dirty="0" smtClean="0">
                <a:solidFill>
                  <a:srgbClr val="C00000"/>
                </a:solidFill>
                <a:latin typeface="微软雅黑" panose="020B0503020204020204" pitchFamily="34" charset="-122"/>
                <a:ea typeface="微软雅黑" panose="020B0503020204020204" pitchFamily="34" charset="-122"/>
              </a:rPr>
              <a:t>团队介绍</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
        <p:nvSpPr>
          <p:cNvPr id="48" name="Rectangle 4"/>
          <p:cNvSpPr txBox="1">
            <a:spLocks noChangeArrowheads="1"/>
          </p:cNvSpPr>
          <p:nvPr/>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908029" y="2486164"/>
            <a:ext cx="1528364" cy="1978802"/>
          </a:xfrm>
          <a:custGeom>
            <a:avLst/>
            <a:gdLst>
              <a:gd name="connsiteX0" fmla="*/ 0 w 2038350"/>
              <a:gd name="connsiteY0" fmla="*/ 0 h 2638403"/>
              <a:gd name="connsiteX1" fmla="*/ 2038350 w 2038350"/>
              <a:gd name="connsiteY1" fmla="*/ 0 h 2638403"/>
              <a:gd name="connsiteX2" fmla="*/ 2038350 w 2038350"/>
              <a:gd name="connsiteY2" fmla="*/ 2638403 h 2638403"/>
              <a:gd name="connsiteX3" fmla="*/ 0 w 2038350"/>
              <a:gd name="connsiteY3" fmla="*/ 2638403 h 2638403"/>
            </a:gdLst>
            <a:ahLst/>
            <a:cxnLst>
              <a:cxn ang="0">
                <a:pos x="connsiteX0" y="connsiteY0"/>
              </a:cxn>
              <a:cxn ang="0">
                <a:pos x="connsiteX1" y="connsiteY1"/>
              </a:cxn>
              <a:cxn ang="0">
                <a:pos x="connsiteX2" y="connsiteY2"/>
              </a:cxn>
              <a:cxn ang="0">
                <a:pos x="connsiteX3" y="connsiteY3"/>
              </a:cxn>
            </a:cxnLst>
            <a:rect l="l" t="t" r="r" b="b"/>
            <a:pathLst>
              <a:path w="2038350" h="2638403">
                <a:moveTo>
                  <a:pt x="0" y="0"/>
                </a:moveTo>
                <a:lnTo>
                  <a:pt x="2038350" y="0"/>
                </a:lnTo>
                <a:lnTo>
                  <a:pt x="2038350" y="2638403"/>
                </a:lnTo>
                <a:lnTo>
                  <a:pt x="0" y="2638403"/>
                </a:lnTo>
                <a:close/>
              </a:path>
            </a:pathLst>
          </a:custGeom>
        </p:spPr>
      </p:pic>
      <p:sp>
        <p:nvSpPr>
          <p:cNvPr id="52" name="Rectangle 4"/>
          <p:cNvSpPr/>
          <p:nvPr/>
        </p:nvSpPr>
        <p:spPr>
          <a:xfrm flipH="1">
            <a:off x="2908029" y="4069782"/>
            <a:ext cx="1528364" cy="397124"/>
          </a:xfrm>
          <a:prstGeom prst="rect">
            <a:avLst/>
          </a:prstGeom>
          <a:solidFill>
            <a:srgbClr val="C0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dirty="0"/>
          </a:p>
        </p:txBody>
      </p:sp>
      <p:sp>
        <p:nvSpPr>
          <p:cNvPr id="53" name="标题 4"/>
          <p:cNvSpPr txBox="1">
            <a:spLocks/>
          </p:cNvSpPr>
          <p:nvPr/>
        </p:nvSpPr>
        <p:spPr>
          <a:xfrm>
            <a:off x="2836260" y="4092711"/>
            <a:ext cx="1600133"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b="1" dirty="0">
                <a:solidFill>
                  <a:schemeClr val="bg1"/>
                </a:solidFill>
                <a:latin typeface="微软雅黑" panose="020B0503020204020204" pitchFamily="34" charset="-122"/>
                <a:ea typeface="微软雅黑" panose="020B0503020204020204" pitchFamily="34" charset="-122"/>
              </a:rPr>
              <a:t>姓名</a:t>
            </a:r>
            <a:r>
              <a:rPr lang="zh-CN" altLang="en-US" sz="1000" b="1" dirty="0" smtClean="0">
                <a:solidFill>
                  <a:schemeClr val="bg1"/>
                </a:solidFill>
                <a:latin typeface="微软雅黑" panose="020B0503020204020204" pitchFamily="34" charset="-122"/>
                <a:ea typeface="微软雅黑" panose="020B0503020204020204" pitchFamily="34" charset="-122"/>
              </a:rPr>
              <a:t>：</a:t>
            </a:r>
            <a:r>
              <a:rPr lang="zh-CN" altLang="en-US" sz="1000" b="1" dirty="0">
                <a:solidFill>
                  <a:schemeClr val="bg1"/>
                </a:solidFill>
                <a:latin typeface="微软雅黑" panose="020B0503020204020204" pitchFamily="34" charset="-122"/>
                <a:ea typeface="微软雅黑" panose="020B0503020204020204" pitchFamily="34" charset="-122"/>
              </a:rPr>
              <a:t>陈润</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l"/>
            <a:r>
              <a:rPr lang="zh-CN" altLang="en-US" sz="1000" b="1" dirty="0">
                <a:solidFill>
                  <a:schemeClr val="bg1"/>
                </a:solidFill>
                <a:latin typeface="微软雅黑" panose="020B0503020204020204" pitchFamily="34" charset="-122"/>
                <a:ea typeface="微软雅黑" panose="020B0503020204020204" pitchFamily="34" charset="-122"/>
              </a:rPr>
              <a:t>联系</a:t>
            </a:r>
            <a:r>
              <a:rPr lang="zh-CN" altLang="en-US" sz="1000" b="1" dirty="0" smtClean="0">
                <a:solidFill>
                  <a:schemeClr val="bg1"/>
                </a:solidFill>
                <a:latin typeface="微软雅黑" panose="020B0503020204020204" pitchFamily="34" charset="-122"/>
                <a:ea typeface="微软雅黑" panose="020B0503020204020204" pitchFamily="34" charset="-122"/>
              </a:rPr>
              <a:t>方式</a:t>
            </a:r>
            <a:r>
              <a:rPr lang="en-US" altLang="zh-CN" sz="1000" b="1" dirty="0" smtClean="0">
                <a:solidFill>
                  <a:schemeClr val="bg1"/>
                </a:solidFill>
                <a:latin typeface="微软雅黑" panose="020B0503020204020204" pitchFamily="34" charset="-122"/>
                <a:ea typeface="微软雅黑" panose="020B0503020204020204" pitchFamily="34" charset="-122"/>
              </a:rPr>
              <a:t>: 18228013424</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4" name="标题 4"/>
          <p:cNvSpPr txBox="1">
            <a:spLocks/>
          </p:cNvSpPr>
          <p:nvPr/>
        </p:nvSpPr>
        <p:spPr>
          <a:xfrm>
            <a:off x="3027252" y="4512663"/>
            <a:ext cx="1487454"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b="1" dirty="0" smtClean="0">
                <a:latin typeface="微软雅黑" panose="020B0503020204020204" pitchFamily="34" charset="-122"/>
                <a:ea typeface="微软雅黑" panose="020B0503020204020204" pitchFamily="34" charset="-122"/>
              </a:rPr>
              <a:t>擅长后端编写</a:t>
            </a:r>
            <a:r>
              <a:rPr lang="en-US" altLang="zh-CN" sz="1000" b="1" dirty="0" smtClean="0">
                <a:latin typeface="微软雅黑" panose="020B0503020204020204" pitchFamily="34" charset="-122"/>
                <a:ea typeface="微软雅黑" panose="020B0503020204020204" pitchFamily="34" charset="-122"/>
              </a:rPr>
              <a:t>,</a:t>
            </a:r>
            <a:r>
              <a:rPr lang="zh-CN" altLang="en-US" sz="1000" b="1" dirty="0" smtClean="0">
                <a:latin typeface="微软雅黑" panose="020B0503020204020204" pitchFamily="34" charset="-122"/>
                <a:ea typeface="微软雅黑" panose="020B0503020204020204" pitchFamily="34" charset="-122"/>
              </a:rPr>
              <a:t>本次项目主要负责微信与借阅系统的对接</a:t>
            </a:r>
            <a:endParaRPr lang="zh-CN" altLang="en-US" sz="700" b="1" dirty="0">
              <a:latin typeface="微软雅黑" panose="020B0503020204020204" pitchFamily="34" charset="-122"/>
              <a:ea typeface="微软雅黑" panose="020B0503020204020204" pitchFamily="34" charset="-122"/>
            </a:endParaRPr>
          </a:p>
        </p:txBody>
      </p:sp>
      <p:sp>
        <p:nvSpPr>
          <p:cNvPr id="55" name="矩形 54"/>
          <p:cNvSpPr/>
          <p:nvPr/>
        </p:nvSpPr>
        <p:spPr>
          <a:xfrm>
            <a:off x="2901486" y="2486163"/>
            <a:ext cx="256879" cy="256946"/>
          </a:xfrm>
          <a:prstGeom prst="rect">
            <a:avLst/>
          </a:prstGeom>
          <a:solidFill>
            <a:srgbClr val="C0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6" name="标题 4"/>
          <p:cNvSpPr txBox="1">
            <a:spLocks/>
          </p:cNvSpPr>
          <p:nvPr/>
        </p:nvSpPr>
        <p:spPr>
          <a:xfrm>
            <a:off x="2919012" y="2447678"/>
            <a:ext cx="293345"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b="1" dirty="0">
                <a:solidFill>
                  <a:schemeClr val="bg1"/>
                </a:solidFill>
                <a:latin typeface="微软雅黑" panose="020B0503020204020204" pitchFamily="34" charset="-122"/>
                <a:ea typeface="微软雅黑" panose="020B0503020204020204" pitchFamily="34" charset="-122"/>
              </a:rPr>
              <a:t>2</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pic>
        <p:nvPicPr>
          <p:cNvPr id="57" name="图片 5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958219" y="0"/>
            <a:ext cx="1528364" cy="1978802"/>
          </a:xfrm>
          <a:custGeom>
            <a:avLst/>
            <a:gdLst>
              <a:gd name="connsiteX0" fmla="*/ 0 w 2038350"/>
              <a:gd name="connsiteY0" fmla="*/ 0 h 2638403"/>
              <a:gd name="connsiteX1" fmla="*/ 2038350 w 2038350"/>
              <a:gd name="connsiteY1" fmla="*/ 0 h 2638403"/>
              <a:gd name="connsiteX2" fmla="*/ 2038350 w 2038350"/>
              <a:gd name="connsiteY2" fmla="*/ 2638403 h 2638403"/>
              <a:gd name="connsiteX3" fmla="*/ 0 w 2038350"/>
              <a:gd name="connsiteY3" fmla="*/ 2638403 h 2638403"/>
            </a:gdLst>
            <a:ahLst/>
            <a:cxnLst>
              <a:cxn ang="0">
                <a:pos x="connsiteX0" y="connsiteY0"/>
              </a:cxn>
              <a:cxn ang="0">
                <a:pos x="connsiteX1" y="connsiteY1"/>
              </a:cxn>
              <a:cxn ang="0">
                <a:pos x="connsiteX2" y="connsiteY2"/>
              </a:cxn>
              <a:cxn ang="0">
                <a:pos x="connsiteX3" y="connsiteY3"/>
              </a:cxn>
            </a:cxnLst>
            <a:rect l="l" t="t" r="r" b="b"/>
            <a:pathLst>
              <a:path w="2038350" h="2638403">
                <a:moveTo>
                  <a:pt x="0" y="0"/>
                </a:moveTo>
                <a:lnTo>
                  <a:pt x="2038350" y="0"/>
                </a:lnTo>
                <a:lnTo>
                  <a:pt x="2038350" y="2638403"/>
                </a:lnTo>
                <a:lnTo>
                  <a:pt x="0" y="2638403"/>
                </a:lnTo>
                <a:close/>
              </a:path>
            </a:pathLst>
          </a:custGeom>
        </p:spPr>
      </p:pic>
      <p:sp>
        <p:nvSpPr>
          <p:cNvPr id="58" name="Rectangle 4"/>
          <p:cNvSpPr/>
          <p:nvPr/>
        </p:nvSpPr>
        <p:spPr>
          <a:xfrm flipH="1">
            <a:off x="4951676" y="1585541"/>
            <a:ext cx="1528364" cy="397124"/>
          </a:xfrm>
          <a:prstGeom prst="rect">
            <a:avLst/>
          </a:prstGeom>
          <a:solidFill>
            <a:srgbClr val="C0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dirty="0"/>
          </a:p>
        </p:txBody>
      </p:sp>
      <p:sp>
        <p:nvSpPr>
          <p:cNvPr id="59" name="标题 4"/>
          <p:cNvSpPr txBox="1">
            <a:spLocks/>
          </p:cNvSpPr>
          <p:nvPr/>
        </p:nvSpPr>
        <p:spPr>
          <a:xfrm>
            <a:off x="4886450" y="1606547"/>
            <a:ext cx="1600133"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b="1" dirty="0">
                <a:solidFill>
                  <a:schemeClr val="bg1"/>
                </a:solidFill>
                <a:latin typeface="微软雅黑" panose="020B0503020204020204" pitchFamily="34" charset="-122"/>
                <a:ea typeface="微软雅黑" panose="020B0503020204020204" pitchFamily="34" charset="-122"/>
              </a:rPr>
              <a:t>姓名</a:t>
            </a:r>
            <a:r>
              <a:rPr lang="zh-CN" altLang="en-US" sz="1000" b="1" dirty="0" smtClean="0">
                <a:solidFill>
                  <a:schemeClr val="bg1"/>
                </a:solidFill>
                <a:latin typeface="微软雅黑" panose="020B0503020204020204" pitchFamily="34" charset="-122"/>
                <a:ea typeface="微软雅黑" panose="020B0503020204020204" pitchFamily="34" charset="-122"/>
              </a:rPr>
              <a:t>：陈爱明 </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l"/>
            <a:r>
              <a:rPr lang="zh-CN" altLang="en-US" sz="1000" b="1" dirty="0" smtClean="0">
                <a:solidFill>
                  <a:schemeClr val="bg1"/>
                </a:solidFill>
                <a:latin typeface="微软雅黑" panose="020B0503020204020204" pitchFamily="34" charset="-122"/>
                <a:ea typeface="微软雅黑" panose="020B0503020204020204" pitchFamily="34" charset="-122"/>
              </a:rPr>
              <a:t>联系方式</a:t>
            </a:r>
            <a:r>
              <a:rPr lang="en-US" altLang="zh-CN" sz="1000" b="1" dirty="0" smtClean="0">
                <a:solidFill>
                  <a:schemeClr val="bg1"/>
                </a:solidFill>
                <a:latin typeface="微软雅黑" panose="020B0503020204020204" pitchFamily="34" charset="-122"/>
                <a:ea typeface="微软雅黑" panose="020B0503020204020204" pitchFamily="34" charset="-122"/>
              </a:rPr>
              <a:t>: 18482166714</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0" name="标题 4"/>
          <p:cNvSpPr txBox="1">
            <a:spLocks/>
          </p:cNvSpPr>
          <p:nvPr/>
        </p:nvSpPr>
        <p:spPr>
          <a:xfrm>
            <a:off x="5077442" y="2092601"/>
            <a:ext cx="1487454" cy="43204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b="1" dirty="0" smtClean="0">
                <a:latin typeface="微软雅黑" panose="020B0503020204020204" pitchFamily="34" charset="-122"/>
                <a:ea typeface="微软雅黑" panose="020B0503020204020204" pitchFamily="34" charset="-122"/>
              </a:rPr>
              <a:t>擅长前端编写</a:t>
            </a:r>
            <a:r>
              <a:rPr lang="en-US" altLang="zh-CN" sz="1000" b="1" dirty="0" smtClean="0">
                <a:latin typeface="微软雅黑" panose="020B0503020204020204" pitchFamily="34" charset="-122"/>
                <a:ea typeface="微软雅黑" panose="020B0503020204020204" pitchFamily="34" charset="-122"/>
              </a:rPr>
              <a:t>,</a:t>
            </a:r>
            <a:r>
              <a:rPr lang="zh-CN" altLang="en-US" sz="1000" b="1" dirty="0" smtClean="0">
                <a:latin typeface="微软雅黑" panose="020B0503020204020204" pitchFamily="34" charset="-122"/>
                <a:ea typeface="微软雅黑" panose="020B0503020204020204" pitchFamily="34" charset="-122"/>
              </a:rPr>
              <a:t>本次项目主要负责用户体验良好的操作界面以及相关业务后台功能的编写</a:t>
            </a:r>
            <a:endParaRPr lang="zh-CN" altLang="en-US" sz="700" b="1" dirty="0">
              <a:latin typeface="微软雅黑" panose="020B0503020204020204" pitchFamily="34" charset="-122"/>
              <a:ea typeface="微软雅黑" panose="020B0503020204020204" pitchFamily="34" charset="-122"/>
            </a:endParaRPr>
          </a:p>
        </p:txBody>
      </p:sp>
      <p:sp>
        <p:nvSpPr>
          <p:cNvPr id="61" name="矩形 60"/>
          <p:cNvSpPr/>
          <p:nvPr/>
        </p:nvSpPr>
        <p:spPr>
          <a:xfrm>
            <a:off x="4951676" y="-1"/>
            <a:ext cx="256879" cy="256946"/>
          </a:xfrm>
          <a:prstGeom prst="rect">
            <a:avLst/>
          </a:prstGeom>
          <a:solidFill>
            <a:srgbClr val="C0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2" name="标题 4"/>
          <p:cNvSpPr txBox="1">
            <a:spLocks/>
          </p:cNvSpPr>
          <p:nvPr/>
        </p:nvSpPr>
        <p:spPr>
          <a:xfrm>
            <a:off x="4969202" y="-38486"/>
            <a:ext cx="293345"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b="1" dirty="0" smtClean="0">
                <a:solidFill>
                  <a:schemeClr val="bg1"/>
                </a:solidFill>
                <a:latin typeface="微软雅黑" panose="020B0503020204020204" pitchFamily="34" charset="-122"/>
                <a:ea typeface="微软雅黑" panose="020B0503020204020204" pitchFamily="34" charset="-122"/>
              </a:rPr>
              <a:t>1</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pic>
        <p:nvPicPr>
          <p:cNvPr id="63" name="图片 6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129898" y="2524649"/>
            <a:ext cx="1528364" cy="1978802"/>
          </a:xfrm>
          <a:custGeom>
            <a:avLst/>
            <a:gdLst>
              <a:gd name="connsiteX0" fmla="*/ 0 w 2038350"/>
              <a:gd name="connsiteY0" fmla="*/ 0 h 2638403"/>
              <a:gd name="connsiteX1" fmla="*/ 2038350 w 2038350"/>
              <a:gd name="connsiteY1" fmla="*/ 0 h 2638403"/>
              <a:gd name="connsiteX2" fmla="*/ 2038350 w 2038350"/>
              <a:gd name="connsiteY2" fmla="*/ 2638403 h 2638403"/>
              <a:gd name="connsiteX3" fmla="*/ 0 w 2038350"/>
              <a:gd name="connsiteY3" fmla="*/ 2638403 h 2638403"/>
            </a:gdLst>
            <a:ahLst/>
            <a:cxnLst>
              <a:cxn ang="0">
                <a:pos x="connsiteX0" y="connsiteY0"/>
              </a:cxn>
              <a:cxn ang="0">
                <a:pos x="connsiteX1" y="connsiteY1"/>
              </a:cxn>
              <a:cxn ang="0">
                <a:pos x="connsiteX2" y="connsiteY2"/>
              </a:cxn>
              <a:cxn ang="0">
                <a:pos x="connsiteX3" y="connsiteY3"/>
              </a:cxn>
            </a:cxnLst>
            <a:rect l="l" t="t" r="r" b="b"/>
            <a:pathLst>
              <a:path w="2038350" h="2638403">
                <a:moveTo>
                  <a:pt x="0" y="0"/>
                </a:moveTo>
                <a:lnTo>
                  <a:pt x="2038350" y="0"/>
                </a:lnTo>
                <a:lnTo>
                  <a:pt x="2038350" y="2638403"/>
                </a:lnTo>
                <a:lnTo>
                  <a:pt x="0" y="2638403"/>
                </a:lnTo>
                <a:close/>
              </a:path>
            </a:pathLst>
          </a:custGeom>
        </p:spPr>
      </p:pic>
      <p:sp>
        <p:nvSpPr>
          <p:cNvPr id="64" name="Rectangle 4"/>
          <p:cNvSpPr/>
          <p:nvPr/>
        </p:nvSpPr>
        <p:spPr>
          <a:xfrm flipH="1">
            <a:off x="7129898" y="4108267"/>
            <a:ext cx="1528364" cy="397124"/>
          </a:xfrm>
          <a:prstGeom prst="rect">
            <a:avLst/>
          </a:prstGeom>
          <a:solidFill>
            <a:srgbClr val="C0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dirty="0"/>
          </a:p>
        </p:txBody>
      </p:sp>
      <p:sp>
        <p:nvSpPr>
          <p:cNvPr id="65" name="标题 4"/>
          <p:cNvSpPr txBox="1">
            <a:spLocks/>
          </p:cNvSpPr>
          <p:nvPr/>
        </p:nvSpPr>
        <p:spPr>
          <a:xfrm>
            <a:off x="7058129" y="4131196"/>
            <a:ext cx="1600133"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b="1" dirty="0">
                <a:solidFill>
                  <a:schemeClr val="bg1"/>
                </a:solidFill>
                <a:latin typeface="微软雅黑" panose="020B0503020204020204" pitchFamily="34" charset="-122"/>
                <a:ea typeface="微软雅黑" panose="020B0503020204020204" pitchFamily="34" charset="-122"/>
              </a:rPr>
              <a:t>姓名</a:t>
            </a:r>
            <a:r>
              <a:rPr lang="zh-CN" altLang="en-US" sz="1000" b="1" dirty="0" smtClean="0">
                <a:solidFill>
                  <a:schemeClr val="bg1"/>
                </a:solidFill>
                <a:latin typeface="微软雅黑" panose="020B0503020204020204" pitchFamily="34" charset="-122"/>
                <a:ea typeface="微软雅黑" panose="020B0503020204020204" pitchFamily="34" charset="-122"/>
              </a:rPr>
              <a:t>：</a:t>
            </a:r>
            <a:r>
              <a:rPr lang="zh-CN" altLang="en-US" sz="1000" b="1" dirty="0">
                <a:solidFill>
                  <a:schemeClr val="bg1"/>
                </a:solidFill>
                <a:latin typeface="微软雅黑" panose="020B0503020204020204" pitchFamily="34" charset="-122"/>
                <a:ea typeface="微软雅黑" panose="020B0503020204020204" pitchFamily="34" charset="-122"/>
              </a:rPr>
              <a:t>周游</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l"/>
            <a:r>
              <a:rPr lang="zh-CN" altLang="en-US" sz="1000" b="1" dirty="0" smtClean="0">
                <a:solidFill>
                  <a:schemeClr val="bg1"/>
                </a:solidFill>
                <a:latin typeface="微软雅黑" panose="020B0503020204020204" pitchFamily="34" charset="-122"/>
                <a:ea typeface="微软雅黑" panose="020B0503020204020204" pitchFamily="34" charset="-122"/>
              </a:rPr>
              <a:t>联系方式</a:t>
            </a:r>
            <a:r>
              <a:rPr lang="en-US" altLang="zh-CN" sz="1000" b="1" dirty="0" smtClean="0">
                <a:solidFill>
                  <a:schemeClr val="bg1"/>
                </a:solidFill>
                <a:latin typeface="微软雅黑" panose="020B0503020204020204" pitchFamily="34" charset="-122"/>
                <a:ea typeface="微软雅黑" panose="020B0503020204020204" pitchFamily="34" charset="-122"/>
              </a:rPr>
              <a:t>: 18280430540</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6" name="标题 4"/>
          <p:cNvSpPr txBox="1">
            <a:spLocks/>
          </p:cNvSpPr>
          <p:nvPr/>
        </p:nvSpPr>
        <p:spPr>
          <a:xfrm>
            <a:off x="7249121" y="4617250"/>
            <a:ext cx="1487454"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b="1" dirty="0" smtClean="0">
                <a:latin typeface="微软雅黑" panose="020B0503020204020204" pitchFamily="34" charset="-122"/>
                <a:ea typeface="微软雅黑" panose="020B0503020204020204" pitchFamily="34" charset="-122"/>
              </a:rPr>
              <a:t>擅长后端编写</a:t>
            </a:r>
            <a:r>
              <a:rPr lang="en-US" altLang="zh-CN" sz="1000" b="1" dirty="0" smtClean="0">
                <a:latin typeface="微软雅黑" panose="020B0503020204020204" pitchFamily="34" charset="-122"/>
                <a:ea typeface="微软雅黑" panose="020B0503020204020204" pitchFamily="34" charset="-122"/>
              </a:rPr>
              <a:t>,</a:t>
            </a:r>
            <a:r>
              <a:rPr lang="zh-CN" altLang="en-US" sz="1000" b="1" dirty="0" smtClean="0">
                <a:latin typeface="微软雅黑" panose="020B0503020204020204" pitchFamily="34" charset="-122"/>
                <a:ea typeface="微软雅黑" panose="020B0503020204020204" pitchFamily="34" charset="-122"/>
              </a:rPr>
              <a:t>本次项目主要负责借阅系统基本功能的实现。</a:t>
            </a:r>
            <a:endParaRPr lang="zh-CN" altLang="en-US" sz="700" b="1" dirty="0">
              <a:latin typeface="微软雅黑" panose="020B0503020204020204" pitchFamily="34" charset="-122"/>
              <a:ea typeface="微软雅黑" panose="020B0503020204020204" pitchFamily="34" charset="-122"/>
            </a:endParaRPr>
          </a:p>
        </p:txBody>
      </p:sp>
      <p:sp>
        <p:nvSpPr>
          <p:cNvPr id="67" name="矩形 66"/>
          <p:cNvSpPr/>
          <p:nvPr/>
        </p:nvSpPr>
        <p:spPr>
          <a:xfrm>
            <a:off x="7123355" y="2524648"/>
            <a:ext cx="256879" cy="256946"/>
          </a:xfrm>
          <a:prstGeom prst="rect">
            <a:avLst/>
          </a:prstGeom>
          <a:solidFill>
            <a:srgbClr val="C0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8" name="标题 4"/>
          <p:cNvSpPr txBox="1">
            <a:spLocks/>
          </p:cNvSpPr>
          <p:nvPr/>
        </p:nvSpPr>
        <p:spPr>
          <a:xfrm>
            <a:off x="7140881" y="2486163"/>
            <a:ext cx="293345"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b="1" dirty="0" smtClean="0">
                <a:solidFill>
                  <a:schemeClr val="bg1"/>
                </a:solidFill>
                <a:latin typeface="微软雅黑" panose="020B0503020204020204" pitchFamily="34" charset="-122"/>
                <a:ea typeface="微软雅黑" panose="020B0503020204020204" pitchFamily="34" charset="-122"/>
              </a:rPr>
              <a:t>3</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nvSpPr>
        <p:spPr>
          <a:xfrm>
            <a:off x="276" y="-54718"/>
            <a:ext cx="2438778" cy="4336772"/>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6202391">
                <a:moveTo>
                  <a:pt x="0" y="0"/>
                </a:moveTo>
                <a:lnTo>
                  <a:pt x="3231524" y="22548"/>
                </a:lnTo>
                <a:lnTo>
                  <a:pt x="3252551" y="4667851"/>
                </a:lnTo>
                <a:lnTo>
                  <a:pt x="3244497" y="4667851"/>
                </a:lnTo>
                <a:lnTo>
                  <a:pt x="3240653" y="4743969"/>
                </a:lnTo>
                <a:cubicBezTo>
                  <a:pt x="3157461" y="5563143"/>
                  <a:pt x="2465643" y="6202391"/>
                  <a:pt x="1624520" y="6202391"/>
                </a:cubicBezTo>
                <a:cubicBezTo>
                  <a:pt x="783397" y="6202391"/>
                  <a:pt x="91579" y="5563143"/>
                  <a:pt x="8387" y="4743969"/>
                </a:cubicBezTo>
                <a:lnTo>
                  <a:pt x="4544" y="4667851"/>
                </a:lnTo>
                <a:lnTo>
                  <a:pt x="0" y="4667851"/>
                </a:lnTo>
                <a:lnTo>
                  <a:pt x="0" y="4577871"/>
                </a:lnTo>
                <a:lnTo>
                  <a:pt x="0" y="0"/>
                </a:lnTo>
                <a:close/>
              </a:path>
            </a:pathLst>
          </a:custGeom>
          <a:solidFill>
            <a:schemeClr val="bg1">
              <a:lumMod val="85000"/>
              <a:alpha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标题 4"/>
          <p:cNvSpPr txBox="1">
            <a:spLocks/>
          </p:cNvSpPr>
          <p:nvPr/>
        </p:nvSpPr>
        <p:spPr>
          <a:xfrm>
            <a:off x="261700" y="2868803"/>
            <a:ext cx="2159678"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b="1" dirty="0" smtClean="0">
                <a:solidFill>
                  <a:srgbClr val="C00000"/>
                </a:solidFill>
                <a:latin typeface="微软雅黑" panose="020B0503020204020204" pitchFamily="34" charset="-122"/>
                <a:ea typeface="微软雅黑" panose="020B0503020204020204" pitchFamily="34" charset="-122"/>
              </a:rPr>
              <a:t>功能说明</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
        <p:nvSpPr>
          <p:cNvPr id="12" name="标题 4"/>
          <p:cNvSpPr txBox="1">
            <a:spLocks/>
          </p:cNvSpPr>
          <p:nvPr/>
        </p:nvSpPr>
        <p:spPr>
          <a:xfrm>
            <a:off x="488898" y="3288780"/>
            <a:ext cx="1673750"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4" name="KSO_Shape"/>
          <p:cNvSpPr>
            <a:spLocks/>
          </p:cNvSpPr>
          <p:nvPr/>
        </p:nvSpPr>
        <p:spPr bwMode="auto">
          <a:xfrm>
            <a:off x="793165" y="1414388"/>
            <a:ext cx="1003300" cy="75239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C00000"/>
          </a:solidFill>
          <a:ln>
            <a:noFill/>
          </a:ln>
          <a:extLst/>
        </p:spPr>
        <p:txBody>
          <a:bodyPr lIns="68562" tIns="34281" rIns="68562" bIns="34281"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42" name="Rectangle 4"/>
          <p:cNvSpPr txBox="1">
            <a:spLocks noChangeArrowheads="1"/>
          </p:cNvSpPr>
          <p:nvPr/>
        </p:nvSpPr>
        <p:spPr bwMode="auto">
          <a:xfrm>
            <a:off x="0" y="5236046"/>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
        <p:nvSpPr>
          <p:cNvPr id="7" name="椭圆 6"/>
          <p:cNvSpPr/>
          <p:nvPr/>
        </p:nvSpPr>
        <p:spPr>
          <a:xfrm>
            <a:off x="3404292" y="175669"/>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763913" y="153859"/>
            <a:ext cx="274606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身份验证</a:t>
            </a:r>
            <a:endParaRPr lang="zh-CN" altLang="en-US" dirty="0">
              <a:latin typeface="微软雅黑" panose="020B0503020204020204" pitchFamily="34" charset="-122"/>
              <a:ea typeface="微软雅黑" panose="020B0503020204020204" pitchFamily="34" charset="-122"/>
            </a:endParaRPr>
          </a:p>
        </p:txBody>
      </p:sp>
      <p:sp>
        <p:nvSpPr>
          <p:cNvPr id="15" name="椭圆 14"/>
          <p:cNvSpPr/>
          <p:nvPr/>
        </p:nvSpPr>
        <p:spPr>
          <a:xfrm>
            <a:off x="3404292" y="805741"/>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3763913" y="783931"/>
            <a:ext cx="274606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用户注册</a:t>
            </a:r>
            <a:endParaRPr lang="zh-CN" altLang="en-US" dirty="0">
              <a:latin typeface="微软雅黑" panose="020B0503020204020204" pitchFamily="34" charset="-122"/>
              <a:ea typeface="微软雅黑" panose="020B0503020204020204" pitchFamily="34" charset="-122"/>
            </a:endParaRPr>
          </a:p>
        </p:txBody>
      </p:sp>
      <p:sp>
        <p:nvSpPr>
          <p:cNvPr id="17" name="椭圆 16"/>
          <p:cNvSpPr/>
          <p:nvPr/>
        </p:nvSpPr>
        <p:spPr>
          <a:xfrm>
            <a:off x="3403426" y="1475087"/>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3763047" y="1453277"/>
            <a:ext cx="274606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图书搜索</a:t>
            </a:r>
            <a:endParaRPr lang="zh-CN" altLang="en-US" dirty="0">
              <a:latin typeface="微软雅黑" panose="020B0503020204020204" pitchFamily="34" charset="-122"/>
              <a:ea typeface="微软雅黑" panose="020B0503020204020204" pitchFamily="34" charset="-122"/>
            </a:endParaRPr>
          </a:p>
        </p:txBody>
      </p:sp>
      <p:sp>
        <p:nvSpPr>
          <p:cNvPr id="19" name="椭圆 18"/>
          <p:cNvSpPr/>
          <p:nvPr/>
        </p:nvSpPr>
        <p:spPr>
          <a:xfrm>
            <a:off x="3402560" y="2129065"/>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762181" y="2107255"/>
            <a:ext cx="274606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在线预约</a:t>
            </a:r>
            <a:endParaRPr lang="zh-CN" altLang="en-US" dirty="0">
              <a:latin typeface="微软雅黑" panose="020B0503020204020204" pitchFamily="34" charset="-122"/>
              <a:ea typeface="微软雅黑" panose="020B0503020204020204" pitchFamily="34" charset="-122"/>
            </a:endParaRPr>
          </a:p>
        </p:txBody>
      </p:sp>
      <p:sp>
        <p:nvSpPr>
          <p:cNvPr id="21" name="椭圆 20"/>
          <p:cNvSpPr/>
          <p:nvPr/>
        </p:nvSpPr>
        <p:spPr>
          <a:xfrm>
            <a:off x="3401694" y="2787389"/>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761315" y="2765579"/>
            <a:ext cx="274606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借书</a:t>
            </a:r>
            <a:endParaRPr lang="zh-CN" altLang="en-US" dirty="0">
              <a:latin typeface="微软雅黑" panose="020B0503020204020204" pitchFamily="34" charset="-122"/>
              <a:ea typeface="微软雅黑" panose="020B0503020204020204" pitchFamily="34" charset="-122"/>
            </a:endParaRPr>
          </a:p>
        </p:txBody>
      </p:sp>
      <p:sp>
        <p:nvSpPr>
          <p:cNvPr id="23" name="椭圆 22"/>
          <p:cNvSpPr/>
          <p:nvPr/>
        </p:nvSpPr>
        <p:spPr>
          <a:xfrm>
            <a:off x="3400828" y="3402770"/>
            <a:ext cx="358755"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6</a:t>
            </a:r>
            <a:endParaRPr lang="zh-CN" altLang="en-US"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760449" y="3380960"/>
            <a:ext cx="274606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还书</a:t>
            </a:r>
          </a:p>
        </p:txBody>
      </p:sp>
    </p:spTree>
    <p:extLst>
      <p:ext uri="{BB962C8B-B14F-4D97-AF65-F5344CB8AC3E}">
        <p14:creationId xmlns:p14="http://schemas.microsoft.com/office/powerpoint/2010/main" val="60302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53" y="48999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 name="标题 11"/>
          <p:cNvSpPr txBox="1">
            <a:spLocks/>
          </p:cNvSpPr>
          <p:nvPr/>
        </p:nvSpPr>
        <p:spPr>
          <a:xfrm>
            <a:off x="307975" y="507057"/>
            <a:ext cx="8621489"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FF0000"/>
                </a:solidFill>
                <a:latin typeface="微软雅黑" panose="020B0503020204020204" pitchFamily="34" charset="-122"/>
                <a:ea typeface="微软雅黑" panose="020B0503020204020204" pitchFamily="34" charset="-122"/>
              </a:rPr>
              <a:t>未注册</a:t>
            </a:r>
            <a:r>
              <a:rPr lang="zh-CN" altLang="en-US" sz="1400" dirty="0" smtClean="0">
                <a:latin typeface="微软雅黑" panose="020B0503020204020204" pitchFamily="34" charset="-122"/>
                <a:ea typeface="微软雅黑" panose="020B0503020204020204" pitchFamily="34" charset="-122"/>
              </a:rPr>
              <a:t>用户不能查看个人信息、借阅情况</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不能使用预约、借书、还书、加入购物车等功能</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6200000">
            <a:off x="1402653" y="-1224890"/>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bwMode="auto">
          <a:xfrm>
            <a:off x="-1" y="-1815"/>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28"/>
          <p:cNvSpPr>
            <a:spLocks noChangeArrowheads="1"/>
          </p:cNvSpPr>
          <p:nvPr/>
        </p:nvSpPr>
        <p:spPr bwMode="auto">
          <a:xfrm>
            <a:off x="307975" y="79496"/>
            <a:ext cx="284797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b="1" dirty="0" smtClean="0">
                <a:solidFill>
                  <a:srgbClr val="262626"/>
                </a:solidFill>
                <a:latin typeface="微软雅黑" pitchFamily="34" charset="-122"/>
                <a:ea typeface="微软雅黑" pitchFamily="34" charset="-122"/>
                <a:sym typeface="微软雅黑" pitchFamily="34" charset="-122"/>
              </a:rPr>
              <a:t>身份验证</a:t>
            </a:r>
            <a:endParaRPr lang="zh-CN" altLang="en-US" b="1" dirty="0">
              <a:solidFill>
                <a:srgbClr val="262626"/>
              </a:solidFill>
              <a:latin typeface="微软雅黑" pitchFamily="34" charset="-122"/>
              <a:ea typeface="微软雅黑" pitchFamily="34" charset="-122"/>
              <a:sym typeface="微软雅黑" pitchFamily="34" charset="-122"/>
            </a:endParaRPr>
          </a:p>
        </p:txBody>
      </p:sp>
      <p:sp>
        <p:nvSpPr>
          <p:cNvPr id="16" name="椭圆 15"/>
          <p:cNvSpPr/>
          <p:nvPr/>
        </p:nvSpPr>
        <p:spPr>
          <a:xfrm>
            <a:off x="1453" y="88060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7" name="标题 11"/>
          <p:cNvSpPr txBox="1">
            <a:spLocks/>
          </p:cNvSpPr>
          <p:nvPr/>
        </p:nvSpPr>
        <p:spPr>
          <a:xfrm>
            <a:off x="307975" y="897667"/>
            <a:ext cx="8621489"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FF0000"/>
                </a:solidFill>
                <a:latin typeface="微软雅黑" panose="020B0503020204020204" pitchFamily="34" charset="-122"/>
                <a:ea typeface="微软雅黑" panose="020B0503020204020204" pitchFamily="34" charset="-122"/>
              </a:rPr>
              <a:t>非管理员</a:t>
            </a:r>
            <a:r>
              <a:rPr lang="zh-CN" altLang="en-US" sz="1400" dirty="0" smtClean="0">
                <a:latin typeface="微软雅黑" panose="020B0503020204020204" pitchFamily="34" charset="-122"/>
                <a:ea typeface="微软雅黑" panose="020B0503020204020204" pitchFamily="34" charset="-122"/>
              </a:rPr>
              <a:t>不能使用微信管理员端功能</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 y="1227725"/>
            <a:ext cx="2095840" cy="3915775"/>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5463" y="1210662"/>
            <a:ext cx="2220094" cy="3932838"/>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8719" y="1210661"/>
            <a:ext cx="2186226" cy="3932839"/>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8107" y="1210661"/>
            <a:ext cx="2235893" cy="3932839"/>
          </a:xfrm>
          <a:prstGeom prst="rect">
            <a:avLst/>
          </a:prstGeom>
        </p:spPr>
      </p:pic>
    </p:spTree>
    <p:extLst>
      <p:ext uri="{BB962C8B-B14F-4D97-AF65-F5344CB8AC3E}">
        <p14:creationId xmlns:p14="http://schemas.microsoft.com/office/powerpoint/2010/main" val="41271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453" y="48999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标题 11"/>
          <p:cNvSpPr txBox="1">
            <a:spLocks/>
          </p:cNvSpPr>
          <p:nvPr/>
        </p:nvSpPr>
        <p:spPr>
          <a:xfrm>
            <a:off x="296733" y="452577"/>
            <a:ext cx="2358774"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FF0000"/>
                </a:solidFill>
                <a:latin typeface="微软雅黑" panose="020B0503020204020204" pitchFamily="34" charset="-122"/>
                <a:ea typeface="微软雅黑" panose="020B0503020204020204" pitchFamily="34" charset="-122"/>
              </a:rPr>
              <a:t>未注册</a:t>
            </a:r>
            <a:r>
              <a:rPr lang="zh-CN" altLang="en-US" sz="1400" dirty="0" smtClean="0">
                <a:latin typeface="微软雅黑" panose="020B0503020204020204" pitchFamily="34" charset="-122"/>
                <a:ea typeface="微软雅黑" panose="020B0503020204020204" pitchFamily="34" charset="-122"/>
              </a:rPr>
              <a:t>用户关注微信公众号后</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提示绑定账号</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椭圆 19"/>
          <p:cNvSpPr/>
          <p:nvPr/>
        </p:nvSpPr>
        <p:spPr>
          <a:xfrm>
            <a:off x="2668287" y="478119"/>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1" name="标题 11"/>
          <p:cNvSpPr txBox="1">
            <a:spLocks/>
          </p:cNvSpPr>
          <p:nvPr/>
        </p:nvSpPr>
        <p:spPr>
          <a:xfrm>
            <a:off x="2963567" y="452578"/>
            <a:ext cx="2358774" cy="509978"/>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latin typeface="微软雅黑" panose="020B0503020204020204" pitchFamily="34" charset="-122"/>
                <a:ea typeface="微软雅黑" panose="020B0503020204020204" pitchFamily="34" charset="-122"/>
              </a:rPr>
              <a:t>用户在注册页面填写基本信息完成注册</a:t>
            </a:r>
            <a:endParaRPr lang="zh-CN" altLang="en-US" sz="14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50" y="962555"/>
            <a:ext cx="2360312" cy="4180945"/>
          </a:xfrm>
          <a:prstGeom prst="rect">
            <a:avLst/>
          </a:prstGeom>
        </p:spPr>
      </p:pic>
      <p:sp>
        <p:nvSpPr>
          <p:cNvPr id="23" name="任意多边形 22"/>
          <p:cNvSpPr/>
          <p:nvPr/>
        </p:nvSpPr>
        <p:spPr>
          <a:xfrm rot="16200000">
            <a:off x="1402653" y="-1224890"/>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p:cNvSpPr/>
          <p:nvPr/>
        </p:nvSpPr>
        <p:spPr bwMode="auto">
          <a:xfrm>
            <a:off x="-1" y="-1815"/>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5" name="文本框 28"/>
          <p:cNvSpPr>
            <a:spLocks noChangeArrowheads="1"/>
          </p:cNvSpPr>
          <p:nvPr/>
        </p:nvSpPr>
        <p:spPr bwMode="auto">
          <a:xfrm>
            <a:off x="307975" y="79496"/>
            <a:ext cx="284797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b="1" dirty="0" smtClean="0">
                <a:solidFill>
                  <a:srgbClr val="262626"/>
                </a:solidFill>
                <a:latin typeface="微软雅黑" pitchFamily="34" charset="-122"/>
                <a:ea typeface="微软雅黑" pitchFamily="34" charset="-122"/>
                <a:sym typeface="微软雅黑" pitchFamily="34" charset="-122"/>
              </a:rPr>
              <a:t>用户注册</a:t>
            </a:r>
            <a:endParaRPr lang="zh-CN" altLang="en-US" b="1" dirty="0">
              <a:solidFill>
                <a:srgbClr val="262626"/>
              </a:solidFill>
              <a:latin typeface="微软雅黑" pitchFamily="34" charset="-122"/>
              <a:ea typeface="微软雅黑" pitchFamily="34" charset="-122"/>
              <a:sym typeface="微软雅黑" pitchFamily="34"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567" y="962555"/>
            <a:ext cx="2358774" cy="4180945"/>
          </a:xfrm>
          <a:prstGeom prst="rect">
            <a:avLst/>
          </a:prstGeom>
        </p:spPr>
      </p:pic>
      <p:sp>
        <p:nvSpPr>
          <p:cNvPr id="29" name="椭圆 28"/>
          <p:cNvSpPr/>
          <p:nvPr/>
        </p:nvSpPr>
        <p:spPr>
          <a:xfrm>
            <a:off x="5477389" y="478118"/>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0" name="标题 11"/>
          <p:cNvSpPr txBox="1">
            <a:spLocks/>
          </p:cNvSpPr>
          <p:nvPr/>
        </p:nvSpPr>
        <p:spPr>
          <a:xfrm>
            <a:off x="5772669" y="452577"/>
            <a:ext cx="2358774" cy="509978"/>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latin typeface="微软雅黑" panose="020B0503020204020204" pitchFamily="34" charset="-122"/>
                <a:ea typeface="微软雅黑" panose="020B0503020204020204" pitchFamily="34" charset="-122"/>
              </a:rPr>
              <a:t>已注册用户点击</a:t>
            </a:r>
            <a:r>
              <a:rPr lang="zh-CN" altLang="en-US" sz="1400" dirty="0" smtClean="0">
                <a:solidFill>
                  <a:srgbClr val="FF0000"/>
                </a:solidFill>
                <a:latin typeface="微软雅黑" panose="020B0503020204020204" pitchFamily="34" charset="-122"/>
                <a:ea typeface="微软雅黑" panose="020B0503020204020204" pitchFamily="34" charset="-122"/>
              </a:rPr>
              <a:t>账户绑定</a:t>
            </a:r>
            <a:r>
              <a:rPr lang="zh-CN" altLang="en-US" sz="1400" dirty="0" smtClean="0">
                <a:latin typeface="微软雅黑" panose="020B0503020204020204" pitchFamily="34" charset="-122"/>
                <a:ea typeface="微软雅黑" panose="020B0503020204020204" pitchFamily="34" charset="-122"/>
              </a:rPr>
              <a:t>按钮解绑微信账号</a:t>
            </a:r>
            <a:endParaRPr lang="zh-CN" altLang="en-US" sz="1400"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3246" y="962555"/>
            <a:ext cx="2478197" cy="4180945"/>
          </a:xfrm>
          <a:prstGeom prst="rect">
            <a:avLst/>
          </a:prstGeom>
        </p:spPr>
      </p:pic>
    </p:spTree>
    <p:extLst>
      <p:ext uri="{BB962C8B-B14F-4D97-AF65-F5344CB8AC3E}">
        <p14:creationId xmlns:p14="http://schemas.microsoft.com/office/powerpoint/2010/main" val="4094049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53" y="48999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 name="标题 11"/>
          <p:cNvSpPr txBox="1">
            <a:spLocks/>
          </p:cNvSpPr>
          <p:nvPr/>
        </p:nvSpPr>
        <p:spPr>
          <a:xfrm>
            <a:off x="296732" y="527527"/>
            <a:ext cx="7752985"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latin typeface="微软雅黑" panose="020B0503020204020204" pitchFamily="34" charset="-122"/>
                <a:ea typeface="微软雅黑" panose="020B0503020204020204" pitchFamily="34" charset="-122"/>
              </a:rPr>
              <a:t>用户可以通过</a:t>
            </a:r>
            <a:r>
              <a:rPr lang="zh-CN" altLang="en-US" sz="1600" dirty="0" smtClean="0">
                <a:solidFill>
                  <a:srgbClr val="FF0000"/>
                </a:solidFill>
                <a:latin typeface="微软雅黑" panose="020B0503020204020204" pitchFamily="34" charset="-122"/>
                <a:ea typeface="微软雅黑" panose="020B0503020204020204" pitchFamily="34" charset="-122"/>
              </a:rPr>
              <a:t>微信端按钮</a:t>
            </a:r>
            <a:r>
              <a:rPr lang="zh-CN" altLang="en-US" sz="1600" dirty="0" smtClean="0">
                <a:latin typeface="微软雅黑" panose="020B0503020204020204" pitchFamily="34" charset="-122"/>
                <a:ea typeface="微软雅黑" panose="020B0503020204020204" pitchFamily="34" charset="-122"/>
              </a:rPr>
              <a:t>的图书搜索以及图书导航页面中的</a:t>
            </a:r>
            <a:r>
              <a:rPr lang="zh-CN" altLang="en-US" sz="1600" dirty="0" smtClean="0">
                <a:solidFill>
                  <a:srgbClr val="FF0000"/>
                </a:solidFill>
                <a:latin typeface="微软雅黑" panose="020B0503020204020204" pitchFamily="34" charset="-122"/>
                <a:ea typeface="微软雅黑" panose="020B0503020204020204" pitchFamily="34" charset="-122"/>
              </a:rPr>
              <a:t>搜索图标</a:t>
            </a:r>
            <a:r>
              <a:rPr lang="zh-CN" altLang="en-US" sz="1600" dirty="0" smtClean="0">
                <a:latin typeface="微软雅黑" panose="020B0503020204020204" pitchFamily="34" charset="-122"/>
                <a:ea typeface="微软雅黑" panose="020B0503020204020204" pitchFamily="34" charset="-122"/>
              </a:rPr>
              <a:t>进入搜索页面</a:t>
            </a:r>
            <a:endParaRPr lang="zh-CN" altLang="en-US" sz="1600" dirty="0">
              <a:latin typeface="微软雅黑" panose="020B0503020204020204" pitchFamily="34" charset="-122"/>
              <a:ea typeface="微软雅黑" panose="020B0503020204020204" pitchFamily="34" charset="-122"/>
            </a:endParaRPr>
          </a:p>
        </p:txBody>
      </p:sp>
      <p:sp>
        <p:nvSpPr>
          <p:cNvPr id="9" name="任意多边形 8"/>
          <p:cNvSpPr/>
          <p:nvPr/>
        </p:nvSpPr>
        <p:spPr>
          <a:xfrm rot="16200000">
            <a:off x="1402653" y="-1224890"/>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bwMode="auto">
          <a:xfrm>
            <a:off x="-1" y="-1815"/>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28"/>
          <p:cNvSpPr>
            <a:spLocks noChangeArrowheads="1"/>
          </p:cNvSpPr>
          <p:nvPr/>
        </p:nvSpPr>
        <p:spPr bwMode="auto">
          <a:xfrm>
            <a:off x="307975" y="79496"/>
            <a:ext cx="284797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b="1" dirty="0" smtClean="0">
                <a:solidFill>
                  <a:srgbClr val="262626"/>
                </a:solidFill>
                <a:latin typeface="微软雅黑" pitchFamily="34" charset="-122"/>
                <a:ea typeface="微软雅黑" pitchFamily="34" charset="-122"/>
                <a:sym typeface="微软雅黑" pitchFamily="34" charset="-122"/>
              </a:rPr>
              <a:t>图书搜索</a:t>
            </a:r>
            <a:endParaRPr lang="zh-CN" altLang="en-US" b="1" dirty="0">
              <a:solidFill>
                <a:srgbClr val="262626"/>
              </a:solidFill>
              <a:latin typeface="微软雅黑" pitchFamily="34" charset="-122"/>
              <a:ea typeface="微软雅黑" pitchFamily="34" charset="-122"/>
              <a:sym typeface="微软雅黑" pitchFamily="34" charset="-122"/>
            </a:endParaRPr>
          </a:p>
        </p:txBody>
      </p:sp>
      <p:sp>
        <p:nvSpPr>
          <p:cNvPr id="16" name="椭圆 15"/>
          <p:cNvSpPr/>
          <p:nvPr/>
        </p:nvSpPr>
        <p:spPr>
          <a:xfrm>
            <a:off x="-1" y="839331"/>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7" name="标题 11"/>
          <p:cNvSpPr txBox="1">
            <a:spLocks/>
          </p:cNvSpPr>
          <p:nvPr/>
        </p:nvSpPr>
        <p:spPr>
          <a:xfrm>
            <a:off x="295278" y="876864"/>
            <a:ext cx="7752985"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a:latin typeface="微软雅黑" panose="020B0503020204020204" pitchFamily="34" charset="-122"/>
                <a:ea typeface="微软雅黑" panose="020B0503020204020204" pitchFamily="34" charset="-122"/>
              </a:rPr>
              <a:t>搜索页面会显示最近</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条搜索记录</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9607" y="1148985"/>
            <a:ext cx="2534913" cy="3974111"/>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69389"/>
            <a:ext cx="2540779" cy="3954833"/>
          </a:xfrm>
          <a:prstGeom prst="rect">
            <a:avLst/>
          </a:prstGeom>
        </p:spPr>
      </p:pic>
      <p:sp>
        <p:nvSpPr>
          <p:cNvPr id="22" name="椭圆 21"/>
          <p:cNvSpPr/>
          <p:nvPr/>
        </p:nvSpPr>
        <p:spPr>
          <a:xfrm>
            <a:off x="3523601" y="839331"/>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3850005" y="870075"/>
            <a:ext cx="4903907"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搜索到的图书给出在线阅读、预订、加入借书栏功能</a:t>
            </a:r>
            <a:endParaRPr lang="zh-CN" altLang="en-US" sz="1600"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4760" y="1131055"/>
            <a:ext cx="2893219" cy="3992041"/>
          </a:xfrm>
          <a:prstGeom prst="rect">
            <a:avLst/>
          </a:prstGeom>
        </p:spPr>
      </p:pic>
    </p:spTree>
    <p:extLst>
      <p:ext uri="{BB962C8B-B14F-4D97-AF65-F5344CB8AC3E}">
        <p14:creationId xmlns:p14="http://schemas.microsoft.com/office/powerpoint/2010/main" val="343030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53" y="48999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 name="标题 11"/>
          <p:cNvSpPr txBox="1">
            <a:spLocks/>
          </p:cNvSpPr>
          <p:nvPr/>
        </p:nvSpPr>
        <p:spPr>
          <a:xfrm>
            <a:off x="296732" y="527527"/>
            <a:ext cx="7752985"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latin typeface="微软雅黑" panose="020B0503020204020204" pitchFamily="34" charset="-122"/>
                <a:ea typeface="微软雅黑" panose="020B0503020204020204" pitchFamily="34" charset="-122"/>
              </a:rPr>
              <a:t>用户点击预订按钮</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若库存余量大于</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预订成功</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提醒用户取书</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库存余量不足</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提醒用户</a:t>
            </a:r>
            <a:endParaRPr lang="zh-CN" altLang="en-US" sz="1600" dirty="0">
              <a:latin typeface="微软雅黑" panose="020B0503020204020204" pitchFamily="34" charset="-122"/>
              <a:ea typeface="微软雅黑" panose="020B0503020204020204" pitchFamily="34" charset="-122"/>
            </a:endParaRPr>
          </a:p>
        </p:txBody>
      </p:sp>
      <p:sp>
        <p:nvSpPr>
          <p:cNvPr id="6" name="任意多边形 5"/>
          <p:cNvSpPr/>
          <p:nvPr/>
        </p:nvSpPr>
        <p:spPr>
          <a:xfrm rot="16200000">
            <a:off x="1402653" y="-1224890"/>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bwMode="auto">
          <a:xfrm>
            <a:off x="-1" y="-1815"/>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 name="文本框 28"/>
          <p:cNvSpPr>
            <a:spLocks noChangeArrowheads="1"/>
          </p:cNvSpPr>
          <p:nvPr/>
        </p:nvSpPr>
        <p:spPr bwMode="auto">
          <a:xfrm>
            <a:off x="307975" y="79496"/>
            <a:ext cx="284797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b="1" dirty="0" smtClean="0">
                <a:solidFill>
                  <a:srgbClr val="262626"/>
                </a:solidFill>
                <a:latin typeface="微软雅黑" pitchFamily="34" charset="-122"/>
                <a:ea typeface="微软雅黑" pitchFamily="34" charset="-122"/>
                <a:sym typeface="微软雅黑" pitchFamily="34" charset="-122"/>
              </a:rPr>
              <a:t>在线预约</a:t>
            </a:r>
            <a:endParaRPr lang="zh-CN" altLang="en-US" b="1" dirty="0">
              <a:solidFill>
                <a:srgbClr val="262626"/>
              </a:solidFill>
              <a:latin typeface="微软雅黑" pitchFamily="34" charset="-122"/>
              <a:ea typeface="微软雅黑" pitchFamily="34" charset="-122"/>
              <a:sym typeface="微软雅黑" pitchFamily="34"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333842"/>
            <a:ext cx="2101755" cy="3734592"/>
          </a:xfrm>
          <a:prstGeom prst="rect">
            <a:avLst/>
          </a:prstGeom>
        </p:spPr>
      </p:pic>
      <p:sp>
        <p:nvSpPr>
          <p:cNvPr id="16" name="椭圆 15"/>
          <p:cNvSpPr/>
          <p:nvPr/>
        </p:nvSpPr>
        <p:spPr>
          <a:xfrm>
            <a:off x="-1" y="820052"/>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7" name="标题 11"/>
          <p:cNvSpPr txBox="1">
            <a:spLocks/>
          </p:cNvSpPr>
          <p:nvPr/>
        </p:nvSpPr>
        <p:spPr>
          <a:xfrm>
            <a:off x="295278" y="857585"/>
            <a:ext cx="7752985"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latin typeface="微软雅黑" panose="020B0503020204020204" pitchFamily="34" charset="-122"/>
                <a:ea typeface="微软雅黑" panose="020B0503020204020204" pitchFamily="34" charset="-122"/>
              </a:rPr>
              <a:t>当库存余量增加时</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提醒预约用户</a:t>
            </a:r>
            <a:endParaRPr lang="zh-CN" altLang="en-US" sz="16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8789" y="1333842"/>
            <a:ext cx="2106731" cy="3809657"/>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906" y="1333842"/>
            <a:ext cx="2099112" cy="380965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29905" y="1333842"/>
            <a:ext cx="2259504" cy="3809658"/>
          </a:xfrm>
          <a:prstGeom prst="rect">
            <a:avLst/>
          </a:prstGeom>
        </p:spPr>
      </p:pic>
    </p:spTree>
    <p:extLst>
      <p:ext uri="{BB962C8B-B14F-4D97-AF65-F5344CB8AC3E}">
        <p14:creationId xmlns:p14="http://schemas.microsoft.com/office/powerpoint/2010/main" val="176216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53" y="489994"/>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 name="标题 11"/>
          <p:cNvSpPr txBox="1">
            <a:spLocks/>
          </p:cNvSpPr>
          <p:nvPr/>
        </p:nvSpPr>
        <p:spPr>
          <a:xfrm>
            <a:off x="296732" y="527527"/>
            <a:ext cx="8274062"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a:latin typeface="微软雅黑" panose="020B0503020204020204" pitchFamily="34" charset="-122"/>
                <a:ea typeface="微软雅黑" panose="020B0503020204020204" pitchFamily="34" charset="-122"/>
              </a:rPr>
              <a:t>用户可以</a:t>
            </a:r>
            <a:r>
              <a:rPr lang="zh-CN" altLang="en-US" sz="1600" dirty="0" smtClean="0">
                <a:latin typeface="微软雅黑" panose="020B0503020204020204" pitchFamily="34" charset="-122"/>
                <a:ea typeface="微软雅黑" panose="020B0503020204020204" pitchFamily="34" charset="-122"/>
              </a:rPr>
              <a:t>通过</a:t>
            </a:r>
            <a:r>
              <a:rPr lang="zh-CN" altLang="en-US" sz="1600" dirty="0" smtClean="0">
                <a:solidFill>
                  <a:srgbClr val="FF0000"/>
                </a:solidFill>
                <a:latin typeface="微软雅黑" panose="020B0503020204020204" pitchFamily="34" charset="-122"/>
                <a:ea typeface="微软雅黑" panose="020B0503020204020204" pitchFamily="34" charset="-122"/>
              </a:rPr>
              <a:t>微信端按钮</a:t>
            </a:r>
            <a:r>
              <a:rPr lang="zh-CN" altLang="en-US" sz="1600" dirty="0" smtClean="0">
                <a:latin typeface="微软雅黑" panose="020B0503020204020204" pitchFamily="34" charset="-122"/>
                <a:ea typeface="微软雅黑" panose="020B0503020204020204" pitchFamily="34" charset="-122"/>
              </a:rPr>
              <a:t>的扫码借书以及查看图书页面</a:t>
            </a:r>
            <a:r>
              <a:rPr lang="zh-CN" altLang="en-US" sz="1600" dirty="0">
                <a:latin typeface="微软雅黑" panose="020B0503020204020204" pitchFamily="34" charset="-122"/>
                <a:ea typeface="微软雅黑" panose="020B0503020204020204" pitchFamily="34" charset="-122"/>
              </a:rPr>
              <a:t>中</a:t>
            </a:r>
            <a:r>
              <a:rPr lang="zh-CN" altLang="en-US" sz="1600" dirty="0" smtClean="0">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加入购物车</a:t>
            </a:r>
            <a:r>
              <a:rPr lang="zh-CN" altLang="en-US" sz="1600" dirty="0" smtClean="0">
                <a:latin typeface="微软雅黑" panose="020B0503020204020204" pitchFamily="34" charset="-122"/>
                <a:ea typeface="微软雅黑" panose="020B0503020204020204" pitchFamily="34" charset="-122"/>
              </a:rPr>
              <a:t>将书籍添加到购物车</a:t>
            </a:r>
            <a:endParaRPr lang="zh-CN" altLang="en-US" sz="1600" dirty="0">
              <a:latin typeface="微软雅黑" panose="020B0503020204020204" pitchFamily="34" charset="-122"/>
              <a:ea typeface="微软雅黑" panose="020B0503020204020204" pitchFamily="34" charset="-122"/>
            </a:endParaRPr>
          </a:p>
        </p:txBody>
      </p:sp>
      <p:sp>
        <p:nvSpPr>
          <p:cNvPr id="6" name="任意多边形 5"/>
          <p:cNvSpPr/>
          <p:nvPr/>
        </p:nvSpPr>
        <p:spPr>
          <a:xfrm rot="16200000">
            <a:off x="1402653" y="-1224890"/>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bwMode="auto">
          <a:xfrm>
            <a:off x="-1" y="-1815"/>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 name="文本框 28"/>
          <p:cNvSpPr>
            <a:spLocks noChangeArrowheads="1"/>
          </p:cNvSpPr>
          <p:nvPr/>
        </p:nvSpPr>
        <p:spPr bwMode="auto">
          <a:xfrm>
            <a:off x="307975" y="79496"/>
            <a:ext cx="284797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b="1" dirty="0">
                <a:solidFill>
                  <a:srgbClr val="262626"/>
                </a:solidFill>
                <a:latin typeface="微软雅黑" pitchFamily="34" charset="-122"/>
                <a:ea typeface="微软雅黑" pitchFamily="34" charset="-122"/>
                <a:sym typeface="微软雅黑" pitchFamily="34" charset="-122"/>
              </a:rPr>
              <a:t>借书</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333842"/>
            <a:ext cx="2101756" cy="3734592"/>
          </a:xfrm>
          <a:prstGeom prst="rect">
            <a:avLst/>
          </a:prstGeom>
        </p:spPr>
      </p:pic>
      <p:sp>
        <p:nvSpPr>
          <p:cNvPr id="10" name="椭圆 9"/>
          <p:cNvSpPr/>
          <p:nvPr/>
        </p:nvSpPr>
        <p:spPr>
          <a:xfrm>
            <a:off x="-1" y="820052"/>
            <a:ext cx="359621" cy="3300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1" name="标题 11"/>
          <p:cNvSpPr txBox="1">
            <a:spLocks/>
          </p:cNvSpPr>
          <p:nvPr/>
        </p:nvSpPr>
        <p:spPr>
          <a:xfrm>
            <a:off x="295278" y="857585"/>
            <a:ext cx="7752985" cy="438725"/>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latin typeface="微软雅黑" panose="020B0503020204020204" pitchFamily="34" charset="-122"/>
                <a:ea typeface="微软雅黑" panose="020B0503020204020204" pitchFamily="34" charset="-122"/>
              </a:rPr>
              <a:t>用户点击购物车中的二维码生成按钮生成借书二维码</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二维码由管理员扫描检验确认后借书成功。用户将会在借书期限两天前收到还书提醒</a:t>
            </a:r>
            <a:endParaRPr lang="zh-CN" altLang="en-US" sz="1600"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2246" y="1357400"/>
            <a:ext cx="2241754" cy="3711034"/>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0990" y="1357400"/>
            <a:ext cx="2115352" cy="3734592"/>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0115" y="1357400"/>
            <a:ext cx="2321880" cy="3711034"/>
          </a:xfrm>
          <a:prstGeom prst="rect">
            <a:avLst/>
          </a:prstGeom>
        </p:spPr>
      </p:pic>
    </p:spTree>
    <p:extLst>
      <p:ext uri="{BB962C8B-B14F-4D97-AF65-F5344CB8AC3E}">
        <p14:creationId xmlns:p14="http://schemas.microsoft.com/office/powerpoint/2010/main" val="1918053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da4da39c4bf49dd648c1acd64d4433e71e09bee"/>
</p:tagLst>
</file>

<file path=ppt/theme/theme1.xml><?xml version="1.0" encoding="utf-8"?>
<a:theme xmlns:a="http://schemas.openxmlformats.org/drawingml/2006/main" name="第一PPT，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2143</TotalTime>
  <Pages>0</Pages>
  <Words>619</Words>
  <Characters>0</Characters>
  <Application>Microsoft Office PowerPoint</Application>
  <DocSecurity>0</DocSecurity>
  <PresentationFormat>全屏显示(16:9)</PresentationFormat>
  <Lines>0</Lines>
  <Paragraphs>98</Paragraphs>
  <Slides>12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微软用户</cp:lastModifiedBy>
  <cp:revision>169</cp:revision>
  <dcterms:created xsi:type="dcterms:W3CDTF">2014-09-14T09:43:00Z</dcterms:created>
  <dcterms:modified xsi:type="dcterms:W3CDTF">2017-06-30T04:57:55Z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