
<file path=[Content_Types].xml><?xml version="1.0" encoding="utf-8"?>
<Types xmlns="http://schemas.openxmlformats.org/package/2006/content-types">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66" r:id="rId5"/>
    <p:sldId id="265" r:id="rId6"/>
    <p:sldId id="261" r:id="rId7"/>
    <p:sldId id="270" r:id="rId8"/>
    <p:sldId id="271" r:id="rId9"/>
    <p:sldId id="259" r:id="rId10"/>
    <p:sldId id="269" r:id="rId11"/>
    <p:sldId id="262" r:id="rId12"/>
    <p:sldId id="268" r:id="rId13"/>
    <p:sldId id="260" r:id="rId14"/>
    <p:sldId id="26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inimized">
    <p:restoredLeft sz="12573" autoAdjust="0"/>
    <p:restoredTop sz="28056" autoAdjust="0"/>
  </p:normalViewPr>
  <p:slideViewPr>
    <p:cSldViewPr>
      <p:cViewPr varScale="1">
        <p:scale>
          <a:sx n="20" d="100"/>
          <a:sy n="20" d="100"/>
        </p:scale>
        <p:origin x="4382" y="24"/>
      </p:cViewPr>
      <p:guideLst>
        <p:guide orient="horz" pos="2160"/>
        <p:guide pos="2880"/>
      </p:guideLst>
    </p:cSldViewPr>
  </p:slideViewPr>
  <p:outlineViewPr>
    <p:cViewPr>
      <p:scale>
        <a:sx n="33" d="100"/>
        <a:sy n="33" d="100"/>
      </p:scale>
      <p:origin x="0" y="-15067"/>
    </p:cViewPr>
  </p:outlineViewPr>
  <p:notesTextViewPr>
    <p:cViewPr>
      <p:scale>
        <a:sx n="100" d="100"/>
        <a:sy n="100" d="100"/>
      </p:scale>
      <p:origin x="0" y="0"/>
    </p:cViewPr>
  </p:notesTextViewPr>
  <p:notesViewPr>
    <p:cSldViewPr>
      <p:cViewPr varScale="1">
        <p:scale>
          <a:sx n="102" d="100"/>
          <a:sy n="102" d="100"/>
        </p:scale>
        <p:origin x="3514"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378BCC-77AD-48DA-B119-49F7BD4AF158}" type="datetimeFigureOut">
              <a:rPr lang="en-US" smtClean="0"/>
              <a:pPr/>
              <a:t>1/16/2017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EEB1A1-DB13-470C-8761-956F99B8FEE9}" type="slidenum">
              <a:rPr lang="en-US" smtClean="0"/>
              <a:pPr/>
              <a:t>‹#›</a:t>
            </a:fld>
            <a:endParaRPr lang="en-US"/>
          </a:p>
        </p:txBody>
      </p:sp>
    </p:spTree>
    <p:extLst>
      <p:ext uri="{BB962C8B-B14F-4D97-AF65-F5344CB8AC3E}">
        <p14:creationId xmlns:p14="http://schemas.microsoft.com/office/powerpoint/2010/main" val="2909126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2400" dirty="0" smtClean="0"/>
              <a:t>Hey everyone!</a:t>
            </a:r>
          </a:p>
          <a:p>
            <a:r>
              <a:rPr lang="en-US" sz="2400" dirty="0" smtClean="0"/>
              <a:t>So I’ve decided to build</a:t>
            </a:r>
            <a:r>
              <a:rPr lang="en-US" sz="2400" baseline="0" dirty="0" smtClean="0"/>
              <a:t> this to give you a refresher.  Some of you haven’t programmed recently and the thought of learning a new language might feel uncomfortable, but I’m asking that you take a positive spin on it.  You can and will learn a new language, and you’ll notice that this will make it easier for you to have the confident to learn a new language in the future.  This is a narrated </a:t>
            </a:r>
            <a:r>
              <a:rPr lang="en-US" sz="2400" baseline="0" dirty="0" err="1" smtClean="0"/>
              <a:t>powerpoint</a:t>
            </a:r>
            <a:r>
              <a:rPr lang="en-US" sz="2400" baseline="0" dirty="0" smtClean="0"/>
              <a:t> that should just play, so if there is a slide you don’t need to review, you should just click to advance to the next slide. </a:t>
            </a:r>
            <a:endParaRPr lang="en-US" sz="2400" dirty="0"/>
          </a:p>
        </p:txBody>
      </p:sp>
      <p:sp>
        <p:nvSpPr>
          <p:cNvPr id="4" name="Slide Number Placeholder 3"/>
          <p:cNvSpPr>
            <a:spLocks noGrp="1"/>
          </p:cNvSpPr>
          <p:nvPr>
            <p:ph type="sldNum" sz="quarter" idx="10"/>
          </p:nvPr>
        </p:nvSpPr>
        <p:spPr/>
        <p:txBody>
          <a:bodyPr/>
          <a:lstStyle/>
          <a:p>
            <a:fld id="{58EEB1A1-DB13-470C-8761-956F99B8FEE9}" type="slidenum">
              <a:rPr lang="en-US" smtClean="0"/>
              <a:pPr/>
              <a:t>1</a:t>
            </a:fld>
            <a:endParaRPr lang="en-US"/>
          </a:p>
        </p:txBody>
      </p:sp>
    </p:spTree>
    <p:extLst>
      <p:ext uri="{BB962C8B-B14F-4D97-AF65-F5344CB8AC3E}">
        <p14:creationId xmlns:p14="http://schemas.microsoft.com/office/powerpoint/2010/main" val="1020225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400" baseline="0" dirty="0" smtClean="0"/>
              <a:t>in this case it would move 2 spaces to the left and update it’s start row like so.  By changing it’s start position, at this point that is all that is needed to move the vehicle.</a:t>
            </a:r>
            <a:endParaRPr lang="en-US" sz="2400" dirty="0"/>
          </a:p>
        </p:txBody>
      </p:sp>
      <p:sp>
        <p:nvSpPr>
          <p:cNvPr id="4" name="Slide Number Placeholder 3"/>
          <p:cNvSpPr>
            <a:spLocks noGrp="1"/>
          </p:cNvSpPr>
          <p:nvPr>
            <p:ph type="sldNum" sz="quarter" idx="10"/>
          </p:nvPr>
        </p:nvSpPr>
        <p:spPr/>
        <p:txBody>
          <a:bodyPr/>
          <a:lstStyle/>
          <a:p>
            <a:fld id="{58EEB1A1-DB13-470C-8761-956F99B8FEE9}" type="slidenum">
              <a:rPr lang="en-US" smtClean="0"/>
              <a:pPr/>
              <a:t>10</a:t>
            </a:fld>
            <a:endParaRPr lang="en-US"/>
          </a:p>
        </p:txBody>
      </p:sp>
    </p:spTree>
    <p:extLst>
      <p:ext uri="{BB962C8B-B14F-4D97-AF65-F5344CB8AC3E}">
        <p14:creationId xmlns:p14="http://schemas.microsoft.com/office/powerpoint/2010/main" val="2549185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2400" baseline="0" dirty="0" smtClean="0"/>
              <a:t>With respect to </a:t>
            </a:r>
            <a:r>
              <a:rPr lang="en-US" sz="2400" baseline="0" dirty="0" err="1" smtClean="0"/>
              <a:t>spacesOccupied</a:t>
            </a:r>
            <a:r>
              <a:rPr lang="en-US" sz="2400" baseline="0" dirty="0" smtClean="0"/>
              <a:t>, what we want in that function is for the particular vehicle in question to return back an array of the spaces ( the rows and columns) that v1 is currently on, if you think about it this is like asking v1 to generate the blue locations array that was explained a few slides back.   This is going to be useful to us in the future, when, given a vehicle, we’ll have to get all the locations that we want to move to a particular place, and then be able to do something with those particular spaces on the board.  While it may seem confusing, doing this now will make our jobs much easier in the future, since after we do a spaces occupied, we can then loop through all those locations using a for loop and asking for each spaces row and column, which we can then use to reach a particular space.  </a:t>
            </a:r>
            <a:endParaRPr lang="en-US" sz="2400" dirty="0"/>
          </a:p>
        </p:txBody>
      </p:sp>
      <p:sp>
        <p:nvSpPr>
          <p:cNvPr id="4" name="Slide Number Placeholder 3"/>
          <p:cNvSpPr>
            <a:spLocks noGrp="1"/>
          </p:cNvSpPr>
          <p:nvPr>
            <p:ph type="sldNum" sz="quarter" idx="10"/>
          </p:nvPr>
        </p:nvSpPr>
        <p:spPr/>
        <p:txBody>
          <a:bodyPr/>
          <a:lstStyle/>
          <a:p>
            <a:fld id="{58EEB1A1-DB13-470C-8761-956F99B8FEE9}" type="slidenum">
              <a:rPr lang="en-US" smtClean="0"/>
              <a:pPr/>
              <a:t>11</a:t>
            </a:fld>
            <a:endParaRPr lang="en-US"/>
          </a:p>
        </p:txBody>
      </p:sp>
    </p:spTree>
    <p:extLst>
      <p:ext uri="{BB962C8B-B14F-4D97-AF65-F5344CB8AC3E}">
        <p14:creationId xmlns:p14="http://schemas.microsoft.com/office/powerpoint/2010/main" val="2522412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400" baseline="0" dirty="0" err="1" smtClean="0"/>
              <a:t>spacesOccupiedOnTrail</a:t>
            </a:r>
            <a:r>
              <a:rPr lang="en-US" sz="2400" baseline="0" dirty="0" smtClean="0"/>
              <a:t> is slightly different.  Rather than returning the locations that a vehicle currently occupies, what </a:t>
            </a:r>
            <a:r>
              <a:rPr lang="en-US" sz="2400" baseline="0" dirty="0" err="1" smtClean="0"/>
              <a:t>spacesOccupiedOnTrail</a:t>
            </a:r>
            <a:r>
              <a:rPr lang="en-US" sz="2400" baseline="0" dirty="0" smtClean="0"/>
              <a:t> does is say, if I were to move the car 3 spaces, what are all the spaces that I would pass over and occupy?  In this case, if we were to move the vehicle 3 spaces, it would be 3 spaces to the right, so </a:t>
            </a:r>
            <a:r>
              <a:rPr lang="en-US" sz="2400" baseline="0" dirty="0" err="1" smtClean="0"/>
              <a:t>spacesOccupiedOnTrail</a:t>
            </a:r>
            <a:r>
              <a:rPr lang="en-US" sz="2400" baseline="0" dirty="0" smtClean="0"/>
              <a:t> would return the three spaces that are in r and highlighted as red in the diagram.</a:t>
            </a:r>
            <a:endParaRPr lang="en-US" sz="2400" dirty="0"/>
          </a:p>
        </p:txBody>
      </p:sp>
      <p:sp>
        <p:nvSpPr>
          <p:cNvPr id="4" name="Slide Number Placeholder 3"/>
          <p:cNvSpPr>
            <a:spLocks noGrp="1"/>
          </p:cNvSpPr>
          <p:nvPr>
            <p:ph type="sldNum" sz="quarter" idx="10"/>
          </p:nvPr>
        </p:nvSpPr>
        <p:spPr/>
        <p:txBody>
          <a:bodyPr/>
          <a:lstStyle/>
          <a:p>
            <a:fld id="{58EEB1A1-DB13-470C-8761-956F99B8FEE9}" type="slidenum">
              <a:rPr lang="en-US" smtClean="0"/>
              <a:pPr/>
              <a:t>12</a:t>
            </a:fld>
            <a:endParaRPr lang="en-US"/>
          </a:p>
        </p:txBody>
      </p:sp>
    </p:spTree>
    <p:extLst>
      <p:ext uri="{BB962C8B-B14F-4D97-AF65-F5344CB8AC3E}">
        <p14:creationId xmlns:p14="http://schemas.microsoft.com/office/powerpoint/2010/main" val="2522412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2400" dirty="0" smtClean="0"/>
              <a:t>The</a:t>
            </a:r>
            <a:r>
              <a:rPr lang="en-US" sz="2400" baseline="0" dirty="0" smtClean="0"/>
              <a:t> way the board is setup is as a 2D array of Vehicle pointers.  So using the same setup we’ve had before of a single vehicle with address 15 on the board horizontally at row 2, column 2, </a:t>
            </a:r>
            <a:r>
              <a:rPr lang="en-US" sz="2400" dirty="0" smtClean="0"/>
              <a:t>If we were to think about how</a:t>
            </a:r>
            <a:r>
              <a:rPr lang="en-US" sz="2400" baseline="0" dirty="0" smtClean="0"/>
              <a:t> this Vehicle would be represented in the Board class rather than having or storing the 2 C’s, there would be a 2D array that would store the address of Vehicle v1 which is 15.  Therefore the two spots would have 15, while all the other spots would be null.</a:t>
            </a:r>
            <a:endParaRPr lang="en-US" sz="2400" dirty="0"/>
          </a:p>
        </p:txBody>
      </p:sp>
      <p:sp>
        <p:nvSpPr>
          <p:cNvPr id="4" name="Slide Number Placeholder 3"/>
          <p:cNvSpPr>
            <a:spLocks noGrp="1"/>
          </p:cNvSpPr>
          <p:nvPr>
            <p:ph type="sldNum" sz="quarter" idx="10"/>
          </p:nvPr>
        </p:nvSpPr>
        <p:spPr/>
        <p:txBody>
          <a:bodyPr/>
          <a:lstStyle/>
          <a:p>
            <a:fld id="{58EEB1A1-DB13-470C-8761-956F99B8FEE9}" type="slidenum">
              <a:rPr lang="en-US" smtClean="0"/>
              <a:pPr/>
              <a:t>13</a:t>
            </a:fld>
            <a:endParaRPr lang="en-US"/>
          </a:p>
        </p:txBody>
      </p:sp>
    </p:spTree>
    <p:extLst>
      <p:ext uri="{BB962C8B-B14F-4D97-AF65-F5344CB8AC3E}">
        <p14:creationId xmlns:p14="http://schemas.microsoft.com/office/powerpoint/2010/main" val="12902740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400" dirty="0" smtClean="0"/>
              <a:t>So with reference to the board, we have a couple of different</a:t>
            </a:r>
            <a:r>
              <a:rPr lang="en-US" sz="2400" baseline="0" dirty="0" smtClean="0"/>
              <a:t> functions, </a:t>
            </a:r>
            <a:r>
              <a:rPr lang="en-US" sz="2400" baseline="0" dirty="0" err="1" smtClean="0"/>
              <a:t>canMoveNumSpaces</a:t>
            </a:r>
            <a:r>
              <a:rPr lang="en-US" sz="2400" baseline="0" dirty="0" smtClean="0"/>
              <a:t>, which tells us whether or not the </a:t>
            </a:r>
            <a:r>
              <a:rPr lang="en-US" sz="2400" dirty="0" smtClean="0"/>
              <a:t>With </a:t>
            </a:r>
            <a:r>
              <a:rPr lang="en-US" sz="2400" dirty="0" err="1" smtClean="0"/>
              <a:t>can</a:t>
            </a:r>
            <a:r>
              <a:rPr lang="en-US" sz="2400" baseline="0" dirty="0" err="1" smtClean="0"/>
              <a:t>MoveNumSpaces</a:t>
            </a:r>
            <a:r>
              <a:rPr lang="en-US" sz="2400" baseline="0" dirty="0" smtClean="0"/>
              <a:t> from the board, we  STILL NOT FINISHED  NEED TO DO SOMETHING ABOUT CAN MOVE NUM SPACES ETC</a:t>
            </a:r>
            <a:endParaRPr lang="en-US" sz="2400" dirty="0"/>
          </a:p>
        </p:txBody>
      </p:sp>
      <p:sp>
        <p:nvSpPr>
          <p:cNvPr id="4" name="Slide Number Placeholder 3"/>
          <p:cNvSpPr>
            <a:spLocks noGrp="1"/>
          </p:cNvSpPr>
          <p:nvPr>
            <p:ph type="sldNum" sz="quarter" idx="10"/>
          </p:nvPr>
        </p:nvSpPr>
        <p:spPr/>
        <p:txBody>
          <a:bodyPr/>
          <a:lstStyle/>
          <a:p>
            <a:fld id="{58EEB1A1-DB13-470C-8761-956F99B8FEE9}" type="slidenum">
              <a:rPr lang="en-US" smtClean="0"/>
              <a:pPr/>
              <a:t>14</a:t>
            </a:fld>
            <a:endParaRPr lang="en-US"/>
          </a:p>
        </p:txBody>
      </p:sp>
    </p:spTree>
    <p:extLst>
      <p:ext uri="{BB962C8B-B14F-4D97-AF65-F5344CB8AC3E}">
        <p14:creationId xmlns:p14="http://schemas.microsoft.com/office/powerpoint/2010/main" val="3939752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US" sz="2400" dirty="0" smtClean="0"/>
              <a:t>The first</a:t>
            </a:r>
            <a:r>
              <a:rPr lang="en-US" sz="2400" baseline="0" dirty="0" smtClean="0"/>
              <a:t> thing is to make sure that you understand how methods work.  Remember that with methods there is the method definition, and the method call.  The definition is where you say “Hey computer when a method named max, and they give you two integers, put those two values into variables called a and b and then do the following.  Remember that the variables a and b for max only exist for the life of that method and each time a method is called the new values are copied into those two variables.  When a return statement is reached, the method immediately exits and sends back the value represented by whatever is to the right of the return word.  </a:t>
            </a:r>
          </a:p>
          <a:p>
            <a:endParaRPr lang="en-US" sz="2400" baseline="0" dirty="0" smtClean="0"/>
          </a:p>
          <a:p>
            <a:r>
              <a:rPr lang="en-US" sz="2400" baseline="0" dirty="0" smtClean="0"/>
              <a:t>Once you’ve defined a method you can then tell the computer to perform that method by simply calling it.  While this may seem trivial to some of you, building methods is something that I often thing is overlooked.  You should be building lots of methods!  They help you break your program down and test parts, as well as allow you to reuse code.  When you have code that you are copying over and over again, that should be in a method instead.  </a:t>
            </a:r>
            <a:endParaRPr lang="en-US" sz="2400" dirty="0"/>
          </a:p>
        </p:txBody>
      </p:sp>
      <p:sp>
        <p:nvSpPr>
          <p:cNvPr id="4" name="Slide Number Placeholder 3"/>
          <p:cNvSpPr>
            <a:spLocks noGrp="1"/>
          </p:cNvSpPr>
          <p:nvPr>
            <p:ph type="sldNum" sz="quarter" idx="10"/>
          </p:nvPr>
        </p:nvSpPr>
        <p:spPr/>
        <p:txBody>
          <a:bodyPr/>
          <a:lstStyle/>
          <a:p>
            <a:fld id="{58EEB1A1-DB13-470C-8761-956F99B8FEE9}" type="slidenum">
              <a:rPr lang="en-US" smtClean="0"/>
              <a:pPr/>
              <a:t>2</a:t>
            </a:fld>
            <a:endParaRPr lang="en-US"/>
          </a:p>
        </p:txBody>
      </p:sp>
    </p:spTree>
    <p:extLst>
      <p:ext uri="{BB962C8B-B14F-4D97-AF65-F5344CB8AC3E}">
        <p14:creationId xmlns:p14="http://schemas.microsoft.com/office/powerpoint/2010/main" val="3701747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2400" dirty="0" smtClean="0"/>
              <a:t>Arrays work very similar to how they did in C++, but they</a:t>
            </a:r>
            <a:r>
              <a:rPr lang="en-US" sz="2400" baseline="0" dirty="0" smtClean="0"/>
              <a:t> have a couple of exceptions.  One for instance is the position of the brackets.  Notice here that the brackets and way to declare an array in java is to have the square brackets before the type.  This is different than how it was in C++.  Also notice that the size is not declared in that first statement.  That first statement is just meant to reserve the word.  You’re essentially telling Java, anytime you see the word scores know that I’m referring to an array of integers.  That’s it.  The next line is what actually makes space for the 10 integers, which makes a row of ten integers on the heap.  Whenever new is used, all of the values are initialized to 0, or null in the case of objects.  Then to access the variables, notice that we use the same notation as you did in C++ where scores[0] would get you the 0</a:t>
            </a:r>
            <a:r>
              <a:rPr lang="en-US" sz="2400" baseline="30000" dirty="0" smtClean="0"/>
              <a:t>th</a:t>
            </a:r>
            <a:r>
              <a:rPr lang="en-US" sz="2400" baseline="0" dirty="0" smtClean="0"/>
              <a:t> element in the array, and scores[9] would get you the last element in the array.  Placing a number outside of the </a:t>
            </a:r>
            <a:r>
              <a:rPr lang="en-US" sz="2400" baseline="0" dirty="0" err="1" smtClean="0"/>
              <a:t>the</a:t>
            </a:r>
            <a:r>
              <a:rPr lang="en-US" sz="2400" baseline="0" dirty="0" smtClean="0"/>
              <a:t> range such as anything greater than ten or less than 0, will generate an array index out of bounds exception.  </a:t>
            </a:r>
            <a:endParaRPr lang="en-US" sz="2400" dirty="0"/>
          </a:p>
        </p:txBody>
      </p:sp>
      <p:sp>
        <p:nvSpPr>
          <p:cNvPr id="4" name="Slide Number Placeholder 3"/>
          <p:cNvSpPr>
            <a:spLocks noGrp="1"/>
          </p:cNvSpPr>
          <p:nvPr>
            <p:ph type="sldNum" sz="quarter" idx="10"/>
          </p:nvPr>
        </p:nvSpPr>
        <p:spPr/>
        <p:txBody>
          <a:bodyPr/>
          <a:lstStyle/>
          <a:p>
            <a:fld id="{58EEB1A1-DB13-470C-8761-956F99B8FEE9}" type="slidenum">
              <a:rPr lang="en-US" smtClean="0"/>
              <a:pPr/>
              <a:t>3</a:t>
            </a:fld>
            <a:endParaRPr lang="en-US"/>
          </a:p>
        </p:txBody>
      </p:sp>
    </p:spTree>
    <p:extLst>
      <p:ext uri="{BB962C8B-B14F-4D97-AF65-F5344CB8AC3E}">
        <p14:creationId xmlns:p14="http://schemas.microsoft.com/office/powerpoint/2010/main" val="1731674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2400" dirty="0" smtClean="0"/>
              <a:t>One thing that will</a:t>
            </a:r>
            <a:r>
              <a:rPr lang="en-US" sz="2400" baseline="0" dirty="0" smtClean="0"/>
              <a:t> help you with arrays and this assignment is that you begin to think of arrays not just as storing a particular value, but as possibly being used to store additional information.  To help you think of this, let’s say we have a single array of Fractions and we want to do something to fraction objects that have a Fraction to the left of them, so in this case first, fifth and 8</a:t>
            </a:r>
            <a:r>
              <a:rPr lang="en-US" sz="2400" baseline="30000" dirty="0" smtClean="0"/>
              <a:t>th</a:t>
            </a:r>
            <a:r>
              <a:rPr lang="en-US" sz="2400" baseline="0" dirty="0" smtClean="0"/>
              <a:t>, which are colored purple here.  Now, one could go through and write these down and have three separate statements, however, we could also store these into an array.</a:t>
            </a:r>
            <a:endParaRPr lang="en-US" sz="2400" dirty="0"/>
          </a:p>
        </p:txBody>
      </p:sp>
      <p:sp>
        <p:nvSpPr>
          <p:cNvPr id="4" name="Slide Number Placeholder 3"/>
          <p:cNvSpPr>
            <a:spLocks noGrp="1"/>
          </p:cNvSpPr>
          <p:nvPr>
            <p:ph type="sldNum" sz="quarter" idx="10"/>
          </p:nvPr>
        </p:nvSpPr>
        <p:spPr/>
        <p:txBody>
          <a:bodyPr/>
          <a:lstStyle/>
          <a:p>
            <a:fld id="{58EEB1A1-DB13-470C-8761-956F99B8FEE9}" type="slidenum">
              <a:rPr lang="en-US" smtClean="0"/>
              <a:pPr/>
              <a:t>4</a:t>
            </a:fld>
            <a:endParaRPr lang="en-US"/>
          </a:p>
        </p:txBody>
      </p:sp>
    </p:spTree>
    <p:extLst>
      <p:ext uri="{BB962C8B-B14F-4D97-AF65-F5344CB8AC3E}">
        <p14:creationId xmlns:p14="http://schemas.microsoft.com/office/powerpoint/2010/main" val="962587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400" dirty="0" smtClean="0"/>
              <a:t>What’s nice about storing it into an</a:t>
            </a:r>
            <a:r>
              <a:rPr lang="en-US" sz="2400" baseline="0" dirty="0" smtClean="0"/>
              <a:t> array is that we can then use the array in a for loop to repeatedly take a particular action on a location.  While here I have it saying </a:t>
            </a:r>
            <a:r>
              <a:rPr lang="en-US" sz="2400" baseline="0" dirty="0" err="1" smtClean="0"/>
              <a:t>doSomething</a:t>
            </a:r>
            <a:r>
              <a:rPr lang="en-US" sz="2400" baseline="0" dirty="0" smtClean="0"/>
              <a:t>, we could also have done something else like have some type of function that would move that particular fraction to the right or to the left, which may be something we want to do when we apply it to the assignment.  </a:t>
            </a:r>
            <a:endParaRPr lang="en-US" sz="2400" dirty="0"/>
          </a:p>
        </p:txBody>
      </p:sp>
      <p:sp>
        <p:nvSpPr>
          <p:cNvPr id="4" name="Slide Number Placeholder 3"/>
          <p:cNvSpPr>
            <a:spLocks noGrp="1"/>
          </p:cNvSpPr>
          <p:nvPr>
            <p:ph type="sldNum" sz="quarter" idx="10"/>
          </p:nvPr>
        </p:nvSpPr>
        <p:spPr/>
        <p:txBody>
          <a:bodyPr/>
          <a:lstStyle/>
          <a:p>
            <a:fld id="{58EEB1A1-DB13-470C-8761-956F99B8FEE9}" type="slidenum">
              <a:rPr lang="en-US" smtClean="0"/>
              <a:pPr/>
              <a:t>5</a:t>
            </a:fld>
            <a:endParaRPr lang="en-US"/>
          </a:p>
        </p:txBody>
      </p:sp>
    </p:spTree>
    <p:extLst>
      <p:ext uri="{BB962C8B-B14F-4D97-AF65-F5344CB8AC3E}">
        <p14:creationId xmlns:p14="http://schemas.microsoft.com/office/powerpoint/2010/main" val="805539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US" sz="2400" dirty="0" smtClean="0"/>
              <a:t>Now, on to classes.  Here is a simple Person</a:t>
            </a:r>
            <a:r>
              <a:rPr lang="en-US" sz="2400" baseline="0" dirty="0" smtClean="0"/>
              <a:t> class, which is storing a person’s weight in lbs and their height in inches.  Those variable declarations are highlighted in red above.  In that situation we would say that both lbs and in are called instance variables or member variables.  One difference that is present in Java is that we end up using the private word before the declarations which tells java that lbs and in are not directly accessible, like they would be in say a </a:t>
            </a:r>
            <a:r>
              <a:rPr lang="en-US" sz="2400" baseline="0" dirty="0" err="1" smtClean="0"/>
              <a:t>struct</a:t>
            </a:r>
            <a:r>
              <a:rPr lang="en-US" sz="2400" baseline="0" dirty="0" smtClean="0"/>
              <a:t>.  This helps us to protect those values. For example, if they were public, someone could directly go in and change lbs or inches to be a negative number. We should be able to protect that which is what is done in the </a:t>
            </a:r>
            <a:r>
              <a:rPr lang="en-US" sz="2400" baseline="0" dirty="0" err="1" smtClean="0"/>
              <a:t>setWeight</a:t>
            </a:r>
            <a:r>
              <a:rPr lang="en-US" sz="2400" baseline="0" dirty="0" smtClean="0"/>
              <a:t> function.  Notice also that we have a </a:t>
            </a:r>
            <a:r>
              <a:rPr lang="en-US" sz="2400" baseline="0" dirty="0" err="1" smtClean="0"/>
              <a:t>bmi</a:t>
            </a:r>
            <a:r>
              <a:rPr lang="en-US" sz="2400" baseline="0" dirty="0" smtClean="0"/>
              <a:t> function that leverages both the lbs and the inches variables to return something that someone might find useful.  You’ll also notice that we don’t have a </a:t>
            </a:r>
            <a:r>
              <a:rPr lang="en-US" sz="2400" baseline="0" dirty="0" err="1" smtClean="0"/>
              <a:t>bmi</a:t>
            </a:r>
            <a:r>
              <a:rPr lang="en-US" sz="2400" baseline="0" dirty="0" smtClean="0"/>
              <a:t> variable, since we can calculate it directly instead of keeping track of yet another variable that we may forget to change.  In addition we have a Constructor highlighted in blue.  This constructor means that anytime that we want to make or store a person’s details, we need to provide both the weight and then the height.  In this current class there would be no way to change the height for the person or to get their weight or height, which may be what the designer of the class would like.  </a:t>
            </a:r>
            <a:endParaRPr lang="en-US" sz="2400" dirty="0"/>
          </a:p>
        </p:txBody>
      </p:sp>
      <p:sp>
        <p:nvSpPr>
          <p:cNvPr id="4" name="Slide Number Placeholder 3"/>
          <p:cNvSpPr>
            <a:spLocks noGrp="1"/>
          </p:cNvSpPr>
          <p:nvPr>
            <p:ph type="sldNum" sz="quarter" idx="10"/>
          </p:nvPr>
        </p:nvSpPr>
        <p:spPr/>
        <p:txBody>
          <a:bodyPr/>
          <a:lstStyle/>
          <a:p>
            <a:fld id="{58EEB1A1-DB13-470C-8761-956F99B8FEE9}" type="slidenum">
              <a:rPr lang="en-US" smtClean="0"/>
              <a:pPr/>
              <a:t>6</a:t>
            </a:fld>
            <a:endParaRPr lang="en-US"/>
          </a:p>
        </p:txBody>
      </p:sp>
    </p:spTree>
    <p:extLst>
      <p:ext uri="{BB962C8B-B14F-4D97-AF65-F5344CB8AC3E}">
        <p14:creationId xmlns:p14="http://schemas.microsoft.com/office/powerpoint/2010/main" val="4158377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400" dirty="0" smtClean="0"/>
              <a:t>Now let’s move</a:t>
            </a:r>
            <a:r>
              <a:rPr lang="en-US" sz="2400" baseline="0" dirty="0" smtClean="0"/>
              <a:t> on to helping out with your Traffic Jam Assignment.  I’m not going to talk much about the Space class since it is very simple and similar to the Fraction Class.  If you haven’t done so already, I would go back to that lab and follow along with it.  Some of you may be confused by the </a:t>
            </a:r>
            <a:r>
              <a:rPr lang="en-US" sz="2400" baseline="0" dirty="0" err="1" smtClean="0"/>
              <a:t>VehicleType</a:t>
            </a:r>
            <a:r>
              <a:rPr lang="en-US" sz="2400" baseline="0" dirty="0" smtClean="0"/>
              <a:t> class, so I’m going to explain that for a second.</a:t>
            </a:r>
            <a:endParaRPr lang="en-US" sz="2400" dirty="0"/>
          </a:p>
        </p:txBody>
      </p:sp>
      <p:sp>
        <p:nvSpPr>
          <p:cNvPr id="4" name="Slide Number Placeholder 3"/>
          <p:cNvSpPr>
            <a:spLocks noGrp="1"/>
          </p:cNvSpPr>
          <p:nvPr>
            <p:ph type="sldNum" sz="quarter" idx="10"/>
          </p:nvPr>
        </p:nvSpPr>
        <p:spPr/>
        <p:txBody>
          <a:bodyPr/>
          <a:lstStyle/>
          <a:p>
            <a:fld id="{58EEB1A1-DB13-470C-8761-956F99B8FEE9}" type="slidenum">
              <a:rPr lang="en-US" smtClean="0"/>
              <a:pPr/>
              <a:t>7</a:t>
            </a:fld>
            <a:endParaRPr lang="en-US"/>
          </a:p>
        </p:txBody>
      </p:sp>
    </p:spTree>
    <p:extLst>
      <p:ext uri="{BB962C8B-B14F-4D97-AF65-F5344CB8AC3E}">
        <p14:creationId xmlns:p14="http://schemas.microsoft.com/office/powerpoint/2010/main" val="1178776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US" sz="2400" dirty="0" err="1" smtClean="0"/>
              <a:t>VehicleType</a:t>
            </a:r>
            <a:r>
              <a:rPr lang="en-US" sz="2400" baseline="0" dirty="0" smtClean="0"/>
              <a:t> is simply an </a:t>
            </a:r>
            <a:r>
              <a:rPr lang="en-US" sz="2400" baseline="0" dirty="0" err="1" smtClean="0"/>
              <a:t>enum</a:t>
            </a:r>
            <a:r>
              <a:rPr lang="en-US" sz="2400" baseline="0" dirty="0" smtClean="0"/>
              <a:t>.  </a:t>
            </a:r>
            <a:r>
              <a:rPr lang="en-US" sz="2400" baseline="0" dirty="0" err="1" smtClean="0"/>
              <a:t>Enums</a:t>
            </a:r>
            <a:r>
              <a:rPr lang="en-US" sz="2400" baseline="0" dirty="0" smtClean="0"/>
              <a:t> are a cleaner way for us to represent the type, that’s it.  It’s not really special in any way.  When you think of storing something like a type or something that can be a limited set of values, you may end up thinking  of storing it as an integer.  However, there’s not protection when you do that, you can store any number in there, and then you have to remember what that number means.  </a:t>
            </a:r>
          </a:p>
          <a:p>
            <a:r>
              <a:rPr lang="en-US" sz="2400" baseline="0" dirty="0" smtClean="0"/>
              <a:t>Having an </a:t>
            </a:r>
            <a:r>
              <a:rPr lang="en-US" sz="2400" baseline="0" dirty="0" err="1" smtClean="0"/>
              <a:t>enum</a:t>
            </a:r>
            <a:r>
              <a:rPr lang="en-US" sz="2400" baseline="0" dirty="0" smtClean="0"/>
              <a:t> instead means that we can just use that variable instead, which makes it easier to understand and safer since we don’t have some random number.  </a:t>
            </a:r>
            <a:r>
              <a:rPr lang="en-US" sz="2400" baseline="0" dirty="0" err="1" smtClean="0"/>
              <a:t>Enums</a:t>
            </a:r>
            <a:r>
              <a:rPr lang="en-US" sz="2400" baseline="0" dirty="0" smtClean="0"/>
              <a:t> are used </a:t>
            </a:r>
            <a:r>
              <a:rPr lang="en-US" sz="2400" baseline="0" dirty="0" err="1" smtClean="0"/>
              <a:t>frequenlty</a:t>
            </a:r>
            <a:r>
              <a:rPr lang="en-US" sz="2400" baseline="0" dirty="0" smtClean="0"/>
              <a:t> for things like Directions, storing North, South, East, West or Days of the Week, really anywhere where you have just a few categories.   Once it’s declared like an </a:t>
            </a:r>
            <a:r>
              <a:rPr lang="en-US" sz="2400" baseline="0" dirty="0" err="1" smtClean="0"/>
              <a:t>Enum</a:t>
            </a:r>
            <a:r>
              <a:rPr lang="en-US" sz="2400" baseline="0" dirty="0" smtClean="0"/>
              <a:t>, it simply works as if it’s a new type like a double or </a:t>
            </a:r>
            <a:r>
              <a:rPr lang="en-US" sz="2400" baseline="0" dirty="0" err="1" smtClean="0"/>
              <a:t>int</a:t>
            </a:r>
            <a:r>
              <a:rPr lang="en-US" sz="2400" baseline="0" dirty="0" smtClean="0"/>
              <a:t>, in this case it’s a special </a:t>
            </a:r>
            <a:r>
              <a:rPr lang="en-US" sz="2400" baseline="0" dirty="0" err="1" smtClean="0"/>
              <a:t>int</a:t>
            </a:r>
            <a:r>
              <a:rPr lang="en-US" sz="2400" baseline="0" dirty="0" smtClean="0"/>
              <a:t> variable that can only hold a few values.  You’ll also notice that we have a </a:t>
            </a:r>
            <a:r>
              <a:rPr lang="en-US" sz="2400" baseline="0" dirty="0" err="1" smtClean="0"/>
              <a:t>toString</a:t>
            </a:r>
            <a:r>
              <a:rPr lang="en-US" sz="2400" baseline="0" dirty="0" smtClean="0"/>
              <a:t> method which just allows us to have the type convert to something nice like the name instead of the corresponding or underlying number, so that MY_CAR for example translates to just car.  </a:t>
            </a:r>
            <a:endParaRPr lang="en-US" sz="2400" dirty="0"/>
          </a:p>
        </p:txBody>
      </p:sp>
      <p:sp>
        <p:nvSpPr>
          <p:cNvPr id="4" name="Slide Number Placeholder 3"/>
          <p:cNvSpPr>
            <a:spLocks noGrp="1"/>
          </p:cNvSpPr>
          <p:nvPr>
            <p:ph type="sldNum" sz="quarter" idx="10"/>
          </p:nvPr>
        </p:nvSpPr>
        <p:spPr/>
        <p:txBody>
          <a:bodyPr/>
          <a:lstStyle/>
          <a:p>
            <a:fld id="{58EEB1A1-DB13-470C-8761-956F99B8FEE9}" type="slidenum">
              <a:rPr lang="en-US" smtClean="0"/>
              <a:pPr/>
              <a:t>8</a:t>
            </a:fld>
            <a:endParaRPr lang="en-US"/>
          </a:p>
        </p:txBody>
      </p:sp>
    </p:spTree>
    <p:extLst>
      <p:ext uri="{BB962C8B-B14F-4D97-AF65-F5344CB8AC3E}">
        <p14:creationId xmlns:p14="http://schemas.microsoft.com/office/powerpoint/2010/main" val="707680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2400" dirty="0" smtClean="0"/>
              <a:t>To help understand the way</a:t>
            </a:r>
            <a:r>
              <a:rPr lang="en-US" sz="2400" baseline="0" dirty="0" smtClean="0"/>
              <a:t> a Vehicle will be represented on the board, look at the above example, which shows how the board would look to the user, but at the same time presents how the Vehicle will be stored.  suppose that the address for the vehicle is 15 here.  The details for the Vehicle object would then be that the Start position which would be the leftmost (or topmost) space of the Vehicle.  In our case the leftmost space is row 2, column 2.   Instead of storing the positions, we would store the length of the Vehicle, which would be two.  Finally as part of the vehicle we would also store whether the vehicle is horizontal or vertical.  </a:t>
            </a:r>
            <a:r>
              <a:rPr lang="en-US" sz="2400" baseline="0" dirty="0" err="1" smtClean="0"/>
              <a:t>isVertical</a:t>
            </a:r>
            <a:r>
              <a:rPr lang="en-US" sz="2400" baseline="0" dirty="0" smtClean="0"/>
              <a:t> variable would be stored as false.  Having the vehicles represented like this allows the Vehicle object itself to know which way it should move, thus we can just say move -2 spaces, and the Vehicle can then check to see whether it’s horizontal or vertical, and then change its start position, </a:t>
            </a:r>
            <a:endParaRPr lang="en-US" sz="2400" dirty="0"/>
          </a:p>
        </p:txBody>
      </p:sp>
      <p:sp>
        <p:nvSpPr>
          <p:cNvPr id="4" name="Slide Number Placeholder 3"/>
          <p:cNvSpPr>
            <a:spLocks noGrp="1"/>
          </p:cNvSpPr>
          <p:nvPr>
            <p:ph type="sldNum" sz="quarter" idx="10"/>
          </p:nvPr>
        </p:nvSpPr>
        <p:spPr/>
        <p:txBody>
          <a:bodyPr/>
          <a:lstStyle/>
          <a:p>
            <a:fld id="{58EEB1A1-DB13-470C-8761-956F99B8FEE9}" type="slidenum">
              <a:rPr lang="en-US" smtClean="0"/>
              <a:pPr/>
              <a:t>9</a:t>
            </a:fld>
            <a:endParaRPr lang="en-US"/>
          </a:p>
        </p:txBody>
      </p:sp>
    </p:spTree>
    <p:extLst>
      <p:ext uri="{BB962C8B-B14F-4D97-AF65-F5344CB8AC3E}">
        <p14:creationId xmlns:p14="http://schemas.microsoft.com/office/powerpoint/2010/main" val="2549185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A5A095-3ECE-46C8-8491-72D949BDC69C}" type="datetimeFigureOut">
              <a:rPr lang="en-US" smtClean="0"/>
              <a:pPr/>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821EC-2B79-4CF7-B5FC-B55C43CC1C8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A5A095-3ECE-46C8-8491-72D949BDC69C}" type="datetimeFigureOut">
              <a:rPr lang="en-US" smtClean="0"/>
              <a:pPr/>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821EC-2B79-4CF7-B5FC-B55C43CC1C8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A5A095-3ECE-46C8-8491-72D949BDC69C}" type="datetimeFigureOut">
              <a:rPr lang="en-US" smtClean="0"/>
              <a:pPr/>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821EC-2B79-4CF7-B5FC-B55C43CC1C8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A5A095-3ECE-46C8-8491-72D949BDC69C}" type="datetimeFigureOut">
              <a:rPr lang="en-US" smtClean="0"/>
              <a:pPr/>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821EC-2B79-4CF7-B5FC-B55C43CC1C8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A5A095-3ECE-46C8-8491-72D949BDC69C}" type="datetimeFigureOut">
              <a:rPr lang="en-US" smtClean="0"/>
              <a:pPr/>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821EC-2B79-4CF7-B5FC-B55C43CC1C8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A5A095-3ECE-46C8-8491-72D949BDC69C}" type="datetimeFigureOut">
              <a:rPr lang="en-US" smtClean="0"/>
              <a:pPr/>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1821EC-2B79-4CF7-B5FC-B55C43CC1C8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A5A095-3ECE-46C8-8491-72D949BDC69C}" type="datetimeFigureOut">
              <a:rPr lang="en-US" smtClean="0"/>
              <a:pPr/>
              <a:t>1/16/2017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1821EC-2B79-4CF7-B5FC-B55C43CC1C8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A5A095-3ECE-46C8-8491-72D949BDC69C}" type="datetimeFigureOut">
              <a:rPr lang="en-US" smtClean="0"/>
              <a:pPr/>
              <a:t>1/16/2017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1821EC-2B79-4CF7-B5FC-B55C43CC1C8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A5A095-3ECE-46C8-8491-72D949BDC69C}" type="datetimeFigureOut">
              <a:rPr lang="en-US" smtClean="0"/>
              <a:pPr/>
              <a:t>1/16/2017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1821EC-2B79-4CF7-B5FC-B55C43CC1C8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A5A095-3ECE-46C8-8491-72D949BDC69C}" type="datetimeFigureOut">
              <a:rPr lang="en-US" smtClean="0"/>
              <a:pPr/>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1821EC-2B79-4CF7-B5FC-B55C43CC1C8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A5A095-3ECE-46C8-8491-72D949BDC69C}" type="datetimeFigureOut">
              <a:rPr lang="en-US" smtClean="0"/>
              <a:pPr/>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1821EC-2B79-4CF7-B5FC-B55C43CC1C8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A5A095-3ECE-46C8-8491-72D949BDC69C}" type="datetimeFigureOut">
              <a:rPr lang="en-US" smtClean="0"/>
              <a:pPr/>
              <a:t>1/16/2017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1821EC-2B79-4CF7-B5FC-B55C43CC1C8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Refresher</a:t>
            </a:r>
            <a:endParaRPr lang="en-US" dirty="0"/>
          </a:p>
        </p:txBody>
      </p:sp>
      <p:sp>
        <p:nvSpPr>
          <p:cNvPr id="3" name="Subtitle 2"/>
          <p:cNvSpPr>
            <a:spLocks noGrp="1"/>
          </p:cNvSpPr>
          <p:nvPr>
            <p:ph type="subTitle" idx="1"/>
          </p:nvPr>
        </p:nvSpPr>
        <p:spPr/>
        <p:txBody>
          <a:bodyPr/>
          <a:lstStyle/>
          <a:p>
            <a:r>
              <a:rPr lang="en-US" dirty="0" smtClean="0"/>
              <a:t>Traffic Jam Help</a:t>
            </a:r>
            <a:endParaRPr lang="en-US" dirty="0"/>
          </a:p>
        </p:txBody>
      </p:sp>
      <p:pic>
        <p:nvPicPr>
          <p:cNvPr id="4" name="Slide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327525" y="3184525"/>
            <a:ext cx="487363" cy="487363"/>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23566" fill="hold"/>
                                        <p:tgtEl>
                                          <p:spTgt spid="4"/>
                                        </p:tgtEl>
                                      </p:cBhvr>
                                    </p:cmd>
                                  </p:childTnLst>
                                </p:cTn>
                              </p:par>
                            </p:childTnLst>
                          </p:cTn>
                        </p:par>
                      </p:childTnLst>
                    </p:cTn>
                  </p:par>
                </p:childTnLst>
              </p:cTn>
              <p:nextCondLst>
                <p:cond evt="onClick" delay="0">
                  <p:tgtEl>
                    <p:spTgt spid="4"/>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Vehicle move</a:t>
            </a:r>
            <a:endParaRPr lang="en-US" dirty="0"/>
          </a:p>
        </p:txBody>
      </p:sp>
      <p:sp>
        <p:nvSpPr>
          <p:cNvPr id="3" name="Content Placeholder 2"/>
          <p:cNvSpPr>
            <a:spLocks noGrp="1"/>
          </p:cNvSpPr>
          <p:nvPr>
            <p:ph idx="1"/>
          </p:nvPr>
        </p:nvSpPr>
        <p:spPr>
          <a:xfrm>
            <a:off x="457200" y="1143000"/>
            <a:ext cx="4419600" cy="5486400"/>
          </a:xfrm>
        </p:spPr>
        <p:txBody>
          <a:bodyPr>
            <a:normAutofit lnSpcReduction="10000"/>
          </a:bodyPr>
          <a:lstStyle/>
          <a:p>
            <a:pPr>
              <a:buNone/>
            </a:pPr>
            <a:r>
              <a:rPr lang="en-US" b="1" dirty="0" smtClean="0">
                <a:latin typeface="Courier New" pitchFamily="49" charset="0"/>
                <a:cs typeface="Courier New" pitchFamily="49" charset="0"/>
              </a:rPr>
              <a:t>. . . . .</a:t>
            </a:r>
          </a:p>
          <a:p>
            <a:pPr>
              <a:buNone/>
            </a:pPr>
            <a:r>
              <a:rPr lang="en-US" b="1" dirty="0" smtClean="0">
                <a:latin typeface="Courier New" pitchFamily="49" charset="0"/>
                <a:cs typeface="Courier New" pitchFamily="49" charset="0"/>
              </a:rPr>
              <a:t>. . . . .</a:t>
            </a:r>
          </a:p>
          <a:p>
            <a:pPr>
              <a:buNone/>
            </a:pPr>
            <a:r>
              <a:rPr lang="en-US" b="1" dirty="0" smtClean="0">
                <a:latin typeface="Courier New" pitchFamily="49" charset="0"/>
                <a:cs typeface="Courier New" pitchFamily="49" charset="0"/>
              </a:rPr>
              <a:t>c </a:t>
            </a:r>
            <a:r>
              <a:rPr lang="en-US" b="1" dirty="0" err="1" smtClean="0">
                <a:latin typeface="Courier New" pitchFamily="49" charset="0"/>
                <a:cs typeface="Courier New" pitchFamily="49" charset="0"/>
              </a:rPr>
              <a:t>c</a:t>
            </a:r>
            <a:r>
              <a:rPr lang="en-US" b="1" dirty="0" smtClean="0">
                <a:latin typeface="Courier New" pitchFamily="49" charset="0"/>
                <a:cs typeface="Courier New" pitchFamily="49" charset="0"/>
              </a:rPr>
              <a:t> . . .</a:t>
            </a:r>
          </a:p>
          <a:p>
            <a:pPr>
              <a:buNone/>
            </a:pPr>
            <a:r>
              <a:rPr lang="en-US" b="1" dirty="0" smtClean="0">
                <a:latin typeface="Courier New" pitchFamily="49" charset="0"/>
                <a:cs typeface="Courier New" pitchFamily="49" charset="0"/>
              </a:rPr>
              <a:t>. . . . .</a:t>
            </a:r>
          </a:p>
          <a:p>
            <a:pPr>
              <a:buNone/>
            </a:pPr>
            <a:r>
              <a:rPr lang="en-US" b="1" dirty="0" smtClean="0">
                <a:latin typeface="Courier New" pitchFamily="49" charset="0"/>
                <a:cs typeface="Courier New" pitchFamily="49" charset="0"/>
              </a:rPr>
              <a:t>. . . . .</a:t>
            </a:r>
          </a:p>
          <a:p>
            <a:pPr>
              <a:buNone/>
            </a:pPr>
            <a:endParaRPr lang="en-US" b="1" dirty="0" smtClean="0">
              <a:latin typeface="Courier New" pitchFamily="49" charset="0"/>
              <a:cs typeface="Courier New" pitchFamily="49" charset="0"/>
            </a:endParaRPr>
          </a:p>
          <a:p>
            <a:pPr>
              <a:buNone/>
            </a:pPr>
            <a:r>
              <a:rPr lang="en-US" b="1" dirty="0" smtClean="0">
                <a:solidFill>
                  <a:schemeClr val="bg2">
                    <a:lumMod val="50000"/>
                  </a:schemeClr>
                </a:solidFill>
                <a:latin typeface="Courier New" pitchFamily="49" charset="0"/>
                <a:cs typeface="Courier New" pitchFamily="49" charset="0"/>
              </a:rPr>
              <a:t>Vehicle (0x15)</a:t>
            </a:r>
          </a:p>
          <a:p>
            <a:pPr>
              <a:buNone/>
            </a:pPr>
            <a:r>
              <a:rPr lang="en-US" b="1" dirty="0" smtClean="0">
                <a:solidFill>
                  <a:schemeClr val="bg2">
                    <a:lumMod val="50000"/>
                  </a:schemeClr>
                </a:solidFill>
                <a:latin typeface="Courier New" pitchFamily="49" charset="0"/>
                <a:cs typeface="Courier New" pitchFamily="49" charset="0"/>
              </a:rPr>
              <a:t>start </a:t>
            </a:r>
            <a:r>
              <a:rPr lang="en-US" b="1" dirty="0" smtClean="0">
                <a:solidFill>
                  <a:srgbClr val="FF0000"/>
                </a:solidFill>
                <a:latin typeface="Courier New" pitchFamily="49" charset="0"/>
                <a:cs typeface="Courier New" pitchFamily="49" charset="0"/>
              </a:rPr>
              <a:t>r2c0</a:t>
            </a:r>
          </a:p>
          <a:p>
            <a:pPr>
              <a:buNone/>
            </a:pPr>
            <a:r>
              <a:rPr lang="en-US" b="1" dirty="0" smtClean="0">
                <a:solidFill>
                  <a:schemeClr val="bg2">
                    <a:lumMod val="50000"/>
                  </a:schemeClr>
                </a:solidFill>
                <a:latin typeface="Courier New" pitchFamily="49" charset="0"/>
                <a:cs typeface="Courier New" pitchFamily="49" charset="0"/>
              </a:rPr>
              <a:t>length 2</a:t>
            </a:r>
          </a:p>
          <a:p>
            <a:pPr>
              <a:buNone/>
            </a:pPr>
            <a:r>
              <a:rPr lang="en-US" b="1" dirty="0" err="1" smtClean="0">
                <a:solidFill>
                  <a:schemeClr val="bg2">
                    <a:lumMod val="50000"/>
                  </a:schemeClr>
                </a:solidFill>
                <a:latin typeface="Courier New" pitchFamily="49" charset="0"/>
                <a:cs typeface="Courier New" pitchFamily="49" charset="0"/>
              </a:rPr>
              <a:t>isVertical</a:t>
            </a:r>
            <a:r>
              <a:rPr lang="en-US" b="1" dirty="0" smtClean="0">
                <a:solidFill>
                  <a:schemeClr val="bg2">
                    <a:lumMod val="50000"/>
                  </a:schemeClr>
                </a:solidFill>
                <a:latin typeface="Courier New" pitchFamily="49" charset="0"/>
                <a:cs typeface="Courier New" pitchFamily="49" charset="0"/>
              </a:rPr>
              <a:t>? false</a:t>
            </a:r>
            <a:endParaRPr lang="en-US" b="1" dirty="0">
              <a:solidFill>
                <a:schemeClr val="bg2">
                  <a:lumMod val="50000"/>
                </a:schemeClr>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err="1" smtClean="0"/>
              <a:t>spacesOccupied</a:t>
            </a:r>
            <a:endParaRPr lang="en-US" dirty="0"/>
          </a:p>
        </p:txBody>
      </p:sp>
      <p:sp>
        <p:nvSpPr>
          <p:cNvPr id="3" name="Content Placeholder 2"/>
          <p:cNvSpPr>
            <a:spLocks noGrp="1"/>
          </p:cNvSpPr>
          <p:nvPr>
            <p:ph idx="1"/>
          </p:nvPr>
        </p:nvSpPr>
        <p:spPr>
          <a:xfrm>
            <a:off x="457200" y="1143000"/>
            <a:ext cx="4419600" cy="5715000"/>
          </a:xfrm>
        </p:spPr>
        <p:txBody>
          <a:bodyPr>
            <a:normAutofit fontScale="92500" lnSpcReduction="10000"/>
          </a:bodyPr>
          <a:lstStyle/>
          <a:p>
            <a:pPr>
              <a:buNone/>
            </a:pPr>
            <a:r>
              <a:rPr lang="en-US" b="1" dirty="0" smtClean="0">
                <a:latin typeface="Courier New" pitchFamily="49" charset="0"/>
                <a:cs typeface="Courier New" pitchFamily="49" charset="0"/>
              </a:rPr>
              <a:t>. . . . .</a:t>
            </a:r>
          </a:p>
          <a:p>
            <a:pPr>
              <a:buNone/>
            </a:pPr>
            <a:r>
              <a:rPr lang="en-US" b="1" dirty="0" smtClean="0">
                <a:latin typeface="Courier New" pitchFamily="49" charset="0"/>
                <a:cs typeface="Courier New" pitchFamily="49" charset="0"/>
              </a:rPr>
              <a:t>. . . . .</a:t>
            </a:r>
          </a:p>
          <a:p>
            <a:pPr>
              <a:buNone/>
            </a:pPr>
            <a:r>
              <a:rPr lang="en-US" b="1" dirty="0" smtClean="0">
                <a:latin typeface="Courier New" pitchFamily="49" charset="0"/>
                <a:cs typeface="Courier New" pitchFamily="49" charset="0"/>
              </a:rPr>
              <a:t>. . c </a:t>
            </a:r>
            <a:r>
              <a:rPr lang="en-US" b="1" dirty="0" err="1" smtClean="0">
                <a:latin typeface="Courier New" pitchFamily="49" charset="0"/>
                <a:cs typeface="Courier New" pitchFamily="49" charset="0"/>
              </a:rPr>
              <a:t>c</a:t>
            </a:r>
            <a:r>
              <a:rPr lang="en-US" b="1" dirty="0" smtClean="0">
                <a:latin typeface="Courier New" pitchFamily="49" charset="0"/>
                <a:cs typeface="Courier New" pitchFamily="49" charset="0"/>
              </a:rPr>
              <a:t> .</a:t>
            </a:r>
          </a:p>
          <a:p>
            <a:pPr>
              <a:buNone/>
            </a:pPr>
            <a:r>
              <a:rPr lang="en-US" b="1" dirty="0" smtClean="0">
                <a:latin typeface="Courier New" pitchFamily="49" charset="0"/>
                <a:cs typeface="Courier New" pitchFamily="49" charset="0"/>
              </a:rPr>
              <a:t>. . . . .</a:t>
            </a:r>
          </a:p>
          <a:p>
            <a:pPr>
              <a:buNone/>
            </a:pPr>
            <a:r>
              <a:rPr lang="en-US" b="1" dirty="0" smtClean="0">
                <a:latin typeface="Courier New" pitchFamily="49" charset="0"/>
                <a:cs typeface="Courier New" pitchFamily="49" charset="0"/>
              </a:rPr>
              <a:t>. . . . .</a:t>
            </a:r>
          </a:p>
          <a:p>
            <a:pPr>
              <a:buNone/>
            </a:pPr>
            <a:endParaRPr lang="en-US" b="1" dirty="0" smtClean="0">
              <a:latin typeface="Courier New" pitchFamily="49" charset="0"/>
              <a:cs typeface="Courier New" pitchFamily="49" charset="0"/>
            </a:endParaRPr>
          </a:p>
          <a:p>
            <a:pPr>
              <a:buNone/>
            </a:pPr>
            <a:endParaRPr lang="en-US" b="1" dirty="0" smtClean="0">
              <a:latin typeface="Courier New" pitchFamily="49" charset="0"/>
              <a:cs typeface="Courier New" pitchFamily="49" charset="0"/>
            </a:endParaRPr>
          </a:p>
          <a:p>
            <a:pPr>
              <a:buNone/>
            </a:pPr>
            <a:r>
              <a:rPr lang="en-US" b="1" dirty="0" smtClean="0">
                <a:solidFill>
                  <a:schemeClr val="bg2">
                    <a:lumMod val="50000"/>
                  </a:schemeClr>
                </a:solidFill>
                <a:latin typeface="Courier New" pitchFamily="49" charset="0"/>
                <a:cs typeface="Courier New" pitchFamily="49" charset="0"/>
              </a:rPr>
              <a:t>Vehicle v1(0x15)</a:t>
            </a:r>
          </a:p>
          <a:p>
            <a:pPr>
              <a:buNone/>
            </a:pPr>
            <a:r>
              <a:rPr lang="en-US" b="1" dirty="0" smtClean="0">
                <a:solidFill>
                  <a:schemeClr val="bg2">
                    <a:lumMod val="50000"/>
                  </a:schemeClr>
                </a:solidFill>
                <a:latin typeface="Courier New" pitchFamily="49" charset="0"/>
                <a:cs typeface="Courier New" pitchFamily="49" charset="0"/>
              </a:rPr>
              <a:t>start r2c2</a:t>
            </a:r>
          </a:p>
          <a:p>
            <a:pPr>
              <a:buNone/>
            </a:pPr>
            <a:r>
              <a:rPr lang="en-US" b="1" dirty="0" smtClean="0">
                <a:solidFill>
                  <a:schemeClr val="bg2">
                    <a:lumMod val="50000"/>
                  </a:schemeClr>
                </a:solidFill>
                <a:latin typeface="Courier New" pitchFamily="49" charset="0"/>
                <a:cs typeface="Courier New" pitchFamily="49" charset="0"/>
              </a:rPr>
              <a:t>length 2</a:t>
            </a:r>
          </a:p>
          <a:p>
            <a:pPr>
              <a:buNone/>
            </a:pPr>
            <a:r>
              <a:rPr lang="en-US" b="1" dirty="0" err="1" smtClean="0">
                <a:solidFill>
                  <a:schemeClr val="bg2">
                    <a:lumMod val="50000"/>
                  </a:schemeClr>
                </a:solidFill>
                <a:latin typeface="Courier New" pitchFamily="49" charset="0"/>
                <a:cs typeface="Courier New" pitchFamily="49" charset="0"/>
              </a:rPr>
              <a:t>isVertical</a:t>
            </a:r>
            <a:r>
              <a:rPr lang="en-US" b="1" dirty="0" smtClean="0">
                <a:solidFill>
                  <a:schemeClr val="bg2">
                    <a:lumMod val="50000"/>
                  </a:schemeClr>
                </a:solidFill>
                <a:latin typeface="Courier New" pitchFamily="49" charset="0"/>
                <a:cs typeface="Courier New" pitchFamily="49" charset="0"/>
              </a:rPr>
              <a:t>? false</a:t>
            </a:r>
            <a:endParaRPr lang="en-US" b="1" dirty="0">
              <a:solidFill>
                <a:schemeClr val="bg2">
                  <a:lumMod val="50000"/>
                </a:schemeClr>
              </a:solidFill>
              <a:latin typeface="Courier New" pitchFamily="49" charset="0"/>
              <a:cs typeface="Courier New" pitchFamily="49" charset="0"/>
            </a:endParaRPr>
          </a:p>
        </p:txBody>
      </p:sp>
      <p:sp>
        <p:nvSpPr>
          <p:cNvPr id="4" name="Content Placeholder 2"/>
          <p:cNvSpPr txBox="1">
            <a:spLocks/>
          </p:cNvSpPr>
          <p:nvPr/>
        </p:nvSpPr>
        <p:spPr>
          <a:xfrm>
            <a:off x="4724400" y="1066800"/>
            <a:ext cx="4419600" cy="5486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endParaRPr>
          </a:p>
        </p:txBody>
      </p:sp>
      <p:sp>
        <p:nvSpPr>
          <p:cNvPr id="5" name="Content Placeholder 2"/>
          <p:cNvSpPr txBox="1">
            <a:spLocks/>
          </p:cNvSpPr>
          <p:nvPr/>
        </p:nvSpPr>
        <p:spPr>
          <a:xfrm>
            <a:off x="3733800" y="1143000"/>
            <a:ext cx="5791200" cy="5486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3200" b="1" dirty="0" smtClean="0">
                <a:latin typeface="Courier New" pitchFamily="49" charset="0"/>
                <a:cs typeface="Courier New" pitchFamily="49" charset="0"/>
              </a:rPr>
              <a:t>Space[] </a:t>
            </a:r>
            <a:r>
              <a:rPr lang="en-US" sz="3200" b="1" dirty="0" smtClean="0">
                <a:solidFill>
                  <a:schemeClr val="accent2"/>
                </a:solidFill>
                <a:latin typeface="Courier New" pitchFamily="49" charset="0"/>
                <a:cs typeface="Courier New" pitchFamily="49" charset="0"/>
              </a:rPr>
              <a:t>t</a:t>
            </a:r>
            <a:r>
              <a:rPr lang="en-US" sz="3200" b="1" dirty="0" smtClean="0">
                <a:latin typeface="Courier New" pitchFamily="49" charset="0"/>
                <a:cs typeface="Courier New" pitchFamily="49" charset="0"/>
              </a:rPr>
              <a:t> = </a:t>
            </a:r>
            <a:r>
              <a:rPr kumimoji="0" lang="en-US" sz="32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v1.spacesOccupied();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chemeClr val="accent2"/>
                </a:solidFill>
                <a:effectLst/>
                <a:uLnTx/>
                <a:uFillTx/>
                <a:latin typeface="Courier New" pitchFamily="49" charset="0"/>
                <a:ea typeface="+mn-ea"/>
                <a:cs typeface="Courier New" pitchFamily="49" charset="0"/>
              </a:rPr>
              <a:t>t</a:t>
            </a:r>
            <a:r>
              <a:rPr kumimoji="0" lang="en-US" sz="3200" b="1" i="0" u="none" strike="noStrike" kern="1200" cap="none" spc="0" normalizeH="0" baseline="0" noProof="0" dirty="0" smtClean="0">
                <a:ln>
                  <a:noFill/>
                </a:ln>
                <a:effectLst/>
                <a:uLnTx/>
                <a:uFillTx/>
                <a:latin typeface="Courier New" pitchFamily="49" charset="0"/>
                <a:ea typeface="+mn-ea"/>
                <a:cs typeface="Courier New" pitchFamily="49" charset="0"/>
              </a:rPr>
              <a:t>[1].</a:t>
            </a:r>
            <a:r>
              <a:rPr kumimoji="0" lang="en-US" sz="3200" b="1" i="0" u="none" strike="noStrike" kern="1200" cap="none" spc="0" normalizeH="0" baseline="0" noProof="0" dirty="0" err="1" smtClean="0">
                <a:ln>
                  <a:noFill/>
                </a:ln>
                <a:effectLst/>
                <a:uLnTx/>
                <a:uFillTx/>
                <a:latin typeface="Courier New" pitchFamily="49" charset="0"/>
                <a:ea typeface="+mn-ea"/>
                <a:cs typeface="Courier New" pitchFamily="49" charset="0"/>
              </a:rPr>
              <a:t>getRow</a:t>
            </a:r>
            <a:r>
              <a:rPr kumimoji="0" lang="en-US" sz="3200" b="1" i="0" u="none" strike="noStrike" kern="1200" cap="none" spc="0" normalizeH="0" baseline="0" noProof="0" dirty="0" smtClean="0">
                <a:ln>
                  <a:noFill/>
                </a:ln>
                <a:effectLst/>
                <a:uLnTx/>
                <a:uFillTx/>
                <a:latin typeface="Courier New" pitchFamily="49" charset="0"/>
                <a:ea typeface="+mn-ea"/>
                <a:cs typeface="Courier New" pitchFamily="49" charset="0"/>
              </a:rPr>
              <a:t>();</a:t>
            </a:r>
            <a:r>
              <a:rPr lang="en-US" sz="3200" b="1" dirty="0" smtClean="0">
                <a:solidFill>
                  <a:schemeClr val="accent6">
                    <a:lumMod val="75000"/>
                  </a:schemeClr>
                </a:solidFill>
                <a:latin typeface="Courier New" pitchFamily="49" charset="0"/>
                <a:cs typeface="Courier New" pitchFamily="49" charset="0"/>
              </a:rPr>
              <a:t>  </a:t>
            </a:r>
            <a:r>
              <a:rPr kumimoji="0" lang="en-US" sz="3200" b="1" i="1" u="none" strike="noStrike" kern="1200" cap="none" spc="0" normalizeH="0" baseline="0" noProof="0" dirty="0" smtClean="0">
                <a:ln>
                  <a:noFill/>
                </a:ln>
                <a:solidFill>
                  <a:schemeClr val="accent6">
                    <a:lumMod val="75000"/>
                  </a:schemeClr>
                </a:solidFill>
                <a:effectLst/>
                <a:uLnTx/>
                <a:uFillTx/>
                <a:latin typeface="Courier New" pitchFamily="49" charset="0"/>
                <a:ea typeface="+mn-ea"/>
                <a:cs typeface="Courier New" pitchFamily="49" charset="0"/>
              </a:rPr>
              <a:t>=&gt; </a:t>
            </a:r>
            <a:r>
              <a:rPr kumimoji="0" lang="en-US" sz="3200" b="1" i="1" u="none" strike="noStrike" kern="1200" cap="none" spc="0" normalizeH="0" baseline="0" noProof="0" dirty="0" smtClean="0">
                <a:ln>
                  <a:noFill/>
                </a:ln>
                <a:solidFill>
                  <a:schemeClr val="accent1"/>
                </a:solidFill>
                <a:effectLst/>
                <a:uLnTx/>
                <a:uFillTx/>
                <a:latin typeface="Courier New" pitchFamily="49" charset="0"/>
                <a:ea typeface="+mn-ea"/>
                <a:cs typeface="Courier New" pitchFamily="49" charset="0"/>
              </a:rPr>
              <a:t>2</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3200" b="1" dirty="0" smtClean="0">
                <a:solidFill>
                  <a:schemeClr val="accent2"/>
                </a:solidFill>
                <a:latin typeface="Courier New" pitchFamily="49" charset="0"/>
                <a:cs typeface="Courier New" pitchFamily="49" charset="0"/>
              </a:rPr>
              <a:t>t</a:t>
            </a:r>
            <a:r>
              <a:rPr lang="en-US" sz="3200" b="1" dirty="0" smtClean="0">
                <a:latin typeface="Courier New" pitchFamily="49" charset="0"/>
                <a:cs typeface="Courier New" pitchFamily="49" charset="0"/>
              </a:rPr>
              <a:t>[1].</a:t>
            </a:r>
            <a:r>
              <a:rPr lang="en-US" sz="3200" b="1" dirty="0" err="1" smtClean="0">
                <a:latin typeface="Courier New" pitchFamily="49" charset="0"/>
                <a:cs typeface="Courier New" pitchFamily="49" charset="0"/>
              </a:rPr>
              <a:t>getCol</a:t>
            </a:r>
            <a:r>
              <a:rPr lang="en-US" sz="3200" b="1" dirty="0" smtClean="0">
                <a:latin typeface="Courier New" pitchFamily="49" charset="0"/>
                <a:cs typeface="Courier New" pitchFamily="49" charset="0"/>
              </a:rPr>
              <a:t>();</a:t>
            </a:r>
            <a:r>
              <a:rPr lang="en-US" sz="3200" b="1" dirty="0" smtClean="0">
                <a:solidFill>
                  <a:schemeClr val="accent6">
                    <a:lumMod val="75000"/>
                  </a:schemeClr>
                </a:solidFill>
                <a:latin typeface="Courier New" pitchFamily="49" charset="0"/>
                <a:cs typeface="Courier New" pitchFamily="49" charset="0"/>
              </a:rPr>
              <a:t>  </a:t>
            </a:r>
            <a:r>
              <a:rPr lang="en-US" sz="3200" b="1" i="1" dirty="0" smtClean="0">
                <a:solidFill>
                  <a:schemeClr val="accent6">
                    <a:lumMod val="75000"/>
                  </a:schemeClr>
                </a:solidFill>
                <a:latin typeface="Courier New" pitchFamily="49" charset="0"/>
                <a:cs typeface="Courier New" pitchFamily="49" charset="0"/>
              </a:rPr>
              <a:t>=&gt; </a:t>
            </a:r>
            <a:r>
              <a:rPr lang="en-US" sz="3200" b="1" i="1" dirty="0" smtClean="0">
                <a:solidFill>
                  <a:schemeClr val="accent1"/>
                </a:solidFill>
                <a:latin typeface="Courier New" pitchFamily="49" charset="0"/>
                <a:cs typeface="Courier New" pitchFamily="49" charset="0"/>
              </a:rPr>
              <a:t>3</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1" u="none" strike="noStrike" kern="1200" cap="none" spc="0" normalizeH="0" baseline="0" noProof="0" dirty="0" smtClean="0">
                <a:ln>
                  <a:noFill/>
                </a:ln>
                <a:solidFill>
                  <a:schemeClr val="accent1"/>
                </a:solidFill>
                <a:effectLst/>
                <a:uLnTx/>
                <a:uFillTx/>
                <a:latin typeface="Courier New" pitchFamily="49" charset="0"/>
                <a:ea typeface="+mn-ea"/>
                <a:cs typeface="Courier New" pitchFamily="49" charset="0"/>
              </a:rPr>
              <a:t>   </a:t>
            </a:r>
            <a:r>
              <a:rPr kumimoji="0" lang="en-US" sz="3200" b="1" i="1" u="none" strike="noStrike" kern="1200" cap="none" spc="0" normalizeH="0" baseline="0" noProof="0" dirty="0" smtClean="0">
                <a:ln>
                  <a:noFill/>
                </a:ln>
                <a:effectLst/>
                <a:uLnTx/>
                <a:uFillTx/>
                <a:latin typeface="Courier New" pitchFamily="49" charset="0"/>
                <a:ea typeface="+mn-ea"/>
                <a:cs typeface="Courier New" pitchFamily="49" charset="0"/>
              </a:rPr>
              <a:t>---------------</a:t>
            </a:r>
            <a:r>
              <a:rPr kumimoji="0" lang="en-US" sz="3200" b="1" i="1" u="none" strike="noStrike" kern="1200" cap="none" spc="0" normalizeH="0" baseline="0" noProof="0" dirty="0" smtClean="0">
                <a:ln>
                  <a:noFill/>
                </a:ln>
                <a:solidFill>
                  <a:schemeClr val="accent1"/>
                </a:solidFill>
                <a:effectLst/>
                <a:uLnTx/>
                <a:uFillTx/>
                <a:latin typeface="Courier New" pitchFamily="49" charset="0"/>
                <a:ea typeface="+mn-ea"/>
                <a:cs typeface="Courier New" pitchFamily="49" charset="0"/>
              </a:rPr>
              <a:t>  </a:t>
            </a:r>
          </a:p>
          <a:p>
            <a:pPr marL="342900" indent="-342900">
              <a:spcBef>
                <a:spcPct val="20000"/>
              </a:spcBef>
              <a:defRPr/>
            </a:pPr>
            <a:r>
              <a:rPr lang="en-US" sz="3200" b="1" i="1" dirty="0" smtClean="0">
                <a:solidFill>
                  <a:schemeClr val="accent1"/>
                </a:solidFill>
                <a:latin typeface="Courier New" pitchFamily="49" charset="0"/>
                <a:cs typeface="Courier New" pitchFamily="49" charset="0"/>
              </a:rPr>
              <a:t>    </a:t>
            </a:r>
            <a:r>
              <a:rPr lang="en-US" sz="3200" b="1" i="1" dirty="0" smtClean="0">
                <a:solidFill>
                  <a:schemeClr val="accent2"/>
                </a:solidFill>
                <a:latin typeface="Courier New" pitchFamily="49" charset="0"/>
                <a:cs typeface="Courier New" pitchFamily="49" charset="0"/>
              </a:rPr>
              <a:t>t</a:t>
            </a:r>
            <a:r>
              <a:rPr lang="en-US" sz="3200" b="1" i="1" dirty="0" smtClean="0">
                <a:solidFill>
                  <a:schemeClr val="accent1"/>
                </a:solidFill>
                <a:latin typeface="Courier New" pitchFamily="49" charset="0"/>
                <a:cs typeface="Courier New" pitchFamily="49" charset="0"/>
              </a:rPr>
              <a:t> </a:t>
            </a:r>
            <a:r>
              <a:rPr lang="en-US" sz="3200" b="1" i="1" dirty="0" smtClean="0">
                <a:solidFill>
                  <a:schemeClr val="accent2"/>
                </a:solidFill>
                <a:latin typeface="Courier New" pitchFamily="49" charset="0"/>
                <a:cs typeface="Courier New" pitchFamily="49" charset="0"/>
              </a:rPr>
              <a:t>|</a:t>
            </a:r>
            <a:r>
              <a:rPr lang="en-US" sz="3200" b="1" i="1" dirty="0" smtClean="0">
                <a:latin typeface="Courier New" pitchFamily="49" charset="0"/>
                <a:cs typeface="Courier New" pitchFamily="49" charset="0"/>
              </a:rPr>
              <a:t>r2c2</a:t>
            </a:r>
            <a:r>
              <a:rPr lang="en-US" sz="3200" b="1" i="1" dirty="0" smtClean="0">
                <a:solidFill>
                  <a:schemeClr val="accent2"/>
                </a:solidFill>
                <a:latin typeface="Courier New" pitchFamily="49" charset="0"/>
                <a:cs typeface="Courier New" pitchFamily="49" charset="0"/>
              </a:rPr>
              <a:t>|</a:t>
            </a:r>
            <a:r>
              <a:rPr lang="en-US" sz="3200" b="1" i="1" dirty="0" smtClean="0">
                <a:solidFill>
                  <a:schemeClr val="accent1"/>
                </a:solidFill>
                <a:latin typeface="Courier New" pitchFamily="49" charset="0"/>
                <a:cs typeface="Courier New" pitchFamily="49" charset="0"/>
              </a:rPr>
              <a:t>r2c3</a:t>
            </a:r>
            <a:r>
              <a:rPr lang="en-US" sz="3200" b="1" i="1" dirty="0" smtClean="0">
                <a:solidFill>
                  <a:schemeClr val="accent2"/>
                </a:solidFill>
                <a:latin typeface="Courier New" pitchFamily="49" charset="0"/>
                <a:cs typeface="Courier New" pitchFamily="49" charset="0"/>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lang="en-US" sz="3200" b="1" i="1" dirty="0" smtClean="0">
              <a:solidFill>
                <a:schemeClr val="accent1"/>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err="1" smtClean="0"/>
              <a:t>spacesOccupiedOnTrail</a:t>
            </a:r>
            <a:endParaRPr lang="en-US" dirty="0"/>
          </a:p>
        </p:txBody>
      </p:sp>
      <p:sp>
        <p:nvSpPr>
          <p:cNvPr id="3" name="Content Placeholder 2"/>
          <p:cNvSpPr>
            <a:spLocks noGrp="1"/>
          </p:cNvSpPr>
          <p:nvPr>
            <p:ph idx="1"/>
          </p:nvPr>
        </p:nvSpPr>
        <p:spPr>
          <a:xfrm>
            <a:off x="457200" y="1143000"/>
            <a:ext cx="4419600" cy="5715000"/>
          </a:xfrm>
        </p:spPr>
        <p:txBody>
          <a:bodyPr>
            <a:normAutofit fontScale="92500" lnSpcReduction="10000"/>
          </a:bodyPr>
          <a:lstStyle/>
          <a:p>
            <a:pPr>
              <a:buNone/>
            </a:pPr>
            <a:r>
              <a:rPr lang="en-US" b="1" dirty="0" smtClean="0">
                <a:latin typeface="Courier New" pitchFamily="49" charset="0"/>
                <a:cs typeface="Courier New" pitchFamily="49" charset="0"/>
              </a:rPr>
              <a:t>. . . . .</a:t>
            </a:r>
          </a:p>
          <a:p>
            <a:pPr>
              <a:buNone/>
            </a:pPr>
            <a:r>
              <a:rPr lang="en-US" b="1" dirty="0" smtClean="0">
                <a:latin typeface="Courier New" pitchFamily="49" charset="0"/>
                <a:cs typeface="Courier New" pitchFamily="49" charset="0"/>
              </a:rPr>
              <a:t>. . . . .</a:t>
            </a:r>
          </a:p>
          <a:p>
            <a:pPr>
              <a:buNone/>
            </a:pPr>
            <a:r>
              <a:rPr lang="en-US" b="1" dirty="0" smtClean="0">
                <a:latin typeface="Courier New" pitchFamily="49" charset="0"/>
                <a:cs typeface="Courier New" pitchFamily="49" charset="0"/>
              </a:rPr>
              <a:t>c c </a:t>
            </a:r>
            <a:r>
              <a:rPr lang="en-US" b="1" dirty="0" smtClean="0">
                <a:solidFill>
                  <a:srgbClr val="FF0000"/>
                </a:solidFill>
                <a:latin typeface="Courier New" pitchFamily="49" charset="0"/>
                <a:cs typeface="Courier New" pitchFamily="49" charset="0"/>
              </a:rPr>
              <a:t>. . .</a:t>
            </a:r>
          </a:p>
          <a:p>
            <a:pPr>
              <a:buNone/>
            </a:pPr>
            <a:r>
              <a:rPr lang="en-US" b="1" dirty="0" smtClean="0">
                <a:latin typeface="Courier New" pitchFamily="49" charset="0"/>
                <a:cs typeface="Courier New" pitchFamily="49" charset="0"/>
              </a:rPr>
              <a:t>. . . . .</a:t>
            </a:r>
          </a:p>
          <a:p>
            <a:pPr>
              <a:buNone/>
            </a:pPr>
            <a:r>
              <a:rPr lang="en-US" b="1" dirty="0" smtClean="0">
                <a:latin typeface="Courier New" pitchFamily="49" charset="0"/>
                <a:cs typeface="Courier New" pitchFamily="49" charset="0"/>
              </a:rPr>
              <a:t>. . . . .</a:t>
            </a:r>
          </a:p>
          <a:p>
            <a:pPr>
              <a:buNone/>
            </a:pPr>
            <a:endParaRPr lang="en-US" b="1" dirty="0" smtClean="0">
              <a:latin typeface="Courier New" pitchFamily="49" charset="0"/>
              <a:cs typeface="Courier New" pitchFamily="49" charset="0"/>
            </a:endParaRPr>
          </a:p>
          <a:p>
            <a:pPr>
              <a:buNone/>
            </a:pPr>
            <a:endParaRPr lang="en-US" b="1" dirty="0" smtClean="0">
              <a:latin typeface="Courier New" pitchFamily="49" charset="0"/>
              <a:cs typeface="Courier New" pitchFamily="49" charset="0"/>
            </a:endParaRPr>
          </a:p>
          <a:p>
            <a:pPr>
              <a:buNone/>
            </a:pPr>
            <a:r>
              <a:rPr lang="en-US" b="1" dirty="0" smtClean="0">
                <a:solidFill>
                  <a:schemeClr val="bg2">
                    <a:lumMod val="50000"/>
                  </a:schemeClr>
                </a:solidFill>
                <a:latin typeface="Courier New" pitchFamily="49" charset="0"/>
                <a:cs typeface="Courier New" pitchFamily="49" charset="0"/>
              </a:rPr>
              <a:t>Vehicle v1(0x15)</a:t>
            </a:r>
          </a:p>
          <a:p>
            <a:pPr>
              <a:buNone/>
            </a:pPr>
            <a:r>
              <a:rPr lang="en-US" b="1" dirty="0" smtClean="0">
                <a:solidFill>
                  <a:schemeClr val="bg2">
                    <a:lumMod val="50000"/>
                  </a:schemeClr>
                </a:solidFill>
                <a:latin typeface="Courier New" pitchFamily="49" charset="0"/>
                <a:cs typeface="Courier New" pitchFamily="49" charset="0"/>
              </a:rPr>
              <a:t>start r2c0</a:t>
            </a:r>
          </a:p>
          <a:p>
            <a:pPr>
              <a:buNone/>
            </a:pPr>
            <a:r>
              <a:rPr lang="en-US" b="1" dirty="0" smtClean="0">
                <a:solidFill>
                  <a:schemeClr val="bg2">
                    <a:lumMod val="50000"/>
                  </a:schemeClr>
                </a:solidFill>
                <a:latin typeface="Courier New" pitchFamily="49" charset="0"/>
                <a:cs typeface="Courier New" pitchFamily="49" charset="0"/>
              </a:rPr>
              <a:t>length 2</a:t>
            </a:r>
          </a:p>
          <a:p>
            <a:pPr>
              <a:buNone/>
            </a:pPr>
            <a:r>
              <a:rPr lang="en-US" b="1" dirty="0" err="1" smtClean="0">
                <a:solidFill>
                  <a:schemeClr val="bg2">
                    <a:lumMod val="50000"/>
                  </a:schemeClr>
                </a:solidFill>
                <a:latin typeface="Courier New" pitchFamily="49" charset="0"/>
                <a:cs typeface="Courier New" pitchFamily="49" charset="0"/>
              </a:rPr>
              <a:t>isVertical</a:t>
            </a:r>
            <a:r>
              <a:rPr lang="en-US" b="1" dirty="0" smtClean="0">
                <a:solidFill>
                  <a:schemeClr val="bg2">
                    <a:lumMod val="50000"/>
                  </a:schemeClr>
                </a:solidFill>
                <a:latin typeface="Courier New" pitchFamily="49" charset="0"/>
                <a:cs typeface="Courier New" pitchFamily="49" charset="0"/>
              </a:rPr>
              <a:t>? false</a:t>
            </a:r>
            <a:endParaRPr lang="en-US" b="1" dirty="0">
              <a:solidFill>
                <a:schemeClr val="bg2">
                  <a:lumMod val="50000"/>
                </a:schemeClr>
              </a:solidFill>
              <a:latin typeface="Courier New" pitchFamily="49" charset="0"/>
              <a:cs typeface="Courier New" pitchFamily="49" charset="0"/>
            </a:endParaRPr>
          </a:p>
        </p:txBody>
      </p:sp>
      <p:sp>
        <p:nvSpPr>
          <p:cNvPr id="4" name="Content Placeholder 2"/>
          <p:cNvSpPr txBox="1">
            <a:spLocks/>
          </p:cNvSpPr>
          <p:nvPr/>
        </p:nvSpPr>
        <p:spPr>
          <a:xfrm>
            <a:off x="4724400" y="1066800"/>
            <a:ext cx="4419600" cy="5486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endParaRPr>
          </a:p>
        </p:txBody>
      </p:sp>
      <p:sp>
        <p:nvSpPr>
          <p:cNvPr id="5" name="Content Placeholder 2"/>
          <p:cNvSpPr txBox="1">
            <a:spLocks/>
          </p:cNvSpPr>
          <p:nvPr/>
        </p:nvSpPr>
        <p:spPr>
          <a:xfrm>
            <a:off x="3733800" y="1143000"/>
            <a:ext cx="5791200" cy="5486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dirty="0" smtClean="0">
                <a:latin typeface="Courier New" pitchFamily="49" charset="0"/>
                <a:cs typeface="Courier New" pitchFamily="49" charset="0"/>
              </a:rPr>
              <a:t>Space[] </a:t>
            </a:r>
            <a:r>
              <a:rPr lang="en-US" sz="2400" b="1" dirty="0" smtClean="0">
                <a:solidFill>
                  <a:schemeClr val="accent2"/>
                </a:solidFill>
                <a:latin typeface="Courier New" pitchFamily="49" charset="0"/>
                <a:cs typeface="Courier New" pitchFamily="49" charset="0"/>
              </a:rPr>
              <a:t>r</a:t>
            </a:r>
            <a:r>
              <a:rPr lang="en-US" sz="2400" b="1" dirty="0" smtClean="0">
                <a:latin typeface="Courier New" pitchFamily="49" charset="0"/>
                <a:cs typeface="Courier New" pitchFamily="49" charset="0"/>
              </a:rPr>
              <a:t> = </a:t>
            </a:r>
            <a:r>
              <a:rPr kumimoji="0" lang="en-US" sz="24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v1.spacesOccupiedOnTrail();</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3200" b="1" dirty="0" smtClean="0">
                <a:solidFill>
                  <a:schemeClr val="accent2"/>
                </a:solidFill>
                <a:latin typeface="Courier New" pitchFamily="49" charset="0"/>
                <a:cs typeface="Courier New" pitchFamily="49" charset="0"/>
              </a:rPr>
              <a:t>r</a:t>
            </a:r>
            <a:r>
              <a:rPr kumimoji="0" lang="en-US" sz="3200" b="1" i="0" u="none" strike="noStrike" kern="1200" cap="none" spc="0" normalizeH="0" baseline="0" noProof="0" dirty="0" smtClean="0">
                <a:ln>
                  <a:noFill/>
                </a:ln>
                <a:effectLst/>
                <a:uLnTx/>
                <a:uFillTx/>
                <a:latin typeface="Courier New" pitchFamily="49" charset="0"/>
                <a:ea typeface="+mn-ea"/>
                <a:cs typeface="Courier New" pitchFamily="49" charset="0"/>
              </a:rPr>
              <a:t>[1].</a:t>
            </a:r>
            <a:r>
              <a:rPr kumimoji="0" lang="en-US" sz="3200" b="1" i="0" u="none" strike="noStrike" kern="1200" cap="none" spc="0" normalizeH="0" baseline="0" noProof="0" dirty="0" err="1" smtClean="0">
                <a:ln>
                  <a:noFill/>
                </a:ln>
                <a:effectLst/>
                <a:uLnTx/>
                <a:uFillTx/>
                <a:latin typeface="Courier New" pitchFamily="49" charset="0"/>
                <a:ea typeface="+mn-ea"/>
                <a:cs typeface="Courier New" pitchFamily="49" charset="0"/>
              </a:rPr>
              <a:t>getRow</a:t>
            </a:r>
            <a:r>
              <a:rPr kumimoji="0" lang="en-US" sz="3200" b="1" i="0" u="none" strike="noStrike" kern="1200" cap="none" spc="0" normalizeH="0" baseline="0" noProof="0" dirty="0" smtClean="0">
                <a:ln>
                  <a:noFill/>
                </a:ln>
                <a:effectLst/>
                <a:uLnTx/>
                <a:uFillTx/>
                <a:latin typeface="Courier New" pitchFamily="49" charset="0"/>
                <a:ea typeface="+mn-ea"/>
                <a:cs typeface="Courier New" pitchFamily="49" charset="0"/>
              </a:rPr>
              <a:t>();</a:t>
            </a:r>
            <a:r>
              <a:rPr lang="en-US" sz="3200" b="1" dirty="0" smtClean="0">
                <a:solidFill>
                  <a:schemeClr val="accent6">
                    <a:lumMod val="75000"/>
                  </a:schemeClr>
                </a:solidFill>
                <a:latin typeface="Courier New" pitchFamily="49" charset="0"/>
                <a:cs typeface="Courier New" pitchFamily="49" charset="0"/>
              </a:rPr>
              <a:t>  </a:t>
            </a:r>
            <a:r>
              <a:rPr kumimoji="0" lang="en-US" sz="3200" b="1" i="1" u="none" strike="noStrike" kern="1200" cap="none" spc="0" normalizeH="0" baseline="0" noProof="0" dirty="0" smtClean="0">
                <a:ln>
                  <a:noFill/>
                </a:ln>
                <a:solidFill>
                  <a:schemeClr val="accent6">
                    <a:lumMod val="75000"/>
                  </a:schemeClr>
                </a:solidFill>
                <a:effectLst/>
                <a:uLnTx/>
                <a:uFillTx/>
                <a:latin typeface="Courier New" pitchFamily="49" charset="0"/>
                <a:ea typeface="+mn-ea"/>
                <a:cs typeface="Courier New" pitchFamily="49" charset="0"/>
              </a:rPr>
              <a:t>=&gt; </a:t>
            </a:r>
            <a:r>
              <a:rPr kumimoji="0" lang="en-US" sz="3200" b="1" i="1" u="none" strike="noStrike" kern="1200" cap="none" spc="0" normalizeH="0" baseline="0" noProof="0" dirty="0" smtClean="0">
                <a:ln>
                  <a:noFill/>
                </a:ln>
                <a:solidFill>
                  <a:schemeClr val="accent1"/>
                </a:solidFill>
                <a:effectLst/>
                <a:uLnTx/>
                <a:uFillTx/>
                <a:latin typeface="Courier New" pitchFamily="49" charset="0"/>
                <a:ea typeface="+mn-ea"/>
                <a:cs typeface="Courier New" pitchFamily="49" charset="0"/>
              </a:rPr>
              <a:t>2</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3200" b="1" dirty="0" smtClean="0">
                <a:solidFill>
                  <a:schemeClr val="accent2"/>
                </a:solidFill>
                <a:latin typeface="Courier New" pitchFamily="49" charset="0"/>
                <a:cs typeface="Courier New" pitchFamily="49" charset="0"/>
              </a:rPr>
              <a:t>r</a:t>
            </a:r>
            <a:r>
              <a:rPr lang="en-US" sz="3200" b="1" dirty="0" smtClean="0">
                <a:latin typeface="Courier New" pitchFamily="49" charset="0"/>
                <a:cs typeface="Courier New" pitchFamily="49" charset="0"/>
              </a:rPr>
              <a:t>[1].</a:t>
            </a:r>
            <a:r>
              <a:rPr lang="en-US" sz="3200" b="1" dirty="0" err="1" smtClean="0">
                <a:latin typeface="Courier New" pitchFamily="49" charset="0"/>
                <a:cs typeface="Courier New" pitchFamily="49" charset="0"/>
              </a:rPr>
              <a:t>getCol</a:t>
            </a:r>
            <a:r>
              <a:rPr lang="en-US" sz="3200" b="1" dirty="0" smtClean="0">
                <a:latin typeface="Courier New" pitchFamily="49" charset="0"/>
                <a:cs typeface="Courier New" pitchFamily="49" charset="0"/>
              </a:rPr>
              <a:t>();</a:t>
            </a:r>
            <a:r>
              <a:rPr lang="en-US" sz="3200" b="1" dirty="0" smtClean="0">
                <a:solidFill>
                  <a:schemeClr val="accent6">
                    <a:lumMod val="75000"/>
                  </a:schemeClr>
                </a:solidFill>
                <a:latin typeface="Courier New" pitchFamily="49" charset="0"/>
                <a:cs typeface="Courier New" pitchFamily="49" charset="0"/>
              </a:rPr>
              <a:t>  </a:t>
            </a:r>
            <a:r>
              <a:rPr lang="en-US" sz="3200" b="1" i="1" dirty="0" smtClean="0">
                <a:solidFill>
                  <a:schemeClr val="accent6">
                    <a:lumMod val="75000"/>
                  </a:schemeClr>
                </a:solidFill>
                <a:latin typeface="Courier New" pitchFamily="49" charset="0"/>
                <a:cs typeface="Courier New" pitchFamily="49" charset="0"/>
              </a:rPr>
              <a:t>=&gt; </a:t>
            </a:r>
            <a:r>
              <a:rPr lang="en-US" sz="3200" b="1" i="1" dirty="0" smtClean="0">
                <a:solidFill>
                  <a:schemeClr val="accent1"/>
                </a:solidFill>
                <a:latin typeface="Courier New" pitchFamily="49" charset="0"/>
                <a:cs typeface="Courier New" pitchFamily="49" charset="0"/>
              </a:rPr>
              <a:t>3</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1" u="none" strike="noStrike" kern="1200" cap="none" spc="0" normalizeH="0" baseline="0" noProof="0" dirty="0" smtClean="0">
                <a:ln>
                  <a:noFill/>
                </a:ln>
                <a:solidFill>
                  <a:schemeClr val="accent1"/>
                </a:solidFill>
                <a:effectLst/>
                <a:uLnTx/>
                <a:uFillTx/>
                <a:latin typeface="Courier New" pitchFamily="49" charset="0"/>
                <a:ea typeface="+mn-ea"/>
                <a:cs typeface="Courier New" pitchFamily="49" charset="0"/>
              </a:rPr>
              <a:t>   </a:t>
            </a:r>
            <a:r>
              <a:rPr kumimoji="0" lang="en-US" sz="3200" b="1" i="1" u="none" strike="noStrike" kern="1200" cap="none" spc="0" normalizeH="0" baseline="0" noProof="0" dirty="0" smtClean="0">
                <a:ln>
                  <a:noFill/>
                </a:ln>
                <a:effectLst/>
                <a:uLnTx/>
                <a:uFillTx/>
                <a:latin typeface="Courier New" pitchFamily="49" charset="0"/>
                <a:ea typeface="+mn-ea"/>
                <a:cs typeface="Courier New" pitchFamily="49" charset="0"/>
              </a:rPr>
              <a:t>---------------</a:t>
            </a:r>
            <a:r>
              <a:rPr kumimoji="0" lang="en-US" sz="3200" b="1" i="1" u="none" strike="noStrike" kern="1200" cap="none" spc="0" normalizeH="0" baseline="0" noProof="0" dirty="0" smtClean="0">
                <a:ln>
                  <a:noFill/>
                </a:ln>
                <a:solidFill>
                  <a:schemeClr val="accent1"/>
                </a:solidFill>
                <a:effectLst/>
                <a:uLnTx/>
                <a:uFillTx/>
                <a:latin typeface="Courier New" pitchFamily="49" charset="0"/>
                <a:ea typeface="+mn-ea"/>
                <a:cs typeface="Courier New" pitchFamily="49" charset="0"/>
              </a:rPr>
              <a:t>  </a:t>
            </a:r>
          </a:p>
          <a:p>
            <a:pPr marL="342900" indent="-342900">
              <a:spcBef>
                <a:spcPct val="20000"/>
              </a:spcBef>
              <a:defRPr/>
            </a:pPr>
            <a:r>
              <a:rPr lang="en-US" sz="3200" b="1" i="1" dirty="0" smtClean="0">
                <a:solidFill>
                  <a:schemeClr val="accent1"/>
                </a:solidFill>
                <a:latin typeface="Courier New" pitchFamily="49" charset="0"/>
                <a:cs typeface="Courier New" pitchFamily="49" charset="0"/>
              </a:rPr>
              <a:t>    </a:t>
            </a:r>
            <a:r>
              <a:rPr lang="en-US" sz="3200" b="1" i="1" dirty="0" smtClean="0">
                <a:solidFill>
                  <a:schemeClr val="accent2"/>
                </a:solidFill>
                <a:latin typeface="Courier New" pitchFamily="49" charset="0"/>
                <a:cs typeface="Courier New" pitchFamily="49" charset="0"/>
              </a:rPr>
              <a:t>r</a:t>
            </a:r>
            <a:r>
              <a:rPr lang="en-US" sz="3200" b="1" i="1" dirty="0" smtClean="0">
                <a:solidFill>
                  <a:schemeClr val="accent1"/>
                </a:solidFill>
                <a:latin typeface="Courier New" pitchFamily="49" charset="0"/>
                <a:cs typeface="Courier New" pitchFamily="49" charset="0"/>
              </a:rPr>
              <a:t> </a:t>
            </a:r>
            <a:r>
              <a:rPr lang="en-US" sz="3200" b="1" i="1" dirty="0" smtClean="0">
                <a:solidFill>
                  <a:srgbClr val="FF0000"/>
                </a:solidFill>
                <a:latin typeface="Courier New" pitchFamily="49" charset="0"/>
                <a:cs typeface="Courier New" pitchFamily="49" charset="0"/>
              </a:rPr>
              <a:t>|r2c2|r2c3|r2c4|</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lang="en-US" sz="3200" b="1" i="1" dirty="0" smtClean="0">
              <a:solidFill>
                <a:schemeClr val="accent1"/>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Board </a:t>
            </a:r>
            <a:r>
              <a:rPr lang="en-US" dirty="0" smtClean="0"/>
              <a:t>Representation</a:t>
            </a:r>
            <a:endParaRPr lang="en-US" dirty="0"/>
          </a:p>
        </p:txBody>
      </p:sp>
      <p:sp>
        <p:nvSpPr>
          <p:cNvPr id="3" name="Content Placeholder 2"/>
          <p:cNvSpPr>
            <a:spLocks noGrp="1"/>
          </p:cNvSpPr>
          <p:nvPr>
            <p:ph idx="1"/>
          </p:nvPr>
        </p:nvSpPr>
        <p:spPr>
          <a:xfrm>
            <a:off x="457200" y="1143000"/>
            <a:ext cx="7467600" cy="5486400"/>
          </a:xfrm>
        </p:spPr>
        <p:txBody>
          <a:bodyPr>
            <a:normAutofit lnSpcReduction="10000"/>
          </a:bodyPr>
          <a:lstStyle/>
          <a:p>
            <a:pPr>
              <a:buNone/>
            </a:pPr>
            <a:r>
              <a:rPr lang="en-US" b="1" dirty="0" smtClean="0">
                <a:latin typeface="Courier New" pitchFamily="49" charset="0"/>
                <a:cs typeface="Courier New" pitchFamily="49" charset="0"/>
              </a:rPr>
              <a:t>| n  | n  | n  | n  | n  |</a:t>
            </a:r>
          </a:p>
          <a:p>
            <a:pPr>
              <a:buNone/>
            </a:pPr>
            <a:r>
              <a:rPr lang="en-US" b="1" dirty="0" smtClean="0">
                <a:latin typeface="Courier New" pitchFamily="49" charset="0"/>
                <a:cs typeface="Courier New" pitchFamily="49" charset="0"/>
              </a:rPr>
              <a:t>| n  | n  | n  | n  | n  |</a:t>
            </a:r>
          </a:p>
          <a:p>
            <a:pPr>
              <a:buNone/>
            </a:pPr>
            <a:r>
              <a:rPr lang="en-US" b="1" dirty="0" smtClean="0">
                <a:latin typeface="Courier New" pitchFamily="49" charset="0"/>
                <a:cs typeface="Courier New" pitchFamily="49" charset="0"/>
              </a:rPr>
              <a:t>| n  | n  |0x15|0x15| n  |</a:t>
            </a:r>
          </a:p>
          <a:p>
            <a:pPr>
              <a:buNone/>
            </a:pPr>
            <a:r>
              <a:rPr lang="en-US" b="1" dirty="0" smtClean="0">
                <a:latin typeface="Courier New" pitchFamily="49" charset="0"/>
                <a:cs typeface="Courier New" pitchFamily="49" charset="0"/>
              </a:rPr>
              <a:t>| n  | n  | n  | n  | n  |</a:t>
            </a:r>
          </a:p>
          <a:p>
            <a:pPr>
              <a:buNone/>
            </a:pPr>
            <a:r>
              <a:rPr lang="en-US" b="1" dirty="0" smtClean="0">
                <a:latin typeface="Courier New" pitchFamily="49" charset="0"/>
                <a:cs typeface="Courier New" pitchFamily="49" charset="0"/>
              </a:rPr>
              <a:t>| n  | n  | n  | n  | n  | </a:t>
            </a:r>
          </a:p>
          <a:p>
            <a:pPr>
              <a:buNone/>
            </a:pPr>
            <a:endParaRPr lang="en-US" b="1" dirty="0" smtClean="0">
              <a:latin typeface="Courier New" pitchFamily="49" charset="0"/>
              <a:cs typeface="Courier New" pitchFamily="49" charset="0"/>
            </a:endParaRPr>
          </a:p>
          <a:p>
            <a:pPr>
              <a:buNone/>
            </a:pPr>
            <a:r>
              <a:rPr lang="en-US" b="1" dirty="0" smtClean="0">
                <a:solidFill>
                  <a:schemeClr val="bg2">
                    <a:lumMod val="50000"/>
                  </a:schemeClr>
                </a:solidFill>
                <a:latin typeface="Courier New" pitchFamily="49" charset="0"/>
                <a:cs typeface="Courier New" pitchFamily="49" charset="0"/>
              </a:rPr>
              <a:t>Vehicle v1(0x15)</a:t>
            </a:r>
          </a:p>
          <a:p>
            <a:pPr>
              <a:buNone/>
            </a:pPr>
            <a:r>
              <a:rPr lang="en-US" b="1" dirty="0" smtClean="0">
                <a:solidFill>
                  <a:schemeClr val="bg2">
                    <a:lumMod val="50000"/>
                  </a:schemeClr>
                </a:solidFill>
                <a:latin typeface="Courier New" pitchFamily="49" charset="0"/>
                <a:cs typeface="Courier New" pitchFamily="49" charset="0"/>
              </a:rPr>
              <a:t>start r2c2</a:t>
            </a:r>
          </a:p>
          <a:p>
            <a:pPr>
              <a:buNone/>
            </a:pPr>
            <a:r>
              <a:rPr lang="en-US" b="1" dirty="0" smtClean="0">
                <a:solidFill>
                  <a:schemeClr val="bg2">
                    <a:lumMod val="50000"/>
                  </a:schemeClr>
                </a:solidFill>
                <a:latin typeface="Courier New" pitchFamily="49" charset="0"/>
                <a:cs typeface="Courier New" pitchFamily="49" charset="0"/>
              </a:rPr>
              <a:t>length 2</a:t>
            </a:r>
          </a:p>
          <a:p>
            <a:pPr>
              <a:buNone/>
            </a:pPr>
            <a:r>
              <a:rPr lang="en-US" b="1" dirty="0" err="1" smtClean="0">
                <a:solidFill>
                  <a:schemeClr val="bg2">
                    <a:lumMod val="50000"/>
                  </a:schemeClr>
                </a:solidFill>
                <a:latin typeface="Courier New" pitchFamily="49" charset="0"/>
                <a:cs typeface="Courier New" pitchFamily="49" charset="0"/>
              </a:rPr>
              <a:t>isVertical</a:t>
            </a:r>
            <a:r>
              <a:rPr lang="en-US" b="1" dirty="0" smtClean="0">
                <a:solidFill>
                  <a:schemeClr val="bg2">
                    <a:lumMod val="50000"/>
                  </a:schemeClr>
                </a:solidFill>
                <a:latin typeface="Courier New" pitchFamily="49" charset="0"/>
                <a:cs typeface="Courier New" pitchFamily="49" charset="0"/>
              </a:rPr>
              <a:t>? false</a:t>
            </a:r>
            <a:endParaRPr lang="en-US" b="1" dirty="0">
              <a:solidFill>
                <a:schemeClr val="bg2">
                  <a:lumMod val="50000"/>
                </a:schemeClr>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canMoveNumSpaces</a:t>
            </a:r>
            <a:endParaRPr lang="en-US" dirty="0"/>
          </a:p>
        </p:txBody>
      </p:sp>
      <p:sp>
        <p:nvSpPr>
          <p:cNvPr id="3" name="Content Placeholder 2"/>
          <p:cNvSpPr>
            <a:spLocks noGrp="1"/>
          </p:cNvSpPr>
          <p:nvPr>
            <p:ph idx="1"/>
          </p:nvPr>
        </p:nvSpPr>
        <p:spPr>
          <a:xfrm>
            <a:off x="457200" y="1143000"/>
            <a:ext cx="4419600" cy="5486400"/>
          </a:xfrm>
        </p:spPr>
        <p:txBody>
          <a:bodyPr>
            <a:normAutofit lnSpcReduction="10000"/>
          </a:bodyPr>
          <a:lstStyle/>
          <a:p>
            <a:pPr>
              <a:buNone/>
            </a:pPr>
            <a:r>
              <a:rPr lang="en-US" b="1" dirty="0">
                <a:latin typeface="Courier New" pitchFamily="49" charset="0"/>
                <a:cs typeface="Courier New" pitchFamily="49" charset="0"/>
              </a:rPr>
              <a:t>a</a:t>
            </a:r>
            <a:r>
              <a:rPr lang="en-US" b="1" dirty="0" smtClean="0">
                <a:latin typeface="Courier New" pitchFamily="49" charset="0"/>
                <a:cs typeface="Courier New" pitchFamily="49" charset="0"/>
              </a:rPr>
              <a:t> . . . .</a:t>
            </a:r>
          </a:p>
          <a:p>
            <a:pPr>
              <a:buNone/>
            </a:pPr>
            <a:r>
              <a:rPr lang="en-US" b="1" dirty="0">
                <a:latin typeface="Courier New" pitchFamily="49" charset="0"/>
                <a:cs typeface="Courier New" pitchFamily="49" charset="0"/>
              </a:rPr>
              <a:t>a</a:t>
            </a:r>
            <a:r>
              <a:rPr lang="en-US" b="1" dirty="0" smtClean="0">
                <a:latin typeface="Courier New" pitchFamily="49" charset="0"/>
                <a:cs typeface="Courier New" pitchFamily="49" charset="0"/>
              </a:rPr>
              <a:t> . . . .</a:t>
            </a:r>
          </a:p>
          <a:p>
            <a:pPr>
              <a:buNone/>
            </a:pPr>
            <a:r>
              <a:rPr lang="en-US" b="1" dirty="0" smtClean="0">
                <a:latin typeface="Courier New" pitchFamily="49" charset="0"/>
                <a:cs typeface="Courier New" pitchFamily="49" charset="0"/>
              </a:rPr>
              <a:t>. . </a:t>
            </a:r>
            <a:r>
              <a:rPr lang="en-US" b="1" dirty="0">
                <a:latin typeface="Courier New" pitchFamily="49" charset="0"/>
                <a:cs typeface="Courier New" pitchFamily="49" charset="0"/>
              </a:rPr>
              <a:t>.</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a:t>
            </a:r>
            <a:r>
              <a:rPr lang="en-US" b="1" dirty="0" smtClean="0">
                <a:latin typeface="Courier New" pitchFamily="49" charset="0"/>
                <a:cs typeface="Courier New" pitchFamily="49" charset="0"/>
              </a:rPr>
              <a:t> .</a:t>
            </a:r>
          </a:p>
          <a:p>
            <a:pPr>
              <a:buNone/>
            </a:pPr>
            <a:r>
              <a:rPr lang="en-US" b="1" dirty="0" smtClean="0">
                <a:latin typeface="Courier New" pitchFamily="49" charset="0"/>
                <a:cs typeface="Courier New" pitchFamily="49" charset="0"/>
              </a:rPr>
              <a:t>. . . . .</a:t>
            </a:r>
          </a:p>
          <a:p>
            <a:pPr>
              <a:buNone/>
            </a:pPr>
            <a:r>
              <a:rPr lang="en-US" b="1" dirty="0" smtClean="0">
                <a:latin typeface="Courier New" pitchFamily="49" charset="0"/>
                <a:cs typeface="Courier New" pitchFamily="49" charset="0"/>
              </a:rPr>
              <a:t>. . . . .</a:t>
            </a:r>
          </a:p>
          <a:p>
            <a:pPr>
              <a:buNone/>
            </a:pPr>
            <a:endParaRPr lang="en-US" b="1" dirty="0" smtClean="0">
              <a:latin typeface="Courier New" pitchFamily="49" charset="0"/>
              <a:cs typeface="Courier New" pitchFamily="49" charset="0"/>
            </a:endParaRPr>
          </a:p>
          <a:p>
            <a:pPr>
              <a:buNone/>
            </a:pPr>
            <a:r>
              <a:rPr lang="en-US" b="1" dirty="0" smtClean="0">
                <a:latin typeface="Courier New" pitchFamily="49" charset="0"/>
                <a:cs typeface="Courier New" pitchFamily="49" charset="0"/>
              </a:rPr>
              <a:t>Vehicle v2(0x30)</a:t>
            </a:r>
          </a:p>
          <a:p>
            <a:pPr>
              <a:buNone/>
            </a:pPr>
            <a:r>
              <a:rPr lang="en-US" b="1" dirty="0" smtClean="0">
                <a:latin typeface="Courier New" pitchFamily="49" charset="0"/>
                <a:cs typeface="Courier New" pitchFamily="49" charset="0"/>
              </a:rPr>
              <a:t>start r0c0</a:t>
            </a:r>
          </a:p>
          <a:p>
            <a:pPr>
              <a:buNone/>
            </a:pPr>
            <a:r>
              <a:rPr lang="en-US" b="1" dirty="0" smtClean="0">
                <a:latin typeface="Courier New" pitchFamily="49" charset="0"/>
                <a:cs typeface="Courier New" pitchFamily="49" charset="0"/>
              </a:rPr>
              <a:t>length 2</a:t>
            </a:r>
          </a:p>
          <a:p>
            <a:pPr>
              <a:buNone/>
            </a:pPr>
            <a:r>
              <a:rPr lang="en-US" b="1" dirty="0" err="1" smtClean="0">
                <a:latin typeface="Courier New" pitchFamily="49" charset="0"/>
                <a:cs typeface="Courier New" pitchFamily="49" charset="0"/>
              </a:rPr>
              <a:t>isVertical</a:t>
            </a:r>
            <a:r>
              <a:rPr lang="en-US" b="1" dirty="0" smtClean="0">
                <a:latin typeface="Courier New" pitchFamily="49" charset="0"/>
                <a:cs typeface="Courier New" pitchFamily="49" charset="0"/>
              </a:rPr>
              <a:t>? true</a:t>
            </a:r>
            <a:endParaRPr lang="en-US" b="1" dirty="0">
              <a:latin typeface="Courier New" pitchFamily="49" charset="0"/>
              <a:cs typeface="Courier New" pitchFamily="49" charset="0"/>
            </a:endParaRPr>
          </a:p>
        </p:txBody>
      </p:sp>
      <p:sp>
        <p:nvSpPr>
          <p:cNvPr id="4" name="Content Placeholder 2"/>
          <p:cNvSpPr txBox="1">
            <a:spLocks/>
          </p:cNvSpPr>
          <p:nvPr/>
        </p:nvSpPr>
        <p:spPr>
          <a:xfrm>
            <a:off x="4724400" y="1066800"/>
            <a:ext cx="4419600" cy="5486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endParaRPr>
          </a:p>
        </p:txBody>
      </p:sp>
      <p:sp>
        <p:nvSpPr>
          <p:cNvPr id="5" name="Content Placeholder 2"/>
          <p:cNvSpPr txBox="1">
            <a:spLocks/>
          </p:cNvSpPr>
          <p:nvPr/>
        </p:nvSpPr>
        <p:spPr>
          <a:xfrm>
            <a:off x="3733800" y="1143000"/>
            <a:ext cx="5410200" cy="5486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3200" b="1" dirty="0" smtClean="0">
                <a:latin typeface="Courier New" pitchFamily="49" charset="0"/>
                <a:cs typeface="Courier New" pitchFamily="49" charset="0"/>
              </a:rPr>
              <a:t>Space r1 = new Space(1, 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3200" b="1" dirty="0" err="1" smtClean="0">
                <a:latin typeface="Courier New" pitchFamily="49" charset="0"/>
                <a:cs typeface="Courier New" pitchFamily="49" charset="0"/>
              </a:rPr>
              <a:t>moveNumSpaces</a:t>
            </a:r>
            <a:r>
              <a:rPr lang="en-US" sz="3200" b="1" dirty="0" smtClean="0">
                <a:latin typeface="Courier New" pitchFamily="49" charset="0"/>
                <a:cs typeface="Courier New" pitchFamily="49" charset="0"/>
              </a:rPr>
              <a:t>(r1, 3);</a:t>
            </a:r>
            <a:endParaRPr kumimoji="0" lang="en-US" sz="32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basics</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latin typeface="Courier New" pitchFamily="49" charset="0"/>
                <a:cs typeface="Courier New" pitchFamily="49" charset="0"/>
              </a:rPr>
              <a:t>public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max(</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b) {</a:t>
            </a:r>
          </a:p>
          <a:p>
            <a:pPr>
              <a:buNone/>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if(a &lt; b) {</a:t>
            </a:r>
          </a:p>
          <a:p>
            <a:pPr>
              <a:buNone/>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return b;</a:t>
            </a:r>
          </a:p>
          <a:p>
            <a:pPr>
              <a:buNone/>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p>
          <a:p>
            <a:pPr>
              <a:buNone/>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return a;</a:t>
            </a:r>
          </a:p>
          <a:p>
            <a:pPr>
              <a:buNone/>
            </a:pPr>
            <a:r>
              <a:rPr lang="en-US" b="1" dirty="0" smtClean="0">
                <a:latin typeface="Courier New" pitchFamily="49" charset="0"/>
                <a:cs typeface="Courier New" pitchFamily="49" charset="0"/>
              </a:rPr>
              <a:t>}</a:t>
            </a:r>
          </a:p>
          <a:p>
            <a:pPr>
              <a:buNone/>
            </a:pPr>
            <a:endParaRPr lang="en-US" b="1" dirty="0">
              <a:latin typeface="Courier New" pitchFamily="49" charset="0"/>
              <a:cs typeface="Courier New" pitchFamily="49" charset="0"/>
            </a:endParaRPr>
          </a:p>
          <a:p>
            <a:pPr>
              <a:buNone/>
            </a:pPr>
            <a:r>
              <a:rPr lang="en-US" b="1" dirty="0" smtClean="0">
                <a:latin typeface="Courier New" pitchFamily="49" charset="0"/>
                <a:cs typeface="Courier New" pitchFamily="49" charset="0"/>
              </a:rPr>
              <a:t>max(3, 5)</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basics</a:t>
            </a:r>
            <a:endParaRPr lang="en-US" dirty="0"/>
          </a:p>
        </p:txBody>
      </p:sp>
      <p:sp>
        <p:nvSpPr>
          <p:cNvPr id="3" name="Content Placeholder 2"/>
          <p:cNvSpPr>
            <a:spLocks noGrp="1"/>
          </p:cNvSpPr>
          <p:nvPr>
            <p:ph idx="1"/>
          </p:nvPr>
        </p:nvSpPr>
        <p:spPr>
          <a:xfrm>
            <a:off x="457200" y="1600200"/>
            <a:ext cx="8686800" cy="4525963"/>
          </a:xfrm>
        </p:spPr>
        <p:txBody>
          <a:bodyPr>
            <a:normAutofit fontScale="92500" lnSpcReduction="20000"/>
          </a:bodyPr>
          <a:lstStyle/>
          <a:p>
            <a:pPr>
              <a:buNone/>
            </a:pPr>
            <a:r>
              <a:rPr lang="en-US" b="1" strike="sngStrike" dirty="0" err="1" smtClean="0">
                <a:latin typeface="Courier New" pitchFamily="49" charset="0"/>
                <a:cs typeface="Courier New" pitchFamily="49" charset="0"/>
              </a:rPr>
              <a:t>int</a:t>
            </a:r>
            <a:r>
              <a:rPr lang="en-US" b="1" strike="sngStrike" dirty="0" smtClean="0">
                <a:latin typeface="Courier New" pitchFamily="49" charset="0"/>
                <a:cs typeface="Courier New" pitchFamily="49" charset="0"/>
              </a:rPr>
              <a:t> scores[10]; </a:t>
            </a:r>
            <a:r>
              <a:rPr lang="en-US" b="1" dirty="0" smtClean="0">
                <a:solidFill>
                  <a:schemeClr val="accent3">
                    <a:lumMod val="75000"/>
                  </a:schemeClr>
                </a:solidFill>
                <a:latin typeface="Courier New" pitchFamily="49" charset="0"/>
                <a:cs typeface="Courier New" pitchFamily="49" charset="0"/>
              </a:rPr>
              <a:t>//C++</a:t>
            </a:r>
          </a:p>
          <a:p>
            <a:pPr>
              <a:buNone/>
            </a:pPr>
            <a:endParaRPr lang="en-US" b="1" dirty="0" smtClean="0">
              <a:latin typeface="Courier New" pitchFamily="49" charset="0"/>
              <a:cs typeface="Courier New" pitchFamily="49" charset="0"/>
            </a:endParaRPr>
          </a:p>
          <a:p>
            <a:pPr>
              <a:buNone/>
            </a:pPr>
            <a:r>
              <a:rPr lang="en-US" b="1" dirty="0" smtClean="0">
                <a:solidFill>
                  <a:schemeClr val="accent3">
                    <a:lumMod val="75000"/>
                  </a:schemeClr>
                </a:solidFill>
                <a:latin typeface="Courier New" pitchFamily="49" charset="0"/>
                <a:cs typeface="Courier New" pitchFamily="49" charset="0"/>
              </a:rPr>
              <a:t>//Java way</a:t>
            </a:r>
          </a:p>
          <a:p>
            <a:pPr>
              <a:buNone/>
            </a:pPr>
            <a:r>
              <a:rPr lang="en-US" b="1" dirty="0" smtClean="0">
                <a:solidFill>
                  <a:schemeClr val="accent3">
                    <a:lumMod val="75000"/>
                  </a:schemeClr>
                </a:solidFill>
                <a:latin typeface="Courier New" pitchFamily="49" charset="0"/>
                <a:cs typeface="Courier New" pitchFamily="49" charset="0"/>
              </a:rPr>
              <a:t>//scores is an array of </a:t>
            </a:r>
            <a:r>
              <a:rPr lang="en-US" b="1" dirty="0" err="1" smtClean="0">
                <a:solidFill>
                  <a:schemeClr val="accent3">
                    <a:lumMod val="75000"/>
                  </a:schemeClr>
                </a:solidFill>
                <a:latin typeface="Courier New" pitchFamily="49" charset="0"/>
                <a:cs typeface="Courier New" pitchFamily="49" charset="0"/>
              </a:rPr>
              <a:t>integeters</a:t>
            </a:r>
            <a:endParaRPr lang="en-US" b="1" dirty="0" smtClean="0">
              <a:solidFill>
                <a:schemeClr val="accent3">
                  <a:lumMod val="75000"/>
                </a:schemeClr>
              </a:solidFill>
              <a:latin typeface="Courier New" pitchFamily="49" charset="0"/>
              <a:cs typeface="Courier New" pitchFamily="49" charset="0"/>
            </a:endParaRPr>
          </a:p>
          <a:p>
            <a:pPr>
              <a:buNone/>
            </a:pP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scores;</a:t>
            </a:r>
          </a:p>
          <a:p>
            <a:pPr>
              <a:buNone/>
            </a:pPr>
            <a:r>
              <a:rPr lang="en-US" b="1" dirty="0" smtClean="0">
                <a:solidFill>
                  <a:schemeClr val="accent3">
                    <a:lumMod val="75000"/>
                  </a:schemeClr>
                </a:solidFill>
                <a:latin typeface="Courier New" pitchFamily="49" charset="0"/>
                <a:cs typeface="Courier New" pitchFamily="49" charset="0"/>
              </a:rPr>
              <a:t>//make space on the heap for 10 </a:t>
            </a:r>
            <a:r>
              <a:rPr lang="en-US" b="1" dirty="0" err="1" smtClean="0">
                <a:solidFill>
                  <a:schemeClr val="accent3">
                    <a:lumMod val="75000"/>
                  </a:schemeClr>
                </a:solidFill>
                <a:latin typeface="Courier New" pitchFamily="49" charset="0"/>
                <a:cs typeface="Courier New" pitchFamily="49" charset="0"/>
              </a:rPr>
              <a:t>ints</a:t>
            </a:r>
            <a:endParaRPr lang="en-US" b="1" dirty="0" smtClean="0">
              <a:solidFill>
                <a:schemeClr val="accent3">
                  <a:lumMod val="75000"/>
                </a:schemeClr>
              </a:solidFill>
              <a:latin typeface="Courier New" pitchFamily="49" charset="0"/>
              <a:cs typeface="Courier New" pitchFamily="49" charset="0"/>
            </a:endParaRPr>
          </a:p>
          <a:p>
            <a:pPr>
              <a:buNone/>
            </a:pPr>
            <a:r>
              <a:rPr lang="en-US" b="1" dirty="0" smtClean="0">
                <a:latin typeface="Courier New" pitchFamily="49" charset="0"/>
                <a:cs typeface="Courier New" pitchFamily="49" charset="0"/>
              </a:rPr>
              <a:t>scores = new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[10];</a:t>
            </a:r>
            <a:endParaRPr lang="en-US" dirty="0" smtClean="0">
              <a:latin typeface="Courier New" pitchFamily="49" charset="0"/>
              <a:cs typeface="Courier New" pitchFamily="49" charset="0"/>
            </a:endParaRPr>
          </a:p>
          <a:p>
            <a:pPr>
              <a:buNone/>
            </a:pPr>
            <a:endParaRPr lang="en-US" b="1" dirty="0">
              <a:latin typeface="Courier New" pitchFamily="49" charset="0"/>
              <a:cs typeface="Courier New" pitchFamily="49" charset="0"/>
            </a:endParaRPr>
          </a:p>
          <a:p>
            <a:pPr>
              <a:buNone/>
            </a:pPr>
            <a:r>
              <a:rPr lang="en-US" b="1" dirty="0" smtClean="0">
                <a:latin typeface="Courier New" pitchFamily="49" charset="0"/>
                <a:cs typeface="Courier New" pitchFamily="49" charset="0"/>
              </a:rPr>
              <a:t>scores[0]</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arrays in a cool way</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pPr>
              <a:buNone/>
            </a:pPr>
            <a:r>
              <a:rPr lang="en-US" dirty="0" err="1" smtClean="0"/>
              <a:t>fractionsTrain</a:t>
            </a:r>
            <a:endParaRPr lang="en-US" dirty="0" smtClean="0"/>
          </a:p>
          <a:p>
            <a:pPr>
              <a:buNone/>
            </a:pPr>
            <a:r>
              <a:rPr lang="en-US" dirty="0" smtClean="0"/>
              <a:t>| ½ | </a:t>
            </a:r>
            <a:r>
              <a:rPr lang="en-US" b="1" dirty="0" smtClean="0">
                <a:solidFill>
                  <a:schemeClr val="accent2"/>
                </a:solidFill>
              </a:rPr>
              <a:t>¼</a:t>
            </a:r>
            <a:r>
              <a:rPr lang="en-US" dirty="0" smtClean="0"/>
              <a:t> |    |    | ¼ | </a:t>
            </a:r>
            <a:r>
              <a:rPr lang="en-US" b="1" dirty="0" smtClean="0">
                <a:solidFill>
                  <a:schemeClr val="accent2"/>
                </a:solidFill>
              </a:rPr>
              <a:t>½</a:t>
            </a:r>
            <a:r>
              <a:rPr lang="en-US" dirty="0" smtClean="0"/>
              <a:t>.|    | ¾ | </a:t>
            </a:r>
            <a:r>
              <a:rPr lang="en-US" b="1" dirty="0" smtClean="0">
                <a:solidFill>
                  <a:schemeClr val="accent2"/>
                </a:solidFill>
              </a:rPr>
              <a:t>½</a:t>
            </a:r>
            <a:r>
              <a:rPr lang="en-US" dirty="0" smtClean="0"/>
              <a:t> |    | ¾ |    |</a:t>
            </a:r>
          </a:p>
          <a:p>
            <a:pPr>
              <a:buNone/>
            </a:pPr>
            <a:r>
              <a:rPr lang="en-US" dirty="0" smtClean="0">
                <a:solidFill>
                  <a:srgbClr val="0070C0"/>
                </a:solidFill>
              </a:rPr>
              <a:t>    0     1    2    3    4    5     6    7     8    9   10  11</a:t>
            </a:r>
          </a:p>
          <a:p>
            <a:pPr>
              <a:buNone/>
            </a:pPr>
            <a:r>
              <a:rPr lang="en-US" dirty="0" smtClean="0"/>
              <a:t>locations</a:t>
            </a:r>
          </a:p>
          <a:p>
            <a:pPr>
              <a:buNone/>
            </a:pPr>
            <a:r>
              <a:rPr lang="en-US" dirty="0" smtClean="0"/>
              <a:t>| </a:t>
            </a:r>
            <a:r>
              <a:rPr lang="en-US" dirty="0" smtClean="0">
                <a:solidFill>
                  <a:schemeClr val="accent1"/>
                </a:solidFill>
              </a:rPr>
              <a:t>1</a:t>
            </a:r>
            <a:r>
              <a:rPr lang="en-US" dirty="0" smtClean="0"/>
              <a:t> | </a:t>
            </a:r>
            <a:r>
              <a:rPr lang="en-US" dirty="0" smtClean="0">
                <a:solidFill>
                  <a:schemeClr val="accent1"/>
                </a:solidFill>
              </a:rPr>
              <a:t>5</a:t>
            </a:r>
            <a:r>
              <a:rPr lang="en-US" dirty="0" smtClean="0"/>
              <a:t> | </a:t>
            </a:r>
            <a:r>
              <a:rPr lang="en-US" dirty="0" smtClean="0">
                <a:solidFill>
                  <a:schemeClr val="accent1"/>
                </a:solidFill>
              </a:rPr>
              <a:t>8</a:t>
            </a:r>
            <a:r>
              <a:rPr lang="en-US" dirty="0" smtClean="0"/>
              <a:t> |</a:t>
            </a:r>
          </a:p>
          <a:p>
            <a:pPr>
              <a:buNone/>
            </a:pPr>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arrays in a cool way</a:t>
            </a:r>
            <a:endParaRPr lang="en-US" dirty="0"/>
          </a:p>
        </p:txBody>
      </p:sp>
      <p:sp>
        <p:nvSpPr>
          <p:cNvPr id="3" name="Content Placeholder 2"/>
          <p:cNvSpPr>
            <a:spLocks noGrp="1"/>
          </p:cNvSpPr>
          <p:nvPr>
            <p:ph idx="1"/>
          </p:nvPr>
        </p:nvSpPr>
        <p:spPr>
          <a:xfrm>
            <a:off x="457200" y="1600200"/>
            <a:ext cx="8229600" cy="5257800"/>
          </a:xfrm>
        </p:spPr>
        <p:txBody>
          <a:bodyPr>
            <a:normAutofit lnSpcReduction="10000"/>
          </a:bodyPr>
          <a:lstStyle/>
          <a:p>
            <a:pPr>
              <a:buNone/>
            </a:pPr>
            <a:r>
              <a:rPr lang="en-US" dirty="0" err="1" smtClean="0"/>
              <a:t>fractionsTrain</a:t>
            </a:r>
            <a:endParaRPr lang="en-US" dirty="0" smtClean="0"/>
          </a:p>
          <a:p>
            <a:pPr>
              <a:buNone/>
            </a:pPr>
            <a:r>
              <a:rPr lang="en-US" dirty="0" smtClean="0"/>
              <a:t>| ½ | </a:t>
            </a:r>
            <a:r>
              <a:rPr lang="en-US" b="1" dirty="0" smtClean="0">
                <a:solidFill>
                  <a:schemeClr val="accent2"/>
                </a:solidFill>
              </a:rPr>
              <a:t>¼</a:t>
            </a:r>
            <a:r>
              <a:rPr lang="en-US" dirty="0" smtClean="0"/>
              <a:t> |    |    | ¼ | </a:t>
            </a:r>
            <a:r>
              <a:rPr lang="en-US" b="1" dirty="0" smtClean="0">
                <a:solidFill>
                  <a:schemeClr val="accent2"/>
                </a:solidFill>
              </a:rPr>
              <a:t>½</a:t>
            </a:r>
            <a:r>
              <a:rPr lang="en-US" dirty="0" smtClean="0"/>
              <a:t>.|    | ¾ | </a:t>
            </a:r>
            <a:r>
              <a:rPr lang="en-US" b="1" dirty="0" smtClean="0">
                <a:solidFill>
                  <a:schemeClr val="accent2"/>
                </a:solidFill>
              </a:rPr>
              <a:t>½</a:t>
            </a:r>
            <a:r>
              <a:rPr lang="en-US" dirty="0" smtClean="0"/>
              <a:t> |    | ¾ |    |</a:t>
            </a:r>
          </a:p>
          <a:p>
            <a:pPr>
              <a:buNone/>
            </a:pPr>
            <a:r>
              <a:rPr lang="en-US" dirty="0" smtClean="0">
                <a:solidFill>
                  <a:srgbClr val="0070C0"/>
                </a:solidFill>
              </a:rPr>
              <a:t>    0     1    2    3    4    5     6    7     8    9   10  11</a:t>
            </a:r>
          </a:p>
          <a:p>
            <a:pPr>
              <a:buNone/>
            </a:pPr>
            <a:r>
              <a:rPr lang="en-US" dirty="0" smtClean="0"/>
              <a:t>locations</a:t>
            </a:r>
          </a:p>
          <a:p>
            <a:pPr>
              <a:buNone/>
            </a:pPr>
            <a:r>
              <a:rPr lang="en-US" dirty="0" smtClean="0"/>
              <a:t>| </a:t>
            </a:r>
            <a:r>
              <a:rPr lang="en-US" dirty="0" smtClean="0">
                <a:solidFill>
                  <a:schemeClr val="accent1"/>
                </a:solidFill>
              </a:rPr>
              <a:t>1</a:t>
            </a:r>
            <a:r>
              <a:rPr lang="en-US" dirty="0" smtClean="0"/>
              <a:t> | </a:t>
            </a:r>
            <a:r>
              <a:rPr lang="en-US" dirty="0" smtClean="0">
                <a:solidFill>
                  <a:schemeClr val="accent1"/>
                </a:solidFill>
              </a:rPr>
              <a:t>5</a:t>
            </a:r>
            <a:r>
              <a:rPr lang="en-US" dirty="0" smtClean="0"/>
              <a:t> | </a:t>
            </a:r>
            <a:r>
              <a:rPr lang="en-US" dirty="0" smtClean="0">
                <a:solidFill>
                  <a:schemeClr val="accent1"/>
                </a:solidFill>
              </a:rPr>
              <a:t>8</a:t>
            </a:r>
            <a:r>
              <a:rPr lang="en-US" dirty="0" smtClean="0"/>
              <a:t> |</a:t>
            </a:r>
          </a:p>
          <a:p>
            <a:pPr>
              <a:buNone/>
            </a:pPr>
            <a:endParaRPr lang="en-US" dirty="0" smtClean="0"/>
          </a:p>
          <a:p>
            <a:pPr>
              <a:buNone/>
            </a:pPr>
            <a:r>
              <a:rPr lang="en-US" dirty="0" smtClean="0"/>
              <a:t>for(</a:t>
            </a:r>
            <a:r>
              <a:rPr lang="en-US" dirty="0" err="1" smtClean="0"/>
              <a:t>int</a:t>
            </a:r>
            <a:r>
              <a:rPr lang="en-US" dirty="0" smtClean="0"/>
              <a:t> </a:t>
            </a:r>
            <a:r>
              <a:rPr lang="en-US" dirty="0" err="1" smtClean="0"/>
              <a:t>i</a:t>
            </a:r>
            <a:r>
              <a:rPr lang="en-US" dirty="0" smtClean="0"/>
              <a:t> = 0; </a:t>
            </a:r>
            <a:r>
              <a:rPr lang="en-US" dirty="0" err="1" smtClean="0"/>
              <a:t>i</a:t>
            </a:r>
            <a:r>
              <a:rPr lang="en-US" dirty="0" smtClean="0"/>
              <a:t> &lt; </a:t>
            </a:r>
            <a:r>
              <a:rPr lang="en-US" dirty="0" err="1" smtClean="0"/>
              <a:t>locations.length</a:t>
            </a:r>
            <a:r>
              <a:rPr lang="en-US" dirty="0" smtClean="0"/>
              <a:t>; </a:t>
            </a:r>
            <a:r>
              <a:rPr lang="en-US" dirty="0" err="1" smtClean="0"/>
              <a:t>i</a:t>
            </a:r>
            <a:r>
              <a:rPr lang="en-US" dirty="0" smtClean="0"/>
              <a:t>++) {</a:t>
            </a:r>
          </a:p>
          <a:p>
            <a:pPr>
              <a:buNone/>
            </a:pPr>
            <a:r>
              <a:rPr lang="en-US" dirty="0" smtClean="0"/>
              <a:t>	</a:t>
            </a:r>
            <a:r>
              <a:rPr lang="en-US" dirty="0" err="1" smtClean="0"/>
              <a:t>doSomething</a:t>
            </a:r>
            <a:r>
              <a:rPr lang="en-US" dirty="0" smtClean="0"/>
              <a:t>(</a:t>
            </a:r>
            <a:r>
              <a:rPr lang="en-US" dirty="0" err="1" smtClean="0"/>
              <a:t>fractionsTrain</a:t>
            </a:r>
            <a:r>
              <a:rPr lang="en-US" dirty="0" smtClean="0"/>
              <a:t>[</a:t>
            </a:r>
            <a:r>
              <a:rPr lang="en-US" dirty="0" smtClean="0">
                <a:solidFill>
                  <a:schemeClr val="accent1"/>
                </a:solidFill>
              </a:rPr>
              <a:t>locations[</a:t>
            </a:r>
            <a:r>
              <a:rPr lang="en-US" dirty="0" err="1" smtClean="0">
                <a:solidFill>
                  <a:schemeClr val="accent1"/>
                </a:solidFill>
              </a:rPr>
              <a:t>i</a:t>
            </a:r>
            <a:r>
              <a:rPr lang="en-US" dirty="0" smtClean="0">
                <a:solidFill>
                  <a:schemeClr val="accent1"/>
                </a:solidFill>
              </a:rPr>
              <a:t>]</a:t>
            </a:r>
            <a:r>
              <a:rPr lang="en-US" dirty="0" smtClean="0"/>
              <a:t>]);</a:t>
            </a:r>
          </a:p>
          <a:p>
            <a:pPr>
              <a:buNone/>
            </a:pPr>
            <a:r>
              <a:rPr lang="en-US" dirty="0" smtClean="0"/>
              <a:t>}</a:t>
            </a:r>
          </a:p>
          <a:p>
            <a:pPr>
              <a:buNone/>
            </a:pP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Class Basics</a:t>
            </a:r>
            <a:endParaRPr lang="en-US" dirty="0"/>
          </a:p>
        </p:txBody>
      </p:sp>
      <p:sp>
        <p:nvSpPr>
          <p:cNvPr id="3" name="Content Placeholder 2"/>
          <p:cNvSpPr>
            <a:spLocks noGrp="1"/>
          </p:cNvSpPr>
          <p:nvPr>
            <p:ph idx="1"/>
          </p:nvPr>
        </p:nvSpPr>
        <p:spPr>
          <a:xfrm>
            <a:off x="457200" y="1143000"/>
            <a:ext cx="8229600" cy="5562600"/>
          </a:xfrm>
        </p:spPr>
        <p:txBody>
          <a:bodyPr>
            <a:normAutofit fontScale="77500" lnSpcReduction="20000"/>
          </a:bodyPr>
          <a:lstStyle/>
          <a:p>
            <a:pPr>
              <a:buNone/>
            </a:pPr>
            <a:r>
              <a:rPr lang="en-US" b="1" dirty="0" smtClean="0">
                <a:latin typeface="Courier New" pitchFamily="49" charset="0"/>
                <a:cs typeface="Courier New" pitchFamily="49" charset="0"/>
              </a:rPr>
              <a:t>public class Person {</a:t>
            </a:r>
          </a:p>
          <a:p>
            <a:pPr>
              <a:buNone/>
            </a:pPr>
            <a:r>
              <a:rPr lang="en-US" b="1" dirty="0" smtClean="0">
                <a:solidFill>
                  <a:schemeClr val="accent2"/>
                </a:solidFill>
                <a:latin typeface="Courier New" pitchFamily="49" charset="0"/>
                <a:cs typeface="Courier New" pitchFamily="49" charset="0"/>
              </a:rPr>
              <a:t>  private </a:t>
            </a:r>
            <a:r>
              <a:rPr lang="en-US" b="1" dirty="0" err="1" smtClean="0">
                <a:solidFill>
                  <a:schemeClr val="accent2"/>
                </a:solidFill>
                <a:latin typeface="Courier New" pitchFamily="49" charset="0"/>
                <a:cs typeface="Courier New" pitchFamily="49" charset="0"/>
              </a:rPr>
              <a:t>int</a:t>
            </a:r>
            <a:r>
              <a:rPr lang="en-US" b="1" dirty="0" smtClean="0">
                <a:solidFill>
                  <a:schemeClr val="accent2"/>
                </a:solidFill>
                <a:latin typeface="Courier New" pitchFamily="49" charset="0"/>
                <a:cs typeface="Courier New" pitchFamily="49" charset="0"/>
              </a:rPr>
              <a:t> lbs;</a:t>
            </a:r>
          </a:p>
          <a:p>
            <a:pPr>
              <a:buNone/>
            </a:pPr>
            <a:r>
              <a:rPr lang="en-US" b="1" dirty="0" smtClean="0">
                <a:solidFill>
                  <a:schemeClr val="accent2"/>
                </a:solidFill>
                <a:latin typeface="Courier New" pitchFamily="49" charset="0"/>
                <a:cs typeface="Courier New" pitchFamily="49" charset="0"/>
              </a:rPr>
              <a:t>  private </a:t>
            </a:r>
            <a:r>
              <a:rPr lang="en-US" b="1" dirty="0" err="1" smtClean="0">
                <a:solidFill>
                  <a:schemeClr val="accent2"/>
                </a:solidFill>
                <a:latin typeface="Courier New" pitchFamily="49" charset="0"/>
                <a:cs typeface="Courier New" pitchFamily="49" charset="0"/>
              </a:rPr>
              <a:t>int</a:t>
            </a:r>
            <a:r>
              <a:rPr lang="en-US" b="1" dirty="0" smtClean="0">
                <a:solidFill>
                  <a:schemeClr val="accent2"/>
                </a:solidFill>
                <a:latin typeface="Courier New" pitchFamily="49" charset="0"/>
                <a:cs typeface="Courier New" pitchFamily="49" charset="0"/>
              </a:rPr>
              <a:t> in;</a:t>
            </a:r>
          </a:p>
          <a:p>
            <a:pPr>
              <a:buNone/>
            </a:pPr>
            <a:r>
              <a:rPr lang="en-US" b="1" dirty="0">
                <a:solidFill>
                  <a:schemeClr val="accent1"/>
                </a:solidFill>
                <a:latin typeface="Courier New" pitchFamily="49" charset="0"/>
                <a:cs typeface="Courier New" pitchFamily="49" charset="0"/>
              </a:rPr>
              <a:t> </a:t>
            </a:r>
            <a:r>
              <a:rPr lang="en-US" b="1" dirty="0" smtClean="0">
                <a:solidFill>
                  <a:schemeClr val="accent1"/>
                </a:solidFill>
                <a:latin typeface="Courier New" pitchFamily="49" charset="0"/>
                <a:cs typeface="Courier New" pitchFamily="49" charset="0"/>
              </a:rPr>
              <a:t> public Person(</a:t>
            </a:r>
            <a:r>
              <a:rPr lang="en-US" b="1" dirty="0" err="1" smtClean="0">
                <a:solidFill>
                  <a:schemeClr val="accent1"/>
                </a:solidFill>
                <a:latin typeface="Courier New" pitchFamily="49" charset="0"/>
                <a:cs typeface="Courier New" pitchFamily="49" charset="0"/>
              </a:rPr>
              <a:t>int</a:t>
            </a:r>
            <a:r>
              <a:rPr lang="en-US" b="1" dirty="0" smtClean="0">
                <a:solidFill>
                  <a:schemeClr val="accent1"/>
                </a:solidFill>
                <a:latin typeface="Courier New" pitchFamily="49" charset="0"/>
                <a:cs typeface="Courier New" pitchFamily="49" charset="0"/>
              </a:rPr>
              <a:t> l, </a:t>
            </a:r>
            <a:r>
              <a:rPr lang="en-US" b="1" dirty="0" err="1" smtClean="0">
                <a:solidFill>
                  <a:schemeClr val="accent1"/>
                </a:solidFill>
                <a:latin typeface="Courier New" pitchFamily="49" charset="0"/>
                <a:cs typeface="Courier New" pitchFamily="49" charset="0"/>
              </a:rPr>
              <a:t>int</a:t>
            </a:r>
            <a:r>
              <a:rPr lang="en-US" b="1" dirty="0" smtClean="0">
                <a:solidFill>
                  <a:schemeClr val="accent1"/>
                </a:solidFill>
                <a:latin typeface="Courier New" pitchFamily="49" charset="0"/>
                <a:cs typeface="Courier New" pitchFamily="49" charset="0"/>
              </a:rPr>
              <a:t> </a:t>
            </a:r>
            <a:r>
              <a:rPr lang="en-US" b="1" dirty="0" err="1" smtClean="0">
                <a:solidFill>
                  <a:schemeClr val="accent1"/>
                </a:solidFill>
                <a:latin typeface="Courier New" pitchFamily="49" charset="0"/>
                <a:cs typeface="Courier New" pitchFamily="49" charset="0"/>
              </a:rPr>
              <a:t>i</a:t>
            </a:r>
            <a:r>
              <a:rPr lang="en-US" b="1" dirty="0" smtClean="0">
                <a:solidFill>
                  <a:schemeClr val="accent1"/>
                </a:solidFill>
                <a:latin typeface="Courier New" pitchFamily="49" charset="0"/>
                <a:cs typeface="Courier New" pitchFamily="49" charset="0"/>
              </a:rPr>
              <a:t>) {</a:t>
            </a:r>
          </a:p>
          <a:p>
            <a:pPr>
              <a:buNone/>
            </a:pPr>
            <a:r>
              <a:rPr lang="en-US" b="1" dirty="0">
                <a:solidFill>
                  <a:schemeClr val="accent1"/>
                </a:solidFill>
                <a:latin typeface="Courier New" pitchFamily="49" charset="0"/>
                <a:cs typeface="Courier New" pitchFamily="49" charset="0"/>
              </a:rPr>
              <a:t> </a:t>
            </a:r>
            <a:r>
              <a:rPr lang="en-US" b="1" dirty="0" smtClean="0">
                <a:solidFill>
                  <a:schemeClr val="accent1"/>
                </a:solidFill>
                <a:latin typeface="Courier New" pitchFamily="49" charset="0"/>
                <a:cs typeface="Courier New" pitchFamily="49" charset="0"/>
              </a:rPr>
              <a:t>   lbs = l;</a:t>
            </a:r>
          </a:p>
          <a:p>
            <a:pPr>
              <a:buNone/>
            </a:pPr>
            <a:r>
              <a:rPr lang="en-US" b="1" dirty="0">
                <a:solidFill>
                  <a:schemeClr val="accent1"/>
                </a:solidFill>
                <a:latin typeface="Courier New" pitchFamily="49" charset="0"/>
                <a:cs typeface="Courier New" pitchFamily="49" charset="0"/>
              </a:rPr>
              <a:t> </a:t>
            </a:r>
            <a:r>
              <a:rPr lang="en-US" b="1" dirty="0" smtClean="0">
                <a:solidFill>
                  <a:schemeClr val="accent1"/>
                </a:solidFill>
                <a:latin typeface="Courier New" pitchFamily="49" charset="0"/>
                <a:cs typeface="Courier New" pitchFamily="49" charset="0"/>
              </a:rPr>
              <a:t>   in = </a:t>
            </a:r>
            <a:r>
              <a:rPr lang="en-US" b="1" dirty="0" err="1" smtClean="0">
                <a:solidFill>
                  <a:schemeClr val="accent1"/>
                </a:solidFill>
                <a:latin typeface="Courier New" pitchFamily="49" charset="0"/>
                <a:cs typeface="Courier New" pitchFamily="49" charset="0"/>
              </a:rPr>
              <a:t>i</a:t>
            </a:r>
            <a:r>
              <a:rPr lang="en-US" b="1" dirty="0" smtClean="0">
                <a:solidFill>
                  <a:schemeClr val="accent1"/>
                </a:solidFill>
                <a:latin typeface="Courier New" pitchFamily="49" charset="0"/>
                <a:cs typeface="Courier New" pitchFamily="49" charset="0"/>
              </a:rPr>
              <a:t>;</a:t>
            </a:r>
          </a:p>
          <a:p>
            <a:pPr>
              <a:buNone/>
            </a:pPr>
            <a:r>
              <a:rPr lang="en-US" b="1" dirty="0">
                <a:solidFill>
                  <a:schemeClr val="accent1"/>
                </a:solidFill>
                <a:latin typeface="Courier New" pitchFamily="49" charset="0"/>
                <a:cs typeface="Courier New" pitchFamily="49" charset="0"/>
              </a:rPr>
              <a:t> </a:t>
            </a:r>
            <a:r>
              <a:rPr lang="en-US" b="1" dirty="0" smtClean="0">
                <a:solidFill>
                  <a:schemeClr val="accent1"/>
                </a:solidFill>
                <a:latin typeface="Courier New" pitchFamily="49" charset="0"/>
                <a:cs typeface="Courier New" pitchFamily="49" charset="0"/>
              </a:rPr>
              <a:t> }</a:t>
            </a:r>
          </a:p>
          <a:p>
            <a:pPr>
              <a:buNone/>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public double </a:t>
            </a:r>
            <a:r>
              <a:rPr lang="en-US" b="1" dirty="0" err="1" smtClean="0">
                <a:latin typeface="Courier New" pitchFamily="49" charset="0"/>
                <a:cs typeface="Courier New" pitchFamily="49" charset="0"/>
              </a:rPr>
              <a:t>bmi</a:t>
            </a:r>
            <a:r>
              <a:rPr lang="en-US" b="1" dirty="0" smtClean="0">
                <a:latin typeface="Courier New" pitchFamily="49" charset="0"/>
                <a:cs typeface="Courier New" pitchFamily="49" charset="0"/>
              </a:rPr>
              <a:t>() {</a:t>
            </a:r>
          </a:p>
          <a:p>
            <a:pPr>
              <a:buNone/>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return (lbs*703.0)/(in*in);</a:t>
            </a:r>
          </a:p>
          <a:p>
            <a:pPr>
              <a:buNone/>
            </a:pPr>
            <a:r>
              <a:rPr lang="en-US" b="1" dirty="0" smtClean="0">
                <a:latin typeface="Courier New" pitchFamily="49" charset="0"/>
                <a:cs typeface="Courier New" pitchFamily="49" charset="0"/>
              </a:rPr>
              <a:t>  }</a:t>
            </a:r>
          </a:p>
          <a:p>
            <a:pPr>
              <a:buNone/>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public void </a:t>
            </a:r>
            <a:r>
              <a:rPr lang="en-US" b="1" dirty="0" err="1" smtClean="0">
                <a:latin typeface="Courier New" pitchFamily="49" charset="0"/>
                <a:cs typeface="Courier New" pitchFamily="49" charset="0"/>
              </a:rPr>
              <a:t>setWeight</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l) {</a:t>
            </a:r>
          </a:p>
          <a:p>
            <a:pPr>
              <a:buNone/>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if(l &gt;= 0) lbs = l;</a:t>
            </a:r>
          </a:p>
          <a:p>
            <a:pPr>
              <a:buNone/>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p>
          <a:p>
            <a:pPr>
              <a:buNone/>
            </a:pPr>
            <a:r>
              <a:rPr lang="en-US" b="1" dirty="0">
                <a:latin typeface="Courier New" pitchFamily="49" charset="0"/>
                <a:cs typeface="Courier New" pitchFamily="49" charset="0"/>
              </a:rPr>
              <a:t>}</a:t>
            </a:r>
            <a:endParaRPr lang="en-US" b="1"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Traffic Jam Help</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VehicleType</a:t>
            </a:r>
            <a:r>
              <a:rPr lang="en-US" dirty="0" smtClean="0"/>
              <a:t> is an </a:t>
            </a:r>
            <a:r>
              <a:rPr lang="en-US" dirty="0" err="1" smtClean="0"/>
              <a:t>enum</a:t>
            </a:r>
            <a:endParaRPr lang="en-US" dirty="0"/>
          </a:p>
        </p:txBody>
      </p:sp>
      <p:sp>
        <p:nvSpPr>
          <p:cNvPr id="3" name="Content Placeholder 2"/>
          <p:cNvSpPr>
            <a:spLocks noGrp="1"/>
          </p:cNvSpPr>
          <p:nvPr>
            <p:ph idx="1"/>
          </p:nvPr>
        </p:nvSpPr>
        <p:spPr/>
        <p:txBody>
          <a:bodyPr/>
          <a:lstStyle/>
          <a:p>
            <a:r>
              <a:rPr lang="en-US" dirty="0" smtClean="0"/>
              <a:t>Enumerated type</a:t>
            </a:r>
          </a:p>
          <a:p>
            <a:r>
              <a:rPr lang="en-US" dirty="0" err="1" smtClean="0"/>
              <a:t>int</a:t>
            </a:r>
            <a:r>
              <a:rPr lang="en-US" dirty="0" smtClean="0"/>
              <a:t> type;</a:t>
            </a:r>
          </a:p>
          <a:p>
            <a:r>
              <a:rPr lang="en-US" dirty="0" smtClean="0"/>
              <a:t>type = 7?</a:t>
            </a:r>
          </a:p>
          <a:p>
            <a:r>
              <a:rPr lang="en-US" dirty="0" smtClean="0"/>
              <a:t>1 for MY_CAR</a:t>
            </a:r>
          </a:p>
          <a:p>
            <a:r>
              <a:rPr lang="en-US" dirty="0" smtClean="0"/>
              <a:t>2 for AUTO</a:t>
            </a:r>
          </a:p>
          <a:p>
            <a:r>
              <a:rPr lang="en-US" dirty="0" smtClean="0"/>
              <a:t>3 for TRUCK</a:t>
            </a:r>
          </a:p>
          <a:p>
            <a:r>
              <a:rPr lang="en-US" dirty="0" err="1" smtClean="0"/>
              <a:t>VehicleType</a:t>
            </a:r>
            <a:r>
              <a:rPr lang="en-US" dirty="0" smtClean="0"/>
              <a:t> x = </a:t>
            </a:r>
            <a:r>
              <a:rPr lang="en-US" dirty="0" err="1" smtClean="0"/>
              <a:t>VehicleType.MY_CAR</a:t>
            </a:r>
            <a:r>
              <a:rPr lang="en-US" dirty="0" smtClean="0"/>
              <a: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Vehicle goodies</a:t>
            </a:r>
            <a:endParaRPr lang="en-US" dirty="0"/>
          </a:p>
        </p:txBody>
      </p:sp>
      <p:sp>
        <p:nvSpPr>
          <p:cNvPr id="3" name="Content Placeholder 2"/>
          <p:cNvSpPr>
            <a:spLocks noGrp="1"/>
          </p:cNvSpPr>
          <p:nvPr>
            <p:ph idx="1"/>
          </p:nvPr>
        </p:nvSpPr>
        <p:spPr>
          <a:xfrm>
            <a:off x="457200" y="1143000"/>
            <a:ext cx="4419600" cy="5486400"/>
          </a:xfrm>
        </p:spPr>
        <p:txBody>
          <a:bodyPr>
            <a:normAutofit lnSpcReduction="10000"/>
          </a:bodyPr>
          <a:lstStyle/>
          <a:p>
            <a:pPr>
              <a:buNone/>
            </a:pPr>
            <a:r>
              <a:rPr lang="en-US" b="1" dirty="0" smtClean="0">
                <a:latin typeface="Courier New" pitchFamily="49" charset="0"/>
                <a:cs typeface="Courier New" pitchFamily="49" charset="0"/>
              </a:rPr>
              <a:t>. . . . .</a:t>
            </a:r>
          </a:p>
          <a:p>
            <a:pPr>
              <a:buNone/>
            </a:pPr>
            <a:r>
              <a:rPr lang="en-US" b="1" dirty="0" smtClean="0">
                <a:latin typeface="Courier New" pitchFamily="49" charset="0"/>
                <a:cs typeface="Courier New" pitchFamily="49" charset="0"/>
              </a:rPr>
              <a:t>. . . . .</a:t>
            </a:r>
          </a:p>
          <a:p>
            <a:pPr>
              <a:buNone/>
            </a:pPr>
            <a:r>
              <a:rPr lang="en-US" b="1" dirty="0" smtClean="0">
                <a:latin typeface="Courier New" pitchFamily="49" charset="0"/>
                <a:cs typeface="Courier New" pitchFamily="49" charset="0"/>
              </a:rPr>
              <a:t>. . c </a:t>
            </a:r>
            <a:r>
              <a:rPr lang="en-US" b="1" dirty="0" err="1" smtClean="0">
                <a:latin typeface="Courier New" pitchFamily="49" charset="0"/>
                <a:cs typeface="Courier New" pitchFamily="49" charset="0"/>
              </a:rPr>
              <a:t>c</a:t>
            </a:r>
            <a:r>
              <a:rPr lang="en-US" b="1" dirty="0" smtClean="0">
                <a:latin typeface="Courier New" pitchFamily="49" charset="0"/>
                <a:cs typeface="Courier New" pitchFamily="49" charset="0"/>
              </a:rPr>
              <a:t> .</a:t>
            </a:r>
          </a:p>
          <a:p>
            <a:pPr>
              <a:buNone/>
            </a:pPr>
            <a:r>
              <a:rPr lang="en-US" b="1" dirty="0" smtClean="0">
                <a:latin typeface="Courier New" pitchFamily="49" charset="0"/>
                <a:cs typeface="Courier New" pitchFamily="49" charset="0"/>
              </a:rPr>
              <a:t>. . . . .</a:t>
            </a:r>
          </a:p>
          <a:p>
            <a:pPr>
              <a:buNone/>
            </a:pPr>
            <a:r>
              <a:rPr lang="en-US" b="1" dirty="0" smtClean="0">
                <a:latin typeface="Courier New" pitchFamily="49" charset="0"/>
                <a:cs typeface="Courier New" pitchFamily="49" charset="0"/>
              </a:rPr>
              <a:t>. . . . .</a:t>
            </a:r>
          </a:p>
          <a:p>
            <a:pPr>
              <a:buNone/>
            </a:pPr>
            <a:endParaRPr lang="en-US" b="1" dirty="0" smtClean="0">
              <a:latin typeface="Courier New" pitchFamily="49" charset="0"/>
              <a:cs typeface="Courier New" pitchFamily="49" charset="0"/>
            </a:endParaRPr>
          </a:p>
          <a:p>
            <a:pPr>
              <a:buNone/>
            </a:pPr>
            <a:r>
              <a:rPr lang="en-US" b="1" dirty="0" smtClean="0">
                <a:solidFill>
                  <a:schemeClr val="bg2">
                    <a:lumMod val="50000"/>
                  </a:schemeClr>
                </a:solidFill>
                <a:latin typeface="Courier New" pitchFamily="49" charset="0"/>
                <a:cs typeface="Courier New" pitchFamily="49" charset="0"/>
              </a:rPr>
              <a:t>Vehicle (0x15)</a:t>
            </a:r>
          </a:p>
          <a:p>
            <a:pPr>
              <a:buNone/>
            </a:pPr>
            <a:r>
              <a:rPr lang="en-US" b="1" dirty="0" smtClean="0">
                <a:solidFill>
                  <a:schemeClr val="bg2">
                    <a:lumMod val="50000"/>
                  </a:schemeClr>
                </a:solidFill>
                <a:latin typeface="Courier New" pitchFamily="49" charset="0"/>
                <a:cs typeface="Courier New" pitchFamily="49" charset="0"/>
              </a:rPr>
              <a:t>start r2c2</a:t>
            </a:r>
          </a:p>
          <a:p>
            <a:pPr>
              <a:buNone/>
            </a:pPr>
            <a:r>
              <a:rPr lang="en-US" b="1" dirty="0" smtClean="0">
                <a:solidFill>
                  <a:schemeClr val="bg2">
                    <a:lumMod val="50000"/>
                  </a:schemeClr>
                </a:solidFill>
                <a:latin typeface="Courier New" pitchFamily="49" charset="0"/>
                <a:cs typeface="Courier New" pitchFamily="49" charset="0"/>
              </a:rPr>
              <a:t>length 2</a:t>
            </a:r>
          </a:p>
          <a:p>
            <a:pPr>
              <a:buNone/>
            </a:pPr>
            <a:r>
              <a:rPr lang="en-US" b="1" dirty="0" err="1" smtClean="0">
                <a:solidFill>
                  <a:schemeClr val="bg2">
                    <a:lumMod val="50000"/>
                  </a:schemeClr>
                </a:solidFill>
                <a:latin typeface="Courier New" pitchFamily="49" charset="0"/>
                <a:cs typeface="Courier New" pitchFamily="49" charset="0"/>
              </a:rPr>
              <a:t>isVertical</a:t>
            </a:r>
            <a:r>
              <a:rPr lang="en-US" b="1" dirty="0" smtClean="0">
                <a:solidFill>
                  <a:schemeClr val="bg2">
                    <a:lumMod val="50000"/>
                  </a:schemeClr>
                </a:solidFill>
                <a:latin typeface="Courier New" pitchFamily="49" charset="0"/>
                <a:cs typeface="Courier New" pitchFamily="49" charset="0"/>
              </a:rPr>
              <a:t>? false</a:t>
            </a:r>
            <a:endParaRPr lang="en-US" b="1" dirty="0">
              <a:solidFill>
                <a:schemeClr val="bg2">
                  <a:lumMod val="50000"/>
                </a:schemeClr>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3985</TotalTime>
  <Words>2581</Words>
  <Application>Microsoft Office PowerPoint</Application>
  <PresentationFormat>On-screen Show (4:3)</PresentationFormat>
  <Paragraphs>173</Paragraphs>
  <Slides>14</Slides>
  <Notes>14</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Courier New</vt:lpstr>
      <vt:lpstr>Office Theme</vt:lpstr>
      <vt:lpstr>Java Refresher</vt:lpstr>
      <vt:lpstr>Method basics</vt:lpstr>
      <vt:lpstr>Array basics</vt:lpstr>
      <vt:lpstr>Using arrays in a cool way</vt:lpstr>
      <vt:lpstr>Using arrays in a cool way</vt:lpstr>
      <vt:lpstr>Class Basics</vt:lpstr>
      <vt:lpstr>Traffic Jam Help</vt:lpstr>
      <vt:lpstr>VehicleType is an enum</vt:lpstr>
      <vt:lpstr>Vehicle goodies</vt:lpstr>
      <vt:lpstr>Vehicle move</vt:lpstr>
      <vt:lpstr>spacesOccupied</vt:lpstr>
      <vt:lpstr>spacesOccupiedOnTrail</vt:lpstr>
      <vt:lpstr>Board Representation</vt:lpstr>
      <vt:lpstr>canMoveNumSpaces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Refresher</dc:title>
  <dc:creator>Osvaldo</dc:creator>
  <cp:lastModifiedBy>Osvaldo Jimenez</cp:lastModifiedBy>
  <cp:revision>16</cp:revision>
  <dcterms:created xsi:type="dcterms:W3CDTF">2016-09-07T17:23:10Z</dcterms:created>
  <dcterms:modified xsi:type="dcterms:W3CDTF">2017-01-16T22:34:34Z</dcterms:modified>
</cp:coreProperties>
</file>