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6" r:id="rId12"/>
    <p:sldId id="307" r:id="rId13"/>
    <p:sldId id="268" r:id="rId14"/>
    <p:sldId id="271" r:id="rId15"/>
    <p:sldId id="274" r:id="rId16"/>
    <p:sldId id="275" r:id="rId17"/>
    <p:sldId id="276" r:id="rId18"/>
    <p:sldId id="308" r:id="rId19"/>
    <p:sldId id="277" r:id="rId20"/>
    <p:sldId id="278" r:id="rId21"/>
    <p:sldId id="279" r:id="rId22"/>
    <p:sldId id="282" r:id="rId23"/>
    <p:sldId id="283" r:id="rId24"/>
    <p:sldId id="285" r:id="rId25"/>
  </p:sldIdLst>
  <p:sldSz cx="9144000" cy="5143500" type="screen16x9"/>
  <p:notesSz cx="6858000" cy="9144000"/>
  <p:embeddedFontLst>
    <p:embeddedFont>
      <p:font typeface="Roboto" panose="02010600030101010101" charset="0"/>
      <p:regular r:id="rId27"/>
      <p:bold r:id="rId28"/>
      <p:italic r:id="rId29"/>
      <p:boldItalic r:id="rId30"/>
    </p:embeddedFont>
    <p:embeddedFont>
      <p:font typeface="Oxygen" panose="02010600030101010101" charset="0"/>
      <p:regular r:id="rId31"/>
      <p:bold r:id="rId32"/>
    </p:embeddedFont>
    <p:embeddedFont>
      <p:font typeface="DM Serif Display" panose="02010600030101010101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6AE6B-C5B1-4FF0-AD63-2D301864242D}">
  <a:tblStyle styleId="{7E66AE6B-C5B1-4FF0-AD63-2D3018642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/>
    <p:restoredTop sz="94679"/>
  </p:normalViewPr>
  <p:slideViewPr>
    <p:cSldViewPr snapToGrid="0" snapToObjects="1">
      <p:cViewPr>
        <p:scale>
          <a:sx n="100" d="100"/>
          <a:sy n="100" d="100"/>
        </p:scale>
        <p:origin x="-24" y="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27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7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f1bce38b0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f1bce38b0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84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f2a75a668_0_3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f2a75a668_0_3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f1bce38b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f1bce38b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f1bce38b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f1bce38b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9100" y="1376100"/>
            <a:ext cx="6765600" cy="2391300"/>
          </a:xfrm>
          <a:prstGeom prst="snip1Rect">
            <a:avLst>
              <a:gd name="adj" fmla="val 16667"/>
            </a:avLst>
          </a:prstGeom>
          <a:solidFill>
            <a:srgbClr val="E3E6EC">
              <a:alpha val="273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1576688"/>
            <a:ext cx="6162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3196913"/>
            <a:ext cx="43626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1">
    <p:bg>
      <p:bgPr>
        <a:solidFill>
          <a:schemeClr val="accent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3903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5698050" y="1731130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5698050" y="2577923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3"/>
          </p:nvPr>
        </p:nvSpPr>
        <p:spPr>
          <a:xfrm>
            <a:off x="5698050" y="3424716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5698050" y="2060996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5"/>
          </p:nvPr>
        </p:nvSpPr>
        <p:spPr>
          <a:xfrm>
            <a:off x="5698050" y="3754582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5698050" y="2907789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 rot="-5400000" flipH="1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_ONLY_1_1_1_1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 rot="-5400000" flipH="1">
            <a:off x="442910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2400" y="527750"/>
            <a:ext cx="7699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0" y="1227250"/>
            <a:ext cx="8420100" cy="3149700"/>
          </a:xfrm>
          <a:prstGeom prst="snip1Rect">
            <a:avLst>
              <a:gd name="adj" fmla="val 16667"/>
            </a:avLst>
          </a:prstGeom>
          <a:solidFill>
            <a:srgbClr val="80889B">
              <a:alpha val="3966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19200" y="1419300"/>
            <a:ext cx="6105600" cy="2304900"/>
          </a:xfrm>
          <a:prstGeom prst="snip1Rect">
            <a:avLst>
              <a:gd name="adj" fmla="val 16667"/>
            </a:avLst>
          </a:prstGeom>
          <a:solidFill>
            <a:srgbClr val="E3E6EC">
              <a:alpha val="301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656600" y="1632738"/>
            <a:ext cx="5830800" cy="142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0">
                <a:solidFill>
                  <a:srgbClr val="24234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2937600" y="3080863"/>
            <a:ext cx="3268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1_1">
    <p:bg>
      <p:bgPr>
        <a:solidFill>
          <a:schemeClr val="accent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1032675"/>
            <a:ext cx="4134900" cy="3078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23900" y="2266300"/>
            <a:ext cx="3068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3900" y="1702100"/>
            <a:ext cx="3068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ONE_COLUMN_TEXT_1_1_1_1_1">
    <p:bg>
      <p:bgPr>
        <a:solidFill>
          <a:schemeClr val="accent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 flipH="1">
            <a:off x="4681500" y="1106250"/>
            <a:ext cx="4462500" cy="2836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5232000" y="2266300"/>
            <a:ext cx="31881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5232000" y="1702100"/>
            <a:ext cx="31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15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2647950" y="266850"/>
            <a:ext cx="3851700" cy="4590900"/>
          </a:xfrm>
          <a:prstGeom prst="snip1Rect">
            <a:avLst>
              <a:gd name="adj" fmla="val 16667"/>
            </a:avLst>
          </a:prstGeom>
          <a:solidFill>
            <a:srgbClr val="80889B">
              <a:alpha val="3073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 rot="-5400000">
            <a:off x="4429050" y="-4429076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-5400000">
            <a:off x="4429050" y="428574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638500" y="768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2638500" y="1981488"/>
            <a:ext cx="38670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982300" y="3003775"/>
            <a:ext cx="31794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200" b="1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404900" y="1333575"/>
            <a:ext cx="6334200" cy="3105000"/>
          </a:xfrm>
          <a:prstGeom prst="snip1Rect">
            <a:avLst>
              <a:gd name="adj" fmla="val 16667"/>
            </a:avLst>
          </a:prstGeom>
          <a:solidFill>
            <a:srgbClr val="E3E6EC">
              <a:alpha val="2626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4572000" y="1562175"/>
            <a:ext cx="0" cy="264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2198938" y="388477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2"/>
          </p:nvPr>
        </p:nvSpPr>
        <p:spPr>
          <a:xfrm>
            <a:off x="5131343" y="388477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hasCustomPrompt="1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3" hasCustomPrompt="1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4" hasCustomPrompt="1"/>
          </p:nvPr>
        </p:nvSpPr>
        <p:spPr>
          <a:xfrm>
            <a:off x="2323438" y="3113903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5" hasCustomPrompt="1"/>
          </p:nvPr>
        </p:nvSpPr>
        <p:spPr>
          <a:xfrm>
            <a:off x="5255843" y="3113910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6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7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8"/>
          </p:nvPr>
        </p:nvSpPr>
        <p:spPr>
          <a:xfrm>
            <a:off x="4723493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9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3"/>
          </p:nvPr>
        </p:nvSpPr>
        <p:spPr>
          <a:xfrm>
            <a:off x="2198938" y="233209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4"/>
          </p:nvPr>
        </p:nvSpPr>
        <p:spPr>
          <a:xfrm>
            <a:off x="5131343" y="2330350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5"/>
          </p:nvPr>
        </p:nvSpPr>
        <p:spPr>
          <a:xfrm>
            <a:off x="1791088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2"/>
          </p:nvPr>
        </p:nvSpPr>
        <p:spPr>
          <a:xfrm>
            <a:off x="1310602" y="170694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310575" y="2108283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3"/>
          </p:nvPr>
        </p:nvSpPr>
        <p:spPr>
          <a:xfrm>
            <a:off x="5785987" y="170693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4"/>
          </p:nvPr>
        </p:nvSpPr>
        <p:spPr>
          <a:xfrm>
            <a:off x="5785987" y="2108283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5"/>
          </p:nvPr>
        </p:nvSpPr>
        <p:spPr>
          <a:xfrm>
            <a:off x="1310602" y="302110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6"/>
          </p:nvPr>
        </p:nvSpPr>
        <p:spPr>
          <a:xfrm>
            <a:off x="1310575" y="3431535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7"/>
          </p:nvPr>
        </p:nvSpPr>
        <p:spPr>
          <a:xfrm>
            <a:off x="5785987" y="3018357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8"/>
          </p:nvPr>
        </p:nvSpPr>
        <p:spPr>
          <a:xfrm>
            <a:off x="5785987" y="3431534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1_2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rot="10800000" flipH="1">
            <a:off x="5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 rot="5400000">
            <a:off x="442905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767525" y="35096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2"/>
          </p:nvPr>
        </p:nvSpPr>
        <p:spPr>
          <a:xfrm>
            <a:off x="2698062" y="35169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3"/>
          </p:nvPr>
        </p:nvSpPr>
        <p:spPr>
          <a:xfrm>
            <a:off x="4628600" y="35061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4"/>
          </p:nvPr>
        </p:nvSpPr>
        <p:spPr>
          <a:xfrm>
            <a:off x="6563412" y="35064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5"/>
          </p:nvPr>
        </p:nvSpPr>
        <p:spPr>
          <a:xfrm>
            <a:off x="767375" y="30994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6"/>
          </p:nvPr>
        </p:nvSpPr>
        <p:spPr>
          <a:xfrm>
            <a:off x="2698062" y="30994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7"/>
          </p:nvPr>
        </p:nvSpPr>
        <p:spPr>
          <a:xfrm>
            <a:off x="4628600" y="30994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8"/>
          </p:nvPr>
        </p:nvSpPr>
        <p:spPr>
          <a:xfrm>
            <a:off x="6559137" y="30991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2463199" y="489146"/>
            <a:ext cx="42132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47950" y="266850"/>
            <a:ext cx="3851700" cy="4590900"/>
          </a:xfrm>
          <a:prstGeom prst="snip1Rect">
            <a:avLst>
              <a:gd name="adj" fmla="val 16667"/>
            </a:avLst>
          </a:prstGeom>
          <a:solidFill>
            <a:srgbClr val="80889B">
              <a:alpha val="3073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>
            <a:off x="442900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786650" y="2087850"/>
            <a:ext cx="3570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643502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709225" y="3214040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_2_1">
    <p:bg>
      <p:bgPr>
        <a:solidFill>
          <a:schemeClr val="accent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>
            <a:off x="180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 rot="-5400000" flipH="1">
            <a:off x="442905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1487123" y="1434599"/>
            <a:ext cx="213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1582443" y="3170874"/>
            <a:ext cx="213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22376" y="542925"/>
            <a:ext cx="77055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1487111" y="1750013"/>
            <a:ext cx="28788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1582436" y="3486288"/>
            <a:ext cx="28788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 amt="20000"/>
          </a:blip>
          <a:srcRect l="34866" b="-20"/>
          <a:stretch/>
        </p:blipFill>
        <p:spPr>
          <a:xfrm rot="10800000" flipH="1">
            <a:off x="-19050" y="-19051"/>
            <a:ext cx="9163051" cy="51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 rotWithShape="1">
          <a:blip r:embed="rId2">
            <a:alphaModFix amt="20000"/>
          </a:blip>
          <a:srcRect l="34866"/>
          <a:stretch/>
        </p:blipFill>
        <p:spPr>
          <a:xfrm rot="10800000">
            <a:off x="-19050" y="10701"/>
            <a:ext cx="9163051" cy="51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 rot="5400000">
            <a:off x="4419525" y="-442905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1019250"/>
            <a:ext cx="8420100" cy="31050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 rot="5400000">
            <a:off x="4429050" y="4106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22425" y="2094504"/>
            <a:ext cx="2676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5245275" y="2094504"/>
            <a:ext cx="2676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74075" y="2640468"/>
            <a:ext cx="20187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551350" y="2640468"/>
            <a:ext cx="20187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4572000" y="1247850"/>
            <a:ext cx="0" cy="264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0" y="1019250"/>
            <a:ext cx="8420100" cy="3105000"/>
          </a:xfrm>
          <a:prstGeom prst="snip1Rect">
            <a:avLst>
              <a:gd name="adj" fmla="val 1666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 rot="-5400000" flipH="1">
            <a:off x="442910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1116775"/>
            <a:ext cx="8420100" cy="3569400"/>
          </a:xfrm>
          <a:prstGeom prst="snip1Rect">
            <a:avLst>
              <a:gd name="adj" fmla="val 16667"/>
            </a:avLst>
          </a:prstGeom>
          <a:solidFill>
            <a:srgbClr val="E3E6EC">
              <a:alpha val="38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 flipH="1">
            <a:off x="723900" y="1019250"/>
            <a:ext cx="8420100" cy="3105000"/>
          </a:xfrm>
          <a:prstGeom prst="snip1Rect">
            <a:avLst>
              <a:gd name="adj" fmla="val 16667"/>
            </a:avLst>
          </a:prstGeom>
          <a:solidFill>
            <a:srgbClr val="E3E6EC">
              <a:alpha val="284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485800" y="134795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0" y="1997950"/>
            <a:ext cx="3848100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359100" y="1019250"/>
            <a:ext cx="3393900" cy="3105000"/>
          </a:xfrm>
          <a:prstGeom prst="snip1Rect">
            <a:avLst>
              <a:gd name="adj" fmla="val 16667"/>
            </a:avLst>
          </a:prstGeom>
          <a:solidFill>
            <a:srgbClr val="E3E6EC">
              <a:alpha val="301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23900" y="1693750"/>
            <a:ext cx="2850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723900" y="2300450"/>
            <a:ext cx="28509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flipH="1">
            <a:off x="723900" y="1300200"/>
            <a:ext cx="8420100" cy="2543100"/>
          </a:xfrm>
          <a:prstGeom prst="snip1Rect">
            <a:avLst>
              <a:gd name="adj" fmla="val 16667"/>
            </a:avLst>
          </a:prstGeom>
          <a:solidFill>
            <a:srgbClr val="80889B">
              <a:alpha val="3073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34661" y="3245118"/>
            <a:ext cx="5274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rot="-5400000" flipH="1">
            <a:off x="4429100" y="4285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6244175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3476262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708350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854450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622362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6390275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Char char="●"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6" r:id="rId21"/>
    <p:sldLayoutId id="214748367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mC3WCbmIv0KT8qeW0uekeoMWGzrzjje1zMCJbvJVeo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mC3WCbmIv0KT8qeW0uekeoMWGzrzjje1zMCJbvJVeo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ctrTitle"/>
          </p:nvPr>
        </p:nvSpPr>
        <p:spPr>
          <a:xfrm>
            <a:off x="723900" y="1576688"/>
            <a:ext cx="6162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 Pitch Deck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1"/>
          </p:nvPr>
        </p:nvSpPr>
        <p:spPr>
          <a:xfrm>
            <a:off x="723900" y="3196913"/>
            <a:ext cx="43626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Chenghao</a:t>
            </a:r>
            <a:r>
              <a:rPr lang="en" dirty="0"/>
              <a:t> Wu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/>
          <p:nvPr/>
        </p:nvSpPr>
        <p:spPr>
          <a:xfrm>
            <a:off x="6955025" y="1670814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4187250" y="1670814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1419200" y="1670814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subTitle" idx="3"/>
          </p:nvPr>
        </p:nvSpPr>
        <p:spPr>
          <a:xfrm>
            <a:off x="447964" y="2965288"/>
            <a:ext cx="2451586" cy="797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corporate with local students apartments and college departments.</a:t>
            </a:r>
            <a:endParaRPr dirty="0"/>
          </a:p>
        </p:txBody>
      </p:sp>
      <p:sp>
        <p:nvSpPr>
          <p:cNvPr id="362" name="Google Shape;362;p46"/>
          <p:cNvSpPr txBox="1">
            <a:spLocks noGrp="1"/>
          </p:cNvSpPr>
          <p:nvPr>
            <p:ph type="subTitle" idx="2"/>
          </p:nvPr>
        </p:nvSpPr>
        <p:spPr>
          <a:xfrm>
            <a:off x="3223491" y="2965288"/>
            <a:ext cx="2835564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design the website, database, app, UI based on different university/apartments</a:t>
            </a:r>
            <a:endParaRPr dirty="0"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6244174" y="2965288"/>
            <a:ext cx="2350261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Every transaction will be protected. The delivery will be safe and effective.</a:t>
            </a:r>
            <a:endParaRPr dirty="0"/>
          </a:p>
        </p:txBody>
      </p:sp>
      <p:sp>
        <p:nvSpPr>
          <p:cNvPr id="364" name="Google Shape;364;p46"/>
          <p:cNvSpPr txBox="1">
            <a:spLocks noGrp="1"/>
          </p:cNvSpPr>
          <p:nvPr>
            <p:ph type="subTitle" idx="4"/>
          </p:nvPr>
        </p:nvSpPr>
        <p:spPr>
          <a:xfrm>
            <a:off x="854450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</a:t>
            </a:r>
            <a:endParaRPr dirty="0"/>
          </a:p>
        </p:txBody>
      </p:sp>
      <p:sp>
        <p:nvSpPr>
          <p:cNvPr id="365" name="Google Shape;365;p46"/>
          <p:cNvSpPr txBox="1">
            <a:spLocks noGrp="1"/>
          </p:cNvSpPr>
          <p:nvPr>
            <p:ph type="subTitle" idx="5"/>
          </p:nvPr>
        </p:nvSpPr>
        <p:spPr>
          <a:xfrm>
            <a:off x="3622362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Customized</a:t>
            </a:r>
            <a:endParaRPr dirty="0"/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6"/>
          </p:nvPr>
        </p:nvSpPr>
        <p:spPr>
          <a:xfrm>
            <a:off x="6390275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</a:t>
            </a:r>
            <a:endParaRPr dirty="0"/>
          </a:p>
        </p:txBody>
      </p:sp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368" name="Google Shape;368;p46"/>
          <p:cNvSpPr/>
          <p:nvPr/>
        </p:nvSpPr>
        <p:spPr>
          <a:xfrm flipH="1">
            <a:off x="7136335" y="1852658"/>
            <a:ext cx="406879" cy="405812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4365840" y="1850489"/>
            <a:ext cx="412320" cy="410151"/>
          </a:xfrm>
          <a:custGeom>
            <a:avLst/>
            <a:gdLst/>
            <a:ahLst/>
            <a:cxnLst/>
            <a:rect l="l" t="t" r="r" b="b"/>
            <a:pathLst>
              <a:path w="11973" h="11910" extrusionOk="0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70" name="Google Shape;370;p46"/>
          <p:cNvGrpSpPr/>
          <p:nvPr/>
        </p:nvGrpSpPr>
        <p:grpSpPr>
          <a:xfrm>
            <a:off x="1600510" y="1852124"/>
            <a:ext cx="406879" cy="406879"/>
            <a:chOff x="5775900" y="2308125"/>
            <a:chExt cx="295375" cy="295375"/>
          </a:xfrm>
        </p:grpSpPr>
        <p:sp>
          <p:nvSpPr>
            <p:cNvPr id="371" name="Google Shape;371;p46"/>
            <p:cNvSpPr/>
            <p:nvPr/>
          </p:nvSpPr>
          <p:spPr>
            <a:xfrm>
              <a:off x="5984625" y="2482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5775900" y="23081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5984625" y="25089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5845200" y="239555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5845200" y="243100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Prototype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E79A-C1BC-2342-A721-434885E7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25" y="1267212"/>
            <a:ext cx="1919984" cy="32486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EB1D50-C71E-F849-B38E-48DCCF0D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6" y="1289626"/>
            <a:ext cx="1781129" cy="3273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E09845-BAF9-8446-914E-DFCA5E145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438" y="1312040"/>
            <a:ext cx="1637084" cy="32038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24D934-434B-E04A-AB9E-D043F3477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451" y="1399087"/>
            <a:ext cx="1424459" cy="29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Prototype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6C68D-1EDA-4D4C-AE5D-D7A78A68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3" y="1249421"/>
            <a:ext cx="1737886" cy="3336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28A99-F771-4A46-943A-320BC475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14" y="1297506"/>
            <a:ext cx="1871085" cy="33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graphicFrame>
        <p:nvGraphicFramePr>
          <p:cNvPr id="386" name="Google Shape;386;p48"/>
          <p:cNvGraphicFramePr/>
          <p:nvPr>
            <p:extLst>
              <p:ext uri="{D42A27DB-BD31-4B8C-83A1-F6EECF244321}">
                <p14:modId xmlns:p14="http://schemas.microsoft.com/office/powerpoint/2010/main" val="2569924353"/>
              </p:ext>
            </p:extLst>
          </p:nvPr>
        </p:nvGraphicFramePr>
        <p:xfrm>
          <a:off x="1511025" y="1723114"/>
          <a:ext cx="6112125" cy="2894885"/>
        </p:xfrm>
        <a:graphic>
          <a:graphicData uri="http://schemas.openxmlformats.org/drawingml/2006/table">
            <a:tbl>
              <a:tblPr>
                <a:noFill/>
                <a:tableStyleId>{7E66AE6B-C5B1-4FF0-AD63-2D301864242D}</a:tableStyleId>
              </a:tblPr>
              <a:tblGrid>
                <a:gridCol w="20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Individual</a:t>
                      </a:r>
                      <a:endParaRPr sz="20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School</a:t>
                      </a:r>
                      <a:endParaRPr sz="20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Apartment</a:t>
                      </a:r>
                      <a:endParaRPr sz="20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25"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This is for individual student, you only have the limited features.</a:t>
                      </a:r>
                      <a:endParaRPr dirty="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This is for school department or any educational organization, we customize the app UI for you.</a:t>
                      </a:r>
                      <a:endParaRPr dirty="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This is for local apartment. We can customize the UI for you.</a:t>
                      </a:r>
                      <a:endParaRPr dirty="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$</a:t>
                      </a:r>
                      <a:r>
                        <a:rPr lang="en" sz="4100" b="1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$5/Mo</a:t>
                      </a:r>
                      <a:endParaRPr sz="19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 b="1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$25/Mo</a:t>
                      </a:r>
                      <a:endParaRPr sz="19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$</a:t>
                      </a:r>
                      <a:r>
                        <a:rPr lang="en" sz="4100" b="1" dirty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35/Mo</a:t>
                      </a:r>
                      <a:endParaRPr sz="19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>
            <a:spLocks noGrp="1"/>
          </p:cNvSpPr>
          <p:nvPr>
            <p:ph type="title"/>
          </p:nvPr>
        </p:nvSpPr>
        <p:spPr>
          <a:xfrm>
            <a:off x="722400" y="527750"/>
            <a:ext cx="7699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traction</a:t>
            </a:r>
            <a:endParaRPr/>
          </a:p>
        </p:txBody>
      </p:sp>
      <p:sp>
        <p:nvSpPr>
          <p:cNvPr id="433" name="Google Shape;433;p51"/>
          <p:cNvSpPr/>
          <p:nvPr/>
        </p:nvSpPr>
        <p:spPr>
          <a:xfrm>
            <a:off x="851143" y="1463932"/>
            <a:ext cx="513000" cy="513000"/>
          </a:xfrm>
          <a:prstGeom prst="ellipse">
            <a:avLst/>
          </a:prstGeom>
          <a:solidFill>
            <a:srgbClr val="C3CBD9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851143" y="2488439"/>
            <a:ext cx="513000" cy="513000"/>
          </a:xfrm>
          <a:prstGeom prst="ellipse">
            <a:avLst/>
          </a:prstGeom>
          <a:solidFill>
            <a:srgbClr val="8896B8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851143" y="3441364"/>
            <a:ext cx="513000" cy="513000"/>
          </a:xfrm>
          <a:prstGeom prst="ellipse">
            <a:avLst/>
          </a:prstGeom>
          <a:solidFill>
            <a:srgbClr val="2D2F5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1364143" y="3754140"/>
            <a:ext cx="2634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Will Sell their personal belongings</a:t>
            </a: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1476350" y="1805018"/>
            <a:ext cx="2634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Will sell their goods once a semester</a:t>
            </a: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38" name="Google Shape;438;p51"/>
          <p:cNvSpPr txBox="1">
            <a:spLocks noGrp="1"/>
          </p:cNvSpPr>
          <p:nvPr>
            <p:ph type="subTitle" idx="4294967295"/>
          </p:nvPr>
        </p:nvSpPr>
        <p:spPr>
          <a:xfrm>
            <a:off x="1476350" y="1445419"/>
            <a:ext cx="156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16.7%</a:t>
            </a:r>
            <a:endParaRPr sz="3000" b="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39" name="Google Shape;439;p51"/>
          <p:cNvSpPr txBox="1">
            <a:spLocks noGrp="1"/>
          </p:cNvSpPr>
          <p:nvPr>
            <p:ph type="subTitle" idx="4294967295"/>
          </p:nvPr>
        </p:nvSpPr>
        <p:spPr>
          <a:xfrm>
            <a:off x="1476350" y="3512969"/>
            <a:ext cx="156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50.0%</a:t>
            </a:r>
            <a:endParaRPr sz="3000" b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1444975" y="2839194"/>
            <a:ext cx="2634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Having the experience regret buying a product.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41" name="Google Shape;441;p51"/>
          <p:cNvSpPr txBox="1">
            <a:spLocks noGrp="1"/>
          </p:cNvSpPr>
          <p:nvPr>
            <p:ph type="subTitle" idx="4294967295"/>
          </p:nvPr>
        </p:nvSpPr>
        <p:spPr>
          <a:xfrm>
            <a:off x="1476350" y="2479194"/>
            <a:ext cx="156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40%</a:t>
            </a:r>
          </a:p>
        </p:txBody>
      </p:sp>
      <p:sp>
        <p:nvSpPr>
          <p:cNvPr id="442" name="Google Shape;442;p51"/>
          <p:cNvSpPr txBox="1"/>
          <p:nvPr/>
        </p:nvSpPr>
        <p:spPr>
          <a:xfrm>
            <a:off x="4792925" y="3692200"/>
            <a:ext cx="34788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443" name="Google Shape;443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000" y="1315125"/>
            <a:ext cx="2834649" cy="2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650" y="2087850"/>
            <a:ext cx="3570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643502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6" name="Google Shape;476;p54"/>
          <p:cNvSpPr txBox="1">
            <a:spLocks noGrp="1"/>
          </p:cNvSpPr>
          <p:nvPr>
            <p:ph type="subTitle" idx="1"/>
          </p:nvPr>
        </p:nvSpPr>
        <p:spPr>
          <a:xfrm>
            <a:off x="2709225" y="3214040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>
            <a:spLocks noGrp="1"/>
          </p:cNvSpPr>
          <p:nvPr>
            <p:ph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1150096" y="4330658"/>
            <a:ext cx="597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We can sell the product to </a:t>
            </a:r>
            <a:endParaRPr dirty="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1146235" y="3538442"/>
            <a:ext cx="113400" cy="11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1351528" y="3374861"/>
            <a:ext cx="1135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School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85" name="Google Shape;485;p55"/>
          <p:cNvSpPr txBox="1"/>
          <p:nvPr/>
        </p:nvSpPr>
        <p:spPr>
          <a:xfrm>
            <a:off x="1351528" y="3751981"/>
            <a:ext cx="1135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Apartments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486" name="Google Shape;486;p55"/>
          <p:cNvGrpSpPr/>
          <p:nvPr/>
        </p:nvGrpSpPr>
        <p:grpSpPr>
          <a:xfrm>
            <a:off x="1933697" y="1348341"/>
            <a:ext cx="5276606" cy="2811040"/>
            <a:chOff x="233350" y="949250"/>
            <a:chExt cx="7137300" cy="3802300"/>
          </a:xfrm>
        </p:grpSpPr>
        <p:sp>
          <p:nvSpPr>
            <p:cNvPr id="487" name="Google Shape;487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55"/>
          <p:cNvSpPr/>
          <p:nvPr/>
        </p:nvSpPr>
        <p:spPr>
          <a:xfrm>
            <a:off x="2800275" y="2026955"/>
            <a:ext cx="136200" cy="13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5"/>
          <p:cNvSpPr/>
          <p:nvPr/>
        </p:nvSpPr>
        <p:spPr>
          <a:xfrm>
            <a:off x="4996819" y="2299343"/>
            <a:ext cx="136200" cy="13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5"/>
          <p:cNvSpPr/>
          <p:nvPr/>
        </p:nvSpPr>
        <p:spPr>
          <a:xfrm>
            <a:off x="5667078" y="1842647"/>
            <a:ext cx="136200" cy="136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5"/>
          <p:cNvSpPr/>
          <p:nvPr/>
        </p:nvSpPr>
        <p:spPr>
          <a:xfrm>
            <a:off x="4084873" y="2163139"/>
            <a:ext cx="136200" cy="136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5"/>
          <p:cNvSpPr/>
          <p:nvPr/>
        </p:nvSpPr>
        <p:spPr>
          <a:xfrm>
            <a:off x="3415072" y="3151825"/>
            <a:ext cx="136200" cy="13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5"/>
          <p:cNvSpPr/>
          <p:nvPr/>
        </p:nvSpPr>
        <p:spPr>
          <a:xfrm>
            <a:off x="1146235" y="3922761"/>
            <a:ext cx="113400" cy="11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5"/>
          <p:cNvSpPr/>
          <p:nvPr/>
        </p:nvSpPr>
        <p:spPr>
          <a:xfrm>
            <a:off x="6615472" y="3615775"/>
            <a:ext cx="136200" cy="13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41;p55"/>
          <p:cNvSpPr/>
          <p:nvPr/>
        </p:nvSpPr>
        <p:spPr>
          <a:xfrm>
            <a:off x="1134835" y="4244423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541;p55"/>
          <p:cNvSpPr/>
          <p:nvPr/>
        </p:nvSpPr>
        <p:spPr>
          <a:xfrm>
            <a:off x="5809158" y="2163155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41;p55"/>
          <p:cNvSpPr/>
          <p:nvPr/>
        </p:nvSpPr>
        <p:spPr>
          <a:xfrm>
            <a:off x="2441091" y="1958855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85;p55"/>
          <p:cNvSpPr txBox="1"/>
          <p:nvPr/>
        </p:nvSpPr>
        <p:spPr>
          <a:xfrm>
            <a:off x="1351528" y="4102808"/>
            <a:ext cx="1135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Students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0" name="Google Shape;541;p55"/>
          <p:cNvSpPr/>
          <p:nvPr/>
        </p:nvSpPr>
        <p:spPr>
          <a:xfrm>
            <a:off x="3114164" y="2972831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41;p55"/>
          <p:cNvSpPr/>
          <p:nvPr/>
        </p:nvSpPr>
        <p:spPr>
          <a:xfrm>
            <a:off x="4363079" y="2671722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41;p55"/>
          <p:cNvSpPr/>
          <p:nvPr/>
        </p:nvSpPr>
        <p:spPr>
          <a:xfrm>
            <a:off x="4560604" y="3183051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41;p55"/>
          <p:cNvSpPr/>
          <p:nvPr/>
        </p:nvSpPr>
        <p:spPr>
          <a:xfrm>
            <a:off x="6183122" y="1647052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41;p55"/>
          <p:cNvSpPr/>
          <p:nvPr/>
        </p:nvSpPr>
        <p:spPr>
          <a:xfrm>
            <a:off x="4139000" y="2448879"/>
            <a:ext cx="136200" cy="136200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>
            <a:spLocks noGrp="1"/>
          </p:cNvSpPr>
          <p:nvPr>
            <p:ph type="title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130930</a:t>
            </a:r>
            <a:endParaRPr dirty="0"/>
          </a:p>
        </p:txBody>
      </p:sp>
      <p:sp>
        <p:nvSpPr>
          <p:cNvPr id="550" name="Google Shape;550;p56"/>
          <p:cNvSpPr txBox="1">
            <a:spLocks noGrp="1"/>
          </p:cNvSpPr>
          <p:nvPr>
            <p:ph type="subTitle" idx="1"/>
          </p:nvPr>
        </p:nvSpPr>
        <p:spPr>
          <a:xfrm>
            <a:off x="1934661" y="3245118"/>
            <a:ext cx="5274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Schools in the U.S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197AF-99D4-EA40-AF90-E77C6110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" y="115454"/>
            <a:ext cx="4184430" cy="1459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>
            <a:spLocks noGrp="1"/>
          </p:cNvSpPr>
          <p:nvPr>
            <p:ph type="title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1387000</a:t>
            </a:r>
            <a:endParaRPr dirty="0"/>
          </a:p>
        </p:txBody>
      </p:sp>
      <p:sp>
        <p:nvSpPr>
          <p:cNvPr id="550" name="Google Shape;550;p56"/>
          <p:cNvSpPr txBox="1">
            <a:spLocks noGrp="1"/>
          </p:cNvSpPr>
          <p:nvPr>
            <p:ph type="subTitle" idx="1"/>
          </p:nvPr>
        </p:nvSpPr>
        <p:spPr>
          <a:xfrm>
            <a:off x="1934661" y="3245118"/>
            <a:ext cx="5274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Apartments in the U.S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6D276-7DED-D246-AA57-720CD23D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" y="0"/>
            <a:ext cx="4715164" cy="17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/>
          <p:nvPr/>
        </p:nvSpPr>
        <p:spPr>
          <a:xfrm>
            <a:off x="6919093" y="3337580"/>
            <a:ext cx="745200" cy="739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7"/>
          <p:cNvSpPr txBox="1">
            <a:spLocks noGrp="1"/>
          </p:cNvSpPr>
          <p:nvPr>
            <p:ph type="title"/>
          </p:nvPr>
        </p:nvSpPr>
        <p:spPr>
          <a:xfrm>
            <a:off x="722400" y="527750"/>
            <a:ext cx="7699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target</a:t>
            </a:r>
            <a:endParaRPr/>
          </a:p>
        </p:txBody>
      </p:sp>
      <p:grpSp>
        <p:nvGrpSpPr>
          <p:cNvPr id="557" name="Google Shape;557;p57"/>
          <p:cNvGrpSpPr/>
          <p:nvPr/>
        </p:nvGrpSpPr>
        <p:grpSpPr>
          <a:xfrm>
            <a:off x="5483716" y="3280333"/>
            <a:ext cx="858368" cy="858247"/>
            <a:chOff x="1420175" y="2571750"/>
            <a:chExt cx="1211700" cy="1211700"/>
          </a:xfrm>
        </p:grpSpPr>
        <p:sp>
          <p:nvSpPr>
            <p:cNvPr id="558" name="Google Shape;558;p57"/>
            <p:cNvSpPr/>
            <p:nvPr/>
          </p:nvSpPr>
          <p:spPr>
            <a:xfrm>
              <a:off x="1498918" y="2652573"/>
              <a:ext cx="1052100" cy="1043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1420175" y="2571750"/>
              <a:ext cx="1211700" cy="1211700"/>
            </a:xfrm>
            <a:prstGeom prst="blockArc">
              <a:avLst>
                <a:gd name="adj1" fmla="val 10797687"/>
                <a:gd name="adj2" fmla="val 2371518"/>
                <a:gd name="adj3" fmla="val 1446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57"/>
          <p:cNvSpPr txBox="1"/>
          <p:nvPr/>
        </p:nvSpPr>
        <p:spPr>
          <a:xfrm>
            <a:off x="5195125" y="2099271"/>
            <a:ext cx="758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20-25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1" name="Google Shape;561;p57"/>
          <p:cNvSpPr txBox="1"/>
          <p:nvPr/>
        </p:nvSpPr>
        <p:spPr>
          <a:xfrm>
            <a:off x="2456188" y="2167025"/>
            <a:ext cx="1456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Average spend per customer</a:t>
            </a: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2" name="Google Shape;562;p57"/>
          <p:cNvSpPr txBox="1">
            <a:spLocks noGrp="1"/>
          </p:cNvSpPr>
          <p:nvPr>
            <p:ph type="title" idx="4294967295"/>
          </p:nvPr>
        </p:nvSpPr>
        <p:spPr>
          <a:xfrm>
            <a:off x="1322000" y="2114550"/>
            <a:ext cx="13581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$45</a:t>
            </a:r>
            <a:r>
              <a:rPr lang="en" sz="2400" dirty="0">
                <a:solidFill>
                  <a:schemeClr val="dk2"/>
                </a:solidFill>
              </a:rPr>
              <a:t>.00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563" name="Google Shape;563;p57"/>
          <p:cNvSpPr txBox="1"/>
          <p:nvPr/>
        </p:nvSpPr>
        <p:spPr>
          <a:xfrm>
            <a:off x="5195125" y="2458139"/>
            <a:ext cx="758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26-55</a:t>
            </a:r>
            <a:endParaRPr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4" name="Google Shape;564;p57"/>
          <p:cNvSpPr txBox="1"/>
          <p:nvPr/>
        </p:nvSpPr>
        <p:spPr>
          <a:xfrm>
            <a:off x="5195125" y="2762659"/>
            <a:ext cx="758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56+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5" name="Google Shape;565;p57"/>
          <p:cNvSpPr/>
          <p:nvPr/>
        </p:nvSpPr>
        <p:spPr>
          <a:xfrm flipH="1">
            <a:off x="5782706" y="3502505"/>
            <a:ext cx="260389" cy="413904"/>
          </a:xfrm>
          <a:custGeom>
            <a:avLst/>
            <a:gdLst/>
            <a:ahLst/>
            <a:cxnLst/>
            <a:rect l="l" t="t" r="r" b="b"/>
            <a:pathLst>
              <a:path w="20193" h="32098" extrusionOk="0">
                <a:moveTo>
                  <a:pt x="10086" y="2574"/>
                </a:moveTo>
                <a:cubicBezTo>
                  <a:pt x="14208" y="2574"/>
                  <a:pt x="17577" y="5943"/>
                  <a:pt x="17577" y="10065"/>
                </a:cubicBezTo>
                <a:cubicBezTo>
                  <a:pt x="17577" y="14208"/>
                  <a:pt x="14208" y="17555"/>
                  <a:pt x="10086" y="17555"/>
                </a:cubicBezTo>
                <a:cubicBezTo>
                  <a:pt x="5964" y="17555"/>
                  <a:pt x="2596" y="14208"/>
                  <a:pt x="2596" y="10065"/>
                </a:cubicBezTo>
                <a:cubicBezTo>
                  <a:pt x="2596" y="5943"/>
                  <a:pt x="5964" y="2574"/>
                  <a:pt x="10086" y="2574"/>
                </a:cubicBezTo>
                <a:close/>
                <a:moveTo>
                  <a:pt x="10086" y="0"/>
                </a:moveTo>
                <a:cubicBezTo>
                  <a:pt x="4520" y="0"/>
                  <a:pt x="1" y="4520"/>
                  <a:pt x="1" y="10065"/>
                </a:cubicBezTo>
                <a:cubicBezTo>
                  <a:pt x="1" y="15191"/>
                  <a:pt x="3851" y="19418"/>
                  <a:pt x="8789" y="20045"/>
                </a:cubicBezTo>
                <a:lnTo>
                  <a:pt x="8789" y="26197"/>
                </a:lnTo>
                <a:lnTo>
                  <a:pt x="6215" y="26197"/>
                </a:lnTo>
                <a:cubicBezTo>
                  <a:pt x="5504" y="26197"/>
                  <a:pt x="4939" y="26783"/>
                  <a:pt x="4939" y="27494"/>
                </a:cubicBezTo>
                <a:cubicBezTo>
                  <a:pt x="4939" y="28205"/>
                  <a:pt x="5504" y="28791"/>
                  <a:pt x="6215" y="28791"/>
                </a:cubicBezTo>
                <a:lnTo>
                  <a:pt x="8789" y="28791"/>
                </a:lnTo>
                <a:lnTo>
                  <a:pt x="8789" y="30800"/>
                </a:lnTo>
                <a:cubicBezTo>
                  <a:pt x="8789" y="31511"/>
                  <a:pt x="9375" y="32097"/>
                  <a:pt x="10086" y="32097"/>
                </a:cubicBezTo>
                <a:cubicBezTo>
                  <a:pt x="10798" y="32097"/>
                  <a:pt x="11383" y="31511"/>
                  <a:pt x="11383" y="30800"/>
                </a:cubicBezTo>
                <a:lnTo>
                  <a:pt x="11383" y="28791"/>
                </a:lnTo>
                <a:lnTo>
                  <a:pt x="13936" y="28791"/>
                </a:lnTo>
                <a:cubicBezTo>
                  <a:pt x="14648" y="28791"/>
                  <a:pt x="15233" y="28205"/>
                  <a:pt x="15233" y="27494"/>
                </a:cubicBezTo>
                <a:cubicBezTo>
                  <a:pt x="15233" y="26783"/>
                  <a:pt x="14648" y="26197"/>
                  <a:pt x="13936" y="26197"/>
                </a:cubicBezTo>
                <a:lnTo>
                  <a:pt x="11383" y="26197"/>
                </a:lnTo>
                <a:lnTo>
                  <a:pt x="11383" y="20045"/>
                </a:lnTo>
                <a:cubicBezTo>
                  <a:pt x="16321" y="19418"/>
                  <a:pt x="20150" y="15191"/>
                  <a:pt x="20150" y="10065"/>
                </a:cubicBezTo>
                <a:cubicBezTo>
                  <a:pt x="20192" y="7219"/>
                  <a:pt x="18602" y="3767"/>
                  <a:pt x="16426" y="2260"/>
                </a:cubicBezTo>
                <a:cubicBezTo>
                  <a:pt x="14543" y="837"/>
                  <a:pt x="12492" y="0"/>
                  <a:pt x="100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57"/>
          <p:cNvGrpSpPr/>
          <p:nvPr/>
        </p:nvGrpSpPr>
        <p:grpSpPr>
          <a:xfrm>
            <a:off x="-2142978" y="3778586"/>
            <a:ext cx="258542" cy="365154"/>
            <a:chOff x="-47300587" y="123275"/>
            <a:chExt cx="190975" cy="269725"/>
          </a:xfrm>
        </p:grpSpPr>
        <p:sp>
          <p:nvSpPr>
            <p:cNvPr id="567" name="Google Shape;567;p57"/>
            <p:cNvSpPr/>
            <p:nvPr/>
          </p:nvSpPr>
          <p:spPr>
            <a:xfrm>
              <a:off x="-47300587" y="123275"/>
              <a:ext cx="190975" cy="269725"/>
            </a:xfrm>
            <a:custGeom>
              <a:avLst/>
              <a:gdLst/>
              <a:ahLst/>
              <a:cxnLst/>
              <a:rect l="l" t="t" r="r" b="b"/>
              <a:pathLst>
                <a:path w="7639" h="10789" extrusionOk="0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-47242037" y="188100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-47242037" y="234775"/>
              <a:ext cx="15350" cy="31400"/>
            </a:xfrm>
            <a:custGeom>
              <a:avLst/>
              <a:gdLst/>
              <a:ahLst/>
              <a:cxnLst/>
              <a:rect l="l" t="t" r="r" b="b"/>
              <a:pathLst>
                <a:path w="614" h="1256" extrusionOk="0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-47180012" y="172075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-47180012" y="218050"/>
              <a:ext cx="15350" cy="32100"/>
            </a:xfrm>
            <a:custGeom>
              <a:avLst/>
              <a:gdLst/>
              <a:ahLst/>
              <a:cxnLst/>
              <a:rect l="l" t="t" r="r" b="b"/>
              <a:pathLst>
                <a:path w="614" h="1284" extrusionOk="0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cxnSp>
        <p:nvCxnSpPr>
          <p:cNvPr id="572" name="Google Shape;572;p57"/>
          <p:cNvCxnSpPr/>
          <p:nvPr/>
        </p:nvCxnSpPr>
        <p:spPr>
          <a:xfrm>
            <a:off x="6030025" y="2271396"/>
            <a:ext cx="168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57"/>
          <p:cNvCxnSpPr/>
          <p:nvPr/>
        </p:nvCxnSpPr>
        <p:spPr>
          <a:xfrm>
            <a:off x="6030025" y="2632759"/>
            <a:ext cx="168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57"/>
          <p:cNvCxnSpPr/>
          <p:nvPr/>
        </p:nvCxnSpPr>
        <p:spPr>
          <a:xfrm>
            <a:off x="6030025" y="2936209"/>
            <a:ext cx="168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57"/>
          <p:cNvSpPr txBox="1">
            <a:spLocks noGrp="1"/>
          </p:cNvSpPr>
          <p:nvPr>
            <p:ph type="title"/>
          </p:nvPr>
        </p:nvSpPr>
        <p:spPr>
          <a:xfrm>
            <a:off x="5288400" y="1462120"/>
            <a:ext cx="2628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Age &amp; gender</a:t>
            </a:r>
            <a:endParaRPr sz="2500"/>
          </a:p>
        </p:txBody>
      </p:sp>
      <p:sp>
        <p:nvSpPr>
          <p:cNvPr id="576" name="Google Shape;576;p57"/>
          <p:cNvSpPr/>
          <p:nvPr/>
        </p:nvSpPr>
        <p:spPr>
          <a:xfrm>
            <a:off x="6863311" y="3280333"/>
            <a:ext cx="858368" cy="858247"/>
          </a:xfrm>
          <a:prstGeom prst="blockArc">
            <a:avLst>
              <a:gd name="adj1" fmla="val 10797687"/>
              <a:gd name="adj2" fmla="val 19923209"/>
              <a:gd name="adj3" fmla="val 154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7"/>
          <p:cNvSpPr txBox="1">
            <a:spLocks noGrp="1"/>
          </p:cNvSpPr>
          <p:nvPr>
            <p:ph type="title"/>
          </p:nvPr>
        </p:nvSpPr>
        <p:spPr>
          <a:xfrm>
            <a:off x="1227000" y="1482650"/>
            <a:ext cx="2628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Annual benefits</a:t>
            </a:r>
            <a:endParaRPr sz="2500" dirty="0"/>
          </a:p>
        </p:txBody>
      </p:sp>
      <p:sp>
        <p:nvSpPr>
          <p:cNvPr id="578" name="Google Shape;578;p57"/>
          <p:cNvSpPr txBox="1">
            <a:spLocks noGrp="1"/>
          </p:cNvSpPr>
          <p:nvPr>
            <p:ph type="title"/>
          </p:nvPr>
        </p:nvSpPr>
        <p:spPr>
          <a:xfrm>
            <a:off x="1227000" y="3014625"/>
            <a:ext cx="2628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Workspace tools</a:t>
            </a:r>
            <a:endParaRPr sz="2500" dirty="0"/>
          </a:p>
        </p:txBody>
      </p:sp>
      <p:sp>
        <p:nvSpPr>
          <p:cNvPr id="579" name="Google Shape;579;p57"/>
          <p:cNvSpPr/>
          <p:nvPr/>
        </p:nvSpPr>
        <p:spPr>
          <a:xfrm>
            <a:off x="6030025" y="2206557"/>
            <a:ext cx="1266702" cy="12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7"/>
          <p:cNvSpPr/>
          <p:nvPr/>
        </p:nvSpPr>
        <p:spPr>
          <a:xfrm>
            <a:off x="6032249" y="2589493"/>
            <a:ext cx="761096" cy="81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7"/>
          <p:cNvSpPr/>
          <p:nvPr/>
        </p:nvSpPr>
        <p:spPr>
          <a:xfrm>
            <a:off x="6032240" y="2879357"/>
            <a:ext cx="225900" cy="12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7"/>
          <p:cNvSpPr/>
          <p:nvPr/>
        </p:nvSpPr>
        <p:spPr>
          <a:xfrm flipH="1">
            <a:off x="7122977" y="3541015"/>
            <a:ext cx="337540" cy="332330"/>
          </a:xfrm>
          <a:custGeom>
            <a:avLst/>
            <a:gdLst/>
            <a:ahLst/>
            <a:cxnLst/>
            <a:rect l="l" t="t" r="r" b="b"/>
            <a:pathLst>
              <a:path w="26176" h="25772" extrusionOk="0">
                <a:moveTo>
                  <a:pt x="10083" y="8255"/>
                </a:moveTo>
                <a:cubicBezTo>
                  <a:pt x="14436" y="8255"/>
                  <a:pt x="17932" y="11991"/>
                  <a:pt x="17534" y="16425"/>
                </a:cubicBezTo>
                <a:cubicBezTo>
                  <a:pt x="17221" y="19982"/>
                  <a:pt x="14354" y="22870"/>
                  <a:pt x="10776" y="23184"/>
                </a:cubicBezTo>
                <a:cubicBezTo>
                  <a:pt x="10545" y="23204"/>
                  <a:pt x="10316" y="23215"/>
                  <a:pt x="10089" y="23215"/>
                </a:cubicBezTo>
                <a:cubicBezTo>
                  <a:pt x="5735" y="23215"/>
                  <a:pt x="2239" y="19479"/>
                  <a:pt x="2637" y="15044"/>
                </a:cubicBezTo>
                <a:cubicBezTo>
                  <a:pt x="2951" y="11466"/>
                  <a:pt x="5817" y="8600"/>
                  <a:pt x="9395" y="8286"/>
                </a:cubicBezTo>
                <a:cubicBezTo>
                  <a:pt x="9626" y="8265"/>
                  <a:pt x="9856" y="8255"/>
                  <a:pt x="10083" y="8255"/>
                </a:cubicBezTo>
                <a:close/>
                <a:moveTo>
                  <a:pt x="20317" y="0"/>
                </a:moveTo>
                <a:cubicBezTo>
                  <a:pt x="19522" y="0"/>
                  <a:pt x="18915" y="691"/>
                  <a:pt x="19020" y="1486"/>
                </a:cubicBezTo>
                <a:cubicBezTo>
                  <a:pt x="19125" y="2134"/>
                  <a:pt x="19710" y="2595"/>
                  <a:pt x="20359" y="2595"/>
                </a:cubicBezTo>
                <a:lnTo>
                  <a:pt x="21761" y="2595"/>
                </a:lnTo>
                <a:lnTo>
                  <a:pt x="16425" y="7909"/>
                </a:lnTo>
                <a:cubicBezTo>
                  <a:pt x="14689" y="6508"/>
                  <a:pt x="12492" y="5650"/>
                  <a:pt x="10086" y="5650"/>
                </a:cubicBezTo>
                <a:cubicBezTo>
                  <a:pt x="4541" y="5650"/>
                  <a:pt x="0" y="10169"/>
                  <a:pt x="0" y="15735"/>
                </a:cubicBezTo>
                <a:cubicBezTo>
                  <a:pt x="0" y="20840"/>
                  <a:pt x="3829" y="25067"/>
                  <a:pt x="8767" y="25715"/>
                </a:cubicBezTo>
                <a:cubicBezTo>
                  <a:pt x="9172" y="25757"/>
                  <a:pt x="9597" y="25771"/>
                  <a:pt x="9985" y="25771"/>
                </a:cubicBezTo>
                <a:cubicBezTo>
                  <a:pt x="10760" y="25771"/>
                  <a:pt x="11383" y="25715"/>
                  <a:pt x="11383" y="25715"/>
                </a:cubicBezTo>
                <a:cubicBezTo>
                  <a:pt x="16321" y="25088"/>
                  <a:pt x="20171" y="20840"/>
                  <a:pt x="20171" y="15735"/>
                </a:cubicBezTo>
                <a:cubicBezTo>
                  <a:pt x="20171" y="13517"/>
                  <a:pt x="19438" y="11466"/>
                  <a:pt x="18204" y="9793"/>
                </a:cubicBezTo>
                <a:lnTo>
                  <a:pt x="23602" y="4415"/>
                </a:lnTo>
                <a:lnTo>
                  <a:pt x="23602" y="5524"/>
                </a:lnTo>
                <a:cubicBezTo>
                  <a:pt x="23602" y="6173"/>
                  <a:pt x="24063" y="6759"/>
                  <a:pt x="24690" y="6842"/>
                </a:cubicBezTo>
                <a:cubicBezTo>
                  <a:pt x="24761" y="6853"/>
                  <a:pt x="24830" y="6858"/>
                  <a:pt x="24898" y="6858"/>
                </a:cubicBezTo>
                <a:cubicBezTo>
                  <a:pt x="25617" y="6858"/>
                  <a:pt x="26176" y="6273"/>
                  <a:pt x="26176" y="5566"/>
                </a:cubicBezTo>
                <a:lnTo>
                  <a:pt x="26176" y="900"/>
                </a:lnTo>
                <a:cubicBezTo>
                  <a:pt x="26176" y="398"/>
                  <a:pt x="25778" y="0"/>
                  <a:pt x="252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57"/>
          <p:cNvGrpSpPr/>
          <p:nvPr/>
        </p:nvGrpSpPr>
        <p:grpSpPr>
          <a:xfrm>
            <a:off x="3310193" y="3631543"/>
            <a:ext cx="420796" cy="370732"/>
            <a:chOff x="-3137650" y="2067900"/>
            <a:chExt cx="291450" cy="256775"/>
          </a:xfrm>
        </p:grpSpPr>
        <p:sp>
          <p:nvSpPr>
            <p:cNvPr id="584" name="Google Shape;584;p57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7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7"/>
          <p:cNvGrpSpPr/>
          <p:nvPr/>
        </p:nvGrpSpPr>
        <p:grpSpPr>
          <a:xfrm>
            <a:off x="2658077" y="3606023"/>
            <a:ext cx="420796" cy="421770"/>
            <a:chOff x="-3137650" y="2408950"/>
            <a:chExt cx="291450" cy="292125"/>
          </a:xfrm>
        </p:grpSpPr>
        <p:sp>
          <p:nvSpPr>
            <p:cNvPr id="588" name="Google Shape;588;p57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57"/>
          <p:cNvGrpSpPr/>
          <p:nvPr/>
        </p:nvGrpSpPr>
        <p:grpSpPr>
          <a:xfrm>
            <a:off x="1351608" y="3605951"/>
            <a:ext cx="423033" cy="421914"/>
            <a:chOff x="-5635975" y="2757075"/>
            <a:chExt cx="293000" cy="292225"/>
          </a:xfrm>
        </p:grpSpPr>
        <p:sp>
          <p:nvSpPr>
            <p:cNvPr id="594" name="Google Shape;594;p57"/>
            <p:cNvSpPr/>
            <p:nvPr/>
          </p:nvSpPr>
          <p:spPr>
            <a:xfrm>
              <a:off x="-5635975" y="2757075"/>
              <a:ext cx="293000" cy="292225"/>
            </a:xfrm>
            <a:custGeom>
              <a:avLst/>
              <a:gdLst/>
              <a:ahLst/>
              <a:cxnLst/>
              <a:rect l="l" t="t" r="r" b="b"/>
              <a:pathLst>
                <a:path w="11720" h="11689" extrusionOk="0">
                  <a:moveTo>
                    <a:pt x="10649" y="693"/>
                  </a:moveTo>
                  <a:cubicBezTo>
                    <a:pt x="10838" y="693"/>
                    <a:pt x="10995" y="851"/>
                    <a:pt x="10995" y="1040"/>
                  </a:cubicBezTo>
                  <a:lnTo>
                    <a:pt x="10995" y="7593"/>
                  </a:lnTo>
                  <a:lnTo>
                    <a:pt x="693" y="7593"/>
                  </a:lnTo>
                  <a:lnTo>
                    <a:pt x="693" y="1040"/>
                  </a:lnTo>
                  <a:cubicBezTo>
                    <a:pt x="725" y="851"/>
                    <a:pt x="882" y="693"/>
                    <a:pt x="1040" y="693"/>
                  </a:cubicBezTo>
                  <a:close/>
                  <a:moveTo>
                    <a:pt x="10995" y="8223"/>
                  </a:moveTo>
                  <a:lnTo>
                    <a:pt x="10995" y="8569"/>
                  </a:lnTo>
                  <a:cubicBezTo>
                    <a:pt x="11027" y="8821"/>
                    <a:pt x="10869" y="8916"/>
                    <a:pt x="10680" y="8916"/>
                  </a:cubicBezTo>
                  <a:lnTo>
                    <a:pt x="1040" y="8916"/>
                  </a:lnTo>
                  <a:cubicBezTo>
                    <a:pt x="851" y="8916"/>
                    <a:pt x="693" y="8758"/>
                    <a:pt x="693" y="8569"/>
                  </a:cubicBezTo>
                  <a:lnTo>
                    <a:pt x="693" y="8223"/>
                  </a:lnTo>
                  <a:close/>
                  <a:moveTo>
                    <a:pt x="6679" y="9641"/>
                  </a:moveTo>
                  <a:lnTo>
                    <a:pt x="6994" y="11027"/>
                  </a:lnTo>
                  <a:lnTo>
                    <a:pt x="4694" y="11027"/>
                  </a:lnTo>
                  <a:lnTo>
                    <a:pt x="5009" y="9641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8569"/>
                  </a:lnTo>
                  <a:cubicBezTo>
                    <a:pt x="0" y="9137"/>
                    <a:pt x="473" y="9609"/>
                    <a:pt x="1040" y="9609"/>
                  </a:cubicBezTo>
                  <a:lnTo>
                    <a:pt x="4316" y="9609"/>
                  </a:lnTo>
                  <a:lnTo>
                    <a:pt x="4001" y="10964"/>
                  </a:lnTo>
                  <a:lnTo>
                    <a:pt x="3087" y="10964"/>
                  </a:lnTo>
                  <a:cubicBezTo>
                    <a:pt x="2898" y="10964"/>
                    <a:pt x="2741" y="11121"/>
                    <a:pt x="2741" y="11342"/>
                  </a:cubicBezTo>
                  <a:cubicBezTo>
                    <a:pt x="2741" y="11531"/>
                    <a:pt x="2898" y="11688"/>
                    <a:pt x="3087" y="11688"/>
                  </a:cubicBezTo>
                  <a:lnTo>
                    <a:pt x="8569" y="11688"/>
                  </a:lnTo>
                  <a:cubicBezTo>
                    <a:pt x="8758" y="11688"/>
                    <a:pt x="8916" y="11531"/>
                    <a:pt x="8916" y="11342"/>
                  </a:cubicBezTo>
                  <a:cubicBezTo>
                    <a:pt x="8916" y="11121"/>
                    <a:pt x="8758" y="10964"/>
                    <a:pt x="8569" y="10964"/>
                  </a:cubicBezTo>
                  <a:lnTo>
                    <a:pt x="7656" y="10964"/>
                  </a:lnTo>
                  <a:lnTo>
                    <a:pt x="7341" y="9609"/>
                  </a:lnTo>
                  <a:lnTo>
                    <a:pt x="10649" y="9609"/>
                  </a:lnTo>
                  <a:cubicBezTo>
                    <a:pt x="11216" y="9609"/>
                    <a:pt x="11688" y="9137"/>
                    <a:pt x="11688" y="8569"/>
                  </a:cubicBezTo>
                  <a:lnTo>
                    <a:pt x="11688" y="1008"/>
                  </a:lnTo>
                  <a:cubicBezTo>
                    <a:pt x="11720" y="473"/>
                    <a:pt x="11247" y="0"/>
                    <a:pt x="10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-5584800" y="2790150"/>
              <a:ext cx="189850" cy="138050"/>
            </a:xfrm>
            <a:custGeom>
              <a:avLst/>
              <a:gdLst/>
              <a:ahLst/>
              <a:cxnLst/>
              <a:rect l="l" t="t" r="r" b="b"/>
              <a:pathLst>
                <a:path w="7594" h="5522" extrusionOk="0">
                  <a:moveTo>
                    <a:pt x="2994" y="725"/>
                  </a:moveTo>
                  <a:lnTo>
                    <a:pt x="2332" y="1387"/>
                  </a:lnTo>
                  <a:lnTo>
                    <a:pt x="1230" y="1387"/>
                  </a:lnTo>
                  <a:lnTo>
                    <a:pt x="1891" y="725"/>
                  </a:lnTo>
                  <a:close/>
                  <a:moveTo>
                    <a:pt x="3781" y="882"/>
                  </a:moveTo>
                  <a:lnTo>
                    <a:pt x="4349" y="1418"/>
                  </a:lnTo>
                  <a:lnTo>
                    <a:pt x="3246" y="1418"/>
                  </a:lnTo>
                  <a:lnTo>
                    <a:pt x="3781" y="882"/>
                  </a:lnTo>
                  <a:close/>
                  <a:moveTo>
                    <a:pt x="5735" y="756"/>
                  </a:moveTo>
                  <a:lnTo>
                    <a:pt x="6396" y="1418"/>
                  </a:lnTo>
                  <a:lnTo>
                    <a:pt x="5294" y="1418"/>
                  </a:lnTo>
                  <a:lnTo>
                    <a:pt x="4632" y="756"/>
                  </a:lnTo>
                  <a:close/>
                  <a:moveTo>
                    <a:pt x="2175" y="2080"/>
                  </a:moveTo>
                  <a:lnTo>
                    <a:pt x="2868" y="3749"/>
                  </a:lnTo>
                  <a:lnTo>
                    <a:pt x="1198" y="2080"/>
                  </a:lnTo>
                  <a:close/>
                  <a:moveTo>
                    <a:pt x="6396" y="2080"/>
                  </a:moveTo>
                  <a:lnTo>
                    <a:pt x="4727" y="3749"/>
                  </a:lnTo>
                  <a:lnTo>
                    <a:pt x="5420" y="2080"/>
                  </a:lnTo>
                  <a:close/>
                  <a:moveTo>
                    <a:pt x="4664" y="2080"/>
                  </a:moveTo>
                  <a:lnTo>
                    <a:pt x="3781" y="4253"/>
                  </a:lnTo>
                  <a:lnTo>
                    <a:pt x="2931" y="2080"/>
                  </a:lnTo>
                  <a:close/>
                  <a:moveTo>
                    <a:pt x="1734" y="0"/>
                  </a:moveTo>
                  <a:cubicBezTo>
                    <a:pt x="1671" y="0"/>
                    <a:pt x="1545" y="32"/>
                    <a:pt x="1513" y="126"/>
                  </a:cubicBezTo>
                  <a:lnTo>
                    <a:pt x="127" y="1513"/>
                  </a:lnTo>
                  <a:cubicBezTo>
                    <a:pt x="1" y="1670"/>
                    <a:pt x="1" y="1859"/>
                    <a:pt x="127" y="2017"/>
                  </a:cubicBezTo>
                  <a:lnTo>
                    <a:pt x="3561" y="5451"/>
                  </a:lnTo>
                  <a:cubicBezTo>
                    <a:pt x="3624" y="5498"/>
                    <a:pt x="3711" y="5522"/>
                    <a:pt x="3797" y="5522"/>
                  </a:cubicBezTo>
                  <a:cubicBezTo>
                    <a:pt x="3884" y="5522"/>
                    <a:pt x="3970" y="5498"/>
                    <a:pt x="4033" y="5451"/>
                  </a:cubicBezTo>
                  <a:lnTo>
                    <a:pt x="7468" y="2017"/>
                  </a:lnTo>
                  <a:cubicBezTo>
                    <a:pt x="7594" y="1891"/>
                    <a:pt x="7594" y="1702"/>
                    <a:pt x="7499" y="1544"/>
                  </a:cubicBezTo>
                  <a:lnTo>
                    <a:pt x="7468" y="1513"/>
                  </a:lnTo>
                  <a:lnTo>
                    <a:pt x="6081" y="126"/>
                  </a:lnTo>
                  <a:cubicBezTo>
                    <a:pt x="6018" y="32"/>
                    <a:pt x="5924" y="0"/>
                    <a:pt x="5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7"/>
          <p:cNvGrpSpPr/>
          <p:nvPr/>
        </p:nvGrpSpPr>
        <p:grpSpPr>
          <a:xfrm>
            <a:off x="2005962" y="3605951"/>
            <a:ext cx="420796" cy="421914"/>
            <a:chOff x="-1700225" y="2768875"/>
            <a:chExt cx="291450" cy="292225"/>
          </a:xfrm>
        </p:grpSpPr>
        <p:sp>
          <p:nvSpPr>
            <p:cNvPr id="597" name="Google Shape;597;p57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 idx="9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vs. solution</a:t>
            </a:r>
            <a:endParaRPr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7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4723493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model &amp; team</a:t>
            </a:r>
            <a:endParaRPr dirty="0"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3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4"/>
          </p:nvPr>
        </p:nvSpPr>
        <p:spPr>
          <a:xfrm>
            <a:off x="2323438" y="3113910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idx="5"/>
          </p:nvPr>
        </p:nvSpPr>
        <p:spPr>
          <a:xfrm>
            <a:off x="5255843" y="3113910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15"/>
          </p:nvPr>
        </p:nvSpPr>
        <p:spPr>
          <a:xfrm>
            <a:off x="1791088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>
            <a:spLocks noGrp="1"/>
          </p:cNvSpPr>
          <p:nvPr>
            <p:ph type="title"/>
          </p:nvPr>
        </p:nvSpPr>
        <p:spPr>
          <a:xfrm>
            <a:off x="722376" y="542925"/>
            <a:ext cx="77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competitors</a:t>
            </a:r>
            <a:endParaRPr/>
          </a:p>
        </p:txBody>
      </p:sp>
      <p:sp>
        <p:nvSpPr>
          <p:cNvPr id="608" name="Google Shape;608;p58"/>
          <p:cNvSpPr txBox="1">
            <a:spLocks noGrp="1"/>
          </p:cNvSpPr>
          <p:nvPr>
            <p:ph type="subTitle" idx="1"/>
          </p:nvPr>
        </p:nvSpPr>
        <p:spPr>
          <a:xfrm>
            <a:off x="1487123" y="1434599"/>
            <a:ext cx="213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Amazon</a:t>
            </a:r>
            <a:endParaRPr dirty="0"/>
          </a:p>
        </p:txBody>
      </p:sp>
      <p:sp>
        <p:nvSpPr>
          <p:cNvPr id="609" name="Google Shape;609;p58"/>
          <p:cNvSpPr txBox="1">
            <a:spLocks noGrp="1"/>
          </p:cNvSpPr>
          <p:nvPr>
            <p:ph type="subTitle" idx="2"/>
          </p:nvPr>
        </p:nvSpPr>
        <p:spPr>
          <a:xfrm>
            <a:off x="1582443" y="3170874"/>
            <a:ext cx="213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E-bay</a:t>
            </a:r>
            <a:endParaRPr dirty="0"/>
          </a:p>
        </p:txBody>
      </p:sp>
      <p:sp>
        <p:nvSpPr>
          <p:cNvPr id="610" name="Google Shape;610;p58"/>
          <p:cNvSpPr txBox="1">
            <a:spLocks noGrp="1"/>
          </p:cNvSpPr>
          <p:nvPr>
            <p:ph type="subTitle" idx="3"/>
          </p:nvPr>
        </p:nvSpPr>
        <p:spPr>
          <a:xfrm>
            <a:off x="1347945" y="1877833"/>
            <a:ext cx="28788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is one of the biggest </a:t>
            </a:r>
            <a:r>
              <a:rPr lang="en-US" dirty="0" smtClean="0"/>
              <a:t>e-commerce </a:t>
            </a:r>
            <a:r>
              <a:rPr lang="en-US" dirty="0"/>
              <a:t>platform, we could use switch back strategy, value chain to disruptive.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58"/>
          <p:cNvSpPr txBox="1">
            <a:spLocks noGrp="1"/>
          </p:cNvSpPr>
          <p:nvPr>
            <p:ph type="subTitle" idx="4"/>
          </p:nvPr>
        </p:nvSpPr>
        <p:spPr>
          <a:xfrm>
            <a:off x="1566216" y="3637312"/>
            <a:ext cx="28788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Amazon is one of the biggest </a:t>
            </a:r>
            <a:r>
              <a:rPr lang="en-US" dirty="0" smtClean="0"/>
              <a:t>e-commerce </a:t>
            </a:r>
            <a:r>
              <a:rPr lang="en-US" dirty="0"/>
              <a:t>platform, we could use disruptive strategy</a:t>
            </a:r>
          </a:p>
        </p:txBody>
      </p:sp>
      <p:grpSp>
        <p:nvGrpSpPr>
          <p:cNvPr id="612" name="Google Shape;612;p58"/>
          <p:cNvGrpSpPr/>
          <p:nvPr/>
        </p:nvGrpSpPr>
        <p:grpSpPr>
          <a:xfrm>
            <a:off x="723889" y="1667786"/>
            <a:ext cx="504811" cy="504811"/>
            <a:chOff x="1266825" y="1046475"/>
            <a:chExt cx="781200" cy="781200"/>
          </a:xfrm>
        </p:grpSpPr>
        <p:sp>
          <p:nvSpPr>
            <p:cNvPr id="613" name="Google Shape;613;p58"/>
            <p:cNvSpPr/>
            <p:nvPr/>
          </p:nvSpPr>
          <p:spPr>
            <a:xfrm>
              <a:off x="1332375" y="1046475"/>
              <a:ext cx="650100" cy="650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1266825" y="1046475"/>
              <a:ext cx="781200" cy="7812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1418175" y="1046475"/>
              <a:ext cx="478500" cy="478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1494375" y="1046475"/>
              <a:ext cx="326100" cy="32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7" name="Google Shape;617;p58"/>
          <p:cNvPicPr preferRelativeResize="0"/>
          <p:nvPr/>
        </p:nvPicPr>
        <p:blipFill rotWithShape="1">
          <a:blip r:embed="rId3">
            <a:alphaModFix/>
          </a:blip>
          <a:srcRect l="10586" r="8664" b="12319"/>
          <a:stretch/>
        </p:blipFill>
        <p:spPr>
          <a:xfrm>
            <a:off x="4963025" y="1578850"/>
            <a:ext cx="4181100" cy="2583600"/>
          </a:xfrm>
          <a:prstGeom prst="snip1Rect">
            <a:avLst>
              <a:gd name="adj" fmla="val 28761"/>
            </a:avLst>
          </a:prstGeom>
          <a:noFill/>
          <a:ln>
            <a:noFill/>
          </a:ln>
        </p:spPr>
      </p:pic>
      <p:grpSp>
        <p:nvGrpSpPr>
          <p:cNvPr id="618" name="Google Shape;618;p58"/>
          <p:cNvGrpSpPr/>
          <p:nvPr/>
        </p:nvGrpSpPr>
        <p:grpSpPr>
          <a:xfrm>
            <a:off x="723898" y="3404063"/>
            <a:ext cx="695447" cy="504829"/>
            <a:chOff x="828249" y="2118126"/>
            <a:chExt cx="695447" cy="504829"/>
          </a:xfrm>
        </p:grpSpPr>
        <p:sp>
          <p:nvSpPr>
            <p:cNvPr id="619" name="Google Shape;619;p58"/>
            <p:cNvSpPr/>
            <p:nvPr/>
          </p:nvSpPr>
          <p:spPr>
            <a:xfrm rot="-1800859">
              <a:off x="859106" y="2223761"/>
              <a:ext cx="490588" cy="25522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0" name="Google Shape;620;p58"/>
            <p:cNvCxnSpPr/>
            <p:nvPr/>
          </p:nvCxnSpPr>
          <p:spPr>
            <a:xfrm rot="-1796927">
              <a:off x="850641" y="2336112"/>
              <a:ext cx="104562" cy="10456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58"/>
            <p:cNvCxnSpPr/>
            <p:nvPr/>
          </p:nvCxnSpPr>
          <p:spPr>
            <a:xfrm rot="-1796927">
              <a:off x="1400015" y="2306046"/>
              <a:ext cx="104562" cy="10456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58"/>
            <p:cNvSpPr/>
            <p:nvPr/>
          </p:nvSpPr>
          <p:spPr>
            <a:xfrm rot="-1800859">
              <a:off x="1002150" y="2262090"/>
              <a:ext cx="490588" cy="25522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title"/>
          </p:nvPr>
        </p:nvSpPr>
        <p:spPr>
          <a:xfrm>
            <a:off x="2463199" y="489146"/>
            <a:ext cx="42132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628" name="Google Shape;628;p59"/>
          <p:cNvSpPr txBox="1">
            <a:spLocks noGrp="1"/>
          </p:cNvSpPr>
          <p:nvPr>
            <p:ph type="subTitle" idx="1"/>
          </p:nvPr>
        </p:nvSpPr>
        <p:spPr>
          <a:xfrm>
            <a:off x="767525" y="35096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marketing using </a:t>
            </a:r>
            <a:r>
              <a:rPr lang="en-US" dirty="0" smtClean="0"/>
              <a:t>Instagram </a:t>
            </a:r>
            <a:r>
              <a:rPr lang="en-US" dirty="0"/>
              <a:t>and </a:t>
            </a:r>
            <a:r>
              <a:rPr lang="en-US" altLang="zh-CN" dirty="0"/>
              <a:t>F</a:t>
            </a:r>
            <a:r>
              <a:rPr lang="en-US" dirty="0" smtClean="0"/>
              <a:t>acebook</a:t>
            </a:r>
            <a:endParaRPr dirty="0"/>
          </a:p>
        </p:txBody>
      </p:sp>
      <p:sp>
        <p:nvSpPr>
          <p:cNvPr id="629" name="Google Shape;629;p59"/>
          <p:cNvSpPr txBox="1">
            <a:spLocks noGrp="1"/>
          </p:cNvSpPr>
          <p:nvPr>
            <p:ph type="subTitle" idx="2"/>
          </p:nvPr>
        </p:nvSpPr>
        <p:spPr>
          <a:xfrm>
            <a:off x="2698062" y="3646234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Generate link every time so user can list item to other platform</a:t>
            </a:r>
            <a:r>
              <a:rPr lang="en-US" dirty="0" smtClean="0">
                <a:solidFill>
                  <a:schemeClr val="dk2"/>
                </a:solidFill>
              </a:rPr>
              <a:t>. The net CLV will be 170 per month.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30" name="Google Shape;630;p59"/>
          <p:cNvSpPr txBox="1">
            <a:spLocks noGrp="1"/>
          </p:cNvSpPr>
          <p:nvPr>
            <p:ph type="subTitle" idx="3"/>
          </p:nvPr>
        </p:nvSpPr>
        <p:spPr>
          <a:xfrm>
            <a:off x="4628600" y="35061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Both have </a:t>
            </a:r>
            <a:r>
              <a:rPr lang="en-US" dirty="0"/>
              <a:t>2B and 2C product</a:t>
            </a:r>
            <a:r>
              <a:rPr lang="en-US" dirty="0" smtClean="0"/>
              <a:t>. Revenue projection will be $37740 in 2022 per region.</a:t>
            </a:r>
            <a:endParaRPr dirty="0"/>
          </a:p>
        </p:txBody>
      </p:sp>
      <p:sp>
        <p:nvSpPr>
          <p:cNvPr id="631" name="Google Shape;631;p59"/>
          <p:cNvSpPr txBox="1">
            <a:spLocks noGrp="1"/>
          </p:cNvSpPr>
          <p:nvPr>
            <p:ph type="subTitle" idx="4"/>
          </p:nvPr>
        </p:nvSpPr>
        <p:spPr>
          <a:xfrm>
            <a:off x="6563412" y="35064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Patent for our app, brand, UI and database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59"/>
          <p:cNvSpPr txBox="1">
            <a:spLocks noGrp="1"/>
          </p:cNvSpPr>
          <p:nvPr>
            <p:ph type="subTitle" idx="5"/>
          </p:nvPr>
        </p:nvSpPr>
        <p:spPr>
          <a:xfrm>
            <a:off x="767375" y="30994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633" name="Google Shape;633;p59"/>
          <p:cNvSpPr txBox="1">
            <a:spLocks noGrp="1"/>
          </p:cNvSpPr>
          <p:nvPr>
            <p:ph type="subTitle" idx="6"/>
          </p:nvPr>
        </p:nvSpPr>
        <p:spPr>
          <a:xfrm>
            <a:off x="2698062" y="30994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</a:t>
            </a:r>
            <a:r>
              <a:rPr lang="en" dirty="0" smtClean="0"/>
              <a:t>Acquisition</a:t>
            </a:r>
            <a:endParaRPr dirty="0"/>
          </a:p>
        </p:txBody>
      </p:sp>
      <p:sp>
        <p:nvSpPr>
          <p:cNvPr id="634" name="Google Shape;634;p59"/>
          <p:cNvSpPr txBox="1">
            <a:spLocks noGrp="1"/>
          </p:cNvSpPr>
          <p:nvPr>
            <p:ph type="subTitle" idx="7"/>
          </p:nvPr>
        </p:nvSpPr>
        <p:spPr>
          <a:xfrm>
            <a:off x="4628600" y="30994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Assessment</a:t>
            </a:r>
            <a:endParaRPr dirty="0"/>
          </a:p>
        </p:txBody>
      </p:sp>
      <p:sp>
        <p:nvSpPr>
          <p:cNvPr id="635" name="Google Shape;635;p59"/>
          <p:cNvSpPr txBox="1">
            <a:spLocks noGrp="1"/>
          </p:cNvSpPr>
          <p:nvPr>
            <p:ph type="subTitle" idx="8"/>
          </p:nvPr>
        </p:nvSpPr>
        <p:spPr>
          <a:xfrm>
            <a:off x="6559137" y="30991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36" name="Google Shape;636;p59"/>
          <p:cNvSpPr/>
          <p:nvPr/>
        </p:nvSpPr>
        <p:spPr>
          <a:xfrm rot="-5400000">
            <a:off x="1435300" y="2525300"/>
            <a:ext cx="477600" cy="28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9"/>
          <p:cNvSpPr/>
          <p:nvPr/>
        </p:nvSpPr>
        <p:spPr>
          <a:xfrm rot="-5400000">
            <a:off x="2870550" y="2030000"/>
            <a:ext cx="14682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9"/>
          <p:cNvSpPr/>
          <p:nvPr/>
        </p:nvSpPr>
        <p:spPr>
          <a:xfrm rot="-5400000">
            <a:off x="5144000" y="2372900"/>
            <a:ext cx="782400" cy="28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9"/>
          <p:cNvSpPr/>
          <p:nvPr/>
        </p:nvSpPr>
        <p:spPr>
          <a:xfrm rot="-5400000">
            <a:off x="6862200" y="2156300"/>
            <a:ext cx="1215600" cy="2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2"/>
          <p:cNvSpPr txBox="1">
            <a:spLocks noGrp="1"/>
          </p:cNvSpPr>
          <p:nvPr>
            <p:ph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investment</a:t>
            </a:r>
            <a:endParaRPr/>
          </a:p>
        </p:txBody>
      </p:sp>
      <p:sp>
        <p:nvSpPr>
          <p:cNvPr id="668" name="Google Shape;668;p62"/>
          <p:cNvSpPr txBox="1"/>
          <p:nvPr/>
        </p:nvSpPr>
        <p:spPr>
          <a:xfrm>
            <a:off x="5995838" y="3563157"/>
            <a:ext cx="22206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Please invest </a:t>
            </a:r>
            <a:r>
              <a:rPr lang="en-US" sz="1200" dirty="0" smtClean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us</a:t>
            </a: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69" name="Google Shape;669;p62"/>
          <p:cNvSpPr txBox="1"/>
          <p:nvPr/>
        </p:nvSpPr>
        <p:spPr>
          <a:xfrm>
            <a:off x="6209450" y="2047216"/>
            <a:ext cx="1793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2021 Year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title" idx="4294967295"/>
          </p:nvPr>
        </p:nvSpPr>
        <p:spPr>
          <a:xfrm>
            <a:off x="6407138" y="1649516"/>
            <a:ext cx="1398000" cy="3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 dirty="0"/>
              <a:t>0</a:t>
            </a:r>
            <a:endParaRPr sz="2100" b="0" dirty="0"/>
          </a:p>
        </p:txBody>
      </p:sp>
      <p:sp>
        <p:nvSpPr>
          <p:cNvPr id="671" name="Google Shape;671;p62"/>
          <p:cNvSpPr txBox="1"/>
          <p:nvPr/>
        </p:nvSpPr>
        <p:spPr>
          <a:xfrm>
            <a:off x="6209438" y="2876893"/>
            <a:ext cx="1793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2020 Year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 idx="4294967295"/>
          </p:nvPr>
        </p:nvSpPr>
        <p:spPr>
          <a:xfrm>
            <a:off x="6407138" y="2479194"/>
            <a:ext cx="1398000" cy="3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 dirty="0"/>
              <a:t>$10000</a:t>
            </a:r>
            <a:endParaRPr sz="2100" b="0" dirty="0"/>
          </a:p>
        </p:txBody>
      </p:sp>
      <p:sp>
        <p:nvSpPr>
          <p:cNvPr id="673" name="Google Shape;673;p62"/>
          <p:cNvSpPr/>
          <p:nvPr/>
        </p:nvSpPr>
        <p:spPr>
          <a:xfrm>
            <a:off x="6275800" y="1730504"/>
            <a:ext cx="183000" cy="183000"/>
          </a:xfrm>
          <a:prstGeom prst="ellipse">
            <a:avLst/>
          </a:prstGeom>
          <a:solidFill>
            <a:srgbClr val="8896B8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2"/>
          <p:cNvSpPr/>
          <p:nvPr/>
        </p:nvSpPr>
        <p:spPr>
          <a:xfrm>
            <a:off x="6275800" y="2584044"/>
            <a:ext cx="183000" cy="183000"/>
          </a:xfrm>
          <a:prstGeom prst="ellipse">
            <a:avLst/>
          </a:prstGeom>
          <a:solidFill>
            <a:srgbClr val="2D2F5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5" name="Google Shape;675;p6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94" y="1649525"/>
            <a:ext cx="4238328" cy="26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3"/>
          <p:cNvSpPr txBox="1">
            <a:spLocks noGrp="1"/>
          </p:cNvSpPr>
          <p:nvPr>
            <p:ph type="subTitle" idx="4"/>
          </p:nvPr>
        </p:nvSpPr>
        <p:spPr>
          <a:xfrm>
            <a:off x="5698050" y="2060996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M.S in Data Science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M.S in Business Analytics</a:t>
            </a:r>
            <a:endParaRPr dirty="0"/>
          </a:p>
        </p:txBody>
      </p:sp>
      <p:sp>
        <p:nvSpPr>
          <p:cNvPr id="682" name="Google Shape;682;p63"/>
          <p:cNvSpPr txBox="1">
            <a:spLocks noGrp="1"/>
          </p:cNvSpPr>
          <p:nvPr>
            <p:ph type="subTitle" idx="6"/>
          </p:nvPr>
        </p:nvSpPr>
        <p:spPr>
          <a:xfrm>
            <a:off x="5698050" y="2907789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AKA Iron Man</a:t>
            </a:r>
            <a:endParaRPr dirty="0"/>
          </a:p>
        </p:txBody>
      </p:sp>
      <p:sp>
        <p:nvSpPr>
          <p:cNvPr id="683" name="Google Shape;683;p63"/>
          <p:cNvSpPr txBox="1">
            <a:spLocks noGrp="1"/>
          </p:cNvSpPr>
          <p:nvPr>
            <p:ph type="title"/>
          </p:nvPr>
        </p:nvSpPr>
        <p:spPr>
          <a:xfrm>
            <a:off x="723903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84" name="Google Shape;684;p63"/>
          <p:cNvSpPr txBox="1">
            <a:spLocks noGrp="1"/>
          </p:cNvSpPr>
          <p:nvPr>
            <p:ph type="subTitle" idx="1"/>
          </p:nvPr>
        </p:nvSpPr>
        <p:spPr>
          <a:xfrm>
            <a:off x="5698050" y="1731130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Chenghao</a:t>
            </a:r>
            <a:r>
              <a:rPr lang="en-US" dirty="0"/>
              <a:t> Wu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85" name="Google Shape;685;p63"/>
          <p:cNvSpPr txBox="1">
            <a:spLocks noGrp="1"/>
          </p:cNvSpPr>
          <p:nvPr>
            <p:ph type="subTitle" idx="2"/>
          </p:nvPr>
        </p:nvSpPr>
        <p:spPr>
          <a:xfrm>
            <a:off x="5698050" y="2577923"/>
            <a:ext cx="2741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Tony Stark</a:t>
            </a:r>
            <a:endParaRPr dirty="0"/>
          </a:p>
        </p:txBody>
      </p:sp>
      <p:pic>
        <p:nvPicPr>
          <p:cNvPr id="687" name="Google Shape;687;p63"/>
          <p:cNvPicPr preferRelativeResize="0"/>
          <p:nvPr/>
        </p:nvPicPr>
        <p:blipFill rotWithShape="1">
          <a:blip r:embed="rId3">
            <a:alphaModFix/>
          </a:blip>
          <a:srcRect r="31266" b="8357"/>
          <a:stretch/>
        </p:blipFill>
        <p:spPr>
          <a:xfrm>
            <a:off x="20550" y="1297225"/>
            <a:ext cx="4405800" cy="3303300"/>
          </a:xfrm>
          <a:prstGeom prst="snip1Rect">
            <a:avLst>
              <a:gd name="adj" fmla="val 692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>
            <a:spLocks noGrp="1"/>
          </p:cNvSpPr>
          <p:nvPr>
            <p:ph type="title"/>
          </p:nvPr>
        </p:nvSpPr>
        <p:spPr>
          <a:xfrm>
            <a:off x="2638500" y="768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11" name="Google Shape;711;p65"/>
          <p:cNvSpPr txBox="1">
            <a:spLocks noGrp="1"/>
          </p:cNvSpPr>
          <p:nvPr>
            <p:ph type="subTitle" idx="1"/>
          </p:nvPr>
        </p:nvSpPr>
        <p:spPr>
          <a:xfrm>
            <a:off x="2638500" y="1981488"/>
            <a:ext cx="38670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 </a:t>
            </a:r>
            <a:endParaRPr lang="en" dirty="0">
              <a:uFill>
                <a:noFill/>
              </a:u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uFill>
                  <a:noFill/>
                </a:uFill>
                <a:hlinkClick r:id="rId3"/>
              </a:rPr>
              <a:t>cwu137@</a:t>
            </a:r>
            <a:r>
              <a:rPr lang="en" dirty="0">
                <a:uFill>
                  <a:noFill/>
                </a:uFill>
              </a:rPr>
              <a:t>syr.edu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+1 315 289 0209</a:t>
            </a:r>
            <a:br>
              <a:rPr lang="en" dirty="0"/>
            </a:br>
            <a:r>
              <a:rPr lang="en" dirty="0" err="1"/>
              <a:t>chenghaowu.com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2" name="Google Shape;712;p65"/>
          <p:cNvSpPr/>
          <p:nvPr/>
        </p:nvSpPr>
        <p:spPr>
          <a:xfrm>
            <a:off x="3874654" y="1541178"/>
            <a:ext cx="339244" cy="33924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65"/>
          <p:cNvGrpSpPr/>
          <p:nvPr/>
        </p:nvGrpSpPr>
        <p:grpSpPr>
          <a:xfrm>
            <a:off x="4402356" y="1541155"/>
            <a:ext cx="339283" cy="339291"/>
            <a:chOff x="812101" y="2571761"/>
            <a:chExt cx="417066" cy="417024"/>
          </a:xfrm>
        </p:grpSpPr>
        <p:sp>
          <p:nvSpPr>
            <p:cNvPr id="714" name="Google Shape;714;p65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5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5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65"/>
          <p:cNvGrpSpPr/>
          <p:nvPr/>
        </p:nvGrpSpPr>
        <p:grpSpPr>
          <a:xfrm>
            <a:off x="4930097" y="1541155"/>
            <a:ext cx="339249" cy="339291"/>
            <a:chOff x="1323129" y="2571761"/>
            <a:chExt cx="417024" cy="417024"/>
          </a:xfrm>
        </p:grpSpPr>
        <p:sp>
          <p:nvSpPr>
            <p:cNvPr id="719" name="Google Shape;719;p65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5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88F2F01-A404-D74C-80FB-29CBFF76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043" y="2946889"/>
            <a:ext cx="3305282" cy="1851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723900" y="1693750"/>
            <a:ext cx="2850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723900" y="2300450"/>
            <a:ext cx="28509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Nowadays, e-commerce</a:t>
            </a:r>
            <a:r>
              <a:rPr lang="zh-CN" altLang="en-US" dirty="0"/>
              <a:t> </a:t>
            </a:r>
            <a:r>
              <a:rPr lang="en-US" altLang="zh-CN" dirty="0"/>
              <a:t>has paved</a:t>
            </a:r>
            <a:r>
              <a:rPr lang="zh-CN" altLang="en-US" dirty="0"/>
              <a:t> </a:t>
            </a:r>
            <a:r>
              <a:rPr lang="en-US" altLang="zh-CN" dirty="0"/>
              <a:t>every aspect of our life. Life got easier, but things get complicated.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87A09-EAE7-164F-B235-82A08ACE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19" y="1652186"/>
            <a:ext cx="3925454" cy="2430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485800" y="134795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company</a:t>
            </a:r>
            <a:endParaRPr dirty="0"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1055031" y="3251715"/>
            <a:ext cx="30288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 Group</a:t>
            </a:r>
            <a:endParaRPr sz="2800" b="0" u="none"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1"/>
          </p:nvPr>
        </p:nvSpPr>
        <p:spPr>
          <a:xfrm>
            <a:off x="4572000" y="1997950"/>
            <a:ext cx="3848100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 Group is a company dedicating to provide IT solutions for modern society’s pain points using data and AI technology. Our products </a:t>
            </a:r>
            <a:r>
              <a:rPr lang="en-US" altLang="zh-CN" dirty="0" smtClean="0"/>
              <a:t>are </a:t>
            </a:r>
            <a:r>
              <a:rPr lang="en-US" dirty="0" smtClean="0"/>
              <a:t>mainly </a:t>
            </a:r>
            <a:r>
              <a:rPr lang="en-US" dirty="0"/>
              <a:t>focusing on e-commerce, finance and  engineering industry.  Today we will introduce one of our products ---- CUT.   </a:t>
            </a:r>
            <a:endParaRPr dirty="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8FFF7-031A-A041-A3E2-EF8E7C10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28" y="1477240"/>
            <a:ext cx="1671205" cy="1671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723900" y="1702100"/>
            <a:ext cx="3068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</a:t>
            </a:r>
            <a:endParaRPr b="0" u="none"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"/>
          </p:nvPr>
        </p:nvSpPr>
        <p:spPr>
          <a:xfrm>
            <a:off x="723900" y="2266300"/>
            <a:ext cx="3068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college students always purchase things they don’t need. Meanwhile, when moving out from their apartment, their pre-owned goods always are given away for  </a:t>
            </a:r>
            <a:r>
              <a:rPr lang="en-US" dirty="0" smtClean="0"/>
              <a:t>free,  </a:t>
            </a:r>
            <a:r>
              <a:rPr lang="en-US" dirty="0"/>
              <a:t>which </a:t>
            </a:r>
            <a:r>
              <a:rPr lang="en-US" dirty="0" smtClean="0"/>
              <a:t>will result </a:t>
            </a:r>
            <a:r>
              <a:rPr lang="en-US" dirty="0"/>
              <a:t>in their financial loss.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6FF05-1F66-9943-BE02-3D7F6E26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28" y="1169255"/>
            <a:ext cx="3454977" cy="2706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7BFC3-0089-C44D-BB82-89AB34D3E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52" y="1169255"/>
            <a:ext cx="2518911" cy="2706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1222425" y="2094504"/>
            <a:ext cx="2676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</a:t>
            </a:r>
            <a:endParaRPr dirty="0"/>
          </a:p>
        </p:txBody>
      </p:sp>
      <p:sp>
        <p:nvSpPr>
          <p:cNvPr id="301" name="Google Shape;301;p42"/>
          <p:cNvSpPr txBox="1">
            <a:spLocks noGrp="1"/>
          </p:cNvSpPr>
          <p:nvPr>
            <p:ph type="title" idx="2"/>
          </p:nvPr>
        </p:nvSpPr>
        <p:spPr>
          <a:xfrm>
            <a:off x="5245275" y="2094504"/>
            <a:ext cx="2676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subTitle" idx="1"/>
          </p:nvPr>
        </p:nvSpPr>
        <p:spPr>
          <a:xfrm>
            <a:off x="5245275" y="2640468"/>
            <a:ext cx="2813452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Simply upload </a:t>
            </a:r>
            <a:r>
              <a:rPr lang="en-US" dirty="0"/>
              <a:t>the</a:t>
            </a:r>
            <a:r>
              <a:rPr lang="en" dirty="0"/>
              <a:t> </a:t>
            </a:r>
            <a:r>
              <a:rPr lang="en-US" dirty="0"/>
              <a:t>pics</a:t>
            </a:r>
            <a:r>
              <a:rPr lang="en" dirty="0"/>
              <a:t> </a:t>
            </a:r>
            <a:r>
              <a:rPr lang="en-US" dirty="0"/>
              <a:t>and</a:t>
            </a:r>
            <a:r>
              <a:rPr lang="en" dirty="0"/>
              <a:t> </a:t>
            </a:r>
            <a:r>
              <a:rPr lang="en-US" dirty="0"/>
              <a:t>enter</a:t>
            </a:r>
            <a:r>
              <a:rPr lang="en" dirty="0"/>
              <a:t> </a:t>
            </a:r>
            <a:r>
              <a:rPr lang="en-US" dirty="0"/>
              <a:t>the price, we will find buyers for you quickly. Then you can give the item to your buyer personally or we deliver it for you.  NO needs for shipping!</a:t>
            </a:r>
            <a:endParaRPr dirty="0"/>
          </a:p>
        </p:txBody>
      </p:sp>
      <p:sp>
        <p:nvSpPr>
          <p:cNvPr id="303" name="Google Shape;303;p42"/>
          <p:cNvSpPr txBox="1">
            <a:spLocks noGrp="1"/>
          </p:cNvSpPr>
          <p:nvPr>
            <p:ph type="subTitle" idx="3"/>
          </p:nvPr>
        </p:nvSpPr>
        <p:spPr>
          <a:xfrm>
            <a:off x="466437" y="2630100"/>
            <a:ext cx="3948546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Although we can sell our pre-owned goods on </a:t>
            </a:r>
            <a:r>
              <a:rPr lang="en" dirty="0" err="1"/>
              <a:t>Craiglist</a:t>
            </a:r>
            <a:r>
              <a:rPr lang="en" dirty="0"/>
              <a:t>, E-bay, or Amazon, but it’s not the most effective way, sometimes it could be time-consuming and complicated. people need to wait for buyers, ship the items and waiting for their money.</a:t>
            </a:r>
            <a:endParaRPr dirty="0"/>
          </a:p>
        </p:txBody>
      </p:sp>
      <p:grpSp>
        <p:nvGrpSpPr>
          <p:cNvPr id="304" name="Google Shape;304;p42"/>
          <p:cNvGrpSpPr/>
          <p:nvPr/>
        </p:nvGrpSpPr>
        <p:grpSpPr>
          <a:xfrm>
            <a:off x="6309107" y="1394889"/>
            <a:ext cx="548634" cy="548651"/>
            <a:chOff x="685475" y="2318350"/>
            <a:chExt cx="297750" cy="296200"/>
          </a:xfrm>
        </p:grpSpPr>
        <p:sp>
          <p:nvSpPr>
            <p:cNvPr id="305" name="Google Shape;305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42"/>
          <p:cNvSpPr/>
          <p:nvPr/>
        </p:nvSpPr>
        <p:spPr>
          <a:xfrm>
            <a:off x="2286375" y="1394891"/>
            <a:ext cx="548633" cy="548630"/>
          </a:xfrm>
          <a:custGeom>
            <a:avLst/>
            <a:gdLst/>
            <a:ahLst/>
            <a:cxn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/>
          <p:nvPr/>
        </p:nvSpPr>
        <p:spPr>
          <a:xfrm rot="5400000">
            <a:off x="4471950" y="471450"/>
            <a:ext cx="2001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5232000" y="1702100"/>
            <a:ext cx="31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5232000" y="2266300"/>
            <a:ext cx="31881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For college students who want to sell their pre-owned products or buy ones efficiently and make their life simple.  CUT is a platform where they can sell or buy their goods regionally.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Unlike E-bay or Amazon, we mainly </a:t>
            </a:r>
            <a:r>
              <a:rPr lang="en-US" sz="1100" dirty="0" smtClean="0"/>
              <a:t>served for college </a:t>
            </a:r>
            <a:r>
              <a:rPr lang="en-US" sz="1100" dirty="0"/>
              <a:t>students and people can sell/buy </a:t>
            </a:r>
            <a:r>
              <a:rPr lang="en-US" sz="1100" dirty="0" smtClean="0"/>
              <a:t> their products </a:t>
            </a:r>
            <a:r>
              <a:rPr lang="en-US" sz="1100" dirty="0"/>
              <a:t>effectively, without the needs for shipping.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779C1-04D0-BC41-B454-3D34549C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5" y="1181677"/>
            <a:ext cx="2575214" cy="25752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322" name="Google Shape;322;p44"/>
          <p:cNvSpPr/>
          <p:nvPr/>
        </p:nvSpPr>
        <p:spPr>
          <a:xfrm>
            <a:off x="4796250" y="189962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4796250" y="319987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3577925" y="319987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4"/>
          <p:cNvSpPr/>
          <p:nvPr/>
        </p:nvSpPr>
        <p:spPr>
          <a:xfrm>
            <a:off x="3577925" y="1899614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1310602" y="170694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</a:t>
            </a:r>
            <a:endParaRPr u="sng" dirty="0"/>
          </a:p>
        </p:txBody>
      </p:sp>
      <p:sp>
        <p:nvSpPr>
          <p:cNvPr id="327" name="Google Shape;327;p44"/>
          <p:cNvSpPr txBox="1">
            <a:spLocks noGrp="1"/>
          </p:cNvSpPr>
          <p:nvPr>
            <p:ph type="subTitle" idx="1"/>
          </p:nvPr>
        </p:nvSpPr>
        <p:spPr>
          <a:xfrm>
            <a:off x="861777" y="2108283"/>
            <a:ext cx="249599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More friendly to college students, we may have the products they want.</a:t>
            </a:r>
            <a:endParaRPr dirty="0"/>
          </a:p>
        </p:txBody>
      </p:sp>
      <p:sp>
        <p:nvSpPr>
          <p:cNvPr id="328" name="Google Shape;328;p44"/>
          <p:cNvSpPr txBox="1">
            <a:spLocks noGrp="1"/>
          </p:cNvSpPr>
          <p:nvPr>
            <p:ph type="subTitle" idx="4"/>
          </p:nvPr>
        </p:nvSpPr>
        <p:spPr>
          <a:xfrm>
            <a:off x="5785987" y="2108283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Not for everyone, the user </a:t>
            </a:r>
            <a:r>
              <a:rPr lang="en-US" dirty="0" smtClean="0"/>
              <a:t>age demographic </a:t>
            </a:r>
            <a:r>
              <a:rPr lang="en-US" dirty="0" smtClean="0"/>
              <a:t>is </a:t>
            </a:r>
            <a:r>
              <a:rPr lang="en-US" dirty="0" smtClean="0"/>
              <a:t>mainly </a:t>
            </a:r>
            <a:r>
              <a:rPr lang="en-US" dirty="0"/>
              <a:t>19-30 years old.</a:t>
            </a:r>
            <a:endParaRPr dirty="0"/>
          </a:p>
        </p:txBody>
      </p:sp>
      <p:sp>
        <p:nvSpPr>
          <p:cNvPr id="329" name="Google Shape;329;p44"/>
          <p:cNvSpPr txBox="1">
            <a:spLocks noGrp="1"/>
          </p:cNvSpPr>
          <p:nvPr>
            <p:ph type="subTitle" idx="6"/>
          </p:nvPr>
        </p:nvSpPr>
        <p:spPr>
          <a:xfrm>
            <a:off x="1168400" y="3431535"/>
            <a:ext cx="2189375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have partnership with colleges or </a:t>
            </a:r>
            <a:r>
              <a:rPr lang="en" dirty="0" err="1"/>
              <a:t>apartm</a:t>
            </a:r>
            <a:r>
              <a:rPr lang="en-US" dirty="0"/>
              <a:t>e</a:t>
            </a:r>
            <a:r>
              <a:rPr lang="en" dirty="0" err="1"/>
              <a:t>nts</a:t>
            </a:r>
            <a:r>
              <a:rPr lang="en" dirty="0"/>
              <a:t>.</a:t>
            </a:r>
            <a:endParaRPr dirty="0"/>
          </a:p>
        </p:txBody>
      </p:sp>
      <p:sp>
        <p:nvSpPr>
          <p:cNvPr id="330" name="Google Shape;330;p44"/>
          <p:cNvSpPr txBox="1">
            <a:spLocks noGrp="1"/>
          </p:cNvSpPr>
          <p:nvPr>
            <p:ph type="title" idx="3"/>
          </p:nvPr>
        </p:nvSpPr>
        <p:spPr>
          <a:xfrm>
            <a:off x="5785987" y="170693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 idx="5"/>
          </p:nvPr>
        </p:nvSpPr>
        <p:spPr>
          <a:xfrm>
            <a:off x="1310602" y="302110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Opportunity</a:t>
            </a:r>
            <a:endParaRPr dirty="0"/>
          </a:p>
        </p:txBody>
      </p:sp>
      <p:sp>
        <p:nvSpPr>
          <p:cNvPr id="332" name="Google Shape;332;p44"/>
          <p:cNvSpPr txBox="1">
            <a:spLocks noGrp="1"/>
          </p:cNvSpPr>
          <p:nvPr>
            <p:ph type="title" idx="7"/>
          </p:nvPr>
        </p:nvSpPr>
        <p:spPr>
          <a:xfrm>
            <a:off x="5785987" y="3018357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333" name="Google Shape;333;p44"/>
          <p:cNvSpPr txBox="1">
            <a:spLocks noGrp="1"/>
          </p:cNvSpPr>
          <p:nvPr>
            <p:ph type="subTitle" idx="8"/>
          </p:nvPr>
        </p:nvSpPr>
        <p:spPr>
          <a:xfrm>
            <a:off x="5785987" y="3431534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big e-commerce platforms have existed.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4" name="Google Shape;334;p44"/>
          <p:cNvGrpSpPr/>
          <p:nvPr/>
        </p:nvGrpSpPr>
        <p:grpSpPr>
          <a:xfrm>
            <a:off x="4994337" y="3407841"/>
            <a:ext cx="358349" cy="353587"/>
            <a:chOff x="-34421275" y="2631050"/>
            <a:chExt cx="295375" cy="291450"/>
          </a:xfrm>
        </p:grpSpPr>
        <p:sp>
          <p:nvSpPr>
            <p:cNvPr id="335" name="Google Shape;335;p44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39" name="Google Shape;339;p44"/>
          <p:cNvGrpSpPr/>
          <p:nvPr/>
        </p:nvGrpSpPr>
        <p:grpSpPr>
          <a:xfrm>
            <a:off x="3780150" y="2108292"/>
            <a:ext cx="365052" cy="352162"/>
            <a:chOff x="-32243500" y="2299850"/>
            <a:chExt cx="300900" cy="290275"/>
          </a:xfrm>
        </p:grpSpPr>
        <p:sp>
          <p:nvSpPr>
            <p:cNvPr id="340" name="Google Shape;340;p44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4"/>
          <p:cNvSpPr/>
          <p:nvPr/>
        </p:nvSpPr>
        <p:spPr>
          <a:xfrm>
            <a:off x="3785612" y="3410376"/>
            <a:ext cx="354117" cy="34851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343" name="Google Shape;343;p44"/>
          <p:cNvGrpSpPr/>
          <p:nvPr/>
        </p:nvGrpSpPr>
        <p:grpSpPr>
          <a:xfrm>
            <a:off x="4983391" y="2098485"/>
            <a:ext cx="380241" cy="371793"/>
            <a:chOff x="-42430625" y="1949750"/>
            <a:chExt cx="322950" cy="315775"/>
          </a:xfrm>
        </p:grpSpPr>
        <p:sp>
          <p:nvSpPr>
            <p:cNvPr id="344" name="Google Shape;344;p44"/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subTitle" idx="1"/>
          </p:nvPr>
        </p:nvSpPr>
        <p:spPr>
          <a:xfrm>
            <a:off x="1593273" y="1651663"/>
            <a:ext cx="5912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/>
            </a:r>
            <a:br>
              <a:rPr lang="en-US" dirty="0"/>
            </a:br>
            <a:r>
              <a:rPr lang="zh-CN" altLang="en-US" sz="1600" dirty="0"/>
              <a:t>“</a:t>
            </a:r>
            <a:r>
              <a:rPr lang="en-US" altLang="zh-CN" sz="1600" dirty="0"/>
              <a:t> </a:t>
            </a:r>
            <a:r>
              <a:rPr lang="en-US" altLang="zh-CN" sz="1600" i="1" dirty="0"/>
              <a:t>R</a:t>
            </a:r>
            <a:r>
              <a:rPr lang="en-US" sz="1600" i="1" dirty="0"/>
              <a:t>efuse</a:t>
            </a:r>
            <a:r>
              <a:rPr lang="en-US" sz="1600" dirty="0"/>
              <a:t> to bring unnecessary new possessions into your </a:t>
            </a:r>
            <a:r>
              <a:rPr lang="zh-CN" altLang="en-US" sz="1600" dirty="0"/>
              <a:t> </a:t>
            </a:r>
            <a:r>
              <a:rPr lang="en-US" sz="1600" dirty="0"/>
              <a:t>life.</a:t>
            </a:r>
            <a:r>
              <a:rPr lang="zh-CN" altLang="en-US" sz="1600" dirty="0"/>
              <a:t>“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zh-CN" altLang="en-US" sz="1600" dirty="0"/>
              <a:t>“ </a:t>
            </a:r>
            <a:r>
              <a:rPr lang="en-US" sz="1600" i="1" dirty="0"/>
              <a:t>Throw away</a:t>
            </a:r>
            <a:r>
              <a:rPr lang="en-US" sz="1600" dirty="0"/>
              <a:t> existing clutter in your living space.</a:t>
            </a:r>
            <a:r>
              <a:rPr lang="zh-CN" altLang="en-US" sz="1600" dirty="0"/>
              <a:t> “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zh-CN" altLang="en-US" sz="1600" dirty="0"/>
              <a:t>“ </a:t>
            </a:r>
            <a:r>
              <a:rPr lang="en-US" sz="1600" i="1" dirty="0"/>
              <a:t>Separate</a:t>
            </a:r>
            <a:r>
              <a:rPr lang="en-US" sz="1600" dirty="0"/>
              <a:t> from a desire for material possessions. </a:t>
            </a:r>
            <a:r>
              <a:rPr lang="zh-CN" altLang="en-US" sz="1600" dirty="0"/>
              <a:t>“</a:t>
            </a:r>
            <a:endParaRPr sz="1600" dirty="0"/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2937599" y="3080863"/>
            <a:ext cx="4650073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                  </a:t>
            </a:r>
            <a:r>
              <a:rPr lang="en" dirty="0"/>
              <a:t>—</a:t>
            </a:r>
            <a:r>
              <a:rPr lang="zh-CN" altLang="en-US" b="1" dirty="0"/>
              <a:t> </a:t>
            </a:r>
            <a:r>
              <a:rPr lang="en-US" i="1" dirty="0" err="1"/>
              <a:t>Danshari</a:t>
            </a: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l Custom Pitch Deck by Slidesgo">
  <a:themeElements>
    <a:clrScheme name="Simple Light">
      <a:dk1>
        <a:srgbClr val="101122"/>
      </a:dk1>
      <a:lt1>
        <a:srgbClr val="FFFFFF"/>
      </a:lt1>
      <a:dk2>
        <a:srgbClr val="101122"/>
      </a:dk2>
      <a:lt2>
        <a:srgbClr val="C6CBD6"/>
      </a:lt2>
      <a:accent1>
        <a:srgbClr val="80889B"/>
      </a:accent1>
      <a:accent2>
        <a:srgbClr val="B9C6E4"/>
      </a:accent2>
      <a:accent3>
        <a:srgbClr val="E3E6EC"/>
      </a:accent3>
      <a:accent4>
        <a:srgbClr val="8896B8"/>
      </a:accent4>
      <a:accent5>
        <a:srgbClr val="101122"/>
      </a:accent5>
      <a:accent6>
        <a:srgbClr val="80889B"/>
      </a:accent6>
      <a:hlink>
        <a:srgbClr val="1011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712</Words>
  <Application>Microsoft Office PowerPoint</Application>
  <PresentationFormat>全屏显示(16:9)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Roboto</vt:lpstr>
      <vt:lpstr>Oxygen</vt:lpstr>
      <vt:lpstr>DM Serif Display</vt:lpstr>
      <vt:lpstr>General Custom Pitch Deck by Slidesgo</vt:lpstr>
      <vt:lpstr>CUT Pitch Deck</vt:lpstr>
      <vt:lpstr>Table of contents</vt:lpstr>
      <vt:lpstr>Introduction</vt:lpstr>
      <vt:lpstr>Our company</vt:lpstr>
      <vt:lpstr>The problem</vt:lpstr>
      <vt:lpstr>Them</vt:lpstr>
      <vt:lpstr>The solution</vt:lpstr>
      <vt:lpstr>SWOT analysis</vt:lpstr>
      <vt:lpstr>                  — Danshari </vt:lpstr>
      <vt:lpstr>Product overview</vt:lpstr>
      <vt:lpstr>Product Prototype</vt:lpstr>
      <vt:lpstr>Product Prototype</vt:lpstr>
      <vt:lpstr>Our plans</vt:lpstr>
      <vt:lpstr>Our traction</vt:lpstr>
      <vt:lpstr>Market &amp; competition</vt:lpstr>
      <vt:lpstr>Market size</vt:lpstr>
      <vt:lpstr> 130930</vt:lpstr>
      <vt:lpstr> 1387000</vt:lpstr>
      <vt:lpstr>Our target</vt:lpstr>
      <vt:lpstr>Our competitors</vt:lpstr>
      <vt:lpstr>Business model</vt:lpstr>
      <vt:lpstr>Our investment</vt:lpstr>
      <vt:lpstr>Our team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Pitch Deck</dc:title>
  <cp:lastModifiedBy>55467</cp:lastModifiedBy>
  <cp:revision>15</cp:revision>
  <dcterms:modified xsi:type="dcterms:W3CDTF">2021-12-01T03:50:15Z</dcterms:modified>
</cp:coreProperties>
</file>