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notesMasterIdLst>
    <p:notesMasterId r:id="rId27"/>
  </p:notesMasterIdLst>
  <p:handoutMasterIdLst>
    <p:handoutMasterId r:id="rId28"/>
  </p:handoutMasterIdLst>
  <p:sldIdLst>
    <p:sldId id="256" r:id="rId2"/>
    <p:sldId id="267" r:id="rId3"/>
    <p:sldId id="268" r:id="rId4"/>
    <p:sldId id="264" r:id="rId5"/>
    <p:sldId id="262" r:id="rId6"/>
    <p:sldId id="265" r:id="rId7"/>
    <p:sldId id="260" r:id="rId8"/>
    <p:sldId id="266" r:id="rId9"/>
    <p:sldId id="274" r:id="rId10"/>
    <p:sldId id="275" r:id="rId11"/>
    <p:sldId id="269" r:id="rId12"/>
    <p:sldId id="270" r:id="rId13"/>
    <p:sldId id="271" r:id="rId14"/>
    <p:sldId id="272" r:id="rId15"/>
    <p:sldId id="273" r:id="rId16"/>
    <p:sldId id="261" r:id="rId17"/>
    <p:sldId id="277" r:id="rId18"/>
    <p:sldId id="278" r:id="rId19"/>
    <p:sldId id="279" r:id="rId20"/>
    <p:sldId id="282" r:id="rId21"/>
    <p:sldId id="280" r:id="rId22"/>
    <p:sldId id="276" r:id="rId23"/>
    <p:sldId id="281" r:id="rId24"/>
    <p:sldId id="283"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51828730@qq.com" initials="8" lastIdx="1" clrIdx="0">
    <p:extLst>
      <p:ext uri="{19B8F6BF-5375-455C-9EA6-DF929625EA0E}">
        <p15:presenceInfo xmlns:p15="http://schemas.microsoft.com/office/powerpoint/2012/main" userId="07cb0d374fa2b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p:cViewPr varScale="1">
        <p:scale>
          <a:sx n="89" d="100"/>
          <a:sy n="89" d="100"/>
        </p:scale>
        <p:origin x="629" y="53"/>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F33248-025D-4197-B754-3C7AB3180DA3}" type="datetimeFigureOut">
              <a:rPr lang="zh-CN" altLang="en-US" smtClean="0"/>
              <a:t>2019/4/17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5C6E64-AF18-4528-B59F-68FAC2F275AB}" type="slidenum">
              <a:rPr lang="zh-CN" altLang="en-US" smtClean="0"/>
              <a:t>‹#›</a:t>
            </a:fld>
            <a:endParaRPr lang="zh-CN" altLang="en-US"/>
          </a:p>
        </p:txBody>
      </p:sp>
    </p:spTree>
    <p:extLst>
      <p:ext uri="{BB962C8B-B14F-4D97-AF65-F5344CB8AC3E}">
        <p14:creationId xmlns:p14="http://schemas.microsoft.com/office/powerpoint/2010/main" val="136929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BDA6E-FC90-4070-ABBC-DD1F5B9A2951}"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035C6-57B2-445F-BE12-3DDDAD5464EA}" type="slidenum">
              <a:rPr lang="zh-CN" altLang="en-US" smtClean="0"/>
              <a:t>‹#›</a:t>
            </a:fld>
            <a:endParaRPr lang="zh-CN" altLang="en-US"/>
          </a:p>
        </p:txBody>
      </p:sp>
    </p:spTree>
    <p:extLst>
      <p:ext uri="{BB962C8B-B14F-4D97-AF65-F5344CB8AC3E}">
        <p14:creationId xmlns:p14="http://schemas.microsoft.com/office/powerpoint/2010/main" val="248252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806713"/>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210201543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32609571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9027859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368307183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298986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220187388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176911272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26954293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3606946036"/>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251734857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184363698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6616920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18162637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80463963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285156325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B91640-5961-49B4-B75B-9E98E40A6E04}"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339142079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B91640-5961-49B4-B75B-9E98E40A6E04}" type="datetimeFigureOut">
              <a:rPr lang="zh-CN" altLang="en-US" smtClean="0"/>
              <a:t>2019/4/17</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3DDB71D-457C-473B-914C-FBD6BA0AC1F5}" type="slidenum">
              <a:rPr lang="zh-CN" altLang="en-US" smtClean="0"/>
              <a:t>‹#›</a:t>
            </a:fld>
            <a:endParaRPr lang="zh-CN" altLang="en-US"/>
          </a:p>
        </p:txBody>
      </p:sp>
    </p:spTree>
    <p:extLst>
      <p:ext uri="{BB962C8B-B14F-4D97-AF65-F5344CB8AC3E}">
        <p14:creationId xmlns:p14="http://schemas.microsoft.com/office/powerpoint/2010/main" val="38616073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so.com/s?q=%E8%A7%A3%E5%86%B3%E9%97%AE%E9%A2%98&amp;ie=utf-8&amp;src=internal_wenda_recommend_textn" TargetMode="External"/><Relationship Id="rId2" Type="http://schemas.openxmlformats.org/officeDocument/2006/relationships/hyperlink" Target="http://www.so.com/s?q=%E4%BA%BA%E5%B7%A5%E6%99%BA%E8%83%BD%E6%8A%80%E6%9C%AF&amp;ie=utf-8&amp;src=internal_wenda_recommend_text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o.com/s?q=%E6%96%B9%E5%BC%8F&amp;ie=utf-8&amp;src=internal_wenda_recommend_textn" TargetMode="External"/><Relationship Id="rId7" Type="http://schemas.openxmlformats.org/officeDocument/2006/relationships/hyperlink" Target="http://www.so.com/s?q=%E8%84%91%E7%A7%91%E5%AD%A6&amp;ie=utf-8&amp;src=internal_wenda_recommend_textn" TargetMode="External"/><Relationship Id="rId2" Type="http://schemas.openxmlformats.org/officeDocument/2006/relationships/hyperlink" Target="http://www.so.com/s?q=%E7%9F%A5%E8%AF%86%E5%B7%A5%E7%A8%8B%E5%B8%88&amp;ie=utf-8&amp;src=internal_wenda_recommend_textn" TargetMode="External"/><Relationship Id="rId1" Type="http://schemas.openxmlformats.org/officeDocument/2006/relationships/slideLayout" Target="../slideLayouts/slideLayout2.xml"/><Relationship Id="rId6" Type="http://schemas.openxmlformats.org/officeDocument/2006/relationships/hyperlink" Target="http://www.so.com/s?q=%E5%AD%A6%E4%B9%A0%E7%B3%BB%E7%BB%9F&amp;ie=utf-8&amp;src=internal_wenda_recommend_textn" TargetMode="External"/><Relationship Id="rId5" Type="http://schemas.openxmlformats.org/officeDocument/2006/relationships/hyperlink" Target="http://www.so.com/s?q=%E6%9C%BA%E7%90%86&amp;ie=utf-8&amp;src=internal_wenda_recommend_textn" TargetMode="External"/><Relationship Id="rId4" Type="http://schemas.openxmlformats.org/officeDocument/2006/relationships/hyperlink" Target="http://www.so.com/s?q=%E8%BF%87%E7%A8%8B&amp;ie=utf-8&amp;src=internal_wenda_recommend_text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so.com/s?q=%E5%BA%94%E7%94%A8%E6%A8%A1%E7%B3%8A%E6%95%B0%E5%AD%A6&amp;ie=utf-8&amp;src=internal_wenda_recommend_textn" TargetMode="External"/><Relationship Id="rId3" Type="http://schemas.openxmlformats.org/officeDocument/2006/relationships/hyperlink" Target="http://www.so.com/s?q=%E8%A7%86%E8%A7%89&amp;ie=utf-8&amp;src=internal_wenda_recommend_textn" TargetMode="External"/><Relationship Id="rId7" Type="http://schemas.openxmlformats.org/officeDocument/2006/relationships/hyperlink" Target="http://www.so.com/s?q=%E7%94%A8%E9%80%94&amp;ie=utf-8&amp;src=internal_wenda_recommend_textn" TargetMode="External"/><Relationship Id="rId12" Type="http://schemas.openxmlformats.org/officeDocument/2006/relationships/hyperlink" Target="http://www.so.com/s?q=%E7%BB%93%E6%9E%84&amp;ie=utf-8&amp;src=internal_wenda_recommend_textn" TargetMode="External"/><Relationship Id="rId2" Type="http://schemas.openxmlformats.org/officeDocument/2006/relationships/hyperlink" Target="http://www.so.com/s?q=%E6%84%9F%E7%9F%A5%E8%83%BD%E5%8A%9B&amp;ie=utf-8&amp;src=internal_wenda_recommend_textn" TargetMode="External"/><Relationship Id="rId1" Type="http://schemas.openxmlformats.org/officeDocument/2006/relationships/slideLayout" Target="../slideLayouts/slideLayout2.xml"/><Relationship Id="rId6" Type="http://schemas.openxmlformats.org/officeDocument/2006/relationships/hyperlink" Target="http://www.so.com/s?q=%E5%9C%B0%E5%BD%A2&amp;ie=utf-8&amp;src=internal_wenda_recommend_textn" TargetMode="External"/><Relationship Id="rId11" Type="http://schemas.openxmlformats.org/officeDocument/2006/relationships/hyperlink" Target="http://www.so.com/s?q=%E7%BB%9F%E8%AE%A1%E6%A8%A1%E5%BC%8F&amp;ie=utf-8&amp;src=internal_wenda_recommend_textn" TargetMode="External"/><Relationship Id="rId5" Type="http://schemas.openxmlformats.org/officeDocument/2006/relationships/hyperlink" Target="http://www.so.com/s?q=%E7%89%A9%E4%BD%93&amp;ie=utf-8&amp;src=internal_wenda_recommend_textn" TargetMode="External"/><Relationship Id="rId10" Type="http://schemas.openxmlformats.org/officeDocument/2006/relationships/hyperlink" Target="http://www.so.com/s?q=%E4%BC%A0%E7%BB%9F&amp;ie=utf-8&amp;src=internal_wenda_recommend_textn" TargetMode="External"/><Relationship Id="rId4" Type="http://schemas.openxmlformats.org/officeDocument/2006/relationships/hyperlink" Target="http://www.so.com/s?q=%E5%90%AC%E8%A7%89&amp;ie=utf-8&amp;src=internal_wenda_recommend_textn" TargetMode="External"/><Relationship Id="rId9" Type="http://schemas.openxmlformats.org/officeDocument/2006/relationships/hyperlink" Target="http://www.so.com/s?q=%E4%BA%BA%E5%B7%A5%E7%A5%9E%E7%BB%8F%E7%BD%91%E7%BB%9C&amp;ie=utf-8&amp;src=internal_wenda_recommend_text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so.com/s?q=%E4%BF%A1%E6%81%AF%E5%A4%84%E7%90%86&amp;ie=utf-8&amp;src=internal_wenda_recommend_textn" TargetMode="External"/><Relationship Id="rId3" Type="http://schemas.openxmlformats.org/officeDocument/2006/relationships/hyperlink" Target="http://www.so.com/s?q=%E5%85%83%E4%BB%B6&amp;ie=utf-8&amp;src=internal_wenda_recommend_textn" TargetMode="External"/><Relationship Id="rId7" Type="http://schemas.openxmlformats.org/officeDocument/2006/relationships/hyperlink" Target="http://www.so.com/s?q=%E5%8A%A8%E6%80%81&amp;ie=utf-8&amp;src=internal_wenda_recommend_textn" TargetMode="External"/><Relationship Id="rId2" Type="http://schemas.openxmlformats.org/officeDocument/2006/relationships/hyperlink" Target="http://www.so.com/s?q=%E5%A5%A5%E7%A7%98&amp;ie=utf-8&amp;src=internal_wenda_recommend_textn" TargetMode="External"/><Relationship Id="rId1" Type="http://schemas.openxmlformats.org/officeDocument/2006/relationships/slideLayout" Target="../slideLayouts/slideLayout2.xml"/><Relationship Id="rId6" Type="http://schemas.openxmlformats.org/officeDocument/2006/relationships/hyperlink" Target="http://www.so.com/s?q=%E6%9D%83%E5%80%BC&amp;ie=utf-8&amp;src=internal_wenda_recommend_textn" TargetMode="External"/><Relationship Id="rId5" Type="http://schemas.openxmlformats.org/officeDocument/2006/relationships/hyperlink" Target="http://www.so.com/s?q=%E7%89%A9%E7%90%86&amp;ie=utf-8&amp;src=internal_wenda_recommend_textn" TargetMode="External"/><Relationship Id="rId4" Type="http://schemas.openxmlformats.org/officeDocument/2006/relationships/hyperlink" Target="http://www.so.com/s?q=%E5%B7%A5%E7%A8%8B%E7%BB%93%E6%9E%84&amp;ie=utf-8&amp;src=internal_wenda_recommend_textn" TargetMode="External"/><Relationship Id="rId9" Type="http://schemas.openxmlformats.org/officeDocument/2006/relationships/hyperlink" Target="http://www.so.com/s?q=%E7%BD%91%E7%BB%9C%E6%A8%A1%E5%9E%8B&amp;ie=utf-8&amp;src=internal_wenda_recommend_textn"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ww.so.com/s?q=%E6%B1%89%E8%AF%AD%E8%AF%91%E6%88%90%E8%8B%B1%E8%AF%AD&amp;ie=utf-8&amp;src=internal_wenda_recommend_textn"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aike.so.com/doc/5773275-5986048.html" TargetMode="External"/><Relationship Id="rId2" Type="http://schemas.openxmlformats.org/officeDocument/2006/relationships/hyperlink" Target="https://baike.so.com/doc/3674315-3861830.html" TargetMode="External"/><Relationship Id="rId1" Type="http://schemas.openxmlformats.org/officeDocument/2006/relationships/slideLayout" Target="../slideLayouts/slideLayout2.xml"/><Relationship Id="rId5" Type="http://schemas.openxmlformats.org/officeDocument/2006/relationships/hyperlink" Target="https://baike.so.com/doc/6859451-7076891.html" TargetMode="External"/><Relationship Id="rId4" Type="http://schemas.openxmlformats.org/officeDocument/2006/relationships/hyperlink" Target="https://baike.so.com/doc/1336214-1412688.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aike.so.com/doc/5773275-5986048.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www.so.com/s?q=%E6%95%B0%E5%AD%A6%E5%B7%A5%E5%85%B7&amp;ie=utf-8&amp;src=internal_wenda_recommend_textn" TargetMode="External"/><Relationship Id="rId3" Type="http://schemas.openxmlformats.org/officeDocument/2006/relationships/hyperlink" Target="http://www.so.com/s?q=%E6%80%9D%E7%BB%B4%E8%BF%87%E7%A8%8B&amp;ie=utf-8&amp;src=internal_wenda_recommend_textn" TargetMode="External"/><Relationship Id="rId7" Type="http://schemas.openxmlformats.org/officeDocument/2006/relationships/hyperlink" Target="http://www.so.com/s?q=%E9%A2%86%E5%9F%9F&amp;ie=utf-8&amp;src=internal_wenda_recommend_textn" TargetMode="External"/><Relationship Id="rId2" Type="http://schemas.openxmlformats.org/officeDocument/2006/relationships/hyperlink" Target="http://www.so.com/s?q=%E6%A8%A1%E6%8B%9F%E4%BA%BA&amp;ie=utf-8&amp;src=internal_wenda_recommend_textn" TargetMode="External"/><Relationship Id="rId1" Type="http://schemas.openxmlformats.org/officeDocument/2006/relationships/slideLayout" Target="../slideLayouts/slideLayout2.xml"/><Relationship Id="rId6" Type="http://schemas.openxmlformats.org/officeDocument/2006/relationships/hyperlink" Target="http://www.so.com/s?q=%E7%81%B5%E6%84%9F%E6%80%9D%E7%BB%B4&amp;ie=utf-8&amp;src=internal_wenda_recommend_textn" TargetMode="External"/><Relationship Id="rId5" Type="http://schemas.openxmlformats.org/officeDocument/2006/relationships/hyperlink" Target="http://www.so.com/s?q=%E4%BA%BA%E8%84%91&amp;ie=utf-8&amp;src=internal_wenda_recommend_textn" TargetMode="External"/><Relationship Id="rId4" Type="http://schemas.openxmlformats.org/officeDocument/2006/relationships/hyperlink" Target="http://www.so.com/s?q=%E5%8E%9F%E7%90%86&amp;ie=utf-8&amp;src=internal_wenda_recommend_textn" TargetMode="External"/><Relationship Id="rId9" Type="http://schemas.openxmlformats.org/officeDocument/2006/relationships/hyperlink" Target="http://www.so.com/s?q=%E9%80%BB%E8%BE%91&amp;ie=utf-8&amp;src=internal_wenda_recommend_textn"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hyperlink" Target="http://www.so.com/s?q=%E5%9F%BA%E6%9C%AC%E4%B8%8A&amp;ie=utf-8&amp;src=internal_wenda_recommend_textn" TargetMode="Externa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www.jiqirenku.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8970" y="544459"/>
            <a:ext cx="8001000" cy="2971801"/>
          </a:xfrm>
          <a:effectLst/>
        </p:spPr>
        <p:txBody>
          <a:bodyPr>
            <a:normAutofit/>
          </a:bodyPr>
          <a:lstStyle/>
          <a:p>
            <a:r>
              <a:rPr lang="zh-CN" altLang="en-US" sz="8000" b="1" cap="none" spc="50" dirty="0" smtClean="0">
                <a:ln w="0"/>
                <a:solidFill>
                  <a:schemeClr val="bg2"/>
                </a:solidFill>
                <a:effectLst>
                  <a:innerShdw blurRad="63500" dist="50800" dir="13500000">
                    <a:srgbClr val="000000">
                      <a:alpha val="50000"/>
                    </a:srgbClr>
                  </a:innerShdw>
                </a:effectLst>
              </a:rPr>
              <a:t>什么是人工智能</a:t>
            </a:r>
            <a:endParaRPr lang="zh-CN" altLang="en-US" sz="8000" b="1" cap="none" spc="50" dirty="0">
              <a:ln w="0"/>
              <a:solidFill>
                <a:schemeClr val="bg2"/>
              </a:solidFill>
              <a:effectLst>
                <a:innerShdw blurRad="63500" dist="50800" dir="13500000">
                  <a:srgbClr val="000000">
                    <a:alpha val="50000"/>
                  </a:srgbClr>
                </a:innerShdw>
              </a:effectLst>
            </a:endParaRPr>
          </a:p>
        </p:txBody>
      </p:sp>
      <p:sp>
        <p:nvSpPr>
          <p:cNvPr id="3" name="副标题 2"/>
          <p:cNvSpPr>
            <a:spLocks noGrp="1"/>
          </p:cNvSpPr>
          <p:nvPr>
            <p:ph type="subTitle" idx="1"/>
          </p:nvPr>
        </p:nvSpPr>
        <p:spPr>
          <a:xfrm>
            <a:off x="2534765" y="4028639"/>
            <a:ext cx="4529819" cy="1398662"/>
          </a:xfrm>
        </p:spPr>
        <p:txBody>
          <a:bodyPr>
            <a:normAutofit/>
            <a:scene3d>
              <a:camera prst="orthographicFront"/>
              <a:lightRig rig="threePt" dir="t"/>
            </a:scene3d>
            <a:sp3d extrusionH="57150">
              <a:bevelT w="82550" h="38100" prst="coolSlant"/>
            </a:sp3d>
          </a:bodyPr>
          <a:lstStyle/>
          <a:p>
            <a:pPr algn="ctr"/>
            <a:r>
              <a:rPr lang="en-US" altLang="zh-CN" sz="3600" dirty="0" smtClean="0"/>
              <a:t>18</a:t>
            </a:r>
            <a:r>
              <a:rPr lang="zh-CN" altLang="en-US" sz="3600" dirty="0" smtClean="0"/>
              <a:t>计算机</a:t>
            </a:r>
            <a:endParaRPr lang="en-US" altLang="zh-CN" sz="3600" dirty="0" smtClean="0"/>
          </a:p>
          <a:p>
            <a:pPr algn="ctr"/>
            <a:r>
              <a:rPr lang="zh-CN" altLang="en-US" sz="3600" dirty="0" smtClean="0"/>
              <a:t>王成辉</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662" y="3516260"/>
            <a:ext cx="1971584" cy="2238297"/>
          </a:xfrm>
          <a:prstGeom prst="rect">
            <a:avLst/>
          </a:prstGeom>
        </p:spPr>
      </p:pic>
    </p:spTree>
    <p:extLst>
      <p:ext uri="{BB962C8B-B14F-4D97-AF65-F5344CB8AC3E}">
        <p14:creationId xmlns:p14="http://schemas.microsoft.com/office/powerpoint/2010/main" val="18352369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7467"/>
            <a:ext cx="12192000" cy="700047"/>
          </a:xfrm>
        </p:spPr>
        <p:txBody>
          <a:bodyPr>
            <a:normAutofit/>
          </a:bodyPr>
          <a:lstStyle/>
          <a:p>
            <a:pPr algn="ctr"/>
            <a:r>
              <a:rPr lang="zh-CN" altLang="en-US" dirty="0"/>
              <a:t>无人超市</a:t>
            </a:r>
          </a:p>
        </p:txBody>
      </p:sp>
      <p:sp>
        <p:nvSpPr>
          <p:cNvPr id="3" name="文本占位符 2"/>
          <p:cNvSpPr>
            <a:spLocks noGrp="1"/>
          </p:cNvSpPr>
          <p:nvPr>
            <p:ph type="body" idx="1"/>
          </p:nvPr>
        </p:nvSpPr>
        <p:spPr>
          <a:xfrm>
            <a:off x="1828800" y="2088265"/>
            <a:ext cx="8534400" cy="3918995"/>
          </a:xfrm>
        </p:spPr>
        <p:txBody>
          <a:bodyPr>
            <a:normAutofit/>
          </a:bodyPr>
          <a:lstStyle/>
          <a:p>
            <a:r>
              <a:rPr lang="zh-CN" altLang="en-US" dirty="0"/>
              <a:t>无营业员超市，又称为无人超市。负责收钱的不是营业员，而是一个保险箱或者投币盒。顾客选购商品后，按照上面的标价把钱投到保险箱或者投币盒，一笔生意就完成了</a:t>
            </a:r>
            <a:r>
              <a:rPr lang="zh-CN" altLang="en-US" dirty="0" smtClean="0"/>
              <a:t>。</a:t>
            </a:r>
            <a:endParaRPr lang="en-US" altLang="zh-CN" dirty="0" smtClean="0"/>
          </a:p>
          <a:p>
            <a:r>
              <a:rPr lang="zh-CN" altLang="en-US" dirty="0"/>
              <a:t>无人超市生意火爆，反映了人们内心对诚信的渴望，这点是肯定的。所以他们才愿意去买单，从内心呼唤诚信。另一方面，无人超市，肯定是有探头的。所以小偷和想顺手牵羊的反而不会到无人超市来购买。国外就曾经做过实验，全部都是无人超市，有探头的，生意节节攀升，也没有失窃现象。但没有探头的，顺手牵羊的就很多</a:t>
            </a:r>
            <a:r>
              <a:rPr lang="zh-CN" altLang="en-US" dirty="0" smtClean="0"/>
              <a:t>。</a:t>
            </a:r>
            <a:endParaRPr lang="zh-CN" altLang="en-US" dirty="0"/>
          </a:p>
          <a:p>
            <a:r>
              <a:rPr lang="zh-CN" altLang="en-US" dirty="0"/>
              <a:t>无人商超里有应急装置，也会有无死角监控，想动歪心思没门。这是一个发展趋势，顺应时代潮流</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8351901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4521" y="1147608"/>
            <a:ext cx="8534400" cy="1507067"/>
          </a:xfrm>
        </p:spPr>
        <p:txBody>
          <a:bodyPr/>
          <a:lstStyle/>
          <a:p>
            <a:pPr algn="ctr"/>
            <a:r>
              <a:rPr lang="zh-CN" altLang="en-US" dirty="0" smtClean="0"/>
              <a:t>专家系统</a:t>
            </a:r>
            <a:endParaRPr lang="zh-CN" altLang="en-US" dirty="0"/>
          </a:p>
        </p:txBody>
      </p:sp>
      <p:sp>
        <p:nvSpPr>
          <p:cNvPr id="3" name="内容占位符 2"/>
          <p:cNvSpPr>
            <a:spLocks noGrp="1"/>
          </p:cNvSpPr>
          <p:nvPr>
            <p:ph idx="1"/>
          </p:nvPr>
        </p:nvSpPr>
        <p:spPr>
          <a:xfrm>
            <a:off x="1506014" y="2005314"/>
            <a:ext cx="8534400" cy="3615267"/>
          </a:xfrm>
        </p:spPr>
        <p:txBody>
          <a:bodyPr>
            <a:normAutofit/>
          </a:bodyPr>
          <a:lstStyle/>
          <a:p>
            <a:r>
              <a:rPr lang="zh-CN" altLang="en-US" dirty="0" smtClean="0"/>
              <a:t>专家系统是依靠人类专家已有的知识建立起来的知识系统，目前专家系统是人工智能研究中开展较早、最活跃、成效最多的领域，广泛应用于医疗诊断、地质勘探、石油化工、军事、文化教育等各方面。它是在特定的领域内具有相应的知识和经验的程序系统，它应用</a:t>
            </a:r>
            <a:r>
              <a:rPr lang="zh-CN" altLang="en-US" dirty="0" smtClean="0">
                <a:hlinkClick r:id="rId2"/>
              </a:rPr>
              <a:t>人工智能技术</a:t>
            </a:r>
            <a:r>
              <a:rPr lang="zh-CN" altLang="en-US" dirty="0" smtClean="0"/>
              <a:t>、模拟人类专家</a:t>
            </a:r>
            <a:r>
              <a:rPr lang="zh-CN" altLang="en-US" dirty="0" smtClean="0">
                <a:hlinkClick r:id="rId3"/>
              </a:rPr>
              <a:t>解决问题</a:t>
            </a:r>
            <a:r>
              <a:rPr lang="zh-CN" altLang="en-US" dirty="0" smtClean="0"/>
              <a:t>时的思维过程，来求解领域内的各种问题，达到或接近专家的水平。</a:t>
            </a:r>
            <a:endParaRPr lang="zh-CN" altLang="en-US" dirty="0"/>
          </a:p>
        </p:txBody>
      </p:sp>
    </p:spTree>
    <p:extLst>
      <p:ext uri="{BB962C8B-B14F-4D97-AF65-F5344CB8AC3E}">
        <p14:creationId xmlns:p14="http://schemas.microsoft.com/office/powerpoint/2010/main" val="144679248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258" y="524933"/>
            <a:ext cx="12192000" cy="1507067"/>
          </a:xfrm>
        </p:spPr>
        <p:txBody>
          <a:bodyPr>
            <a:normAutofit/>
          </a:bodyPr>
          <a:lstStyle/>
          <a:p>
            <a:r>
              <a:rPr lang="zh-CN" altLang="en-US" dirty="0" smtClean="0"/>
              <a:t>                                    机器学习</a:t>
            </a:r>
            <a:endParaRPr lang="zh-CN" altLang="en-US" dirty="0"/>
          </a:p>
        </p:txBody>
      </p:sp>
      <p:sp>
        <p:nvSpPr>
          <p:cNvPr id="5" name="内容占位符 4"/>
          <p:cNvSpPr>
            <a:spLocks noGrp="1"/>
          </p:cNvSpPr>
          <p:nvPr>
            <p:ph idx="1"/>
          </p:nvPr>
        </p:nvSpPr>
        <p:spPr>
          <a:xfrm>
            <a:off x="684212" y="2122714"/>
            <a:ext cx="8534400" cy="3615267"/>
          </a:xfrm>
        </p:spPr>
        <p:txBody>
          <a:bodyPr>
            <a:normAutofit fontScale="92500"/>
          </a:bodyPr>
          <a:lstStyle/>
          <a:p>
            <a:r>
              <a:rPr lang="zh-CN" altLang="en-US" dirty="0"/>
              <a:t>要使计算机具有知识一般有两种方法；一种是由</a:t>
            </a:r>
            <a:r>
              <a:rPr lang="zh-CN" altLang="en-US" dirty="0">
                <a:hlinkClick r:id="rId2"/>
              </a:rPr>
              <a:t>知识工程师</a:t>
            </a:r>
            <a:r>
              <a:rPr lang="zh-CN" altLang="en-US" dirty="0"/>
              <a:t>将有关的知识归纳、整理，并且表示为计算机可以接受、处理的</a:t>
            </a:r>
            <a:r>
              <a:rPr lang="zh-CN" altLang="en-US" dirty="0">
                <a:hlinkClick r:id="rId3"/>
              </a:rPr>
              <a:t>方式</a:t>
            </a:r>
            <a:r>
              <a:rPr lang="zh-CN" altLang="en-US" dirty="0"/>
              <a:t>输入计算机。另一种是使计算机本身有获得知识的能力，它可以学习人类已有的知识，并且在实践</a:t>
            </a:r>
            <a:r>
              <a:rPr lang="zh-CN" altLang="en-US" dirty="0">
                <a:hlinkClick r:id="rId4"/>
              </a:rPr>
              <a:t>过程</a:t>
            </a:r>
            <a:r>
              <a:rPr lang="zh-CN" altLang="en-US" dirty="0"/>
              <a:t>中不总结、完善，这种方式称为机器学习。 </a:t>
            </a:r>
            <a:br>
              <a:rPr lang="zh-CN" altLang="en-US" dirty="0"/>
            </a:br>
            <a:r>
              <a:rPr lang="zh-CN" altLang="en-US" dirty="0"/>
              <a:t/>
            </a:r>
            <a:br>
              <a:rPr lang="zh-CN" altLang="en-US" dirty="0"/>
            </a:br>
            <a:r>
              <a:rPr lang="zh-CN" altLang="en-US" dirty="0"/>
              <a:t>机器学习的研究，主要在以下三个方面进行：一是研究人类学习的</a:t>
            </a:r>
            <a:r>
              <a:rPr lang="zh-CN" altLang="en-US" dirty="0">
                <a:hlinkClick r:id="rId5"/>
              </a:rPr>
              <a:t>机理</a:t>
            </a:r>
            <a:r>
              <a:rPr lang="zh-CN" altLang="en-US" dirty="0"/>
              <a:t>、人脑思维的过程；和机器学习的方法；以及建立针对具体任务的</a:t>
            </a:r>
            <a:r>
              <a:rPr lang="zh-CN" altLang="en-US" dirty="0">
                <a:hlinkClick r:id="rId6"/>
              </a:rPr>
              <a:t>学习系统</a:t>
            </a:r>
            <a:r>
              <a:rPr lang="zh-CN" altLang="en-US" dirty="0"/>
              <a:t>。</a:t>
            </a:r>
            <a:br>
              <a:rPr lang="zh-CN" altLang="en-US" dirty="0"/>
            </a:br>
            <a:r>
              <a:rPr lang="zh-CN" altLang="en-US" dirty="0"/>
              <a:t/>
            </a:r>
            <a:br>
              <a:rPr lang="zh-CN" altLang="en-US" dirty="0"/>
            </a:br>
            <a:r>
              <a:rPr lang="zh-CN" altLang="en-US" dirty="0"/>
              <a:t>机器学习的研究是在信息科学、</a:t>
            </a:r>
            <a:r>
              <a:rPr lang="zh-CN" altLang="en-US" dirty="0">
                <a:hlinkClick r:id="rId7"/>
              </a:rPr>
              <a:t>脑科学</a:t>
            </a:r>
            <a:r>
              <a:rPr lang="zh-CN" altLang="en-US" dirty="0"/>
              <a:t>、神经心理学、逻辑学、模糊数学等多种学科基础上的。依赖于这些学科而共同发展。目前已经取得很大的进展，但还没有能完全解决问题。</a:t>
            </a:r>
            <a:br>
              <a:rPr lang="zh-CN" altLang="en-US" dirty="0"/>
            </a:br>
            <a:endParaRPr lang="zh-CN" altLang="en-US" dirty="0"/>
          </a:p>
        </p:txBody>
      </p:sp>
    </p:spTree>
    <p:extLst>
      <p:ext uri="{BB962C8B-B14F-4D97-AF65-F5344CB8AC3E}">
        <p14:creationId xmlns:p14="http://schemas.microsoft.com/office/powerpoint/2010/main" val="118835715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03123"/>
            <a:ext cx="12115800" cy="1507067"/>
          </a:xfrm>
        </p:spPr>
        <p:txBody>
          <a:bodyPr/>
          <a:lstStyle/>
          <a:p>
            <a:r>
              <a:rPr lang="zh-CN" altLang="en-US" dirty="0" smtClean="0"/>
              <a:t>                                      模式识别</a:t>
            </a:r>
            <a:endParaRPr lang="zh-CN" altLang="en-US" dirty="0"/>
          </a:p>
        </p:txBody>
      </p:sp>
      <p:sp>
        <p:nvSpPr>
          <p:cNvPr id="3" name="内容占位符 2"/>
          <p:cNvSpPr>
            <a:spLocks noGrp="1"/>
          </p:cNvSpPr>
          <p:nvPr>
            <p:ph idx="1"/>
          </p:nvPr>
        </p:nvSpPr>
        <p:spPr>
          <a:xfrm>
            <a:off x="1790700" y="1338943"/>
            <a:ext cx="8534400" cy="3615267"/>
          </a:xfrm>
        </p:spPr>
        <p:txBody>
          <a:bodyPr/>
          <a:lstStyle/>
          <a:p>
            <a:r>
              <a:rPr lang="zh-CN" altLang="en-US" dirty="0"/>
              <a:t>模式识别是研究如何使机器具有</a:t>
            </a:r>
            <a:r>
              <a:rPr lang="zh-CN" altLang="en-US" dirty="0">
                <a:hlinkClick r:id="rId2"/>
              </a:rPr>
              <a:t>感知能力</a:t>
            </a:r>
            <a:r>
              <a:rPr lang="zh-CN" altLang="en-US" dirty="0"/>
              <a:t>，主要研究</a:t>
            </a:r>
            <a:r>
              <a:rPr lang="zh-CN" altLang="en-US" dirty="0">
                <a:hlinkClick r:id="rId3"/>
              </a:rPr>
              <a:t>视觉</a:t>
            </a:r>
            <a:r>
              <a:rPr lang="zh-CN" altLang="en-US" dirty="0"/>
              <a:t>模式和</a:t>
            </a:r>
            <a:r>
              <a:rPr lang="zh-CN" altLang="en-US" dirty="0">
                <a:hlinkClick r:id="rId4"/>
              </a:rPr>
              <a:t>听觉</a:t>
            </a:r>
            <a:r>
              <a:rPr lang="zh-CN" altLang="en-US" dirty="0"/>
              <a:t>模式的识别。如识别</a:t>
            </a:r>
            <a:r>
              <a:rPr lang="zh-CN" altLang="en-US" dirty="0">
                <a:hlinkClick r:id="rId5"/>
              </a:rPr>
              <a:t>物体</a:t>
            </a:r>
            <a:r>
              <a:rPr lang="zh-CN" altLang="en-US" dirty="0"/>
              <a:t>、</a:t>
            </a:r>
            <a:r>
              <a:rPr lang="zh-CN" altLang="en-US" dirty="0">
                <a:hlinkClick r:id="rId6"/>
              </a:rPr>
              <a:t>地形</a:t>
            </a:r>
            <a:r>
              <a:rPr lang="zh-CN" altLang="en-US" dirty="0"/>
              <a:t>、图象、字体（如签字）等。在日常生活各方面以及军事上都有广大的</a:t>
            </a:r>
            <a:r>
              <a:rPr lang="zh-CN" altLang="en-US" dirty="0">
                <a:hlinkClick r:id="rId7"/>
              </a:rPr>
              <a:t>用途</a:t>
            </a:r>
            <a:r>
              <a:rPr lang="zh-CN" altLang="en-US" dirty="0"/>
              <a:t>。近年来迅速发展起来</a:t>
            </a:r>
            <a:r>
              <a:rPr lang="zh-CN" altLang="en-US" dirty="0">
                <a:hlinkClick r:id="rId8"/>
              </a:rPr>
              <a:t>应用模糊数学</a:t>
            </a:r>
            <a:r>
              <a:rPr lang="zh-CN" altLang="en-US" dirty="0"/>
              <a:t>模式、</a:t>
            </a:r>
            <a:r>
              <a:rPr lang="zh-CN" altLang="en-US" dirty="0">
                <a:hlinkClick r:id="rId9"/>
              </a:rPr>
              <a:t>人工神经网络</a:t>
            </a:r>
            <a:r>
              <a:rPr lang="zh-CN" altLang="en-US" dirty="0"/>
              <a:t>模式的方法逐渐取代</a:t>
            </a:r>
            <a:r>
              <a:rPr lang="zh-CN" altLang="en-US" dirty="0">
                <a:hlinkClick r:id="rId10"/>
              </a:rPr>
              <a:t>传统</a:t>
            </a:r>
            <a:r>
              <a:rPr lang="zh-CN" altLang="en-US" dirty="0"/>
              <a:t>的用</a:t>
            </a:r>
            <a:r>
              <a:rPr lang="zh-CN" altLang="en-US" dirty="0">
                <a:hlinkClick r:id="rId11"/>
              </a:rPr>
              <a:t>统计模式</a:t>
            </a:r>
            <a:r>
              <a:rPr lang="zh-CN" altLang="en-US" dirty="0"/>
              <a:t>和</a:t>
            </a:r>
            <a:r>
              <a:rPr lang="zh-CN" altLang="en-US" dirty="0">
                <a:hlinkClick r:id="rId12"/>
              </a:rPr>
              <a:t>结构</a:t>
            </a:r>
            <a:r>
              <a:rPr lang="zh-CN" altLang="en-US" dirty="0"/>
              <a:t>模式的识别方法。 特别神经网络方法在模式识别中取得较大进展。</a:t>
            </a:r>
          </a:p>
        </p:txBody>
      </p:sp>
    </p:spTree>
    <p:extLst>
      <p:ext uri="{BB962C8B-B14F-4D97-AF65-F5344CB8AC3E}">
        <p14:creationId xmlns:p14="http://schemas.microsoft.com/office/powerpoint/2010/main" val="272997463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579360"/>
            <a:ext cx="12192001" cy="1507067"/>
          </a:xfrm>
        </p:spPr>
        <p:txBody>
          <a:bodyPr/>
          <a:lstStyle/>
          <a:p>
            <a:r>
              <a:rPr lang="zh-CN" altLang="en-US" dirty="0" smtClean="0"/>
              <a:t>                              人工神经网络</a:t>
            </a:r>
            <a:endParaRPr lang="zh-CN" altLang="en-US" dirty="0"/>
          </a:p>
        </p:txBody>
      </p:sp>
      <p:sp>
        <p:nvSpPr>
          <p:cNvPr id="5" name="内容占位符 4"/>
          <p:cNvSpPr>
            <a:spLocks noGrp="1"/>
          </p:cNvSpPr>
          <p:nvPr>
            <p:ph idx="1"/>
          </p:nvPr>
        </p:nvSpPr>
        <p:spPr>
          <a:xfrm>
            <a:off x="716869" y="2086427"/>
            <a:ext cx="8534400" cy="3615267"/>
          </a:xfrm>
        </p:spPr>
        <p:txBody>
          <a:bodyPr>
            <a:normAutofit lnSpcReduction="10000"/>
          </a:bodyPr>
          <a:lstStyle/>
          <a:p>
            <a:r>
              <a:rPr lang="zh-CN" altLang="en-US" dirty="0"/>
              <a:t>人工神经网络是在研究人脑的</a:t>
            </a:r>
            <a:r>
              <a:rPr lang="zh-CN" altLang="en-US" dirty="0">
                <a:hlinkClick r:id="rId2"/>
              </a:rPr>
              <a:t>奥秘</a:t>
            </a:r>
            <a:r>
              <a:rPr lang="zh-CN" altLang="en-US" dirty="0"/>
              <a:t>中得到启发，试图用大量的处理单元（人工神经元、处理</a:t>
            </a:r>
            <a:r>
              <a:rPr lang="zh-CN" altLang="en-US" dirty="0">
                <a:hlinkClick r:id="rId3"/>
              </a:rPr>
              <a:t>元件</a:t>
            </a:r>
            <a:r>
              <a:rPr lang="zh-CN" altLang="en-US" dirty="0"/>
              <a:t>、电子元件等）模仿人脑神经系统</a:t>
            </a:r>
            <a:r>
              <a:rPr lang="zh-CN" altLang="en-US" dirty="0">
                <a:hlinkClick r:id="rId4"/>
              </a:rPr>
              <a:t>工程结构</a:t>
            </a:r>
            <a:r>
              <a:rPr lang="zh-CN" altLang="en-US" dirty="0"/>
              <a:t>和工作机理。</a:t>
            </a:r>
            <a:br>
              <a:rPr lang="zh-CN" altLang="en-US" dirty="0"/>
            </a:br>
            <a:r>
              <a:rPr lang="zh-CN" altLang="en-US" dirty="0"/>
              <a:t/>
            </a:r>
            <a:br>
              <a:rPr lang="zh-CN" altLang="en-US" dirty="0"/>
            </a:br>
            <a:r>
              <a:rPr lang="zh-CN" altLang="en-US" dirty="0"/>
              <a:t>在人工神经网络中，信息的处理是由神经元之间的相互作用来实现的，知识与信息的存储表现为网络元件互连间分布式的</a:t>
            </a:r>
            <a:r>
              <a:rPr lang="zh-CN" altLang="en-US" dirty="0">
                <a:hlinkClick r:id="rId5"/>
              </a:rPr>
              <a:t>物理</a:t>
            </a:r>
            <a:r>
              <a:rPr lang="zh-CN" altLang="en-US" dirty="0"/>
              <a:t>联系，网络的学习和识别取决于和神经元连接</a:t>
            </a:r>
            <a:r>
              <a:rPr lang="zh-CN" altLang="en-US" dirty="0">
                <a:hlinkClick r:id="rId6"/>
              </a:rPr>
              <a:t>权值</a:t>
            </a:r>
            <a:r>
              <a:rPr lang="zh-CN" altLang="en-US" dirty="0"/>
              <a:t>的</a:t>
            </a:r>
            <a:r>
              <a:rPr lang="zh-CN" altLang="en-US" dirty="0">
                <a:hlinkClick r:id="rId7"/>
              </a:rPr>
              <a:t>动态</a:t>
            </a:r>
            <a:r>
              <a:rPr lang="zh-CN" altLang="en-US" dirty="0"/>
              <a:t>演化过程。</a:t>
            </a:r>
            <a:br>
              <a:rPr lang="zh-CN" altLang="en-US" dirty="0"/>
            </a:br>
            <a:r>
              <a:rPr lang="zh-CN" altLang="en-US" dirty="0"/>
              <a:t/>
            </a:r>
            <a:br>
              <a:rPr lang="zh-CN" altLang="en-US" dirty="0"/>
            </a:br>
            <a:r>
              <a:rPr lang="zh-CN" altLang="en-US" dirty="0"/>
              <a:t>多年来，人工神经网络的研究取得了较大的进展，成为具有一种独特风格的</a:t>
            </a:r>
            <a:r>
              <a:rPr lang="zh-CN" altLang="en-US" dirty="0">
                <a:hlinkClick r:id="rId8"/>
              </a:rPr>
              <a:t>信息处理</a:t>
            </a:r>
            <a:r>
              <a:rPr lang="zh-CN" altLang="en-US" dirty="0"/>
              <a:t>学科。当然目前的研究还只是一些简单的人工神经</a:t>
            </a:r>
            <a:r>
              <a:rPr lang="zh-CN" altLang="en-US" dirty="0">
                <a:hlinkClick r:id="rId9"/>
              </a:rPr>
              <a:t>网络模型</a:t>
            </a:r>
            <a:r>
              <a:rPr lang="zh-CN" altLang="en-US" dirty="0"/>
              <a:t>。要建立起一套完整的理论和技术系统，需要作出更多努力和探讨。然而人工神经网络已经成为人工智能中极其重要的一个研究领域。</a:t>
            </a:r>
          </a:p>
        </p:txBody>
      </p:sp>
    </p:spTree>
    <p:extLst>
      <p:ext uri="{BB962C8B-B14F-4D97-AF65-F5344CB8AC3E}">
        <p14:creationId xmlns:p14="http://schemas.microsoft.com/office/powerpoint/2010/main" val="316157138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5014" y="326572"/>
            <a:ext cx="10058400" cy="2743200"/>
          </a:xfrm>
        </p:spPr>
        <p:txBody>
          <a:bodyPr>
            <a:normAutofit/>
          </a:bodyPr>
          <a:lstStyle/>
          <a:p>
            <a:r>
              <a:rPr lang="zh-CN" altLang="en-US" sz="3600" dirty="0"/>
              <a:t>理解自然语言</a:t>
            </a:r>
          </a:p>
        </p:txBody>
      </p:sp>
      <p:sp>
        <p:nvSpPr>
          <p:cNvPr id="3" name="内容占位符 2"/>
          <p:cNvSpPr>
            <a:spLocks noGrp="1"/>
          </p:cNvSpPr>
          <p:nvPr>
            <p:ph type="body" idx="1"/>
          </p:nvPr>
        </p:nvSpPr>
        <p:spPr>
          <a:xfrm>
            <a:off x="1272041" y="1861458"/>
            <a:ext cx="8535988" cy="3806371"/>
          </a:xfrm>
        </p:spPr>
        <p:txBody>
          <a:bodyPr>
            <a:normAutofit/>
          </a:bodyPr>
          <a:lstStyle/>
          <a:p>
            <a:r>
              <a:rPr lang="zh-CN" altLang="en-US" dirty="0"/>
              <a:t>计算机如能“听懂”人的语言（如汉语、英语等），便可以直接用口语操作计算机，这将给人们带极大的便利。计算机理解自然语言的研究有以下三个目标：一是计算机能正确理解人类的自然语言输入的信息，并能正确答复（或响应）输入的信息。二是计算机对输入的信息能产生相应的摘要，而且复述输入的内容。三是计算机能把输入的自然语言翻译成要求的另一种语言，如将</a:t>
            </a:r>
            <a:r>
              <a:rPr lang="zh-CN" altLang="en-US" dirty="0">
                <a:hlinkClick r:id="rId2"/>
              </a:rPr>
              <a:t>汉语译成英语</a:t>
            </a:r>
            <a:r>
              <a:rPr lang="zh-CN" altLang="en-US" dirty="0"/>
              <a:t>或将英语译成汉语等。目前，研究计算机进行文字或语言的自动翻译，人们作了大量的尝试，还没有找到最佳的方法，有待于更进一步深入探索。</a:t>
            </a:r>
            <a:br>
              <a:rPr lang="zh-CN" altLang="en-US" dirty="0"/>
            </a:br>
            <a:endParaRPr lang="zh-CN" altLang="en-US" dirty="0"/>
          </a:p>
        </p:txBody>
      </p:sp>
    </p:spTree>
    <p:extLst>
      <p:ext uri="{BB962C8B-B14F-4D97-AF65-F5344CB8AC3E}">
        <p14:creationId xmlns:p14="http://schemas.microsoft.com/office/powerpoint/2010/main" val="104418301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人脸识别技术</a:t>
            </a:r>
          </a:p>
        </p:txBody>
      </p:sp>
      <p:sp>
        <p:nvSpPr>
          <p:cNvPr id="3" name="内容占位符 2"/>
          <p:cNvSpPr>
            <a:spLocks noGrp="1"/>
          </p:cNvSpPr>
          <p:nvPr>
            <p:ph type="body" sz="half" idx="2"/>
          </p:nvPr>
        </p:nvSpPr>
        <p:spPr/>
        <p:txBody>
          <a:bodyPr>
            <a:normAutofit lnSpcReduction="10000"/>
          </a:bodyPr>
          <a:lstStyle/>
          <a:p>
            <a:r>
              <a:rPr lang="zh-CN" altLang="en-US" dirty="0"/>
              <a:t>基本介绍：</a:t>
            </a:r>
            <a:endParaRPr lang="en-US" altLang="zh-CN" dirty="0"/>
          </a:p>
          <a:p>
            <a:r>
              <a:rPr lang="zh-CN" altLang="en-US" dirty="0"/>
              <a:t>人脸识别技术是基于人的脸部特征，对输入的人脸图像或者视频流 </a:t>
            </a:r>
            <a:r>
              <a:rPr lang="en-US" altLang="zh-CN" dirty="0"/>
              <a:t>. </a:t>
            </a:r>
            <a:r>
              <a:rPr lang="zh-CN" altLang="en-US" dirty="0"/>
              <a:t>首先判断其是否存在人脸 </a:t>
            </a:r>
            <a:r>
              <a:rPr lang="en-US" altLang="zh-CN" dirty="0"/>
              <a:t>, </a:t>
            </a:r>
            <a:r>
              <a:rPr lang="zh-CN" altLang="en-US" dirty="0"/>
              <a:t>如果存在人脸，则进一步的给出每个脸的位置、大小和各个主要面部器官的位置信息。并依据这些信息，进一步提取每个人脸中所蕴涵的身份特征，并将其与已知的人脸进行对比，从而识别每个人脸的身份。</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845" y="2115783"/>
            <a:ext cx="3228838" cy="2710216"/>
          </a:xfrm>
          <a:prstGeom prst="rect">
            <a:avLst/>
          </a:prstGeom>
        </p:spPr>
      </p:pic>
    </p:spTree>
    <p:extLst>
      <p:ext uri="{BB962C8B-B14F-4D97-AF65-F5344CB8AC3E}">
        <p14:creationId xmlns:p14="http://schemas.microsoft.com/office/powerpoint/2010/main" val="321035841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84212" y="0"/>
            <a:ext cx="8534400" cy="1507067"/>
          </a:xfrm>
        </p:spPr>
        <p:txBody>
          <a:bodyPr/>
          <a:lstStyle/>
          <a:p>
            <a:r>
              <a:rPr lang="zh-CN" altLang="en-US" dirty="0"/>
              <a:t>技术原理</a:t>
            </a:r>
          </a:p>
        </p:txBody>
      </p:sp>
      <p:sp>
        <p:nvSpPr>
          <p:cNvPr id="8" name="内容占位符 7"/>
          <p:cNvSpPr>
            <a:spLocks noGrp="1"/>
          </p:cNvSpPr>
          <p:nvPr>
            <p:ph idx="1"/>
          </p:nvPr>
        </p:nvSpPr>
        <p:spPr>
          <a:xfrm>
            <a:off x="689375" y="1284790"/>
            <a:ext cx="9727839" cy="4856651"/>
          </a:xfrm>
        </p:spPr>
        <p:txBody>
          <a:bodyPr>
            <a:normAutofit fontScale="70000" lnSpcReduction="20000"/>
          </a:bodyPr>
          <a:lstStyle/>
          <a:p>
            <a:r>
              <a:rPr lang="en-US" altLang="zh-CN" b="1" dirty="0"/>
              <a:t>(1)</a:t>
            </a:r>
            <a:r>
              <a:rPr lang="zh-CN" altLang="en-US" b="1" dirty="0"/>
              <a:t>人脸检测</a:t>
            </a:r>
            <a:endParaRPr lang="zh-CN" altLang="en-US" dirty="0"/>
          </a:p>
          <a:p>
            <a:r>
              <a:rPr lang="zh-CN" altLang="en-US" dirty="0"/>
              <a:t>面貌检测是指在动态的场景与复杂的背景中判断是否存在面像，并分离出这种面像。一般有下列几种方法</a:t>
            </a:r>
            <a:r>
              <a:rPr lang="en-US" altLang="zh-CN" dirty="0"/>
              <a:t>:</a:t>
            </a:r>
          </a:p>
          <a:p>
            <a:r>
              <a:rPr lang="en-US" altLang="zh-CN" dirty="0"/>
              <a:t>①</a:t>
            </a:r>
            <a:r>
              <a:rPr lang="zh-CN" altLang="en-US" dirty="0"/>
              <a:t>参考模板法</a:t>
            </a:r>
          </a:p>
          <a:p>
            <a:r>
              <a:rPr lang="zh-CN" altLang="en-US" dirty="0"/>
              <a:t>首先设计一个或数个标准人脸的模板，然后计算测试采集的样品与标准模板之间的匹配程度，并通过阈值来判断是否存在人脸</a:t>
            </a:r>
            <a:r>
              <a:rPr lang="en-US" altLang="zh-CN" dirty="0"/>
              <a:t>;</a:t>
            </a:r>
          </a:p>
          <a:p>
            <a:r>
              <a:rPr lang="en-US" altLang="zh-CN" dirty="0"/>
              <a:t>②</a:t>
            </a:r>
            <a:r>
              <a:rPr lang="zh-CN" altLang="en-US" dirty="0"/>
              <a:t>人脸规则法</a:t>
            </a:r>
          </a:p>
          <a:p>
            <a:r>
              <a:rPr lang="zh-CN" altLang="en-US" dirty="0"/>
              <a:t>由于人脸具有一定的结构分布特征，所谓人脸规则的方法即提取这些特征生成相应的规则以判断测试样品是否包含人脸</a:t>
            </a:r>
            <a:r>
              <a:rPr lang="en-US" altLang="zh-CN" dirty="0"/>
              <a:t>;</a:t>
            </a:r>
          </a:p>
          <a:p>
            <a:r>
              <a:rPr lang="en-US" altLang="zh-CN" dirty="0"/>
              <a:t>③</a:t>
            </a:r>
            <a:r>
              <a:rPr lang="zh-CN" altLang="en-US" dirty="0"/>
              <a:t>样品学习法</a:t>
            </a:r>
          </a:p>
          <a:p>
            <a:r>
              <a:rPr lang="zh-CN" altLang="en-US" dirty="0"/>
              <a:t>这种方法即采用模式识别中人工神经网络的方法，即通过对面像样品集和非面像样品集的学习产生分类器</a:t>
            </a:r>
            <a:r>
              <a:rPr lang="en-US" altLang="zh-CN" dirty="0"/>
              <a:t>;</a:t>
            </a:r>
          </a:p>
          <a:p>
            <a:r>
              <a:rPr lang="en-US" altLang="zh-CN" dirty="0"/>
              <a:t>④</a:t>
            </a:r>
            <a:r>
              <a:rPr lang="zh-CN" altLang="en-US" dirty="0"/>
              <a:t>肤色模型法</a:t>
            </a:r>
          </a:p>
          <a:p>
            <a:r>
              <a:rPr lang="zh-CN" altLang="en-US" dirty="0"/>
              <a:t>这种方法是依据面貌肤色在色彩空间中分布相对集中的规律来进行检测。</a:t>
            </a:r>
          </a:p>
          <a:p>
            <a:r>
              <a:rPr lang="zh-CN" altLang="en-US" dirty="0"/>
              <a:t>⑤特征子脸法</a:t>
            </a:r>
          </a:p>
          <a:p>
            <a:r>
              <a:rPr lang="zh-CN" altLang="en-US" dirty="0"/>
              <a:t>这种方法是将所有面像集合视为一个面像子空间，并基于检测样品与其在子空间的投影之间的距离判断是否存在面像。</a:t>
            </a:r>
          </a:p>
          <a:p>
            <a:r>
              <a:rPr lang="zh-CN" altLang="en-US" dirty="0"/>
              <a:t>值得提出的是，上述</a:t>
            </a:r>
            <a:r>
              <a:rPr lang="en-US" altLang="zh-CN" dirty="0"/>
              <a:t>5</a:t>
            </a:r>
            <a:r>
              <a:rPr lang="zh-CN" altLang="en-US" dirty="0"/>
              <a:t>种方法在实际检测系统中也可综合采用。</a:t>
            </a:r>
          </a:p>
          <a:p>
            <a:endParaRPr lang="zh-CN" altLang="en-US" dirty="0"/>
          </a:p>
        </p:txBody>
      </p:sp>
      <p:sp>
        <p:nvSpPr>
          <p:cNvPr id="9" name="文本框 8"/>
          <p:cNvSpPr txBox="1"/>
          <p:nvPr/>
        </p:nvSpPr>
        <p:spPr>
          <a:xfrm>
            <a:off x="1157468" y="1137735"/>
            <a:ext cx="2954655" cy="369332"/>
          </a:xfrm>
          <a:prstGeom prst="rect">
            <a:avLst/>
          </a:prstGeom>
          <a:noFill/>
        </p:spPr>
        <p:txBody>
          <a:bodyPr wrap="none" rtlCol="0">
            <a:spAutoFit/>
          </a:bodyPr>
          <a:lstStyle/>
          <a:p>
            <a:r>
              <a:rPr lang="zh-CN" altLang="en-US" dirty="0"/>
              <a:t>人脸识别技术包含三个部分</a:t>
            </a:r>
          </a:p>
        </p:txBody>
      </p:sp>
    </p:spTree>
    <p:extLst>
      <p:ext uri="{BB962C8B-B14F-4D97-AF65-F5344CB8AC3E}">
        <p14:creationId xmlns:p14="http://schemas.microsoft.com/office/powerpoint/2010/main" val="152081523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2894"/>
            <a:ext cx="8534400" cy="1507067"/>
          </a:xfrm>
        </p:spPr>
        <p:txBody>
          <a:bodyPr/>
          <a:lstStyle/>
          <a:p>
            <a:r>
              <a:rPr lang="zh-CN" altLang="en-US" dirty="0" smtClean="0"/>
              <a:t>技术原理</a:t>
            </a:r>
            <a:endParaRPr lang="zh-CN" altLang="en-US" dirty="0"/>
          </a:p>
        </p:txBody>
      </p:sp>
      <p:sp>
        <p:nvSpPr>
          <p:cNvPr id="3" name="内容占位符 2"/>
          <p:cNvSpPr>
            <a:spLocks noGrp="1"/>
          </p:cNvSpPr>
          <p:nvPr>
            <p:ph idx="1"/>
          </p:nvPr>
        </p:nvSpPr>
        <p:spPr>
          <a:xfrm>
            <a:off x="684211" y="1405789"/>
            <a:ext cx="9594107" cy="4740368"/>
          </a:xfrm>
        </p:spPr>
        <p:txBody>
          <a:bodyPr>
            <a:normAutofit fontScale="70000" lnSpcReduction="20000"/>
          </a:bodyPr>
          <a:lstStyle/>
          <a:p>
            <a:r>
              <a:rPr lang="en-US" altLang="zh-CN" b="1" dirty="0"/>
              <a:t>(2)</a:t>
            </a:r>
            <a:r>
              <a:rPr lang="zh-CN" altLang="en-US" b="1" dirty="0"/>
              <a:t>人脸跟踪</a:t>
            </a:r>
            <a:endParaRPr lang="zh-CN" altLang="en-US" dirty="0"/>
          </a:p>
          <a:p>
            <a:r>
              <a:rPr lang="zh-CN" altLang="en-US" dirty="0"/>
              <a:t>面貌跟踪是指对被检测到的面貌进行动态目标跟踪。具体采用基于模型的方法或基于运动与模型相结合的方法。此外，利用肤色模型跟踪也不失为一种简单而有效的手段。</a:t>
            </a:r>
          </a:p>
          <a:p>
            <a:r>
              <a:rPr lang="en-US" altLang="zh-CN" b="1" dirty="0"/>
              <a:t>(3)</a:t>
            </a:r>
            <a:r>
              <a:rPr lang="zh-CN" altLang="en-US" b="1" dirty="0"/>
              <a:t>人脸比对</a:t>
            </a:r>
            <a:endParaRPr lang="zh-CN" altLang="en-US" dirty="0"/>
          </a:p>
          <a:p>
            <a:r>
              <a:rPr lang="zh-CN" altLang="en-US" dirty="0"/>
              <a:t>面貌比对是对被检测到的面貌像进行身份确认或在面像库中进行目标搜索。这实际上就是说，将采样到的面像与库存的面像依次进行比对，并找出最佳的匹配对象。所以，面像的描述决定了面像识别的具体方法与性能。主要采用特征向量与面纹模板两种描述方法</a:t>
            </a:r>
            <a:r>
              <a:rPr lang="en-US" altLang="zh-CN" dirty="0"/>
              <a:t>:</a:t>
            </a:r>
          </a:p>
          <a:p>
            <a:r>
              <a:rPr lang="en-US" altLang="zh-CN" dirty="0"/>
              <a:t>①</a:t>
            </a:r>
            <a:r>
              <a:rPr lang="zh-CN" altLang="en-US" dirty="0"/>
              <a:t>特征向量法</a:t>
            </a:r>
          </a:p>
          <a:p>
            <a:r>
              <a:rPr lang="zh-CN" altLang="en-US" dirty="0"/>
              <a:t>该方法是先确定眼虹膜、鼻翼、嘴角等面像五官轮廓的大小、位置、距离等属性，然后再计算出它们的几何特征量，而这些特征量形成一描述该面像的特征向量。</a:t>
            </a:r>
          </a:p>
          <a:p>
            <a:r>
              <a:rPr lang="zh-CN" altLang="en-US" dirty="0"/>
              <a:t>②面纹模板法</a:t>
            </a:r>
          </a:p>
          <a:p>
            <a:r>
              <a:rPr lang="zh-CN" altLang="en-US" dirty="0"/>
              <a:t>该方法是在库中存贮若干标准面像模板或面像器官模板，在进行比对时，将采样面像所有象素与库中所有模板采用归一化相关量度量进行匹配。此外，还有采用模式识别的自相关网络或特征与模板相结合的方法。</a:t>
            </a:r>
          </a:p>
          <a:p>
            <a:r>
              <a:rPr lang="zh-CN" altLang="en-US" dirty="0"/>
              <a:t>人脸识别技术的核心实际为</a:t>
            </a:r>
            <a:r>
              <a:rPr lang="en-US" altLang="zh-CN" dirty="0"/>
              <a:t>"</a:t>
            </a:r>
            <a:r>
              <a:rPr lang="zh-CN" altLang="en-US" dirty="0"/>
              <a:t>局部人体特征分析</a:t>
            </a:r>
            <a:r>
              <a:rPr lang="en-US" altLang="zh-CN" dirty="0"/>
              <a:t>"</a:t>
            </a:r>
            <a:r>
              <a:rPr lang="zh-CN" altLang="en-US" dirty="0"/>
              <a:t>和</a:t>
            </a:r>
            <a:r>
              <a:rPr lang="en-US" altLang="zh-CN" dirty="0"/>
              <a:t>"</a:t>
            </a:r>
            <a:r>
              <a:rPr lang="zh-CN" altLang="en-US" dirty="0"/>
              <a:t>图形</a:t>
            </a:r>
            <a:r>
              <a:rPr lang="en-US" altLang="zh-CN" dirty="0"/>
              <a:t>/</a:t>
            </a:r>
            <a:r>
              <a:rPr lang="zh-CN" altLang="en-US" dirty="0"/>
              <a:t>神经识别算法。</a:t>
            </a:r>
            <a:r>
              <a:rPr lang="en-US" altLang="zh-CN" dirty="0"/>
              <a:t>"</a:t>
            </a:r>
            <a:r>
              <a:rPr lang="zh-CN" altLang="en-US" dirty="0"/>
              <a:t>这种算法是利用人体面部各器官及特征部位的方法。如对应几何关系多数据形成识别参数与数据库中所有的原始参数进行比较、判断与确认。一般要求判断时间低于</a:t>
            </a:r>
            <a:r>
              <a:rPr lang="en-US" altLang="zh-CN" dirty="0"/>
              <a:t>1</a:t>
            </a:r>
            <a:r>
              <a:rPr lang="zh-CN" altLang="en-US" dirty="0"/>
              <a:t>秒。</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270037613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0"/>
            <a:ext cx="8534400" cy="1507067"/>
          </a:xfrm>
        </p:spPr>
        <p:txBody>
          <a:bodyPr/>
          <a:lstStyle/>
          <a:p>
            <a:r>
              <a:rPr lang="zh-CN" altLang="en-US" dirty="0"/>
              <a:t>分析算法</a:t>
            </a:r>
          </a:p>
        </p:txBody>
      </p:sp>
      <p:sp>
        <p:nvSpPr>
          <p:cNvPr id="3" name="内容占位符 2"/>
          <p:cNvSpPr>
            <a:spLocks noGrp="1"/>
          </p:cNvSpPr>
          <p:nvPr>
            <p:ph idx="1"/>
          </p:nvPr>
        </p:nvSpPr>
        <p:spPr>
          <a:xfrm>
            <a:off x="684211" y="1021465"/>
            <a:ext cx="5311475" cy="4951071"/>
          </a:xfrm>
        </p:spPr>
        <p:txBody>
          <a:bodyPr/>
          <a:lstStyle/>
          <a:p>
            <a:pPr marL="0" indent="0">
              <a:buNone/>
            </a:pPr>
            <a:r>
              <a:rPr lang="zh-CN" altLang="en-US" dirty="0"/>
              <a:t>人脸识别技术中被广泛采用的区域特征分析算法，它</a:t>
            </a:r>
            <a:r>
              <a:rPr lang="zh-CN" altLang="en-US" dirty="0" smtClean="0"/>
              <a:t>融合了计算机图像</a:t>
            </a:r>
            <a:r>
              <a:rPr lang="zh-CN" altLang="en-US" dirty="0"/>
              <a:t>处理</a:t>
            </a:r>
            <a:r>
              <a:rPr lang="zh-CN" altLang="en-US" dirty="0" smtClean="0"/>
              <a:t>技术与生物统计学</a:t>
            </a:r>
            <a:r>
              <a:rPr lang="zh-CN" altLang="en-US" dirty="0"/>
              <a:t>原理于一体，利用计算机图像处理技术从视频中提取人像特征点，利用生物统计学的原理进行分析建立数学模型</a:t>
            </a:r>
            <a:r>
              <a:rPr lang="en-US" altLang="zh-CN" dirty="0"/>
              <a:t>,</a:t>
            </a:r>
            <a:r>
              <a:rPr lang="zh-CN" altLang="en-US" dirty="0"/>
              <a:t>即人脸特征模板。利用已建成的人脸特征模板与被测者的人的面像进行特征分析，根据分析的结果来给出一个相似值。通过这个值即可确定是否为同一人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072" y="1711496"/>
            <a:ext cx="5001469" cy="3684415"/>
          </a:xfrm>
          <a:prstGeom prst="rect">
            <a:avLst/>
          </a:prstGeom>
        </p:spPr>
      </p:pic>
    </p:spTree>
    <p:extLst>
      <p:ext uri="{BB962C8B-B14F-4D97-AF65-F5344CB8AC3E}">
        <p14:creationId xmlns:p14="http://schemas.microsoft.com/office/powerpoint/2010/main" val="152792248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5912" y="1076325"/>
            <a:ext cx="3657600" cy="1371600"/>
          </a:xfrm>
        </p:spPr>
        <p:txBody>
          <a:bodyPr>
            <a:normAutofit/>
          </a:bodyPr>
          <a:lstStyle/>
          <a:p>
            <a:r>
              <a:rPr lang="zh-CN" altLang="en-US" sz="4000" dirty="0" smtClean="0">
                <a:solidFill>
                  <a:srgbClr val="7030A0"/>
                </a:solidFill>
              </a:rPr>
              <a:t>人工智能</a:t>
            </a:r>
            <a:endParaRPr lang="zh-CN" altLang="en-US" sz="4000" dirty="0">
              <a:solidFill>
                <a:srgbClr val="7030A0"/>
              </a:solidFill>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338" y="1685925"/>
            <a:ext cx="3771900" cy="3895725"/>
          </a:xfrm>
        </p:spPr>
      </p:pic>
      <p:sp>
        <p:nvSpPr>
          <p:cNvPr id="4" name="文本占位符 3"/>
          <p:cNvSpPr>
            <a:spLocks noGrp="1"/>
          </p:cNvSpPr>
          <p:nvPr>
            <p:ph type="body" sz="half" idx="2"/>
          </p:nvPr>
        </p:nvSpPr>
        <p:spPr>
          <a:xfrm>
            <a:off x="5353050" y="2809875"/>
            <a:ext cx="5867400" cy="2000250"/>
          </a:xfrm>
        </p:spPr>
        <p:txBody>
          <a:bodyPr>
            <a:normAutofit lnSpcReduction="10000"/>
          </a:bodyPr>
          <a:lstStyle/>
          <a:p>
            <a:r>
              <a:rPr lang="zh-CN" altLang="en-US" dirty="0"/>
              <a:t>人工智能（</a:t>
            </a:r>
            <a:r>
              <a:rPr lang="en-US" altLang="zh-CN" dirty="0"/>
              <a:t>Artificial Intelligence</a:t>
            </a:r>
            <a:r>
              <a:rPr lang="zh-CN" altLang="en-US" dirty="0"/>
              <a:t>，简称</a:t>
            </a:r>
            <a:r>
              <a:rPr lang="en-US" altLang="zh-CN" dirty="0"/>
              <a:t>AI</a:t>
            </a:r>
            <a:r>
              <a:rPr lang="zh-CN" altLang="en-US" dirty="0"/>
              <a:t>）是计算机学科的一个分支</a:t>
            </a:r>
            <a:r>
              <a:rPr lang="zh-CN" altLang="en-US" dirty="0" smtClean="0"/>
              <a:t>，</a:t>
            </a:r>
            <a:r>
              <a:rPr lang="zh-CN" altLang="en-US" b="1" dirty="0" smtClean="0">
                <a:solidFill>
                  <a:srgbClr val="7030A0"/>
                </a:solidFill>
              </a:rPr>
              <a:t>二十世纪七十年代</a:t>
            </a:r>
            <a:r>
              <a:rPr lang="zh-CN" altLang="en-US" dirty="0" smtClean="0"/>
              <a:t>以来</a:t>
            </a:r>
            <a:r>
              <a:rPr lang="zh-CN" altLang="en-US" dirty="0"/>
              <a:t>被称为世界三大尖端技术之一（空间技术、能源技术、人工智能）。也被认为是二十一世纪（基因工程、纳米科学、人工智能）三大尖端技术之一。这是因为近三十年来它获得了迅速的发展，在很多学科领域都获得了广泛应用，并取得了丰硕的成果，人工智能已逐步成为一个独立的分支，无论在理论和实践上都已自成一个系统。 </a:t>
            </a:r>
            <a:br>
              <a:rPr lang="zh-CN" altLang="en-US" dirty="0"/>
            </a:br>
            <a:endParaRPr lang="zh-CN" altLang="en-US" dirty="0"/>
          </a:p>
        </p:txBody>
      </p:sp>
    </p:spTree>
    <p:extLst>
      <p:ext uri="{BB962C8B-B14F-4D97-AF65-F5344CB8AC3E}">
        <p14:creationId xmlns:p14="http://schemas.microsoft.com/office/powerpoint/2010/main" val="4248469653"/>
      </p:ext>
    </p:extLst>
  </p:cSld>
  <p:clrMapOvr>
    <a:masterClrMapping/>
  </p:clrMapOvr>
  <p:transition spd="slow" advTm="12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0"/>
            <a:ext cx="8534400" cy="1507067"/>
          </a:xfrm>
        </p:spPr>
        <p:txBody>
          <a:bodyPr/>
          <a:lstStyle/>
          <a:p>
            <a:r>
              <a:rPr lang="zh-CN" altLang="en-US" dirty="0"/>
              <a:t>功能模块</a:t>
            </a:r>
          </a:p>
        </p:txBody>
      </p:sp>
      <p:sp>
        <p:nvSpPr>
          <p:cNvPr id="3" name="内容占位符 2"/>
          <p:cNvSpPr>
            <a:spLocks noGrp="1"/>
          </p:cNvSpPr>
          <p:nvPr>
            <p:ph idx="1"/>
          </p:nvPr>
        </p:nvSpPr>
        <p:spPr>
          <a:xfrm>
            <a:off x="684212" y="1704372"/>
            <a:ext cx="9848750" cy="4650129"/>
          </a:xfrm>
        </p:spPr>
        <p:txBody>
          <a:bodyPr>
            <a:normAutofit fontScale="70000" lnSpcReduction="20000"/>
          </a:bodyPr>
          <a:lstStyle/>
          <a:p>
            <a:pPr marL="0" indent="0">
              <a:buNone/>
            </a:pPr>
            <a:r>
              <a:rPr lang="zh-CN" altLang="en-US" sz="2900" dirty="0">
                <a:solidFill>
                  <a:srgbClr val="0070C0"/>
                </a:solidFill>
              </a:rPr>
              <a:t>人脸捕获与跟踪功能</a:t>
            </a:r>
          </a:p>
          <a:p>
            <a:pPr marL="0" indent="0">
              <a:buNone/>
            </a:pPr>
            <a:r>
              <a:rPr lang="zh-CN" altLang="en-US" dirty="0"/>
              <a:t>人脸捕获是指在一幅图像或视频流的一帧中检测出人像并将人像从背景中分离出来，并自动地将其保存。人像跟踪是指利用人像捕获技术，当指定的人像在摄像头拍摄的范围内移动时自动地对其进行跟踪。</a:t>
            </a:r>
          </a:p>
          <a:p>
            <a:pPr marL="0" indent="0">
              <a:buNone/>
            </a:pPr>
            <a:r>
              <a:rPr lang="zh-CN" altLang="en-US" sz="2900" dirty="0" smtClean="0">
                <a:solidFill>
                  <a:srgbClr val="0070C0"/>
                </a:solidFill>
              </a:rPr>
              <a:t>人</a:t>
            </a:r>
            <a:r>
              <a:rPr lang="zh-CN" altLang="en-US" sz="2900" dirty="0">
                <a:solidFill>
                  <a:srgbClr val="0070C0"/>
                </a:solidFill>
              </a:rPr>
              <a:t>脸识别比对</a:t>
            </a:r>
          </a:p>
          <a:p>
            <a:pPr marL="0" indent="0">
              <a:buNone/>
            </a:pPr>
            <a:r>
              <a:rPr lang="zh-CN" altLang="en-US" dirty="0"/>
              <a:t>人脸识别分核实式和搜索式二种比对模式。核实式是对指将捕获得到的人像或是指定的人像与数据库中已登记的某一对像作比对核实确定其是否为同一人。搜索式的比对是指，从数据库中已登记的所有人像中搜索查找是否有指定的人像存在。</a:t>
            </a:r>
          </a:p>
          <a:p>
            <a:pPr marL="0" indent="0">
              <a:buNone/>
            </a:pPr>
            <a:r>
              <a:rPr lang="zh-CN" altLang="en-US" sz="2900" dirty="0" smtClean="0">
                <a:solidFill>
                  <a:srgbClr val="0070C0"/>
                </a:solidFill>
              </a:rPr>
              <a:t>人</a:t>
            </a:r>
            <a:r>
              <a:rPr lang="zh-CN" altLang="en-US" sz="2900" dirty="0">
                <a:solidFill>
                  <a:srgbClr val="0070C0"/>
                </a:solidFill>
              </a:rPr>
              <a:t>脸的建模与检索</a:t>
            </a:r>
          </a:p>
          <a:p>
            <a:pPr marL="0" indent="0">
              <a:buNone/>
            </a:pPr>
            <a:r>
              <a:rPr lang="zh-CN" altLang="en-US" dirty="0"/>
              <a:t>可以将登记入库的人像数据进行建模提取人脸的特征，并将其生成人脸模板</a:t>
            </a:r>
            <a:r>
              <a:rPr lang="en-US" altLang="zh-CN" dirty="0"/>
              <a:t>(</a:t>
            </a:r>
            <a:r>
              <a:rPr lang="zh-CN" altLang="en-US" dirty="0"/>
              <a:t>人脸特征文件</a:t>
            </a:r>
            <a:r>
              <a:rPr lang="en-US" altLang="zh-CN" dirty="0"/>
              <a:t>)</a:t>
            </a:r>
            <a:r>
              <a:rPr lang="zh-CN" altLang="en-US" dirty="0"/>
              <a:t>保存到数据库中。在进行人脸搜索时</a:t>
            </a:r>
            <a:r>
              <a:rPr lang="en-US" altLang="zh-CN" dirty="0"/>
              <a:t>(</a:t>
            </a:r>
            <a:r>
              <a:rPr lang="zh-CN" altLang="en-US" dirty="0"/>
              <a:t>搜索式</a:t>
            </a:r>
            <a:r>
              <a:rPr lang="en-US" altLang="zh-CN" dirty="0"/>
              <a:t>)</a:t>
            </a:r>
            <a:r>
              <a:rPr lang="zh-CN" altLang="en-US" dirty="0"/>
              <a:t>，将指定的人像进行建模，再将其与数据库中的所有人的模板相比对识别，最终将根据所比对的相似值列出最相似的人员列表。</a:t>
            </a:r>
          </a:p>
          <a:p>
            <a:pPr marL="0" indent="0">
              <a:buNone/>
            </a:pPr>
            <a:r>
              <a:rPr lang="zh-CN" altLang="en-US" sz="2900" dirty="0" smtClean="0">
                <a:solidFill>
                  <a:srgbClr val="0070C0"/>
                </a:solidFill>
              </a:rPr>
              <a:t>真人</a:t>
            </a:r>
            <a:r>
              <a:rPr lang="zh-CN" altLang="en-US" sz="2900" dirty="0">
                <a:solidFill>
                  <a:srgbClr val="0070C0"/>
                </a:solidFill>
              </a:rPr>
              <a:t>鉴别功能</a:t>
            </a:r>
          </a:p>
          <a:p>
            <a:pPr marL="0" indent="0">
              <a:buNone/>
            </a:pPr>
            <a:r>
              <a:rPr lang="zh-CN" altLang="en-US" dirty="0"/>
              <a:t>系统可以识别得出摄像头前的人是一个真正的人还是一幅照片。以此杜绝使用者用照片作假。此项技术需要使用者作脸部表情的配合动作。</a:t>
            </a:r>
          </a:p>
          <a:p>
            <a:pPr marL="0" indent="0">
              <a:buNone/>
            </a:pPr>
            <a:r>
              <a:rPr lang="zh-CN" altLang="en-US" sz="2900" dirty="0" smtClean="0">
                <a:solidFill>
                  <a:srgbClr val="0070C0"/>
                </a:solidFill>
              </a:rPr>
              <a:t>图像</a:t>
            </a:r>
            <a:r>
              <a:rPr lang="zh-CN" altLang="en-US" sz="2900" dirty="0">
                <a:solidFill>
                  <a:srgbClr val="0070C0"/>
                </a:solidFill>
              </a:rPr>
              <a:t>质量检测</a:t>
            </a:r>
          </a:p>
          <a:p>
            <a:pPr marL="0" indent="0">
              <a:buNone/>
            </a:pPr>
            <a:r>
              <a:rPr lang="zh-CN" altLang="en-US" dirty="0"/>
              <a:t>图像质量的好坏直接影响到识别的效果，图像质量的检测功能能对即将进行比对的照片进行图像质量评估，并给出相应的建议值来辅助识别。</a:t>
            </a:r>
          </a:p>
          <a:p>
            <a:endParaRPr lang="zh-CN" altLang="en-US" dirty="0"/>
          </a:p>
        </p:txBody>
      </p:sp>
    </p:spTree>
    <p:extLst>
      <p:ext uri="{BB962C8B-B14F-4D97-AF65-F5344CB8AC3E}">
        <p14:creationId xmlns:p14="http://schemas.microsoft.com/office/powerpoint/2010/main" val="480760038"/>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0"/>
            <a:ext cx="8534400" cy="1507067"/>
          </a:xfrm>
        </p:spPr>
        <p:txBody>
          <a:bodyPr/>
          <a:lstStyle/>
          <a:p>
            <a:r>
              <a:rPr lang="zh-CN" altLang="en-US" dirty="0"/>
              <a:t>技术细节</a:t>
            </a:r>
          </a:p>
        </p:txBody>
      </p:sp>
      <p:sp>
        <p:nvSpPr>
          <p:cNvPr id="3" name="内容占位符 2"/>
          <p:cNvSpPr>
            <a:spLocks noGrp="1"/>
          </p:cNvSpPr>
          <p:nvPr>
            <p:ph idx="1"/>
          </p:nvPr>
        </p:nvSpPr>
        <p:spPr>
          <a:xfrm>
            <a:off x="684211" y="1507067"/>
            <a:ext cx="9559383" cy="3615267"/>
          </a:xfrm>
        </p:spPr>
        <p:txBody>
          <a:bodyPr>
            <a:normAutofit/>
          </a:bodyPr>
          <a:lstStyle/>
          <a:p>
            <a:r>
              <a:rPr lang="zh-CN" altLang="en-US" dirty="0"/>
              <a:t>一般来说</a:t>
            </a:r>
            <a:r>
              <a:rPr lang="zh-CN" altLang="en-US" dirty="0" smtClean="0"/>
              <a:t>，</a:t>
            </a:r>
            <a:r>
              <a:rPr lang="zh-CN" altLang="en-US" b="1" dirty="0" smtClean="0"/>
              <a:t>人脸识别系统</a:t>
            </a:r>
            <a:r>
              <a:rPr lang="zh-CN" altLang="en-US" dirty="0" smtClean="0"/>
              <a:t>包括</a:t>
            </a:r>
            <a:r>
              <a:rPr lang="zh-CN" altLang="en-US" dirty="0"/>
              <a:t>图像摄取、人脸定位、图像预处理、以及人脸识别</a:t>
            </a:r>
            <a:r>
              <a:rPr lang="en-US" altLang="zh-CN" dirty="0"/>
              <a:t>(</a:t>
            </a:r>
            <a:r>
              <a:rPr lang="zh-CN" altLang="en-US" dirty="0"/>
              <a:t>身份确认或者身份查找</a:t>
            </a:r>
            <a:r>
              <a:rPr lang="en-US" altLang="zh-CN" dirty="0"/>
              <a:t>)</a:t>
            </a:r>
            <a:r>
              <a:rPr lang="zh-CN" altLang="en-US" dirty="0"/>
              <a:t>。系统输入一般是一张或者一系列含有未确定身份的人脸图像，以及人脸数据库中的若干已知身份的人脸图象或者相应的编码，而其输出则是一系列相似度得分，表明待识别的人脸的身份。</a:t>
            </a:r>
          </a:p>
          <a:p>
            <a:r>
              <a:rPr lang="zh-CN" altLang="en-US" b="1" dirty="0"/>
              <a:t>人脸识别的算法可以分类为</a:t>
            </a:r>
            <a:r>
              <a:rPr lang="en-US" altLang="zh-CN" b="1" dirty="0"/>
              <a:t>:</a:t>
            </a:r>
            <a:endParaRPr lang="zh-CN" altLang="en-US" dirty="0"/>
          </a:p>
          <a:p>
            <a:r>
              <a:rPr lang="zh-CN" altLang="en-US" dirty="0"/>
              <a:t>基于人脸特征点的识别算法</a:t>
            </a:r>
            <a:r>
              <a:rPr lang="en-US" altLang="zh-CN" dirty="0"/>
              <a:t>(Feature-based recognition algorithms)</a:t>
            </a:r>
            <a:r>
              <a:rPr lang="zh-CN" altLang="en-US" dirty="0"/>
              <a:t>。</a:t>
            </a:r>
          </a:p>
          <a:p>
            <a:r>
              <a:rPr lang="zh-CN" altLang="en-US" dirty="0"/>
              <a:t>基于整幅人脸图像的识别算法</a:t>
            </a:r>
            <a:r>
              <a:rPr lang="en-US" altLang="zh-CN" dirty="0"/>
              <a:t>(Appearance-based recognition algorithms)</a:t>
            </a:r>
            <a:r>
              <a:rPr lang="zh-CN" altLang="en-US" dirty="0"/>
              <a:t>。</a:t>
            </a:r>
          </a:p>
          <a:p>
            <a:r>
              <a:rPr lang="zh-CN" altLang="en-US" dirty="0"/>
              <a:t>基于模板的识别算法</a:t>
            </a:r>
            <a:r>
              <a:rPr lang="en-US" altLang="zh-CN" dirty="0"/>
              <a:t>(Template-based recognition algorithms)</a:t>
            </a:r>
            <a:r>
              <a:rPr lang="zh-CN" altLang="en-US" dirty="0"/>
              <a:t>。</a:t>
            </a:r>
          </a:p>
          <a:p>
            <a:r>
              <a:rPr lang="zh-CN" altLang="en-US" dirty="0"/>
              <a:t>利用神经网络进行识别的算法</a:t>
            </a:r>
            <a:r>
              <a:rPr lang="en-US" altLang="zh-CN" dirty="0"/>
              <a:t>(Recognition algorithms using neural network)</a:t>
            </a:r>
            <a:r>
              <a:rPr lang="zh-CN" altLang="en-US" dirty="0"/>
              <a:t>。</a:t>
            </a:r>
          </a:p>
          <a:p>
            <a:endParaRPr lang="zh-CN" altLang="en-US" dirty="0"/>
          </a:p>
        </p:txBody>
      </p:sp>
    </p:spTree>
    <p:extLst>
      <p:ext uri="{BB962C8B-B14F-4D97-AF65-F5344CB8AC3E}">
        <p14:creationId xmlns:p14="http://schemas.microsoft.com/office/powerpoint/2010/main" val="417891453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0"/>
            <a:ext cx="8534400" cy="1507067"/>
          </a:xfrm>
        </p:spPr>
        <p:txBody>
          <a:bodyPr>
            <a:normAutofit/>
          </a:bodyPr>
          <a:lstStyle/>
          <a:p>
            <a:pPr algn="ctr"/>
            <a:r>
              <a:rPr lang="zh-CN" altLang="en-US" dirty="0"/>
              <a:t>技术应用</a:t>
            </a:r>
          </a:p>
        </p:txBody>
      </p:sp>
      <p:sp>
        <p:nvSpPr>
          <p:cNvPr id="3" name="副标题 2"/>
          <p:cNvSpPr>
            <a:spLocks noGrp="1"/>
          </p:cNvSpPr>
          <p:nvPr>
            <p:ph idx="1"/>
          </p:nvPr>
        </p:nvSpPr>
        <p:spPr>
          <a:xfrm>
            <a:off x="684211" y="1704372"/>
            <a:ext cx="10033945" cy="4279739"/>
          </a:xfrm>
        </p:spPr>
        <p:txBody>
          <a:bodyPr>
            <a:normAutofit fontScale="85000" lnSpcReduction="10000"/>
          </a:bodyPr>
          <a:lstStyle/>
          <a:p>
            <a:r>
              <a:rPr lang="zh-CN" altLang="en-US" dirty="0" smtClean="0"/>
              <a:t>  </a:t>
            </a:r>
            <a:r>
              <a:rPr lang="en-US" altLang="zh-CN" dirty="0"/>
              <a:t>1.</a:t>
            </a:r>
            <a:r>
              <a:rPr lang="zh-CN" altLang="en-US" dirty="0"/>
              <a:t>企业、住宅安全和管理。如人脸识别</a:t>
            </a:r>
            <a:r>
              <a:rPr lang="zh-CN" altLang="en-US" dirty="0">
                <a:hlinkClick r:id="rId2"/>
              </a:rPr>
              <a:t>门禁考勤系统</a:t>
            </a:r>
            <a:r>
              <a:rPr lang="zh-CN" altLang="en-US" dirty="0"/>
              <a:t>，人脸识别防盗门等。</a:t>
            </a:r>
          </a:p>
          <a:p>
            <a:r>
              <a:rPr lang="en-US" altLang="zh-CN" dirty="0"/>
              <a:t>2.</a:t>
            </a:r>
            <a:r>
              <a:rPr lang="zh-CN" altLang="en-US" dirty="0"/>
              <a:t>电子护照及身份证。这或许是未来规模最大的应用。在</a:t>
            </a:r>
            <a:r>
              <a:rPr lang="zh-CN" altLang="en-US" dirty="0">
                <a:hlinkClick r:id="rId3"/>
              </a:rPr>
              <a:t>国际民航组织</a:t>
            </a:r>
            <a:r>
              <a:rPr lang="en-US" altLang="zh-CN" dirty="0"/>
              <a:t>( ICAO)</a:t>
            </a:r>
            <a:r>
              <a:rPr lang="zh-CN" altLang="en-US" dirty="0"/>
              <a:t>已确定，从 </a:t>
            </a:r>
            <a:r>
              <a:rPr lang="en-US" altLang="zh-CN" dirty="0"/>
              <a:t>2010</a:t>
            </a:r>
            <a:r>
              <a:rPr lang="zh-CN" altLang="en-US" dirty="0"/>
              <a:t>年 </a:t>
            </a:r>
            <a:r>
              <a:rPr lang="en-US" altLang="zh-CN" dirty="0"/>
              <a:t>4</a:t>
            </a:r>
            <a:r>
              <a:rPr lang="zh-CN" altLang="en-US" dirty="0"/>
              <a:t>月 </a:t>
            </a:r>
            <a:r>
              <a:rPr lang="en-US" altLang="zh-CN" dirty="0"/>
              <a:t>1</a:t>
            </a:r>
            <a:r>
              <a:rPr lang="zh-CN" altLang="en-US" dirty="0"/>
              <a:t>日起，其 </a:t>
            </a:r>
            <a:r>
              <a:rPr lang="en-US" altLang="zh-CN" dirty="0"/>
              <a:t>118</a:t>
            </a:r>
            <a:r>
              <a:rPr lang="zh-CN" altLang="en-US" dirty="0"/>
              <a:t>个成员国家和地区，人脸识别技术是首推识别模式，该规定已经成为国际标准。美国已经要求和它有出入免签证协议的国家在</a:t>
            </a:r>
            <a:r>
              <a:rPr lang="en-US" altLang="zh-CN" dirty="0"/>
              <a:t>2006</a:t>
            </a:r>
            <a:r>
              <a:rPr lang="zh-CN" altLang="en-US" dirty="0"/>
              <a:t>年</a:t>
            </a:r>
            <a:r>
              <a:rPr lang="en-US" altLang="zh-CN" dirty="0"/>
              <a:t>10</a:t>
            </a:r>
            <a:r>
              <a:rPr lang="zh-CN" altLang="en-US" dirty="0"/>
              <a:t>月 </a:t>
            </a:r>
            <a:r>
              <a:rPr lang="en-US" altLang="zh-CN" dirty="0"/>
              <a:t>26</a:t>
            </a:r>
            <a:r>
              <a:rPr lang="zh-CN" altLang="en-US" dirty="0"/>
              <a:t>日之前必须使用结合了人脸指纹等生物特征的电子护照系统，到 </a:t>
            </a:r>
            <a:r>
              <a:rPr lang="en-US" altLang="zh-CN" dirty="0"/>
              <a:t>2006</a:t>
            </a:r>
            <a:r>
              <a:rPr lang="zh-CN" altLang="en-US" dirty="0"/>
              <a:t>年底已经有 </a:t>
            </a:r>
            <a:r>
              <a:rPr lang="en-US" altLang="zh-CN" dirty="0"/>
              <a:t>50</a:t>
            </a:r>
            <a:r>
              <a:rPr lang="zh-CN" altLang="en-US" dirty="0"/>
              <a:t>多个国家实现了这样的系统。美国运输安全署</a:t>
            </a:r>
            <a:r>
              <a:rPr lang="en-US" altLang="zh-CN" dirty="0"/>
              <a:t>( Transportation Security Administration)</a:t>
            </a:r>
            <a:r>
              <a:rPr lang="zh-CN" altLang="en-US" dirty="0"/>
              <a:t>计划在全美推广一项基于生物特征的国内通</a:t>
            </a:r>
            <a:r>
              <a:rPr lang="zh-CN" altLang="en-US" dirty="0">
                <a:hlinkClick r:id="rId4"/>
              </a:rPr>
              <a:t>旅行证件</a:t>
            </a:r>
            <a:r>
              <a:rPr lang="zh-CN" altLang="en-US" dirty="0"/>
              <a:t>。欧洲很多国家也在计划或者正在实施类似的计划，用包含生物特征的证件对旅客进行识别和管理</a:t>
            </a:r>
            <a:r>
              <a:rPr lang="en-US" altLang="zh-CN" dirty="0"/>
              <a:t>[7]</a:t>
            </a:r>
            <a:r>
              <a:rPr lang="zh-CN" altLang="en-US" dirty="0"/>
              <a:t>。中国的电子护照计划公安部一所正在加紧规划和实施。</a:t>
            </a:r>
          </a:p>
          <a:p>
            <a:r>
              <a:rPr lang="en-US" altLang="zh-CN" dirty="0"/>
              <a:t>3.</a:t>
            </a:r>
            <a:r>
              <a:rPr lang="zh-CN" altLang="en-US" dirty="0"/>
              <a:t>公安、司法和刑侦。如利用</a:t>
            </a:r>
            <a:r>
              <a:rPr lang="zh-CN" altLang="en-US" dirty="0">
                <a:hlinkClick r:id="rId5"/>
              </a:rPr>
              <a:t>人脸识别系统</a:t>
            </a:r>
            <a:r>
              <a:rPr lang="zh-CN" altLang="en-US" dirty="0"/>
              <a:t>和网络，在全国范围内搜捕逃犯。</a:t>
            </a:r>
          </a:p>
          <a:p>
            <a:r>
              <a:rPr lang="en-US" altLang="zh-CN" dirty="0"/>
              <a:t>4.</a:t>
            </a:r>
            <a:r>
              <a:rPr lang="zh-CN" altLang="en-US" dirty="0"/>
              <a:t>自助服务。如银行的自动提款机，如果同时应用人脸识别就会避免被他人盗取现金现象的发生。</a:t>
            </a:r>
          </a:p>
          <a:p>
            <a:r>
              <a:rPr lang="en-US" altLang="zh-CN" dirty="0"/>
              <a:t>5.</a:t>
            </a:r>
            <a:r>
              <a:rPr lang="zh-CN" altLang="en-US" dirty="0"/>
              <a:t>信息安全。如计算机登录、电子政务和电子商务。在电子商务中交易全部在网上完成，电子政务中的很多审批流程也都搬到了网上。而当前，交易或者审批的授权都是靠密码来实现。如果密码被盗，就无法保证安全。如果使用生物特征，就可以做到当事人在网上的数字身份和真实身份统一。从而大大增加电子商务和电子政务系统的可靠性。</a:t>
            </a:r>
          </a:p>
          <a:p>
            <a:endParaRPr lang="zh-CN" altLang="en-US" dirty="0"/>
          </a:p>
          <a:p>
            <a:endParaRPr lang="zh-CN" altLang="en-US" dirty="0"/>
          </a:p>
        </p:txBody>
      </p:sp>
    </p:spTree>
    <p:extLst>
      <p:ext uri="{BB962C8B-B14F-4D97-AF65-F5344CB8AC3E}">
        <p14:creationId xmlns:p14="http://schemas.microsoft.com/office/powerpoint/2010/main" val="227019754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0"/>
            <a:ext cx="8534400" cy="1507067"/>
          </a:xfrm>
        </p:spPr>
        <p:txBody>
          <a:bodyPr/>
          <a:lstStyle/>
          <a:p>
            <a:r>
              <a:rPr lang="zh-CN" altLang="en-US" dirty="0"/>
              <a:t>应用前景</a:t>
            </a:r>
          </a:p>
        </p:txBody>
      </p:sp>
      <p:sp>
        <p:nvSpPr>
          <p:cNvPr id="3" name="内容占位符 2"/>
          <p:cNvSpPr>
            <a:spLocks noGrp="1"/>
          </p:cNvSpPr>
          <p:nvPr>
            <p:ph idx="1"/>
          </p:nvPr>
        </p:nvSpPr>
        <p:spPr>
          <a:xfrm>
            <a:off x="684212" y="1507067"/>
            <a:ext cx="8534400" cy="3615267"/>
          </a:xfrm>
        </p:spPr>
        <p:txBody>
          <a:bodyPr/>
          <a:lstStyle/>
          <a:p>
            <a:r>
              <a:rPr lang="zh-CN" altLang="en-US" dirty="0"/>
              <a:t>生物识别技术被广泛用于政府、军队、银行、社会福利保障、电子商务、安全防务等领域。例如，一位储户走进了银行，他既没带银行卡，也没有回忆密码就径直提款，当他在提款机上提款时，一台摄像机对该用户的眼睛扫描，然后迅速而准确地完成了用户身份鉴定，办理完业务。这是美国德克萨斯州联合银行的一个营业部中发生的一个真实的镜头。而该营业部所使用的正是现代生物识别技术中的</a:t>
            </a:r>
            <a:r>
              <a:rPr lang="en-US" altLang="zh-CN" dirty="0"/>
              <a:t>"</a:t>
            </a:r>
            <a:r>
              <a:rPr lang="zh-CN" altLang="en-US" b="1" dirty="0">
                <a:solidFill>
                  <a:srgbClr val="0070C0"/>
                </a:solidFill>
              </a:rPr>
              <a:t>虹膜</a:t>
            </a:r>
            <a:r>
              <a:rPr lang="zh-CN" altLang="en-US" dirty="0"/>
              <a:t>识别系统</a:t>
            </a:r>
            <a:r>
              <a:rPr lang="en-US" altLang="zh-CN" dirty="0"/>
              <a:t>"</a:t>
            </a:r>
            <a:r>
              <a:rPr lang="zh-CN" altLang="en-US" dirty="0"/>
              <a:t>。此外，美国</a:t>
            </a:r>
            <a:r>
              <a:rPr lang="en-US" altLang="zh-CN" dirty="0"/>
              <a:t>"9.11"</a:t>
            </a:r>
            <a:r>
              <a:rPr lang="zh-CN" altLang="en-US" dirty="0"/>
              <a:t>事件后，反恐怖活动已成为各国政府的共识，加强机场的安全防务十分重要。美国维萨格公司的脸像识别技术在美国的两家机场大显神通，它能在拥挤的人群中挑出某一张面孔，判断他是不是通缉犯。</a:t>
            </a:r>
          </a:p>
        </p:txBody>
      </p:sp>
    </p:spTree>
    <p:extLst>
      <p:ext uri="{BB962C8B-B14F-4D97-AF65-F5344CB8AC3E}">
        <p14:creationId xmlns:p14="http://schemas.microsoft.com/office/powerpoint/2010/main" val="189864522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9987646" cy="5124691"/>
          </a:xfrm>
        </p:spPr>
        <p:txBody>
          <a:bodyPr>
            <a:normAutofit/>
          </a:bodyPr>
          <a:lstStyle/>
          <a:p>
            <a:r>
              <a:rPr lang="zh-CN" altLang="en-US" dirty="0"/>
              <a:t>随着技术的进一步成熟和社会认同度的提高，人脸识别技术将应用在更多的领域。</a:t>
            </a:r>
          </a:p>
          <a:p>
            <a:r>
              <a:rPr lang="en-US" altLang="zh-CN" dirty="0"/>
              <a:t>1</a:t>
            </a:r>
            <a:r>
              <a:rPr lang="zh-CN" altLang="en-US" dirty="0"/>
              <a:t>、企业、住宅安全和管理。如人脸识别门禁考勤系统，人脸识别防盗门等。</a:t>
            </a:r>
          </a:p>
          <a:p>
            <a:r>
              <a:rPr lang="en-US" altLang="zh-CN" dirty="0"/>
              <a:t>2</a:t>
            </a:r>
            <a:r>
              <a:rPr lang="zh-CN" altLang="en-US" dirty="0"/>
              <a:t>、电子护照及身份证。这或许是未来规模最大的应用，</a:t>
            </a:r>
            <a:r>
              <a:rPr lang="zh-CN" altLang="en-US" dirty="0">
                <a:hlinkClick r:id="rId2"/>
              </a:rPr>
              <a:t>国际民航组织</a:t>
            </a:r>
            <a:r>
              <a:rPr lang="en-US" altLang="zh-CN" dirty="0"/>
              <a:t>(ICAO)</a:t>
            </a:r>
            <a:r>
              <a:rPr lang="zh-CN" altLang="en-US" dirty="0"/>
              <a:t>已确定，从</a:t>
            </a:r>
            <a:r>
              <a:rPr lang="en-US" altLang="zh-CN" dirty="0"/>
              <a:t>2010</a:t>
            </a:r>
            <a:r>
              <a:rPr lang="zh-CN" altLang="en-US" dirty="0"/>
              <a:t>年起，其</a:t>
            </a:r>
            <a:r>
              <a:rPr lang="en-US" altLang="zh-CN" dirty="0"/>
              <a:t>118</a:t>
            </a:r>
            <a:r>
              <a:rPr lang="zh-CN" altLang="en-US" dirty="0"/>
              <a:t>个成员国家和地区，必须使用机读护照，人脸识别技术是首推识别模式，该规定已经成为国际标准。中国的电子护照计划公安部一所正在加紧规划和实施。</a:t>
            </a:r>
          </a:p>
          <a:p>
            <a:r>
              <a:rPr lang="en-US" altLang="zh-CN" dirty="0"/>
              <a:t>3</a:t>
            </a:r>
            <a:r>
              <a:rPr lang="zh-CN" altLang="en-US" dirty="0"/>
              <a:t>、公安、司法和刑侦。如利用人脸识别系统和网络，在全国范围内搜捕逃犯。</a:t>
            </a:r>
          </a:p>
          <a:p>
            <a:r>
              <a:rPr lang="en-US" altLang="zh-CN" dirty="0"/>
              <a:t>4</a:t>
            </a:r>
            <a:r>
              <a:rPr lang="zh-CN" altLang="en-US" dirty="0"/>
              <a:t>、自助服务。如银行的自动提款机，如果用户卡片和密码被盗，就会被他人冒取现金。如果同时应用人脸识别就会避免这种情况的发生。</a:t>
            </a:r>
          </a:p>
          <a:p>
            <a:r>
              <a:rPr lang="en-US" altLang="zh-CN" dirty="0"/>
              <a:t>5</a:t>
            </a:r>
            <a:r>
              <a:rPr lang="zh-CN" altLang="en-US" dirty="0"/>
              <a:t>、信息安全。如计算机登录、电子政务和电子商务。在电子商务中交易全部在网上完成，电子政务中的很多审批流程也都搬到了网上。而当前，交易或者审批的授权都是靠密码来实现，如果密码被盗，就无法保证安全。但是使用生物特征，就可以做到当事人在网上的数字身份和真实身份统一，从而大大增加电子商务和电子政务系统的可靠性。</a:t>
            </a:r>
          </a:p>
          <a:p>
            <a:endParaRPr lang="zh-CN" altLang="en-US" dirty="0"/>
          </a:p>
        </p:txBody>
      </p:sp>
    </p:spTree>
    <p:extLst>
      <p:ext uri="{BB962C8B-B14F-4D97-AF65-F5344CB8AC3E}">
        <p14:creationId xmlns:p14="http://schemas.microsoft.com/office/powerpoint/2010/main" val="309027825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2865" y="801546"/>
            <a:ext cx="8001000" cy="2971801"/>
          </a:xfrm>
        </p:spPr>
        <p:txBody>
          <a:bodyPr>
            <a:scene3d>
              <a:camera prst="perspectiveRight"/>
              <a:lightRig rig="threePt" dir="t"/>
            </a:scene3d>
          </a:bodyPr>
          <a:lstStyle/>
          <a:p>
            <a:pPr algn="ctr"/>
            <a:r>
              <a:rPr lang="zh-CN" altLang="en-US" b="1" cap="none" spc="50" dirty="0" smtClean="0">
                <a:ln w="0"/>
                <a:solidFill>
                  <a:schemeClr val="bg2"/>
                </a:solidFill>
                <a:effectLst>
                  <a:innerShdw blurRad="63500" dist="50800" dir="13500000">
                    <a:srgbClr val="000000">
                      <a:alpha val="50000"/>
                    </a:srgbClr>
                  </a:innerShdw>
                </a:effectLst>
              </a:rPr>
              <a:t>谢谢观看</a:t>
            </a:r>
            <a:endParaRPr lang="zh-CN" altLang="en-US"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77824965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526" y="1435704"/>
            <a:ext cx="8534400" cy="3615267"/>
          </a:xfrm>
        </p:spPr>
        <p:txBody>
          <a:bodyPr>
            <a:normAutofit fontScale="92500"/>
          </a:bodyPr>
          <a:lstStyle/>
          <a:p>
            <a:r>
              <a:rPr lang="zh-CN" altLang="en-US" dirty="0"/>
              <a:t>人工智能是研究使计算机来</a:t>
            </a:r>
            <a:r>
              <a:rPr lang="zh-CN" altLang="en-US" dirty="0">
                <a:hlinkClick r:id="rId2"/>
              </a:rPr>
              <a:t>模拟人</a:t>
            </a:r>
            <a:r>
              <a:rPr lang="zh-CN" altLang="en-US" dirty="0"/>
              <a:t>的某些</a:t>
            </a:r>
            <a:r>
              <a:rPr lang="zh-CN" altLang="en-US" dirty="0">
                <a:hlinkClick r:id="rId3"/>
              </a:rPr>
              <a:t>思维过程</a:t>
            </a:r>
            <a:r>
              <a:rPr lang="zh-CN" altLang="en-US" dirty="0"/>
              <a:t>和智能行为（如学习、推理、思考、规划等）的学科，主要包括计算机实现智能的</a:t>
            </a:r>
            <a:r>
              <a:rPr lang="zh-CN" altLang="en-US" dirty="0">
                <a:hlinkClick r:id="rId4"/>
              </a:rPr>
              <a:t>原理</a:t>
            </a:r>
            <a:r>
              <a:rPr lang="zh-CN" altLang="en-US" dirty="0"/>
              <a:t>、制造类似于</a:t>
            </a:r>
            <a:r>
              <a:rPr lang="zh-CN" altLang="en-US" dirty="0">
                <a:hlinkClick r:id="rId5"/>
              </a:rPr>
              <a:t>人脑</a:t>
            </a:r>
            <a:r>
              <a:rPr lang="zh-CN" altLang="en-US" dirty="0"/>
              <a:t>智能的计算机，使计算机能实现更高层次的应用。人工智能将涉及到计算机科学、心理学、哲学和语言学等学科。可以说几乎是自然科学和社会科学的所有学科，其范围已远远超出了计算机科学的范畴，人工智能与思维科学的关系是实践和理论的关系，人工智能是处于思维科学的技术应用层次，是它的一个应用分支。从思维观点看，人工智能不仅限于逻辑思维，要考虑形象思维、</a:t>
            </a:r>
            <a:r>
              <a:rPr lang="zh-CN" altLang="en-US" dirty="0">
                <a:hlinkClick r:id="rId6"/>
              </a:rPr>
              <a:t>灵感思维</a:t>
            </a:r>
            <a:r>
              <a:rPr lang="zh-CN" altLang="en-US" dirty="0"/>
              <a:t>才能促进人工智能的突破性的发展，数学常被认为是多种学科的基础科学，数学也进入语言、思维</a:t>
            </a:r>
            <a:r>
              <a:rPr lang="zh-CN" altLang="en-US" dirty="0">
                <a:hlinkClick r:id="rId7"/>
              </a:rPr>
              <a:t>领域</a:t>
            </a:r>
            <a:r>
              <a:rPr lang="zh-CN" altLang="en-US" dirty="0"/>
              <a:t>，人工智能学科也必须借用</a:t>
            </a:r>
            <a:r>
              <a:rPr lang="zh-CN" altLang="en-US" dirty="0">
                <a:hlinkClick r:id="rId8"/>
              </a:rPr>
              <a:t>数学工具</a:t>
            </a:r>
            <a:r>
              <a:rPr lang="zh-CN" altLang="en-US" dirty="0"/>
              <a:t>，数学不仅在标准</a:t>
            </a:r>
            <a:r>
              <a:rPr lang="zh-CN" altLang="en-US" dirty="0">
                <a:hlinkClick r:id="rId9"/>
              </a:rPr>
              <a:t>逻辑</a:t>
            </a:r>
            <a:r>
              <a:rPr lang="zh-CN" altLang="en-US" dirty="0"/>
              <a:t>、模糊数学等范围发挥作用，数学进入人工智能学科，它们将互相促进而更快地发展。 </a:t>
            </a:r>
            <a:br>
              <a:rPr lang="zh-CN" altLang="en-US" dirty="0"/>
            </a:br>
            <a:endParaRPr lang="zh-CN" altLang="en-US" dirty="0"/>
          </a:p>
        </p:txBody>
      </p:sp>
    </p:spTree>
    <p:extLst>
      <p:ext uri="{BB962C8B-B14F-4D97-AF65-F5344CB8AC3E}">
        <p14:creationId xmlns:p14="http://schemas.microsoft.com/office/powerpoint/2010/main" val="1526425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5897" y="-812799"/>
            <a:ext cx="8534401" cy="2281600"/>
          </a:xfrm>
        </p:spPr>
        <p:txBody>
          <a:bodyPr>
            <a:normAutofit/>
          </a:bodyPr>
          <a:lstStyle/>
          <a:p>
            <a:r>
              <a:rPr lang="zh-CN" altLang="en-US" sz="3600" dirty="0"/>
              <a:t>人工智能的研究领域 </a:t>
            </a:r>
            <a:r>
              <a:rPr lang="zh-CN" altLang="en-US" sz="3600" dirty="0" smtClean="0"/>
              <a:t> </a:t>
            </a:r>
            <a:endParaRPr lang="zh-CN" altLang="en-US" sz="3600" dirty="0">
              <a:solidFill>
                <a:srgbClr val="7030A0"/>
              </a:solidFill>
            </a:endParaRPr>
          </a:p>
        </p:txBody>
      </p:sp>
      <p:sp>
        <p:nvSpPr>
          <p:cNvPr id="8" name="文本占位符 7"/>
          <p:cNvSpPr>
            <a:spLocks noGrp="1"/>
          </p:cNvSpPr>
          <p:nvPr>
            <p:ph type="body" idx="1"/>
          </p:nvPr>
        </p:nvSpPr>
        <p:spPr>
          <a:xfrm>
            <a:off x="684213" y="1687286"/>
            <a:ext cx="8534400" cy="4307114"/>
          </a:xfrm>
        </p:spPr>
        <p:txBody>
          <a:bodyPr/>
          <a:lstStyle/>
          <a:p>
            <a:r>
              <a:rPr lang="zh-CN" altLang="en-US" dirty="0"/>
              <a:t>目前，</a:t>
            </a:r>
            <a:r>
              <a:rPr lang="zh-CN" altLang="en-US" dirty="0" smtClean="0"/>
              <a:t>人工智能</a:t>
            </a:r>
            <a:r>
              <a:rPr lang="zh-CN" altLang="en-US" dirty="0"/>
              <a:t>的研究是与具体领域相结合进行的。</a:t>
            </a:r>
            <a:r>
              <a:rPr lang="zh-CN" altLang="en-US" dirty="0">
                <a:hlinkClick r:id="rId2"/>
              </a:rPr>
              <a:t>基本上</a:t>
            </a:r>
            <a:r>
              <a:rPr lang="zh-CN" altLang="en-US" dirty="0"/>
              <a:t>有如下领域</a:t>
            </a:r>
            <a:r>
              <a:rPr lang="zh-CN" altLang="en-US" dirty="0" smtClean="0"/>
              <a:t>；</a:t>
            </a:r>
            <a:endParaRPr lang="en-US" altLang="zh-CN" dirty="0" smtClean="0"/>
          </a:p>
          <a:p>
            <a:r>
              <a:rPr lang="zh-CN" altLang="en-US" sz="2800" dirty="0" smtClean="0">
                <a:solidFill>
                  <a:schemeClr val="tx2">
                    <a:lumMod val="60000"/>
                    <a:lumOff val="40000"/>
                  </a:schemeClr>
                </a:solidFill>
                <a:hlinkClick r:id="rId3" action="ppaction://hlinksldjump"/>
              </a:rPr>
              <a:t>专家系统</a:t>
            </a:r>
            <a:endParaRPr lang="en-US" altLang="zh-CN" sz="2800" dirty="0" smtClean="0">
              <a:solidFill>
                <a:schemeClr val="tx2">
                  <a:lumMod val="60000"/>
                  <a:lumOff val="40000"/>
                </a:schemeClr>
              </a:solidFill>
            </a:endParaRPr>
          </a:p>
          <a:p>
            <a:r>
              <a:rPr lang="zh-CN" altLang="en-US" sz="2800" dirty="0" smtClean="0">
                <a:solidFill>
                  <a:schemeClr val="tx2">
                    <a:lumMod val="60000"/>
                    <a:lumOff val="40000"/>
                  </a:schemeClr>
                </a:solidFill>
                <a:hlinkClick r:id="rId4" action="ppaction://hlinksldjump"/>
              </a:rPr>
              <a:t>机器学习</a:t>
            </a:r>
            <a:endParaRPr lang="en-US" altLang="zh-CN" sz="2800" dirty="0" smtClean="0">
              <a:solidFill>
                <a:schemeClr val="tx2">
                  <a:lumMod val="60000"/>
                  <a:lumOff val="40000"/>
                </a:schemeClr>
              </a:solidFill>
            </a:endParaRPr>
          </a:p>
          <a:p>
            <a:r>
              <a:rPr lang="zh-CN" altLang="en-US" sz="2800" dirty="0" smtClean="0">
                <a:solidFill>
                  <a:schemeClr val="tx2">
                    <a:lumMod val="60000"/>
                    <a:lumOff val="40000"/>
                  </a:schemeClr>
                </a:solidFill>
                <a:hlinkClick r:id="rId5" action="ppaction://hlinksldjump"/>
              </a:rPr>
              <a:t>模式识别</a:t>
            </a:r>
            <a:endParaRPr lang="en-US" altLang="zh-CN" sz="2800" dirty="0" smtClean="0">
              <a:solidFill>
                <a:schemeClr val="tx2">
                  <a:lumMod val="60000"/>
                  <a:lumOff val="40000"/>
                </a:schemeClr>
              </a:solidFill>
            </a:endParaRPr>
          </a:p>
          <a:p>
            <a:r>
              <a:rPr lang="zh-CN" altLang="en-US" sz="2800" dirty="0" smtClean="0">
                <a:solidFill>
                  <a:schemeClr val="tx2">
                    <a:lumMod val="60000"/>
                    <a:lumOff val="40000"/>
                  </a:schemeClr>
                </a:solidFill>
                <a:hlinkClick r:id="rId6" action="ppaction://hlinksldjump"/>
              </a:rPr>
              <a:t>人工神经网络</a:t>
            </a:r>
            <a:endParaRPr lang="en-US" altLang="zh-CN" sz="2800" dirty="0" smtClean="0">
              <a:solidFill>
                <a:schemeClr val="tx2">
                  <a:lumMod val="60000"/>
                  <a:lumOff val="40000"/>
                </a:schemeClr>
              </a:solidFill>
            </a:endParaRPr>
          </a:p>
          <a:p>
            <a:r>
              <a:rPr lang="zh-CN" altLang="en-US" sz="2800" dirty="0">
                <a:solidFill>
                  <a:schemeClr val="tx2">
                    <a:lumMod val="60000"/>
                    <a:lumOff val="40000"/>
                  </a:schemeClr>
                </a:solidFill>
                <a:hlinkClick r:id="rId7" action="ppaction://hlinksldjump"/>
              </a:rPr>
              <a:t>理解自然语言</a:t>
            </a:r>
            <a:endParaRPr lang="en-US" altLang="zh-CN" sz="2800" dirty="0" smtClean="0">
              <a:solidFill>
                <a:schemeClr val="tx2">
                  <a:lumMod val="60000"/>
                  <a:lumOff val="40000"/>
                </a:schemeClr>
              </a:solidFill>
            </a:endParaRPr>
          </a:p>
          <a:p>
            <a:endParaRPr lang="zh-CN" altLang="en-US" sz="2800" dirty="0">
              <a:solidFill>
                <a:schemeClr val="accent6">
                  <a:lumMod val="60000"/>
                  <a:lumOff val="40000"/>
                </a:schemeClr>
              </a:solidFill>
            </a:endParaRPr>
          </a:p>
        </p:txBody>
      </p:sp>
    </p:spTree>
    <p:extLst>
      <p:ext uri="{BB962C8B-B14F-4D97-AF65-F5344CB8AC3E}">
        <p14:creationId xmlns:p14="http://schemas.microsoft.com/office/powerpoint/2010/main" val="46052309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4" y="1665514"/>
            <a:ext cx="3086100" cy="3505200"/>
          </a:xfrm>
          <a:prstGeom prst="rect">
            <a:avLst/>
          </a:prstGeom>
        </p:spPr>
      </p:pic>
      <p:sp>
        <p:nvSpPr>
          <p:cNvPr id="2" name="标题 1"/>
          <p:cNvSpPr>
            <a:spLocks noGrp="1"/>
          </p:cNvSpPr>
          <p:nvPr>
            <p:ph type="title"/>
          </p:nvPr>
        </p:nvSpPr>
        <p:spPr>
          <a:xfrm>
            <a:off x="2452574" y="-97972"/>
            <a:ext cx="3657600" cy="1371600"/>
          </a:xfrm>
        </p:spPr>
        <p:txBody>
          <a:bodyPr/>
          <a:lstStyle/>
          <a:p>
            <a:pPr algn="ctr"/>
            <a:r>
              <a:rPr lang="zh-CN" altLang="en-US" b="1" dirty="0"/>
              <a:t>机器人变得更加主流</a:t>
            </a:r>
            <a:endParaRPr lang="zh-CN" altLang="en-US" dirty="0"/>
          </a:p>
        </p:txBody>
      </p:sp>
      <p:sp>
        <p:nvSpPr>
          <p:cNvPr id="3" name="内容占位符 2"/>
          <p:cNvSpPr>
            <a:spLocks noGrp="1"/>
          </p:cNvSpPr>
          <p:nvPr>
            <p:ph idx="1"/>
          </p:nvPr>
        </p:nvSpPr>
        <p:spPr>
          <a:xfrm>
            <a:off x="1372732" y="1088571"/>
            <a:ext cx="5943601" cy="5308600"/>
          </a:xfrm>
        </p:spPr>
        <p:txBody>
          <a:bodyPr>
            <a:normAutofit/>
          </a:bodyPr>
          <a:lstStyle/>
          <a:p>
            <a:r>
              <a:rPr lang="en-US" altLang="zh-CN" dirty="0"/>
              <a:t>2019</a:t>
            </a:r>
            <a:r>
              <a:rPr lang="zh-CN" altLang="en-US" dirty="0"/>
              <a:t>年消费类机器人的市场形势可能非常好，美国和日本一路领先。亚马逊极有可能推出由</a:t>
            </a:r>
            <a:r>
              <a:rPr lang="en-US" altLang="zh-CN" dirty="0"/>
              <a:t>Alexa</a:t>
            </a:r>
            <a:r>
              <a:rPr lang="zh-CN" altLang="en-US" dirty="0"/>
              <a:t>控制的智能家居机器人系列，硬件设备和</a:t>
            </a:r>
            <a:r>
              <a:rPr lang="en-US" altLang="zh-CN" dirty="0"/>
              <a:t>5G</a:t>
            </a:r>
            <a:r>
              <a:rPr lang="zh-CN" altLang="en-US" dirty="0"/>
              <a:t>将进一步改变我们家庭生活一样，智能音响的普及率将达到创纪录的一年。</a:t>
            </a:r>
          </a:p>
          <a:p>
            <a:r>
              <a:rPr lang="zh-CN" altLang="en-US" dirty="0"/>
              <a:t>此外，继去年的后空翻之后，地球神奇工厂波士顿动力的人形机器人也</a:t>
            </a:r>
            <a:r>
              <a:rPr lang="en-US" altLang="zh-CN" dirty="0"/>
              <a:t>get</a:t>
            </a:r>
            <a:r>
              <a:rPr lang="zh-CN" altLang="en-US" dirty="0"/>
              <a:t>了新动作：</a:t>
            </a:r>
            <a:r>
              <a:rPr lang="en-US" altLang="zh-CN" dirty="0"/>
              <a:t>Atlas</a:t>
            </a:r>
            <a:r>
              <a:rPr lang="zh-CN" altLang="en-US" dirty="0"/>
              <a:t>机器人跑着跳过障碍物，甚至能跳的更高来扑向迎面而来的盒子，简直就像马里奥和酷跑传奇一样。</a:t>
            </a:r>
          </a:p>
          <a:p>
            <a:r>
              <a:rPr lang="zh-CN" altLang="en-US" dirty="0"/>
              <a:t>随着人口老龄化，消费者家用机器人的市场将在未来十年内大幅改善</a:t>
            </a:r>
          </a:p>
          <a:p>
            <a:endParaRPr lang="zh-CN" altLang="en-US" dirty="0"/>
          </a:p>
        </p:txBody>
      </p:sp>
    </p:spTree>
    <p:extLst>
      <p:ext uri="{BB962C8B-B14F-4D97-AF65-F5344CB8AC3E}">
        <p14:creationId xmlns:p14="http://schemas.microsoft.com/office/powerpoint/2010/main" val="273298207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685800"/>
            <a:ext cx="8534400" cy="1507067"/>
          </a:xfrm>
        </p:spPr>
        <p:txBody>
          <a:bodyPr/>
          <a:lstStyle/>
          <a:p>
            <a:pPr algn="ctr"/>
            <a:r>
              <a:rPr lang="zh-CN" altLang="en-US" b="1" dirty="0"/>
              <a:t>机器人流程自动化</a:t>
            </a:r>
            <a:endParaRPr lang="zh-CN" altLang="en-US" dirty="0"/>
          </a:p>
        </p:txBody>
      </p:sp>
      <p:sp>
        <p:nvSpPr>
          <p:cNvPr id="3" name="内容占位符 2"/>
          <p:cNvSpPr>
            <a:spLocks noGrp="1"/>
          </p:cNvSpPr>
          <p:nvPr>
            <p:ph idx="1"/>
          </p:nvPr>
        </p:nvSpPr>
        <p:spPr>
          <a:xfrm>
            <a:off x="684212" y="2076450"/>
            <a:ext cx="8534400" cy="3615267"/>
          </a:xfrm>
        </p:spPr>
        <p:txBody>
          <a:bodyPr>
            <a:normAutofit fontScale="92500" lnSpcReduction="10000"/>
          </a:bodyPr>
          <a:lstStyle/>
          <a:p>
            <a:r>
              <a:rPr lang="zh-CN" altLang="en-US" dirty="0"/>
              <a:t>在技能短缺和自动化方面，众所周知，运输、零售、医疗保健以及银行和金融服务等领域正在尝试以一种新的、非常重要的方式进行运作。与</a:t>
            </a:r>
            <a:r>
              <a:rPr lang="en-US" altLang="zh-CN" dirty="0"/>
              <a:t>AI</a:t>
            </a:r>
            <a:r>
              <a:rPr lang="zh-CN" altLang="en-US" dirty="0"/>
              <a:t>和机器学习一样，机器人流程自动化或</a:t>
            </a:r>
            <a:r>
              <a:rPr lang="en-US" altLang="zh-CN" dirty="0"/>
              <a:t>RPA</a:t>
            </a:r>
            <a:r>
              <a:rPr lang="zh-CN" altLang="en-US" dirty="0"/>
              <a:t>是另一种自动化作业的技术。</a:t>
            </a:r>
          </a:p>
          <a:p>
            <a:r>
              <a:rPr lang="zh-CN" altLang="en-US" dirty="0"/>
              <a:t>这种软件机器人或</a:t>
            </a:r>
            <a:r>
              <a:rPr lang="en-US" altLang="zh-CN" dirty="0"/>
              <a:t>AI</a:t>
            </a:r>
            <a:r>
              <a:rPr lang="zh-CN" altLang="en-US" dirty="0"/>
              <a:t>工人的概念确实还有很大的拓展空间，特别是随着云技术本身的成熟。</a:t>
            </a:r>
          </a:p>
          <a:p>
            <a:r>
              <a:rPr lang="zh-CN" altLang="en-US" dirty="0"/>
              <a:t>虽然越来越多的</a:t>
            </a:r>
            <a:r>
              <a:rPr lang="en-US" altLang="zh-CN" dirty="0"/>
              <a:t>CIO</a:t>
            </a:r>
            <a:r>
              <a:rPr lang="zh-CN" altLang="en-US" dirty="0"/>
              <a:t>（首席信息官）正在</a:t>
            </a:r>
            <a:r>
              <a:rPr lang="zh-CN" altLang="en-US" dirty="0" smtClean="0"/>
              <a:t>转向</a:t>
            </a:r>
            <a:r>
              <a:rPr lang="zh-CN" altLang="en-US" b="1" dirty="0" smtClean="0">
                <a:solidFill>
                  <a:schemeClr val="accent6">
                    <a:lumMod val="60000"/>
                    <a:lumOff val="40000"/>
                  </a:schemeClr>
                </a:solidFill>
                <a:hlinkClick r:id="rId2"/>
              </a:rPr>
              <a:t>机器人库 </a:t>
            </a:r>
            <a:r>
              <a:rPr lang="en-US" altLang="zh-CN" b="1" dirty="0">
                <a:solidFill>
                  <a:schemeClr val="accent6">
                    <a:lumMod val="60000"/>
                    <a:lumOff val="40000"/>
                  </a:schemeClr>
                </a:solidFill>
                <a:hlinkClick r:id="rId2"/>
              </a:rPr>
              <a:t>- </a:t>
            </a:r>
            <a:r>
              <a:rPr lang="zh-CN" altLang="en-US" b="1" dirty="0">
                <a:solidFill>
                  <a:schemeClr val="accent6">
                    <a:lumMod val="60000"/>
                    <a:lumOff val="40000"/>
                  </a:schemeClr>
                </a:solidFill>
                <a:hlinkClick r:id="rId2"/>
              </a:rPr>
              <a:t>中国机器人行业门户</a:t>
            </a:r>
            <a:r>
              <a:rPr lang="en-US" altLang="zh-CN" b="1" dirty="0">
                <a:solidFill>
                  <a:schemeClr val="accent6">
                    <a:lumMod val="60000"/>
                    <a:lumOff val="40000"/>
                  </a:schemeClr>
                </a:solidFill>
                <a:hlinkClick r:id="rId2"/>
              </a:rPr>
              <a:t>,</a:t>
            </a:r>
            <a:r>
              <a:rPr lang="zh-CN" altLang="en-US" b="1" dirty="0">
                <a:solidFill>
                  <a:schemeClr val="accent6">
                    <a:lumMod val="60000"/>
                    <a:lumOff val="40000"/>
                  </a:schemeClr>
                </a:solidFill>
                <a:hlinkClick r:id="rId2"/>
              </a:rPr>
              <a:t>领先的机器人互动媒体</a:t>
            </a:r>
            <a:r>
              <a:rPr lang="zh-CN" altLang="en-US" dirty="0"/>
              <a:t>流程自动化以消除繁琐的任务，让企业员工能够专注于更高价值的工作。</a:t>
            </a:r>
          </a:p>
          <a:p>
            <a:r>
              <a:rPr lang="zh-CN" altLang="en-US" dirty="0"/>
              <a:t>但并不能说这是完全正面的，因为一些职业岗位就永远地消失了。</a:t>
            </a:r>
          </a:p>
          <a:p>
            <a:pPr marL="0" indent="0">
              <a:buNone/>
            </a:pPr>
            <a:r>
              <a:rPr lang="zh-CN" altLang="en-US" dirty="0"/>
              <a:t/>
            </a:r>
            <a:br>
              <a:rPr lang="zh-CN" altLang="en-US" dirty="0"/>
            </a:br>
            <a:endParaRPr lang="zh-CN" altLang="en-US" dirty="0"/>
          </a:p>
        </p:txBody>
      </p:sp>
    </p:spTree>
    <p:extLst>
      <p:ext uri="{BB962C8B-B14F-4D97-AF65-F5344CB8AC3E}">
        <p14:creationId xmlns:p14="http://schemas.microsoft.com/office/powerpoint/2010/main" val="158867625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5711" y="428625"/>
            <a:ext cx="9936163" cy="1507067"/>
          </a:xfrm>
        </p:spPr>
        <p:txBody>
          <a:bodyPr/>
          <a:lstStyle/>
          <a:p>
            <a:r>
              <a:rPr lang="zh-CN" altLang="en-US" b="1" dirty="0"/>
              <a:t>重复性的劳动</a:t>
            </a:r>
            <a:r>
              <a:rPr lang="zh-CN" altLang="en-US" b="1" dirty="0" smtClean="0"/>
              <a:t>岗位受到</a:t>
            </a:r>
            <a:r>
              <a:rPr lang="zh-CN" altLang="en-US" b="1" dirty="0"/>
              <a:t>自动化和人工智能威胁</a:t>
            </a:r>
            <a:endParaRPr lang="zh-CN" altLang="en-US" dirty="0"/>
          </a:p>
        </p:txBody>
      </p:sp>
      <p:sp>
        <p:nvSpPr>
          <p:cNvPr id="3" name="内容占位符 2"/>
          <p:cNvSpPr>
            <a:spLocks noGrp="1"/>
          </p:cNvSpPr>
          <p:nvPr>
            <p:ph idx="1"/>
          </p:nvPr>
        </p:nvSpPr>
        <p:spPr>
          <a:xfrm>
            <a:off x="1524000" y="1866901"/>
            <a:ext cx="8542336" cy="4188884"/>
          </a:xfrm>
        </p:spPr>
        <p:txBody>
          <a:bodyPr>
            <a:normAutofit/>
          </a:bodyPr>
          <a:lstStyle/>
          <a:p>
            <a:r>
              <a:rPr lang="zh-CN" altLang="en-US" dirty="0"/>
              <a:t>在</a:t>
            </a:r>
            <a:r>
              <a:rPr lang="en-US" altLang="zh-CN" dirty="0"/>
              <a:t>2019</a:t>
            </a:r>
            <a:r>
              <a:rPr lang="zh-CN" altLang="en-US" dirty="0"/>
              <a:t>年，涉及重复性任务的工作将受到来自机器智能，</a:t>
            </a:r>
            <a:r>
              <a:rPr lang="en-US" altLang="zh-CN" dirty="0"/>
              <a:t>AI</a:t>
            </a:r>
            <a:r>
              <a:rPr lang="zh-CN" altLang="en-US" dirty="0"/>
              <a:t>智能体和</a:t>
            </a:r>
            <a:r>
              <a:rPr lang="en-US" altLang="zh-CN" dirty="0"/>
              <a:t>Voice-AI</a:t>
            </a:r>
            <a:r>
              <a:rPr lang="zh-CN" altLang="en-US" dirty="0"/>
              <a:t>系统（如下一代聊天机器人）的更大威胁。</a:t>
            </a:r>
          </a:p>
          <a:p>
            <a:r>
              <a:rPr lang="zh-CN" altLang="en-US" dirty="0"/>
              <a:t>随着亚马逊推出更多</a:t>
            </a:r>
            <a:r>
              <a:rPr lang="en-US" altLang="zh-CN" dirty="0" err="1"/>
              <a:t>AmazonGo</a:t>
            </a:r>
            <a:r>
              <a:rPr lang="zh-CN" altLang="en-US" dirty="0"/>
              <a:t>商店，零售店员的需求减少了约</a:t>
            </a:r>
            <a:r>
              <a:rPr lang="en-US" altLang="zh-CN" dirty="0"/>
              <a:t>70</a:t>
            </a:r>
            <a:r>
              <a:rPr lang="zh-CN" altLang="en-US" dirty="0"/>
              <a:t>％，完全取消收银员（和实体</a:t>
            </a:r>
            <a:r>
              <a:rPr lang="en-US" altLang="zh-CN" dirty="0"/>
              <a:t>POS</a:t>
            </a:r>
            <a:r>
              <a:rPr lang="zh-CN" altLang="en-US" dirty="0"/>
              <a:t>）。</a:t>
            </a:r>
          </a:p>
          <a:p>
            <a:r>
              <a:rPr lang="zh-CN" altLang="en-US" dirty="0"/>
              <a:t>此外，沃尔玛正在推出货架扫描和自动驾驶的看门人，地板擦洗机器人。</a:t>
            </a:r>
          </a:p>
          <a:p>
            <a:r>
              <a:rPr lang="zh-CN" altLang="en-US" dirty="0"/>
              <a:t>同时，客服也受到销售及营销自动化的挑战。人工智能将越来越多地涉及处理客户成功，客户服务和影响女性劳动力市场（如收银员，服务部门，客户服务等</a:t>
            </a:r>
            <a:r>
              <a:rPr lang="en-US" altLang="zh-CN" dirty="0"/>
              <a:t>……</a:t>
            </a:r>
            <a:r>
              <a:rPr lang="zh-CN" altLang="en-US" dirty="0"/>
              <a:t>）。</a:t>
            </a:r>
          </a:p>
          <a:p>
            <a:r>
              <a:rPr lang="zh-CN" altLang="en-US" dirty="0"/>
              <a:t>每小时</a:t>
            </a:r>
            <a:r>
              <a:rPr lang="en-US" altLang="zh-CN" dirty="0"/>
              <a:t>20</a:t>
            </a:r>
            <a:r>
              <a:rPr lang="zh-CN" altLang="en-US" dirty="0"/>
              <a:t>美元以下的蓝领工作被认为是最容易受到近期自动化的影响，但机器智能也在取代白领的职责，这将减少某些行业的需求，目前正在影响金融服务，银行，法律，医疗管理的未来以及营销和销售。</a:t>
            </a:r>
          </a:p>
          <a:p>
            <a:endParaRPr lang="zh-CN" altLang="en-US" dirty="0"/>
          </a:p>
        </p:txBody>
      </p:sp>
    </p:spTree>
    <p:extLst>
      <p:ext uri="{BB962C8B-B14F-4D97-AF65-F5344CB8AC3E}">
        <p14:creationId xmlns:p14="http://schemas.microsoft.com/office/powerpoint/2010/main" val="245630304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2837" y="342900"/>
            <a:ext cx="6019800" cy="1143000"/>
          </a:xfrm>
        </p:spPr>
        <p:txBody>
          <a:bodyPr>
            <a:noAutofit/>
          </a:bodyPr>
          <a:lstStyle/>
          <a:p>
            <a:r>
              <a:rPr lang="zh-CN" altLang="en-US" sz="4000" b="1" dirty="0">
                <a:solidFill>
                  <a:schemeClr val="accent5"/>
                </a:solidFill>
              </a:rPr>
              <a:t>快递小哥的</a:t>
            </a:r>
            <a:r>
              <a:rPr lang="zh-CN" altLang="en-US" sz="4000" b="1" dirty="0" smtClean="0">
                <a:solidFill>
                  <a:schemeClr val="accent5"/>
                </a:solidFill>
              </a:rPr>
              <a:t>危机？</a:t>
            </a:r>
            <a:endParaRPr lang="zh-CN" altLang="en-US" sz="4000" dirty="0">
              <a:solidFill>
                <a:schemeClr val="accent5"/>
              </a:solidFill>
            </a:endParaRPr>
          </a:p>
        </p:txBody>
      </p:sp>
      <p:pic>
        <p:nvPicPr>
          <p:cNvPr id="5" name="图片占位符 4"/>
          <p:cNvPicPr preferRelativeResize="0">
            <a:picLocks noGrp="1" noChangeAspect="1"/>
          </p:cNvPicPr>
          <p:nvPr>
            <p:ph type="pic" idx="1"/>
          </p:nvPr>
        </p:nvPicPr>
        <p:blipFill>
          <a:blip r:embed="rId2">
            <a:extLst>
              <a:ext uri="{28A0092B-C50C-407E-A947-70E740481C1C}">
                <a14:useLocalDpi xmlns:a14="http://schemas.microsoft.com/office/drawing/2010/main" val="0"/>
              </a:ext>
            </a:extLst>
          </a:blip>
          <a:srcRect l="23086" r="23086"/>
          <a:stretch>
            <a:fillRect/>
          </a:stretch>
        </p:blipFill>
        <p:spPr/>
      </p:pic>
      <p:sp>
        <p:nvSpPr>
          <p:cNvPr id="4" name="文本占位符 3"/>
          <p:cNvSpPr>
            <a:spLocks noGrp="1"/>
          </p:cNvSpPr>
          <p:nvPr>
            <p:ph type="body" sz="half" idx="2"/>
          </p:nvPr>
        </p:nvSpPr>
        <p:spPr>
          <a:xfrm>
            <a:off x="4598987" y="1967441"/>
            <a:ext cx="5535613" cy="3347509"/>
          </a:xfrm>
        </p:spPr>
        <p:txBody>
          <a:bodyPr>
            <a:normAutofit fontScale="92500" lnSpcReduction="20000"/>
          </a:bodyPr>
          <a:lstStyle/>
          <a:p>
            <a:r>
              <a:rPr lang="zh-CN" altLang="en-US" dirty="0"/>
              <a:t>网络购物被称为新时代“四大发明”之一可是一点也不为过，网购虽然不需要过多的认为干预，但邮件还是需要快递小哥来帮忙完成的人工环节，这一环节已经持续了将近十年，终于也被成功突破。</a:t>
            </a:r>
          </a:p>
          <a:p>
            <a:r>
              <a:rPr lang="zh-CN" altLang="en-US" dirty="0"/>
              <a:t>近来，京东快递机器人在北京的街头亮相，它们已经开始进行全场景常态化配送运营的阶段，该机器人的全名为“京东末端配送机器人”，最多可一次送达</a:t>
            </a:r>
            <a:r>
              <a:rPr lang="en-US" altLang="zh-CN" dirty="0"/>
              <a:t>30</a:t>
            </a:r>
            <a:r>
              <a:rPr lang="zh-CN" altLang="en-US" dirty="0"/>
              <a:t>多单邮件，在街头可以自动规避路障及车辆行人、识别信号灯、自主停靠配送点。</a:t>
            </a:r>
          </a:p>
          <a:p>
            <a:r>
              <a:rPr lang="zh-CN" altLang="en-US" dirty="0"/>
              <a:t>在邮件即将到达目的地时，后台系统会将取货信息发送给用户，这时，用户可以选择人脸识别、验证码输入、手机</a:t>
            </a:r>
            <a:r>
              <a:rPr lang="en-US" altLang="zh-CN" dirty="0"/>
              <a:t>APP</a:t>
            </a:r>
            <a:r>
              <a:rPr lang="zh-CN" altLang="en-US" dirty="0"/>
              <a:t>链接等方式提取自己的邮件，方便又快捷。这也是多年来京东智能机器人首次取代人工配送服务。</a:t>
            </a:r>
          </a:p>
          <a:p>
            <a:endParaRPr lang="zh-CN" altLang="en-US" dirty="0"/>
          </a:p>
        </p:txBody>
      </p:sp>
    </p:spTree>
    <p:extLst>
      <p:ext uri="{BB962C8B-B14F-4D97-AF65-F5344CB8AC3E}">
        <p14:creationId xmlns:p14="http://schemas.microsoft.com/office/powerpoint/2010/main" val="4672006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01884"/>
            <a:ext cx="12192000" cy="538916"/>
          </a:xfrm>
        </p:spPr>
        <p:txBody>
          <a:bodyPr>
            <a:normAutofit fontScale="90000"/>
          </a:bodyPr>
          <a:lstStyle/>
          <a:p>
            <a:pPr algn="ctr"/>
            <a:r>
              <a:rPr lang="zh-CN" altLang="en-US" dirty="0" smtClean="0">
                <a:solidFill>
                  <a:schemeClr val="tx2">
                    <a:lumMod val="60000"/>
                    <a:lumOff val="40000"/>
                  </a:schemeClr>
                </a:solidFill>
              </a:rPr>
              <a:t>无人超市</a:t>
            </a:r>
            <a:endParaRPr lang="zh-CN" altLang="en-US" dirty="0">
              <a:solidFill>
                <a:schemeClr val="tx2">
                  <a:lumMod val="60000"/>
                  <a:lumOff val="40000"/>
                </a:schemeClr>
              </a:solidFill>
            </a:endParaRPr>
          </a:p>
        </p:txBody>
      </p:sp>
      <p:sp>
        <p:nvSpPr>
          <p:cNvPr id="7" name="文本占位符 6"/>
          <p:cNvSpPr>
            <a:spLocks noGrp="1"/>
          </p:cNvSpPr>
          <p:nvPr>
            <p:ph type="body" idx="1"/>
          </p:nvPr>
        </p:nvSpPr>
        <p:spPr>
          <a:xfrm>
            <a:off x="1204047" y="1394745"/>
            <a:ext cx="9831387" cy="1572491"/>
          </a:xfrm>
        </p:spPr>
        <p:txBody>
          <a:bodyPr>
            <a:normAutofit/>
          </a:bodyPr>
          <a:lstStyle/>
          <a:p>
            <a:r>
              <a:rPr lang="zh-CN" altLang="en-US" dirty="0"/>
              <a:t>无人超市这个词，对于不少人来说还比较陌生。它是一种在购物全程没有售货员、促销员、收银员等任何人类参与的百货商场，从消费者进门、选购商品、支付金额再到离店全程均交由机器来控制，以实现购物高度的自由化和智能化。</a:t>
            </a:r>
          </a:p>
          <a:p>
            <a:endParaRPr lang="zh-CN" altLang="en-US" dirty="0"/>
          </a:p>
        </p:txBody>
      </p:sp>
      <p:pic>
        <p:nvPicPr>
          <p:cNvPr id="6" name="图片占位符 5"/>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6876" b="26876"/>
          <a:stretch>
            <a:fillRect/>
          </a:stretch>
        </p:blipFill>
        <p:spPr>
          <a:xfrm>
            <a:off x="1100326" y="2666358"/>
            <a:ext cx="10405768" cy="3004923"/>
          </a:xfrm>
        </p:spPr>
      </p:pic>
    </p:spTree>
    <p:extLst>
      <p:ext uri="{BB962C8B-B14F-4D97-AF65-F5344CB8AC3E}">
        <p14:creationId xmlns:p14="http://schemas.microsoft.com/office/powerpoint/2010/main" val="68141479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176</TotalTime>
  <Words>3621</Words>
  <Application>Microsoft Office PowerPoint</Application>
  <PresentationFormat>宽屏</PresentationFormat>
  <Paragraphs>113</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幼圆</vt:lpstr>
      <vt:lpstr>Calibri</vt:lpstr>
      <vt:lpstr>Century Gothic</vt:lpstr>
      <vt:lpstr>Wingdings 3</vt:lpstr>
      <vt:lpstr>切片</vt:lpstr>
      <vt:lpstr>什么是人工智能</vt:lpstr>
      <vt:lpstr>人工智能</vt:lpstr>
      <vt:lpstr>PowerPoint 演示文稿</vt:lpstr>
      <vt:lpstr>人工智能的研究领域  </vt:lpstr>
      <vt:lpstr>机器人变得更加主流</vt:lpstr>
      <vt:lpstr>机器人流程自动化</vt:lpstr>
      <vt:lpstr>重复性的劳动岗位受到自动化和人工智能威胁</vt:lpstr>
      <vt:lpstr>快递小哥的危机？</vt:lpstr>
      <vt:lpstr>无人超市</vt:lpstr>
      <vt:lpstr>无人超市</vt:lpstr>
      <vt:lpstr>专家系统</vt:lpstr>
      <vt:lpstr>                                    机器学习</vt:lpstr>
      <vt:lpstr>                                      模式识别</vt:lpstr>
      <vt:lpstr>                              人工神经网络</vt:lpstr>
      <vt:lpstr>理解自然语言</vt:lpstr>
      <vt:lpstr>人脸识别技术</vt:lpstr>
      <vt:lpstr>技术原理</vt:lpstr>
      <vt:lpstr>技术原理</vt:lpstr>
      <vt:lpstr>分析算法</vt:lpstr>
      <vt:lpstr>功能模块</vt:lpstr>
      <vt:lpstr>技术细节</vt:lpstr>
      <vt:lpstr>技术应用</vt:lpstr>
      <vt:lpstr>应用前景</vt:lpstr>
      <vt:lpstr>PowerPoint 演示文稿</vt:lpstr>
      <vt:lpstr>谢谢观看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851828730@qq.com</dc:creator>
  <cp:lastModifiedBy>851828730@qq.com</cp:lastModifiedBy>
  <cp:revision>23</cp:revision>
  <dcterms:created xsi:type="dcterms:W3CDTF">2019-04-10T14:31:04Z</dcterms:created>
  <dcterms:modified xsi:type="dcterms:W3CDTF">2019-04-17T04:58:06Z</dcterms:modified>
</cp:coreProperties>
</file>