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69" r:id="rId2"/>
    <p:sldId id="270" r:id="rId3"/>
    <p:sldId id="271" r:id="rId4"/>
    <p:sldId id="272" r:id="rId5"/>
    <p:sldId id="273" r:id="rId6"/>
    <p:sldId id="275" r:id="rId7"/>
    <p:sldId id="277" r:id="rId8"/>
    <p:sldId id="274" r:id="rId9"/>
    <p:sldId id="278" r:id="rId10"/>
    <p:sldId id="279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2/28/2016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2/28/2016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2/28/2016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4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2008"/>
            <a:ext cx="8482004" cy="87149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49756"/>
            <a:ext cx="8272212" cy="783744"/>
          </a:xfrm>
        </p:spPr>
        <p:txBody>
          <a:bodyPr/>
          <a:lstStyle/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57351"/>
            <a:ext cx="8272211" cy="4201449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2/28/2016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48" y="434889"/>
            <a:ext cx="925799" cy="9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6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2/28/2016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4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2/28/2016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5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2/28/2016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2/28/2016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2/28/2016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8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2/28/2016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2/28/2016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7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419100"/>
            <a:ext cx="8272212" cy="933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428751"/>
            <a:ext cx="8272212" cy="443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 rtl="0"/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 defTabSz="457200" rtl="0"/>
              <a:t>2/28/2016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 rtl="0"/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 rtl="0"/>
            <a:fld id="{4FAB73BC-B049-4115-A692-8D63A059BFB8}" type="slidenum">
              <a:rPr lang="en-US" smtClean="0">
                <a:solidFill>
                  <a:srgbClr val="903163"/>
                </a:solidFill>
              </a:rPr>
              <a:pPr defTabSz="457200" rtl="0"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900" y="152401"/>
            <a:ext cx="2777490" cy="9499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148843"/>
            <a:ext cx="2777490" cy="985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152400"/>
            <a:ext cx="2777490" cy="9144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48" y="434889"/>
            <a:ext cx="925799" cy="9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32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300" y="552816"/>
            <a:ext cx="3216060" cy="544075"/>
          </a:xfrm>
        </p:spPr>
        <p:txBody>
          <a:bodyPr/>
          <a:lstStyle/>
          <a:p>
            <a:r>
              <a:rPr lang="he-IL" dirty="0">
                <a:solidFill>
                  <a:schemeClr val="tx1"/>
                </a:solidFill>
              </a:rPr>
              <a:t>כללי התרגול </a:t>
            </a:r>
            <a:r>
              <a:rPr lang="he-IL" dirty="0" smtClean="0">
                <a:solidFill>
                  <a:schemeClr val="tx1"/>
                </a:solidFill>
              </a:rPr>
              <a:t>במעבדה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56792"/>
            <a:ext cx="8784976" cy="5472608"/>
          </a:xfrm>
        </p:spPr>
        <p:txBody>
          <a:bodyPr>
            <a:normAutofit fontScale="85000" lnSpcReduction="20000"/>
          </a:bodyPr>
          <a:lstStyle/>
          <a:p>
            <a:pPr algn="r" rtl="1">
              <a:lnSpc>
                <a:spcPct val="120000"/>
              </a:lnSpc>
              <a:spcBef>
                <a:spcPts val="0"/>
              </a:spcBef>
            </a:pPr>
            <a:r>
              <a:rPr lang="he-IL" sz="2800" dirty="0" smtClean="0"/>
              <a:t>ההגשה הינה אישית. </a:t>
            </a:r>
            <a:endParaRPr lang="en-US" sz="2800" dirty="0" smtClean="0"/>
          </a:p>
          <a:p>
            <a:pPr algn="r" rtl="1">
              <a:lnSpc>
                <a:spcPct val="120000"/>
              </a:lnSpc>
              <a:spcBef>
                <a:spcPts val="0"/>
              </a:spcBef>
            </a:pPr>
            <a:r>
              <a:rPr lang="he-IL" sz="2800" dirty="0" smtClean="0"/>
              <a:t>מקומות ישיבה קבועים במעבדה.</a:t>
            </a:r>
            <a:endParaRPr lang="en-US" sz="2800" dirty="0" smtClean="0"/>
          </a:p>
          <a:p>
            <a:pPr algn="r" rtl="1">
              <a:lnSpc>
                <a:spcPct val="120000"/>
              </a:lnSpc>
              <a:spcBef>
                <a:spcPts val="0"/>
              </a:spcBef>
            </a:pPr>
            <a:r>
              <a:rPr lang="he-IL" sz="2800" dirty="0" smtClean="0"/>
              <a:t>השתתפות חובה בכל 12 תרגולי המעבדה. </a:t>
            </a:r>
            <a:endParaRPr lang="en-US" sz="2800" dirty="0" smtClean="0"/>
          </a:p>
          <a:p>
            <a:pPr lvl="0" algn="r" rtl="1">
              <a:lnSpc>
                <a:spcPct val="120000"/>
              </a:lnSpc>
              <a:spcBef>
                <a:spcPts val="0"/>
              </a:spcBef>
            </a:pPr>
            <a:r>
              <a:rPr lang="he-IL" sz="2800" dirty="0" smtClean="0"/>
              <a:t>סיבות מוצדקות להיעדרות מתרגול – מילואים או מחלה.</a:t>
            </a:r>
            <a:endParaRPr lang="en-US" sz="2800" dirty="0" smtClean="0"/>
          </a:p>
          <a:p>
            <a:pPr algn="r" rtl="1">
              <a:lnSpc>
                <a:spcPct val="120000"/>
              </a:lnSpc>
              <a:spcBef>
                <a:spcPts val="0"/>
              </a:spcBef>
            </a:pPr>
            <a:r>
              <a:rPr lang="he-IL" sz="2800" dirty="0" smtClean="0"/>
              <a:t>מי שלא נכח בתרגול מסיבה מוצדקת, לא תתקבל עבודתו למעבדה זו. </a:t>
            </a:r>
            <a:br>
              <a:rPr lang="he-IL" sz="2800" dirty="0" smtClean="0"/>
            </a:br>
            <a:r>
              <a:rPr lang="he-IL" sz="2800" dirty="0" err="1" smtClean="0"/>
              <a:t>ציונו</a:t>
            </a:r>
            <a:r>
              <a:rPr lang="he-IL" sz="2800" dirty="0" smtClean="0"/>
              <a:t> לתרגול מעבדה זו 0%. ציון זה יכנס לממוצע התרגולים. </a:t>
            </a:r>
            <a:br>
              <a:rPr lang="he-IL" sz="2800" dirty="0" smtClean="0"/>
            </a:br>
            <a:r>
              <a:rPr lang="he-IL" sz="2800" dirty="0" smtClean="0"/>
              <a:t>15 דקות איחור </a:t>
            </a:r>
            <a:r>
              <a:rPr lang="he-IL" sz="2800" dirty="0" err="1" smtClean="0"/>
              <a:t>מירבי</a:t>
            </a:r>
            <a:r>
              <a:rPr lang="he-IL" sz="2800" dirty="0" smtClean="0"/>
              <a:t> לכניסה למעבדה. </a:t>
            </a:r>
            <a:r>
              <a:rPr lang="he-IL" sz="2800" dirty="0" err="1" smtClean="0"/>
              <a:t>אחר"כ</a:t>
            </a:r>
            <a:r>
              <a:rPr lang="he-IL" sz="2800" dirty="0" smtClean="0"/>
              <a:t>, אין כניסה למעבדה.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he-IL" sz="2800" dirty="0" smtClean="0"/>
              <a:t>ציון לתרגול זה למאחר – 0. ציון זה יכנס לממוצע התרגולים.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he-IL" sz="2800" dirty="0" smtClean="0"/>
              <a:t/>
            </a:r>
            <a:br>
              <a:rPr lang="he-IL" sz="2800" dirty="0" smtClean="0"/>
            </a:br>
            <a:r>
              <a:rPr lang="he-IL" sz="2800" dirty="0" smtClean="0"/>
              <a:t/>
            </a:r>
            <a:br>
              <a:rPr lang="he-IL" sz="2800" dirty="0" smtClean="0"/>
            </a:br>
            <a:r>
              <a:rPr lang="he-IL" sz="2800" dirty="0" smtClean="0"/>
              <a:t/>
            </a:r>
            <a:br>
              <a:rPr lang="he-IL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he-IL" sz="2800" dirty="0"/>
          </a:p>
        </p:txBody>
      </p:sp>
      <p:sp>
        <p:nvSpPr>
          <p:cNvPr id="4" name="Rectangle 3"/>
          <p:cNvSpPr/>
          <p:nvPr/>
        </p:nvSpPr>
        <p:spPr>
          <a:xfrm>
            <a:off x="395536" y="552816"/>
            <a:ext cx="280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Exercise </a:t>
            </a:r>
            <a:r>
              <a:rPr lang="en-US" sz="3200" b="1" dirty="0" smtClean="0">
                <a:solidFill>
                  <a:srgbClr val="FFFF00"/>
                </a:solidFill>
              </a:rPr>
              <a:t>1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397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code (4 bit counter) – test 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/* Verilog Course Exercise 1: 4bits Counter + Test Bench for 4bits Counter</a:t>
            </a:r>
          </a:p>
          <a:p>
            <a:pPr marL="0" indent="0" algn="l" rtl="0">
              <a:buNone/>
            </a:pPr>
            <a:r>
              <a:rPr lang="en-US" dirty="0"/>
              <a:t>   Filename: cntr_4b_tb.v */</a:t>
            </a:r>
          </a:p>
          <a:p>
            <a:pPr marL="0" indent="0" algn="l" rtl="0">
              <a:buNone/>
            </a:pPr>
            <a:r>
              <a:rPr lang="en-US" dirty="0"/>
              <a:t>`include "cntr_4b.v"   </a:t>
            </a:r>
          </a:p>
          <a:p>
            <a:pPr marL="0" indent="0" algn="l" rtl="0">
              <a:buNone/>
            </a:pPr>
            <a:r>
              <a:rPr lang="en-US" dirty="0"/>
              <a:t>`timescale 1ns / 100ps </a:t>
            </a:r>
          </a:p>
          <a:p>
            <a:pPr marL="0" indent="0" algn="l" rtl="0">
              <a:buNone/>
            </a:pPr>
            <a:r>
              <a:rPr lang="en-US" dirty="0"/>
              <a:t>  </a:t>
            </a:r>
          </a:p>
          <a:p>
            <a:pPr marL="0" indent="0" algn="l" rtl="0">
              <a:buNone/>
            </a:pPr>
            <a:r>
              <a:rPr lang="en-US" dirty="0"/>
              <a:t>module cntr_4b_tb () 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;			// System Clock Stimuli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</a:t>
            </a:r>
            <a:r>
              <a:rPr lang="en-US" dirty="0" err="1"/>
              <a:t>Nrst</a:t>
            </a:r>
            <a:r>
              <a:rPr lang="en-US" dirty="0"/>
              <a:t> ;			// System active-low Reset Stimuli</a:t>
            </a:r>
          </a:p>
          <a:p>
            <a:pPr marL="0" indent="0" algn="l" rtl="0">
              <a:buNone/>
            </a:pPr>
            <a:r>
              <a:rPr lang="en-US" dirty="0"/>
              <a:t>	wire [3:0] </a:t>
            </a:r>
            <a:r>
              <a:rPr lang="en-US" dirty="0" err="1"/>
              <a:t>Dout</a:t>
            </a:r>
            <a:r>
              <a:rPr lang="en-US" dirty="0"/>
              <a:t> ;	// Counter Output Monitor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// instantiation of the 4bits Counter</a:t>
            </a:r>
          </a:p>
          <a:p>
            <a:pPr marL="0" indent="0" algn="l" rtl="0">
              <a:buNone/>
            </a:pPr>
            <a:r>
              <a:rPr lang="en-US" dirty="0"/>
              <a:t>cntr_4b UUT (</a:t>
            </a:r>
            <a:r>
              <a:rPr lang="en-US" dirty="0" err="1"/>
              <a:t>Clk</a:t>
            </a:r>
            <a:r>
              <a:rPr lang="en-US" dirty="0"/>
              <a:t>, </a:t>
            </a:r>
            <a:r>
              <a:rPr lang="en-US" dirty="0" err="1"/>
              <a:t>Nrst</a:t>
            </a:r>
            <a:r>
              <a:rPr lang="en-US" dirty="0"/>
              <a:t>, </a:t>
            </a:r>
            <a:r>
              <a:rPr lang="en-US" dirty="0" err="1"/>
              <a:t>Dout</a:t>
            </a:r>
            <a:r>
              <a:rPr lang="en-US" dirty="0"/>
              <a:t>) ;	// 4bits Counter - UUT (Unit Under test)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initial </a:t>
            </a:r>
          </a:p>
          <a:p>
            <a:pPr marL="0" indent="0" algn="l" rtl="0">
              <a:buNone/>
            </a:pPr>
            <a:r>
              <a:rPr lang="en-US" dirty="0"/>
              <a:t>	begin 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Clk</a:t>
            </a:r>
            <a:r>
              <a:rPr lang="en-US" dirty="0"/>
              <a:t>=1'b0; </a:t>
            </a:r>
            <a:r>
              <a:rPr lang="en-US" dirty="0" err="1"/>
              <a:t>Nrst</a:t>
            </a:r>
            <a:r>
              <a:rPr lang="en-US" dirty="0"/>
              <a:t>=1'b0;</a:t>
            </a:r>
          </a:p>
          <a:p>
            <a:pPr marL="0" indent="0" algn="l" rtl="0">
              <a:buNone/>
            </a:pPr>
            <a:r>
              <a:rPr lang="en-US" dirty="0"/>
              <a:t>		$monitor($time, "</a:t>
            </a:r>
            <a:r>
              <a:rPr lang="en-US" dirty="0" err="1"/>
              <a:t>Clk</a:t>
            </a:r>
            <a:r>
              <a:rPr lang="en-US" dirty="0"/>
              <a:t>=%b, </a:t>
            </a:r>
            <a:r>
              <a:rPr lang="en-US" dirty="0" err="1"/>
              <a:t>Nrst</a:t>
            </a:r>
            <a:r>
              <a:rPr lang="en-US" dirty="0"/>
              <a:t>=%b, </a:t>
            </a:r>
            <a:r>
              <a:rPr lang="en-US" dirty="0" err="1"/>
              <a:t>Dout</a:t>
            </a:r>
            <a:r>
              <a:rPr lang="en-US" dirty="0"/>
              <a:t>=%h", </a:t>
            </a:r>
            <a:r>
              <a:rPr lang="en-US" dirty="0" err="1"/>
              <a:t>Clk,Nrst,Dout</a:t>
            </a:r>
            <a:r>
              <a:rPr lang="en-US" dirty="0"/>
              <a:t>); // System monitoring function</a:t>
            </a:r>
          </a:p>
          <a:p>
            <a:pPr marL="0" indent="0" algn="l" rtl="0">
              <a:buNone/>
            </a:pPr>
            <a:r>
              <a:rPr lang="en-US" dirty="0"/>
              <a:t>	end</a:t>
            </a:r>
          </a:p>
          <a:p>
            <a:pPr marL="0" indent="0" algn="l" rtl="0">
              <a:buNone/>
            </a:pPr>
            <a:r>
              <a:rPr lang="en-US" dirty="0"/>
              <a:t>	 </a:t>
            </a:r>
          </a:p>
          <a:p>
            <a:pPr marL="0" indent="0" algn="l" rtl="0">
              <a:buNone/>
            </a:pPr>
            <a:r>
              <a:rPr lang="en-US" dirty="0"/>
              <a:t>// clock declaration </a:t>
            </a:r>
          </a:p>
          <a:p>
            <a:pPr marL="0" indent="0" algn="l" rtl="0">
              <a:buNone/>
            </a:pPr>
            <a:r>
              <a:rPr lang="en-US" dirty="0"/>
              <a:t>always #1 </a:t>
            </a:r>
            <a:r>
              <a:rPr lang="en-US" dirty="0" err="1"/>
              <a:t>Clk</a:t>
            </a:r>
            <a:r>
              <a:rPr lang="en-US" dirty="0"/>
              <a:t> = ~</a:t>
            </a:r>
            <a:r>
              <a:rPr lang="en-US" dirty="0" err="1"/>
              <a:t>Clk</a:t>
            </a:r>
            <a:r>
              <a:rPr lang="en-US" dirty="0"/>
              <a:t>;	// Clock cycle time = 2nSec, </a:t>
            </a:r>
            <a:r>
              <a:rPr lang="en-US" dirty="0" err="1"/>
              <a:t>i.e</a:t>
            </a:r>
            <a:r>
              <a:rPr lang="en-US" dirty="0"/>
              <a:t> clock frequency = 500MHz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initial</a:t>
            </a:r>
          </a:p>
          <a:p>
            <a:pPr marL="0" indent="0" algn="l" rtl="0">
              <a:buNone/>
            </a:pPr>
            <a:r>
              <a:rPr lang="en-US" dirty="0"/>
              <a:t>	begin</a:t>
            </a:r>
          </a:p>
          <a:p>
            <a:pPr marL="0" indent="0" algn="l" rtl="0">
              <a:buNone/>
            </a:pPr>
            <a:r>
              <a:rPr lang="en-US" dirty="0"/>
              <a:t>		#2 </a:t>
            </a:r>
            <a:r>
              <a:rPr lang="en-US" dirty="0" err="1"/>
              <a:t>Nrst</a:t>
            </a:r>
            <a:r>
              <a:rPr lang="en-US" dirty="0"/>
              <a:t>=1'b1;	// Out of reset</a:t>
            </a:r>
          </a:p>
          <a:p>
            <a:pPr marL="0" indent="0" algn="l" rtl="0">
              <a:buNone/>
            </a:pPr>
            <a:r>
              <a:rPr lang="en-US" dirty="0"/>
              <a:t>		#35 $finish ;	// System function - end simulation run </a:t>
            </a:r>
          </a:p>
          <a:p>
            <a:pPr marL="0" indent="0" algn="l" rtl="0">
              <a:buNone/>
            </a:pPr>
            <a:r>
              <a:rPr lang="en-US" dirty="0"/>
              <a:t>	end</a:t>
            </a:r>
          </a:p>
          <a:p>
            <a:pPr marL="0" indent="0" algn="l" rtl="0">
              <a:buNone/>
            </a:pPr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896" y="620688"/>
            <a:ext cx="4483224" cy="544075"/>
          </a:xfrm>
        </p:spPr>
        <p:txBody>
          <a:bodyPr/>
          <a:lstStyle/>
          <a:p>
            <a:r>
              <a:rPr lang="he-IL" dirty="0">
                <a:solidFill>
                  <a:schemeClr val="tx1"/>
                </a:solidFill>
              </a:rPr>
              <a:t>כללי התרגול </a:t>
            </a:r>
            <a:r>
              <a:rPr lang="he-IL" dirty="0" smtClean="0">
                <a:solidFill>
                  <a:schemeClr val="tx1"/>
                </a:solidFill>
              </a:rPr>
              <a:t>במעבדה - המשך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2800" dirty="0" smtClean="0"/>
              <a:t>הגשה </a:t>
            </a:r>
            <a:r>
              <a:rPr lang="he-IL" sz="2800" dirty="0"/>
              <a:t>מאוחרת עד חצות ביום התרגול.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he-IL" sz="2800" dirty="0"/>
              <a:t>אחור ממועד זה יגרור ציון תרגול למעבדה זו – 0.</a:t>
            </a:r>
          </a:p>
          <a:p>
            <a:pPr algn="r" rtl="1">
              <a:spcBef>
                <a:spcPts val="0"/>
              </a:spcBef>
            </a:pPr>
            <a:r>
              <a:rPr lang="he-IL" sz="2800" dirty="0"/>
              <a:t>העתקות: המעתיק יקבל ציון תרגול למעבדה זו – 0.</a:t>
            </a:r>
          </a:p>
          <a:p>
            <a:pPr algn="r" rtl="1">
              <a:spcBef>
                <a:spcPts val="0"/>
              </a:spcBef>
            </a:pPr>
            <a:r>
              <a:rPr lang="he-IL" sz="2800" dirty="0" smtClean="0"/>
              <a:t>יתקיים פרויקט גמר בסיום הקורס.</a:t>
            </a:r>
          </a:p>
          <a:p>
            <a:pPr lvl="0" algn="r" rtl="1">
              <a:spcBef>
                <a:spcPts val="0"/>
              </a:spcBef>
            </a:pPr>
            <a:r>
              <a:rPr lang="he-IL" sz="2800" dirty="0"/>
              <a:t>ציון הקורס יורכב מ- </a:t>
            </a:r>
            <a:r>
              <a:rPr lang="he-IL" sz="2800" dirty="0" smtClean="0"/>
              <a:t>50% </a:t>
            </a:r>
            <a:r>
              <a:rPr lang="he-IL" sz="2800" dirty="0"/>
              <a:t>ציון </a:t>
            </a:r>
            <a:r>
              <a:rPr lang="he-IL" sz="2800" dirty="0" smtClean="0"/>
              <a:t>פרויקט הגמר </a:t>
            </a:r>
            <a:r>
              <a:rPr lang="he-IL" sz="2800" dirty="0"/>
              <a:t>ו- </a:t>
            </a:r>
            <a:r>
              <a:rPr lang="he-IL" sz="2800" dirty="0" smtClean="0"/>
              <a:t>50% </a:t>
            </a:r>
            <a:r>
              <a:rPr lang="he-IL" sz="2800" dirty="0"/>
              <a:t>ציוני מתרגלים לגבי ביצועי התרגולים במעבדות.</a:t>
            </a:r>
            <a:br>
              <a:rPr lang="he-IL" sz="2800" dirty="0"/>
            </a:br>
            <a:r>
              <a:rPr lang="he-IL" sz="2800" dirty="0"/>
              <a:t>ציוני המתרגלים: ממוצע ציוני התרגולים הבודדים, כולל ציון 0 לתרגול בהיעדרות לא מוצדקת והתעלמות מציון לגבי היעדרות מוצדקת.  </a:t>
            </a:r>
            <a:endParaRPr lang="en-US" sz="2800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587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80"/>
            <a:ext cx="8534400" cy="5440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Basic Linux Commands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err="1" smtClean="0"/>
              <a:t>mkdir</a:t>
            </a:r>
            <a:r>
              <a:rPr lang="en-US" dirty="0" smtClean="0"/>
              <a:t> &lt;</a:t>
            </a:r>
            <a:r>
              <a:rPr lang="en-US" dirty="0" err="1" smtClean="0"/>
              <a:t>dir</a:t>
            </a:r>
            <a:r>
              <a:rPr lang="en-US" dirty="0" smtClean="0"/>
              <a:t> name&gt; 	; Make new Directory</a:t>
            </a:r>
          </a:p>
          <a:p>
            <a:pPr algn="l" rtl="0"/>
            <a:r>
              <a:rPr lang="en-US" dirty="0" err="1"/>
              <a:t>p</a:t>
            </a:r>
            <a:r>
              <a:rPr lang="en-US" dirty="0" err="1" smtClean="0"/>
              <a:t>wd</a:t>
            </a:r>
            <a:r>
              <a:rPr lang="en-US" dirty="0" smtClean="0"/>
              <a:t>				; Print name of current directory</a:t>
            </a:r>
          </a:p>
          <a:p>
            <a:pPr algn="l" rtl="0"/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 				; list content of directory</a:t>
            </a:r>
          </a:p>
          <a:p>
            <a:pPr algn="l" rtl="0"/>
            <a:r>
              <a:rPr lang="en-US" dirty="0"/>
              <a:t>c</a:t>
            </a:r>
            <a:r>
              <a:rPr lang="en-US" dirty="0" smtClean="0"/>
              <a:t>d ..				; move one directory level up</a:t>
            </a:r>
          </a:p>
          <a:p>
            <a:pPr algn="l" rtl="0"/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/>
              <a:t>&lt;</a:t>
            </a:r>
            <a:r>
              <a:rPr lang="en-US" dirty="0" err="1"/>
              <a:t>dir</a:t>
            </a:r>
            <a:r>
              <a:rPr lang="en-US" dirty="0"/>
              <a:t> name&gt; </a:t>
            </a:r>
            <a:r>
              <a:rPr lang="en-US" dirty="0" smtClean="0"/>
              <a:t>		; move to sub directory</a:t>
            </a:r>
          </a:p>
          <a:p>
            <a:pPr algn="l" rtl="0"/>
            <a:r>
              <a:rPr lang="en-US" dirty="0"/>
              <a:t>e</a:t>
            </a:r>
            <a:r>
              <a:rPr lang="en-US" dirty="0" smtClean="0"/>
              <a:t>xit				; Exit from current program</a:t>
            </a:r>
          </a:p>
          <a:p>
            <a:pPr algn="l" rtl="0"/>
            <a:r>
              <a:rPr lang="en-US" dirty="0" smtClean="0"/>
              <a:t>clear 			; clear display	</a:t>
            </a:r>
          </a:p>
          <a:p>
            <a:pPr algn="l" rtl="0"/>
            <a:r>
              <a:rPr lang="en-US" dirty="0" smtClean="0"/>
              <a:t>….</a:t>
            </a:r>
          </a:p>
          <a:p>
            <a:pPr algn="l" rtl="0"/>
            <a:r>
              <a:rPr lang="en-US" dirty="0" smtClean="0"/>
              <a:t>….</a:t>
            </a:r>
          </a:p>
          <a:p>
            <a:pPr algn="l" rtl="0"/>
            <a:r>
              <a:rPr lang="en-US" dirty="0" smtClean="0"/>
              <a:t>….</a:t>
            </a:r>
          </a:p>
          <a:p>
            <a:pPr algn="l" rtl="0"/>
            <a:r>
              <a:rPr lang="en-US" dirty="0" smtClean="0"/>
              <a:t>….	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947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80669"/>
            <a:ext cx="8534400" cy="544075"/>
          </a:xfrm>
        </p:spPr>
        <p:txBody>
          <a:bodyPr/>
          <a:lstStyle/>
          <a:p>
            <a:r>
              <a:rPr lang="en-US" dirty="0" smtClean="0"/>
              <a:t>Run Incisive Simulator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 algn="l" rtl="0">
              <a:spcBef>
                <a:spcPts val="0"/>
              </a:spcBef>
            </a:pPr>
            <a:r>
              <a:rPr lang="en-US" sz="2800" dirty="0"/>
              <a:t>Connecting to </a:t>
            </a:r>
            <a:r>
              <a:rPr lang="en-US" sz="2800" dirty="0" smtClean="0"/>
              <a:t>Linux VLSI </a:t>
            </a:r>
            <a:r>
              <a:rPr lang="en-US" sz="2800" dirty="0"/>
              <a:t>Server from any Windows </a:t>
            </a:r>
            <a:r>
              <a:rPr lang="en-US" sz="2800" dirty="0" smtClean="0"/>
              <a:t>PC:</a:t>
            </a:r>
          </a:p>
          <a:p>
            <a:pPr lvl="1" algn="l" rtl="0">
              <a:spcBef>
                <a:spcPts val="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start</a:t>
            </a:r>
            <a:endParaRPr lang="en-US" sz="2600" dirty="0">
              <a:solidFill>
                <a:schemeClr val="tx1"/>
              </a:solidFill>
            </a:endParaRPr>
          </a:p>
          <a:p>
            <a:pPr lvl="1" algn="l" rtl="0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run</a:t>
            </a:r>
          </a:p>
          <a:p>
            <a:pPr lvl="1" algn="l" rtl="0">
              <a:spcBef>
                <a:spcPts val="0"/>
              </a:spcBef>
            </a:pPr>
            <a:r>
              <a:rPr lang="en-US" sz="2600" dirty="0" err="1">
                <a:solidFill>
                  <a:schemeClr val="tx1"/>
                </a:solidFill>
              </a:rPr>
              <a:t>mstsc</a:t>
            </a:r>
            <a:r>
              <a:rPr lang="en-US" sz="2600" dirty="0">
                <a:solidFill>
                  <a:schemeClr val="tx1"/>
                </a:solidFill>
              </a:rPr>
              <a:t> –v </a:t>
            </a:r>
            <a:r>
              <a:rPr lang="en-US" sz="2600" dirty="0" err="1">
                <a:solidFill>
                  <a:schemeClr val="tx1"/>
                </a:solidFill>
              </a:rPr>
              <a:t>vlsi</a:t>
            </a:r>
            <a:endParaRPr lang="en-US" sz="2600" dirty="0">
              <a:solidFill>
                <a:schemeClr val="tx1"/>
              </a:solidFill>
            </a:endParaRPr>
          </a:p>
          <a:p>
            <a:pPr lvl="1" algn="l" rtl="0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Remote Desktop Connection window is opened</a:t>
            </a:r>
          </a:p>
          <a:p>
            <a:pPr lvl="1" algn="l" rtl="0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Then press on connect tab</a:t>
            </a:r>
          </a:p>
          <a:p>
            <a:pPr lvl="1" algn="l" rtl="0">
              <a:spcBef>
                <a:spcPts val="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Enter username and Password</a:t>
            </a:r>
          </a:p>
          <a:p>
            <a:pPr lvl="1" algn="l" rtl="0">
              <a:spcBef>
                <a:spcPts val="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VLSI </a:t>
            </a:r>
            <a:r>
              <a:rPr lang="en-US" sz="2600" dirty="0">
                <a:solidFill>
                  <a:schemeClr val="tx1"/>
                </a:solidFill>
              </a:rPr>
              <a:t>Server window is </a:t>
            </a:r>
            <a:r>
              <a:rPr lang="en-US" sz="2600" dirty="0" smtClean="0">
                <a:solidFill>
                  <a:schemeClr val="tx1"/>
                </a:solidFill>
              </a:rPr>
              <a:t>opened</a:t>
            </a:r>
          </a:p>
          <a:p>
            <a:pPr lvl="1" algn="l" rtl="0">
              <a:spcBef>
                <a:spcPts val="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Mouse right click </a:t>
            </a:r>
            <a:r>
              <a:rPr lang="en-US" sz="2600" dirty="0" smtClean="0">
                <a:solidFill>
                  <a:schemeClr val="tx1"/>
                </a:solidFill>
                <a:sym typeface="Wingdings" pitchFamily="2" charset="2"/>
              </a:rPr>
              <a:t> Open Terminal  in </a:t>
            </a:r>
            <a:r>
              <a:rPr lang="en-US" sz="2600" dirty="0" err="1" smtClean="0">
                <a:solidFill>
                  <a:schemeClr val="tx1"/>
                </a:solidFill>
                <a:sym typeface="Wingdings" pitchFamily="2" charset="2"/>
              </a:rPr>
              <a:t>vlsi</a:t>
            </a:r>
            <a:r>
              <a:rPr lang="en-US" sz="2600" dirty="0" smtClean="0">
                <a:solidFill>
                  <a:schemeClr val="tx1"/>
                </a:solidFill>
                <a:sym typeface="Wingdings" pitchFamily="2" charset="2"/>
              </a:rPr>
              <a:t> command line</a:t>
            </a:r>
          </a:p>
          <a:p>
            <a:pPr lvl="1" algn="l" rtl="0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Type  </a:t>
            </a:r>
            <a:r>
              <a:rPr lang="en-US" sz="2600" dirty="0" err="1">
                <a:solidFill>
                  <a:schemeClr val="tx1"/>
                </a:solidFill>
              </a:rPr>
              <a:t>irun</a:t>
            </a:r>
            <a:r>
              <a:rPr lang="en-US" sz="2600" dirty="0">
                <a:solidFill>
                  <a:schemeClr val="tx1"/>
                </a:solidFill>
              </a:rPr>
              <a:t> &lt;test bench </a:t>
            </a:r>
            <a:r>
              <a:rPr lang="en-US" sz="2600" dirty="0" err="1">
                <a:solidFill>
                  <a:schemeClr val="tx1"/>
                </a:solidFill>
              </a:rPr>
              <a:t>filename.v</a:t>
            </a:r>
            <a:r>
              <a:rPr lang="en-US" sz="2600" dirty="0">
                <a:solidFill>
                  <a:schemeClr val="tx1"/>
                </a:solidFill>
              </a:rPr>
              <a:t>&gt; -access </a:t>
            </a:r>
            <a:r>
              <a:rPr lang="en-US" sz="2600" dirty="0" err="1">
                <a:solidFill>
                  <a:schemeClr val="tx1"/>
                </a:solidFill>
              </a:rPr>
              <a:t>rwc</a:t>
            </a:r>
            <a:r>
              <a:rPr lang="en-US" sz="2600" dirty="0">
                <a:solidFill>
                  <a:schemeClr val="tx1"/>
                </a:solidFill>
              </a:rPr>
              <a:t> –</a:t>
            </a:r>
            <a:r>
              <a:rPr lang="en-US" sz="2600" dirty="0" err="1" smtClean="0">
                <a:solidFill>
                  <a:schemeClr val="tx1"/>
                </a:solidFill>
              </a:rPr>
              <a:t>gui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to </a:t>
            </a:r>
            <a:r>
              <a:rPr lang="en-US" sz="2600" dirty="0">
                <a:solidFill>
                  <a:schemeClr val="tx1"/>
                </a:solidFill>
              </a:rPr>
              <a:t>run, in a single command line, compilation, elaboration and simulation (including waveforms).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388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90" y="548680"/>
            <a:ext cx="8534400" cy="5440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Working with the Incisive Simulator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800" dirty="0" smtClean="0"/>
              <a:t>Explain: </a:t>
            </a:r>
          </a:p>
          <a:p>
            <a:pPr algn="l" rtl="0"/>
            <a:r>
              <a:rPr lang="en-US" sz="2800" dirty="0"/>
              <a:t>H</a:t>
            </a:r>
            <a:r>
              <a:rPr lang="en-US" sz="2800" dirty="0" smtClean="0"/>
              <a:t>ow to open the waveform window.</a:t>
            </a:r>
          </a:p>
          <a:p>
            <a:pPr algn="l" rtl="0"/>
            <a:r>
              <a:rPr lang="en-US" sz="2800" dirty="0" smtClean="0"/>
              <a:t>How to select the signals to be traced.</a:t>
            </a:r>
          </a:p>
          <a:p>
            <a:pPr algn="l" rtl="0"/>
            <a:r>
              <a:rPr lang="en-US" sz="2800" dirty="0" smtClean="0"/>
              <a:t>How to set the radix for each signal.</a:t>
            </a:r>
          </a:p>
          <a:p>
            <a:pPr algn="l" rtl="0"/>
            <a:r>
              <a:rPr lang="en-US" sz="2800" dirty="0" smtClean="0"/>
              <a:t>How to save selected traced signals in  a </a:t>
            </a:r>
            <a:r>
              <a:rPr lang="en-US" sz="2800" dirty="0" err="1" smtClean="0"/>
              <a:t>restore.tcl</a:t>
            </a:r>
            <a:r>
              <a:rPr lang="en-US" sz="2800" dirty="0" smtClean="0"/>
              <a:t> file.</a:t>
            </a:r>
          </a:p>
          <a:p>
            <a:pPr algn="l" rtl="0"/>
            <a:r>
              <a:rPr lang="en-US" sz="2800" dirty="0" smtClean="0"/>
              <a:t>How to re-invoke simulation.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453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4bit </a:t>
            </a:r>
            <a:r>
              <a:rPr lang="en-US" dirty="0"/>
              <a:t>C</a:t>
            </a:r>
            <a:r>
              <a:rPr lang="en-US" dirty="0" smtClean="0"/>
              <a:t>ounter – </a:t>
            </a:r>
            <a:r>
              <a:rPr lang="en-US" dirty="0" smtClean="0"/>
              <a:t>Module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57362"/>
            <a:ext cx="7488832" cy="44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0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4bit Counter – </a:t>
            </a:r>
            <a:r>
              <a:rPr lang="en-US" dirty="0" smtClean="0"/>
              <a:t>test bench </a:t>
            </a:r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657350"/>
            <a:ext cx="8424936" cy="50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9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8534400" cy="544075"/>
          </a:xfrm>
        </p:spPr>
        <p:txBody>
          <a:bodyPr>
            <a:normAutofit/>
          </a:bodyPr>
          <a:lstStyle/>
          <a:p>
            <a:r>
              <a:rPr lang="he-IL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4 bit, up down counter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136903" cy="511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85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code (4 bit counter) -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/>
              <a:t>/* Verilog Course Exercise 1: 4bits Counter</a:t>
            </a:r>
          </a:p>
          <a:p>
            <a:pPr marL="0" indent="0" algn="l" rtl="0">
              <a:buNone/>
            </a:pPr>
            <a:r>
              <a:rPr lang="en-US" dirty="0"/>
              <a:t>   Filename: cntr_4b.v */</a:t>
            </a:r>
          </a:p>
          <a:p>
            <a:pPr marL="0" indent="0" algn="l" rtl="0">
              <a:buNone/>
            </a:pPr>
            <a:r>
              <a:rPr lang="en-US" dirty="0"/>
              <a:t>`timescale 1ns / 100ps					// result evaluated every 1nsec with 100psec resolution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module cntr_4b (</a:t>
            </a:r>
            <a:r>
              <a:rPr lang="en-US" dirty="0" err="1"/>
              <a:t>clk</a:t>
            </a:r>
            <a:r>
              <a:rPr lang="en-US" dirty="0"/>
              <a:t>, </a:t>
            </a:r>
            <a:r>
              <a:rPr lang="en-US" dirty="0" err="1"/>
              <a:t>nrst</a:t>
            </a:r>
            <a:r>
              <a:rPr lang="en-US" dirty="0"/>
              <a:t>, </a:t>
            </a:r>
            <a:r>
              <a:rPr lang="en-US" dirty="0" err="1"/>
              <a:t>dout</a:t>
            </a:r>
            <a:r>
              <a:rPr lang="en-US" dirty="0"/>
              <a:t>) ;		// module name and ports list</a:t>
            </a:r>
          </a:p>
          <a:p>
            <a:pPr marL="0" indent="0" algn="l" rtl="0">
              <a:buNone/>
            </a:pPr>
            <a:r>
              <a:rPr lang="en-US" dirty="0"/>
              <a:t>	input </a:t>
            </a:r>
            <a:r>
              <a:rPr lang="en-US" dirty="0" err="1"/>
              <a:t>clk</a:t>
            </a:r>
            <a:r>
              <a:rPr lang="en-US" dirty="0"/>
              <a:t>, </a:t>
            </a:r>
            <a:r>
              <a:rPr lang="en-US" dirty="0" err="1"/>
              <a:t>nrst</a:t>
            </a:r>
            <a:r>
              <a:rPr lang="en-US" dirty="0"/>
              <a:t> ;					// input ports - clock and active-low reset</a:t>
            </a:r>
          </a:p>
          <a:p>
            <a:pPr marL="0" indent="0" algn="l" rtl="0">
              <a:buNone/>
            </a:pPr>
            <a:r>
              <a:rPr lang="en-US" dirty="0"/>
              <a:t>	output </a:t>
            </a:r>
            <a:r>
              <a:rPr lang="en-US" dirty="0" err="1"/>
              <a:t>reg</a:t>
            </a:r>
            <a:r>
              <a:rPr lang="en-US" dirty="0"/>
              <a:t> [3:0] </a:t>
            </a:r>
            <a:r>
              <a:rPr lang="en-US" dirty="0" err="1"/>
              <a:t>dout</a:t>
            </a:r>
            <a:r>
              <a:rPr lang="en-US" dirty="0"/>
              <a:t> ;				// counter output port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</a:p>
          <a:p>
            <a:pPr marL="0" indent="0" algn="l" rtl="0">
              <a:buNone/>
            </a:pPr>
            <a:r>
              <a:rPr lang="en-US" dirty="0"/>
              <a:t>always @ 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or </a:t>
            </a:r>
            <a:r>
              <a:rPr lang="en-US" dirty="0" err="1"/>
              <a:t>negedge</a:t>
            </a:r>
            <a:r>
              <a:rPr lang="en-US" dirty="0"/>
              <a:t> </a:t>
            </a:r>
            <a:r>
              <a:rPr lang="en-US" dirty="0" err="1"/>
              <a:t>nrst</a:t>
            </a:r>
            <a:r>
              <a:rPr lang="en-US" dirty="0"/>
              <a:t>) 	// if "or </a:t>
            </a:r>
            <a:r>
              <a:rPr lang="en-US" dirty="0" err="1"/>
              <a:t>negedge</a:t>
            </a:r>
            <a:r>
              <a:rPr lang="en-US" dirty="0"/>
              <a:t> </a:t>
            </a:r>
            <a:r>
              <a:rPr lang="en-US" dirty="0" err="1"/>
              <a:t>nrst</a:t>
            </a:r>
            <a:r>
              <a:rPr lang="en-US" dirty="0"/>
              <a:t>" deleted - synchronous reset </a:t>
            </a:r>
          </a:p>
          <a:p>
            <a:pPr marL="0" indent="0" algn="l" rtl="0">
              <a:buNone/>
            </a:pPr>
            <a:r>
              <a:rPr lang="en-US" dirty="0"/>
              <a:t>	begin</a:t>
            </a:r>
          </a:p>
          <a:p>
            <a:pPr marL="0" indent="0" algn="l" rtl="0">
              <a:buNone/>
            </a:pPr>
            <a:r>
              <a:rPr lang="en-US" dirty="0"/>
              <a:t>		if (!</a:t>
            </a:r>
            <a:r>
              <a:rPr lang="en-US" dirty="0" err="1"/>
              <a:t>nrst</a:t>
            </a:r>
            <a:r>
              <a:rPr lang="en-US" dirty="0"/>
              <a:t>)						// Asynchronous reset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dout</a:t>
            </a:r>
            <a:r>
              <a:rPr lang="en-US" dirty="0"/>
              <a:t> = 4'b0 ;				</a:t>
            </a:r>
          </a:p>
          <a:p>
            <a:pPr marL="0" indent="0" algn="l" rtl="0">
              <a:buNone/>
            </a:pPr>
            <a:r>
              <a:rPr lang="en-US" dirty="0"/>
              <a:t>		else							// Out of reset - normal operation					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dout</a:t>
            </a:r>
            <a:r>
              <a:rPr lang="en-US" dirty="0"/>
              <a:t> = </a:t>
            </a:r>
            <a:r>
              <a:rPr lang="en-US" dirty="0" err="1"/>
              <a:t>dout</a:t>
            </a:r>
            <a:r>
              <a:rPr lang="en-US" dirty="0"/>
              <a:t> +1 ;			// if -1, down counter</a:t>
            </a:r>
          </a:p>
          <a:p>
            <a:pPr marL="0" indent="0" algn="l" rtl="0">
              <a:buNone/>
            </a:pPr>
            <a:r>
              <a:rPr lang="en-US" dirty="0"/>
              <a:t>	end</a:t>
            </a:r>
          </a:p>
          <a:p>
            <a:pPr marL="0" indent="0" algn="l" rtl="0">
              <a:buNone/>
            </a:pPr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35365"/>
      </p:ext>
    </p:extLst>
  </p:cSld>
  <p:clrMapOvr>
    <a:masterClrMapping/>
  </p:clrMapOvr>
</p:sld>
</file>

<file path=ppt/theme/theme1.xml><?xml version="1.0" encoding="utf-8"?>
<a:theme xmlns:a="http://schemas.openxmlformats.org/drawingml/2006/main" name="דיבידנד">
  <a:themeElements>
    <a:clrScheme name="דיבידנ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דיבידנד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דיבידנ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262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Wingdings</vt:lpstr>
      <vt:lpstr>Wingdings 2</vt:lpstr>
      <vt:lpstr>דיבידנד</vt:lpstr>
      <vt:lpstr>כללי התרגול במעבדה</vt:lpstr>
      <vt:lpstr>כללי התרגול במעבדה - המשך</vt:lpstr>
      <vt:lpstr>Basic Linux Commands</vt:lpstr>
      <vt:lpstr>Run Incisive Simulator</vt:lpstr>
      <vt:lpstr>Working with the Incisive Simulator</vt:lpstr>
      <vt:lpstr>4bit Counter – Module Example</vt:lpstr>
      <vt:lpstr>4bit Counter – test bench Example</vt:lpstr>
      <vt:lpstr>  4 bit, up down counter</vt:lpstr>
      <vt:lpstr>Initial code (4 bit counter) - module</vt:lpstr>
      <vt:lpstr>Initial code (4 bit counter) – test bench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 – Half &amp; Full Adders</dc:title>
  <dc:creator>Moshe Doron</dc:creator>
  <cp:lastModifiedBy>Nisan Ozana</cp:lastModifiedBy>
  <cp:revision>87</cp:revision>
  <dcterms:created xsi:type="dcterms:W3CDTF">2013-03-07T07:09:03Z</dcterms:created>
  <dcterms:modified xsi:type="dcterms:W3CDTF">2016-02-28T18:48:59Z</dcterms:modified>
</cp:coreProperties>
</file>