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59" r:id="rId3"/>
    <p:sldId id="264" r:id="rId4"/>
    <p:sldId id="268" r:id="rId5"/>
    <p:sldId id="267" r:id="rId6"/>
    <p:sldId id="266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16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3/6/2016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3/6/2016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54407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Exercise 2 </a:t>
            </a:r>
            <a:r>
              <a:rPr lang="en-US" dirty="0" smtClean="0"/>
              <a:t>–Adders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2694"/>
            <a:ext cx="8712968" cy="531265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 smtClean="0"/>
              <a:t>Build: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1bit Full </a:t>
            </a:r>
            <a:r>
              <a:rPr lang="en-US" sz="2800" dirty="0"/>
              <a:t>Adder in Dataflow abstraction </a:t>
            </a:r>
            <a:r>
              <a:rPr lang="en-US" sz="2800" dirty="0" smtClean="0"/>
              <a:t>level</a:t>
            </a:r>
            <a:br>
              <a:rPr lang="en-US" sz="2800" dirty="0" smtClean="0"/>
            </a:br>
            <a:r>
              <a:rPr lang="en-US" sz="2800" dirty="0" smtClean="0"/>
              <a:t>Submit files: 1bit_full_adder.v, 1bit_Full_Adder_tb.v,</a:t>
            </a:r>
            <a:br>
              <a:rPr lang="en-US" sz="2800" dirty="0" smtClean="0"/>
            </a:br>
            <a:r>
              <a:rPr lang="en-US" sz="2800" dirty="0" smtClean="0"/>
              <a:t>                       1bit_fa_sim_waveform.jpg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5</a:t>
            </a:r>
            <a:r>
              <a:rPr lang="en-US" sz="2800" dirty="0" smtClean="0"/>
              <a:t>bit Ripple carry Full Adder, </a:t>
            </a:r>
            <a:br>
              <a:rPr lang="en-US" sz="2800" dirty="0" smtClean="0"/>
            </a:br>
            <a:r>
              <a:rPr lang="en-US" sz="2800" dirty="0" smtClean="0"/>
              <a:t>created from 5 of the above 1bit </a:t>
            </a:r>
            <a:r>
              <a:rPr lang="en-US" sz="2800" dirty="0"/>
              <a:t>Full Adder </a:t>
            </a:r>
            <a:r>
              <a:rPr lang="en-US" sz="2800" dirty="0" smtClean="0"/>
              <a:t>units</a:t>
            </a:r>
            <a:br>
              <a:rPr lang="en-US" sz="2800" dirty="0" smtClean="0"/>
            </a:br>
            <a:r>
              <a:rPr lang="en-US" sz="2800" dirty="0" smtClean="0"/>
              <a:t>Submit files: full_adder_5b.v</a:t>
            </a:r>
            <a:r>
              <a:rPr lang="en-US" sz="2800" dirty="0"/>
              <a:t>, </a:t>
            </a:r>
            <a:r>
              <a:rPr lang="en-US" sz="2800" dirty="0" smtClean="0"/>
              <a:t>full_adder_5b_tb.v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  full_adder_5b_sim_wave.jpg 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4-CLA Adder in </a:t>
            </a:r>
            <a:r>
              <a:rPr lang="en-US" sz="2800" dirty="0"/>
              <a:t>Behavioral abstraction </a:t>
            </a:r>
            <a:r>
              <a:rPr lang="en-US" sz="2800" dirty="0" smtClean="0"/>
              <a:t>level</a:t>
            </a:r>
            <a:br>
              <a:rPr lang="en-US" sz="2800" dirty="0" smtClean="0"/>
            </a:br>
            <a:r>
              <a:rPr lang="en-US" sz="2800" dirty="0" smtClean="0"/>
              <a:t>       Submit files: </a:t>
            </a:r>
            <a:r>
              <a:rPr lang="en-US" sz="2800" dirty="0" err="1" smtClean="0"/>
              <a:t>abc_adder.v</a:t>
            </a:r>
            <a:r>
              <a:rPr lang="en-US" sz="2800" dirty="0" smtClean="0"/>
              <a:t>, abc_adder_sim_wave.jpg </a:t>
            </a:r>
          </a:p>
        </p:txBody>
      </p:sp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88" y="620688"/>
            <a:ext cx="8534400" cy="5440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1bit Full Adder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72817"/>
            <a:ext cx="8272211" cy="3168351"/>
          </a:xfrm>
        </p:spPr>
        <p:txBody>
          <a:bodyPr/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Design @ Dataflow </a:t>
            </a:r>
            <a:r>
              <a:rPr lang="en-US" sz="2800" dirty="0"/>
              <a:t>abstraction level </a:t>
            </a:r>
            <a:endParaRPr lang="en-US" sz="2800" dirty="0" smtClean="0"/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Write </a:t>
            </a:r>
            <a:r>
              <a:rPr lang="en-US" sz="2800" dirty="0"/>
              <a:t>Test </a:t>
            </a:r>
            <a:r>
              <a:rPr lang="en-US" sz="2800" dirty="0" smtClean="0"/>
              <a:t>Bench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Run </a:t>
            </a:r>
            <a:r>
              <a:rPr lang="en-US" sz="2800" dirty="0"/>
              <a:t>simulation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Verify Results</a:t>
            </a:r>
            <a:endParaRPr lang="en-US" sz="2800" dirty="0"/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endParaRPr lang="en-US" sz="2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186619" y="2670365"/>
            <a:ext cx="3550694" cy="1262691"/>
            <a:chOff x="5186619" y="1628800"/>
            <a:chExt cx="3550694" cy="1262691"/>
          </a:xfrm>
        </p:grpSpPr>
        <p:sp>
          <p:nvSpPr>
            <p:cNvPr id="4" name="Rectangle 3"/>
            <p:cNvSpPr/>
            <p:nvPr/>
          </p:nvSpPr>
          <p:spPr>
            <a:xfrm>
              <a:off x="6148054" y="1667355"/>
              <a:ext cx="1440160" cy="1224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8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48054" y="1811371"/>
              <a:ext cx="1440160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800" dirty="0">
                  <a:solidFill>
                    <a:prstClr val="black"/>
                  </a:solidFill>
                  <a:latin typeface="Calibri" pitchFamily="34" charset="0"/>
                </a:rPr>
                <a:t>Full Adder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588214" y="1883379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92668" y="1646214"/>
              <a:ext cx="495934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prstClr val="black"/>
                  </a:solidFill>
                  <a:latin typeface="Calibri" pitchFamily="34" charset="0"/>
                </a:rPr>
                <a:t>in1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6619" y="2039707"/>
              <a:ext cx="495934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prstClr val="black"/>
                  </a:solidFill>
                  <a:latin typeface="Calibri" pitchFamily="34" charset="0"/>
                </a:rPr>
                <a:t>in2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20072" y="2422049"/>
              <a:ext cx="534489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prstClr val="black"/>
                  </a:solidFill>
                  <a:latin typeface="Calibri" pitchFamily="34" charset="0"/>
                </a:rPr>
                <a:t>ci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92270" y="1628800"/>
              <a:ext cx="645043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800" dirty="0">
                  <a:solidFill>
                    <a:prstClr val="black"/>
                  </a:solidFill>
                  <a:latin typeface="Calibri" pitchFamily="34" charset="0"/>
                </a:rPr>
                <a:t>sum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28384" y="2422049"/>
              <a:ext cx="501027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prstClr val="black"/>
                  </a:solidFill>
                  <a:latin typeface="Calibri" pitchFamily="34" charset="0"/>
                </a:rPr>
                <a:t>co</a:t>
              </a:r>
              <a:endParaRPr lang="he-IL" sz="28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88214" y="2675467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43998" y="1883379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43998" y="2276872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643998" y="2675467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doron\Documents\Moshe\BIU\Verilog course\Exercises\Exercise_2\1bit_fa_sim_wave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554"/>
            <a:ext cx="8784976" cy="15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8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08661"/>
            <a:ext cx="8534400" cy="544075"/>
          </a:xfrm>
        </p:spPr>
        <p:txBody>
          <a:bodyPr/>
          <a:lstStyle/>
          <a:p>
            <a:r>
              <a:rPr lang="en-US" dirty="0" smtClean="0"/>
              <a:t>1bit Full Adder Truth Table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4921"/>
              </p:ext>
            </p:extLst>
          </p:nvPr>
        </p:nvGraphicFramePr>
        <p:xfrm>
          <a:off x="301623" y="1573872"/>
          <a:ext cx="8504240" cy="46634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co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sum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in2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in1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ci</a:t>
                      </a:r>
                      <a:endParaRPr kumimoji="0" lang="he-IL" sz="280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0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>
                          <a:latin typeface="Calibri" pitchFamily="34" charset="0"/>
                        </a:rPr>
                        <a:t>1</a:t>
                      </a:r>
                      <a:endParaRPr lang="he-IL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734" y="6362164"/>
            <a:ext cx="6289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* </a:t>
            </a:r>
            <a:r>
              <a:rPr lang="en-US" sz="2800" dirty="0">
                <a:latin typeface="Calibri" pitchFamily="34" charset="0"/>
              </a:rPr>
              <a:t>Relaxation: No Undefined (X) states</a:t>
            </a:r>
            <a:endParaRPr lang="he-IL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5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9756"/>
            <a:ext cx="8272212" cy="783744"/>
          </a:xfrm>
        </p:spPr>
        <p:txBody>
          <a:bodyPr>
            <a:normAutofit fontScale="90000"/>
          </a:bodyPr>
          <a:lstStyle/>
          <a:p>
            <a:pPr lvl="1" algn="l" defTabSz="457200">
              <a:spcBef>
                <a:spcPct val="0"/>
              </a:spcBef>
            </a:pPr>
            <a:r>
              <a:rPr lang="en-US" sz="2600" b="1" dirty="0" smtClean="0">
                <a:solidFill>
                  <a:srgbClr val="FFFF00"/>
                </a:solidFill>
              </a:rPr>
              <a:t>Positional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association </a:t>
            </a:r>
            <a:r>
              <a:rPr lang="en-US" sz="2600" dirty="0" smtClean="0">
                <a:solidFill>
                  <a:schemeClr val="bg1"/>
                </a:solidFill>
              </a:rPr>
              <a:t>and </a:t>
            </a:r>
            <a:r>
              <a:rPr lang="en-US" sz="2600" b="1" dirty="0">
                <a:solidFill>
                  <a:srgbClr val="FFFF00"/>
                </a:solidFill>
              </a:rPr>
              <a:t>name</a:t>
            </a:r>
            <a:r>
              <a:rPr lang="en-US" sz="2600" dirty="0">
                <a:solidFill>
                  <a:schemeClr val="bg1"/>
                </a:solidFill>
              </a:rPr>
              <a:t> association while instantiating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304" y="2542604"/>
            <a:ext cx="855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fa_tb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	                 </a:t>
            </a:r>
            <a:r>
              <a:rPr lang="en-US" dirty="0">
                <a:solidFill>
                  <a:srgbClr val="0000FF"/>
                </a:solidFill>
              </a:rPr>
              <a:t>module</a:t>
            </a:r>
            <a:r>
              <a:rPr lang="en-US" dirty="0"/>
              <a:t> FA4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sum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a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b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reg</a:t>
            </a:r>
            <a:r>
              <a:rPr lang="en-US" dirty="0">
                <a:solidFill>
                  <a:srgbClr val="0000FF"/>
                </a:solidFill>
              </a:rPr>
              <a:t> [</a:t>
            </a:r>
            <a:r>
              <a:rPr kumimoji="1"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kumimoji="1"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A, B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0000FF"/>
                </a:solidFill>
              </a:rPr>
              <a:t>output wire [</a:t>
            </a:r>
            <a:r>
              <a:rPr kumimoji="1"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kumimoji="1"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sum</a:t>
            </a:r>
            <a:r>
              <a:rPr lang="en-US" dirty="0">
                <a:solidFill>
                  <a:srgbClr val="0000FF"/>
                </a:solidFill>
              </a:rPr>
              <a:t> 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reg</a:t>
            </a:r>
            <a:r>
              <a:rPr lang="en-US" dirty="0"/>
              <a:t> CIN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		                       </a:t>
            </a:r>
            <a:r>
              <a:rPr lang="en-US" dirty="0">
                <a:solidFill>
                  <a:srgbClr val="0000FF"/>
                </a:solidFill>
              </a:rPr>
              <a:t>output wire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wire [</a:t>
            </a:r>
            <a:r>
              <a:rPr kumimoji="1"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kumimoji="1"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SUM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	                       </a:t>
            </a:r>
            <a:r>
              <a:rPr lang="en-US" dirty="0">
                <a:solidFill>
                  <a:srgbClr val="0000FF"/>
                </a:solidFill>
              </a:rPr>
              <a:t>input [</a:t>
            </a:r>
            <a:r>
              <a:rPr kumimoji="1" lang="en-US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kumimoji="1" lang="en-U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/>
              <a:t> a, b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wire</a:t>
            </a:r>
            <a:r>
              <a:rPr lang="en-US" dirty="0"/>
              <a:t> COUT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		                </a:t>
            </a:r>
            <a:r>
              <a:rPr lang="en-US" dirty="0">
                <a:solidFill>
                  <a:srgbClr val="0000FF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; …. </a:t>
            </a:r>
            <a:r>
              <a:rPr lang="en-US" dirty="0" err="1">
                <a:solidFill>
                  <a:srgbClr val="0000FF"/>
                </a:solidFill>
              </a:rPr>
              <a:t>endmodule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602B"/>
                </a:solidFill>
              </a:rPr>
              <a:t>// Instantiate/connect by </a:t>
            </a:r>
            <a:r>
              <a:rPr lang="en-US" i="1" dirty="0">
                <a:solidFill>
                  <a:srgbClr val="00602B"/>
                </a:solidFill>
              </a:rPr>
              <a:t>Positional association (</a:t>
            </a:r>
            <a:r>
              <a:rPr lang="en-US" dirty="0">
                <a:solidFill>
                  <a:srgbClr val="00602B"/>
                </a:solidFill>
              </a:rPr>
              <a:t>order list):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FA4 </a:t>
            </a:r>
            <a:r>
              <a:rPr lang="en-US" dirty="0" err="1"/>
              <a:t>fa_byorder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SUM, COUT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A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B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/>
              <a:t> CIN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;</a:t>
            </a:r>
            <a:r>
              <a:rPr lang="en-US" dirty="0"/>
              <a:t>  </a:t>
            </a:r>
          </a:p>
          <a:p>
            <a:pPr algn="l" rtl="0">
              <a:lnSpc>
                <a:spcPct val="80000"/>
              </a:lnSpc>
            </a:pPr>
            <a:r>
              <a:rPr lang="en-US" dirty="0">
                <a:solidFill>
                  <a:srgbClr val="00602B"/>
                </a:solidFill>
              </a:rPr>
              <a:t>   // Instantiate/connect by </a:t>
            </a:r>
            <a:r>
              <a:rPr lang="en-US" i="1" dirty="0">
                <a:solidFill>
                  <a:srgbClr val="00602B"/>
                </a:solidFill>
              </a:rPr>
              <a:t>Named association (port </a:t>
            </a:r>
            <a:r>
              <a:rPr lang="en-US" dirty="0">
                <a:solidFill>
                  <a:srgbClr val="00602B"/>
                </a:solidFill>
              </a:rPr>
              <a:t>name):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FA4 </a:t>
            </a:r>
            <a:r>
              <a:rPr lang="en-US" dirty="0" err="1"/>
              <a:t>fa_byname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.</a:t>
            </a:r>
            <a:r>
              <a:rPr lang="en-US" dirty="0" err="1"/>
              <a:t>cout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COUT</a:t>
            </a:r>
            <a:r>
              <a:rPr lang="en-US" dirty="0">
                <a:solidFill>
                  <a:srgbClr val="0000FF"/>
                </a:solidFill>
              </a:rPr>
              <a:t>),</a:t>
            </a:r>
            <a:r>
              <a:rPr lang="en-US" dirty="0"/>
              <a:t> .sum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SUM</a:t>
            </a:r>
            <a:r>
              <a:rPr lang="en-US" dirty="0">
                <a:solidFill>
                  <a:srgbClr val="0000FF"/>
                </a:solidFill>
              </a:rPr>
              <a:t>),</a:t>
            </a:r>
            <a:r>
              <a:rPr lang="en-US" dirty="0"/>
              <a:t>.b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B</a:t>
            </a:r>
            <a:r>
              <a:rPr lang="en-US" dirty="0">
                <a:solidFill>
                  <a:srgbClr val="0000FF"/>
                </a:solidFill>
              </a:rPr>
              <a:t>),</a:t>
            </a:r>
            <a:r>
              <a:rPr lang="en-US" dirty="0"/>
              <a:t> .</a:t>
            </a:r>
            <a:r>
              <a:rPr lang="en-US" dirty="0" err="1"/>
              <a:t>cin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CIN</a:t>
            </a:r>
            <a:r>
              <a:rPr lang="en-US" dirty="0">
                <a:solidFill>
                  <a:srgbClr val="0000FF"/>
                </a:solidFill>
              </a:rPr>
              <a:t>),</a:t>
            </a:r>
            <a:r>
              <a:rPr lang="en-US" dirty="0"/>
              <a:t> .a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5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08661"/>
            <a:ext cx="8534400" cy="54407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bit </a:t>
            </a:r>
            <a:r>
              <a:rPr lang="en-US" dirty="0"/>
              <a:t>Ripple Carry </a:t>
            </a:r>
            <a:r>
              <a:rPr lang="en-US" dirty="0" smtClean="0"/>
              <a:t>Full Adder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3054103"/>
          </a:xfrm>
        </p:spPr>
        <p:txBody>
          <a:bodyPr/>
          <a:lstStyle/>
          <a:p>
            <a:pPr algn="l" rtl="0">
              <a:spcBef>
                <a:spcPts val="0"/>
              </a:spcBef>
            </a:pPr>
            <a:r>
              <a:rPr lang="en-US" sz="2800" dirty="0" smtClean="0"/>
              <a:t>Design 5bit Ripple </a:t>
            </a:r>
            <a:r>
              <a:rPr lang="en-US" sz="2800" dirty="0"/>
              <a:t>C</a:t>
            </a:r>
            <a:r>
              <a:rPr lang="en-US" sz="2800" dirty="0" smtClean="0"/>
              <a:t>arry Full Adder:</a:t>
            </a:r>
          </a:p>
          <a:p>
            <a:pPr lvl="1" algn="l" rtl="0">
              <a:spcBef>
                <a:spcPts val="0"/>
              </a:spcBef>
            </a:pPr>
            <a:r>
              <a:rPr lang="en-US" sz="2600" dirty="0" smtClean="0"/>
              <a:t>Try (a) positional association and (b) name association while instantiating.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Use 5 of the 1bit Full Adder units</a:t>
            </a:r>
            <a:endParaRPr lang="en-US" sz="2800" dirty="0"/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Write Test Bench, run simulation and Verify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265" y="5026884"/>
            <a:ext cx="307305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</a:rPr>
              <a:t>ci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1" y="4852671"/>
            <a:ext cx="1055745" cy="752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endParaRPr lang="he-IL" sz="280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471" y="4867539"/>
            <a:ext cx="1055745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</a:rPr>
              <a:t>1bit Full Adder 0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3" y="4300767"/>
            <a:ext cx="345860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1254" y="4310059"/>
            <a:ext cx="345860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b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630" y="5717927"/>
            <a:ext cx="322521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</a:rPr>
              <a:t>s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6894" y="4865680"/>
            <a:ext cx="462481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</a:rPr>
              <a:t>co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15855" y="5606203"/>
            <a:ext cx="0" cy="434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28135" y="4417855"/>
            <a:ext cx="0" cy="434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96087" y="4423904"/>
            <a:ext cx="0" cy="434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51253" y="4306804"/>
            <a:ext cx="345860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a</a:t>
            </a:r>
            <a:endParaRPr lang="he-IL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297" y="5254059"/>
            <a:ext cx="30277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35449" y="5254059"/>
            <a:ext cx="4052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94919" y="4316096"/>
            <a:ext cx="1501017" cy="1777200"/>
            <a:chOff x="2206887" y="2297315"/>
            <a:chExt cx="1501017" cy="1777200"/>
          </a:xfrm>
        </p:grpSpPr>
        <p:sp>
          <p:nvSpPr>
            <p:cNvPr id="79" name="Rectangle 78"/>
            <p:cNvSpPr/>
            <p:nvPr/>
          </p:nvSpPr>
          <p:spPr>
            <a:xfrm>
              <a:off x="2206887" y="2839927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8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6887" y="2854795"/>
              <a:ext cx="1055745" cy="73866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91670" y="2297315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b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90046" y="3705183"/>
              <a:ext cx="32252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s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5423" y="2830634"/>
              <a:ext cx="46248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co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2756271" y="3593459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68551" y="2405111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6503" y="2411160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280390" y="3235278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72344" y="4262116"/>
            <a:ext cx="1600726" cy="1783516"/>
            <a:chOff x="3696474" y="2288302"/>
            <a:chExt cx="1512168" cy="1777200"/>
          </a:xfrm>
        </p:grpSpPr>
        <p:sp>
          <p:nvSpPr>
            <p:cNvPr id="93" name="Rectangle 92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8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96474" y="2845782"/>
              <a:ext cx="1055745" cy="73866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81257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b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79633" y="3696170"/>
              <a:ext cx="32252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s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46161" y="2821621"/>
              <a:ext cx="46248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co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4245858" y="3584446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769977" y="3226265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42194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a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59778" y="4295653"/>
            <a:ext cx="1600726" cy="1783516"/>
            <a:chOff x="3696474" y="2288302"/>
            <a:chExt cx="1512168" cy="1777200"/>
          </a:xfrm>
        </p:grpSpPr>
        <p:sp>
          <p:nvSpPr>
            <p:cNvPr id="63" name="Rectangle 62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8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96474" y="2845782"/>
              <a:ext cx="1055745" cy="73866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1257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b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79633" y="3696170"/>
              <a:ext cx="32252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s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46161" y="2821621"/>
              <a:ext cx="46248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co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245858" y="3584446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69977" y="3226265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742194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a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91754" y="4223645"/>
            <a:ext cx="1600726" cy="1783516"/>
            <a:chOff x="3696474" y="2288302"/>
            <a:chExt cx="1512168" cy="1777200"/>
          </a:xfrm>
        </p:grpSpPr>
        <p:sp>
          <p:nvSpPr>
            <p:cNvPr id="50" name="Rectangle 49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8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96474" y="2845782"/>
              <a:ext cx="1055745" cy="73866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1257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b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79633" y="3696170"/>
              <a:ext cx="32252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s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6161" y="2821621"/>
              <a:ext cx="462481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prstClr val="black"/>
                  </a:solidFill>
                  <a:latin typeface="Calibri" pitchFamily="34" charset="0"/>
                </a:rPr>
                <a:t>co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245858" y="3584446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769977" y="3226265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742194" y="2288302"/>
              <a:ext cx="345860" cy="3693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sz="2400" dirty="0">
                  <a:solidFill>
                    <a:prstClr val="black"/>
                  </a:solidFill>
                  <a:latin typeface="Calibri" pitchFamily="34" charset="0"/>
                </a:rPr>
                <a:t>a</a:t>
              </a:r>
              <a:endParaRPr lang="he-IL" sz="24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17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80669"/>
            <a:ext cx="8534400" cy="5440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Carry </a:t>
            </a:r>
            <a:r>
              <a:rPr lang="en-US" sz="3600" dirty="0" smtClean="0"/>
              <a:t>look ahead </a:t>
            </a:r>
            <a:r>
              <a:rPr lang="en-US" sz="3600" dirty="0"/>
              <a:t>adder (CLA)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556792"/>
            <a:ext cx="8067480" cy="2851769"/>
          </a:xfrm>
        </p:spPr>
        <p:txBody>
          <a:bodyPr>
            <a:normAutofit lnSpcReduction="10000"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 smtClean="0"/>
              <a:t>Design a combinatorial @ Dataflow </a:t>
            </a:r>
            <a:r>
              <a:rPr lang="en-US" sz="2800" dirty="0"/>
              <a:t>abstraction </a:t>
            </a:r>
            <a:r>
              <a:rPr lang="en-US" sz="2800" dirty="0" smtClean="0"/>
              <a:t>level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 smtClean="0"/>
              <a:t>Modify the 1-bit units to generate </a:t>
            </a:r>
            <a:r>
              <a:rPr lang="en-US" sz="2800" i="1" dirty="0" smtClean="0"/>
              <a:t>G</a:t>
            </a:r>
            <a:r>
              <a:rPr lang="en-US" sz="2800" dirty="0" smtClean="0"/>
              <a:t> and </a:t>
            </a:r>
            <a:r>
              <a:rPr lang="en-US" sz="2800" i="1" dirty="0" smtClean="0"/>
              <a:t>P</a:t>
            </a:r>
            <a:r>
              <a:rPr lang="en-US" sz="2800" dirty="0" smtClean="0"/>
              <a:t>. 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Write </a:t>
            </a:r>
            <a:r>
              <a:rPr lang="en-US" sz="2800" dirty="0"/>
              <a:t>Test </a:t>
            </a:r>
            <a:r>
              <a:rPr lang="en-US" sz="2800" dirty="0" smtClean="0"/>
              <a:t>Bench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Run </a:t>
            </a:r>
            <a:r>
              <a:rPr lang="en-US" sz="2800" dirty="0"/>
              <a:t>simulation</a:t>
            </a:r>
          </a:p>
          <a:p>
            <a:pPr algn="l" rtl="0">
              <a:spcBef>
                <a:spcPts val="0"/>
              </a:spcBef>
            </a:pPr>
            <a:r>
              <a:rPr lang="en-US" sz="2800" dirty="0" smtClean="0"/>
              <a:t>Verify Results</a:t>
            </a:r>
            <a:endParaRPr lang="en-US" sz="2800" dirty="0"/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90796"/>
              </p:ext>
            </p:extLst>
          </p:nvPr>
        </p:nvGraphicFramePr>
        <p:xfrm>
          <a:off x="453301" y="4365104"/>
          <a:ext cx="195845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952200" imgH="1155600" progId="Equation.DSMT4">
                  <p:embed/>
                </p:oleObj>
              </mc:Choice>
              <mc:Fallback>
                <p:oleObj name="Equation" r:id="rId4" imgW="9522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301" y="4365104"/>
                        <a:ext cx="1958459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58386"/>
              </p:ext>
            </p:extLst>
          </p:nvPr>
        </p:nvGraphicFramePr>
        <p:xfrm>
          <a:off x="2739447" y="4907476"/>
          <a:ext cx="6369057" cy="18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3263760" imgH="939600" progId="Equation.DSMT4">
                  <p:embed/>
                </p:oleObj>
              </mc:Choice>
              <mc:Fallback>
                <p:oleObj name="Equation" r:id="rId6" imgW="3263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9447" y="4907476"/>
                        <a:ext cx="6369057" cy="183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691834" y="2382531"/>
            <a:ext cx="292231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a0</a:t>
            </a:r>
            <a:endParaRPr lang="he-IL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28729" y="2389528"/>
            <a:ext cx="1504006" cy="1686380"/>
            <a:chOff x="2206887" y="2297315"/>
            <a:chExt cx="1780014" cy="2239514"/>
          </a:xfrm>
        </p:grpSpPr>
        <p:sp>
          <p:nvSpPr>
            <p:cNvPr id="24" name="Rectangle 23"/>
            <p:cNvSpPr/>
            <p:nvPr/>
          </p:nvSpPr>
          <p:spPr>
            <a:xfrm>
              <a:off x="2206887" y="2839927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6887" y="2854795"/>
              <a:ext cx="1055745" cy="73571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91670" y="2297315"/>
              <a:ext cx="345860" cy="36785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b0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56149" y="3229056"/>
              <a:ext cx="322521" cy="36785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s0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4420" y="3762265"/>
              <a:ext cx="462481" cy="36785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c1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968551" y="2405111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6503" y="2411160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00346" y="3620778"/>
              <a:ext cx="0" cy="916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366463" y="2348880"/>
            <a:ext cx="1267411" cy="1019808"/>
            <a:chOff x="3643924" y="2288302"/>
            <a:chExt cx="1417014" cy="1349509"/>
          </a:xfrm>
        </p:grpSpPr>
        <p:sp>
          <p:nvSpPr>
            <p:cNvPr id="34" name="Rectangle 33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96474" y="2845782"/>
              <a:ext cx="1055745" cy="73310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82987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b2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38417" y="3271259"/>
              <a:ext cx="322521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s2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643924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a2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98310" y="2374133"/>
            <a:ext cx="1262271" cy="1012568"/>
            <a:chOff x="3637629" y="2288302"/>
            <a:chExt cx="1411268" cy="1339929"/>
          </a:xfrm>
        </p:grpSpPr>
        <p:sp>
          <p:nvSpPr>
            <p:cNvPr id="45" name="Rectangle 44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96474" y="2845782"/>
              <a:ext cx="1055745" cy="73310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6692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b1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26376" y="3261679"/>
              <a:ext cx="322521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637629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a1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80631" y="2371060"/>
            <a:ext cx="1397796" cy="2090877"/>
            <a:chOff x="3583401" y="2288302"/>
            <a:chExt cx="1562791" cy="2766852"/>
          </a:xfrm>
        </p:grpSpPr>
        <p:sp>
          <p:nvSpPr>
            <p:cNvPr id="56" name="Rectangle 55"/>
            <p:cNvSpPr/>
            <p:nvPr/>
          </p:nvSpPr>
          <p:spPr>
            <a:xfrm>
              <a:off x="3696474" y="2830914"/>
              <a:ext cx="1055745" cy="752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6474" y="2845782"/>
              <a:ext cx="1055745" cy="73310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1bit Full Adder 1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2464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b3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23671" y="3323969"/>
              <a:ext cx="322521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s3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21379" y="4627168"/>
              <a:ext cx="462481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c4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745993" y="3241182"/>
              <a:ext cx="3378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458138" y="2396098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026090" y="2402147"/>
              <a:ext cx="0" cy="434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458138" y="5055154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83401" y="2288302"/>
              <a:ext cx="345860" cy="36655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a3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3567368" y="3024808"/>
            <a:ext cx="1519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68686" y="4102584"/>
            <a:ext cx="5523142" cy="568558"/>
            <a:chOff x="2595449" y="2654854"/>
            <a:chExt cx="1895783" cy="752371"/>
          </a:xfrm>
        </p:grpSpPr>
        <p:sp>
          <p:nvSpPr>
            <p:cNvPr id="70" name="Rectangle 69"/>
            <p:cNvSpPr/>
            <p:nvPr/>
          </p:nvSpPr>
          <p:spPr>
            <a:xfrm>
              <a:off x="3004377" y="2654854"/>
              <a:ext cx="1437347" cy="7523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endParaRPr lang="he-IL" sz="2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94391" y="2654854"/>
              <a:ext cx="1496841" cy="73310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4-bit carry look ahead </a:t>
              </a:r>
            </a:p>
            <a:p>
              <a:pPr algn="ctr" rtl="0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generator</a:t>
              </a:r>
              <a:endParaRPr lang="he-IL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2595449" y="3004897"/>
              <a:ext cx="405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059832" y="4097129"/>
            <a:ext cx="390769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co</a:t>
            </a:r>
            <a:endParaRPr lang="he-IL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567368" y="3023374"/>
            <a:ext cx="0" cy="13422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00524" y="3469856"/>
            <a:ext cx="390769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c2</a:t>
            </a:r>
            <a:endParaRPr lang="he-IL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618159" y="3363315"/>
            <a:ext cx="0" cy="6897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9790" y="3430700"/>
            <a:ext cx="390769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c3</a:t>
            </a:r>
            <a:endParaRPr lang="he-IL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997425" y="3379172"/>
            <a:ext cx="0" cy="6897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95914" y="4109864"/>
            <a:ext cx="54711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P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0,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G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he-IL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35098" y="3365539"/>
            <a:ext cx="0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75333" y="3739212"/>
            <a:ext cx="54711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Calibri" pitchFamily="34" charset="0"/>
              </a:rPr>
              <a:t>1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G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he-IL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928642" y="3352369"/>
            <a:ext cx="0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942525" y="3739212"/>
            <a:ext cx="54711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,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G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endParaRPr lang="he-IL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223525" y="3340086"/>
            <a:ext cx="0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78629" y="4093989"/>
            <a:ext cx="547112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P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3,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G</a:t>
            </a:r>
            <a:r>
              <a:rPr lang="en-US" baseline="-25000" dirty="0" smtClean="0">
                <a:solidFill>
                  <a:prstClr val="black"/>
                </a:solidFill>
                <a:latin typeface="Calibri" pitchFamily="34" charset="0"/>
              </a:rPr>
              <a:t>3</a:t>
            </a:r>
            <a:endParaRPr lang="he-IL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298424" y="3349664"/>
            <a:ext cx="0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357748" y="3076156"/>
            <a:ext cx="3021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972111" y="3091140"/>
            <a:ext cx="3021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620771" y="3076156"/>
            <a:ext cx="3021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264</Words>
  <Application>Microsoft Office PowerPoint</Application>
  <PresentationFormat>On-screen Show (4:3)</PresentationFormat>
  <Paragraphs>130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דיבידנד</vt:lpstr>
      <vt:lpstr>Equation</vt:lpstr>
      <vt:lpstr>Exercise 2 –Adders</vt:lpstr>
      <vt:lpstr>1bit Full Adder</vt:lpstr>
      <vt:lpstr>1bit Full Adder Truth Table</vt:lpstr>
      <vt:lpstr>Positional association and name association while instantiating.</vt:lpstr>
      <vt:lpstr>5bit Ripple Carry Full Adder</vt:lpstr>
      <vt:lpstr>Carry look ahead adder (CLA)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eng</cp:lastModifiedBy>
  <cp:revision>83</cp:revision>
  <dcterms:created xsi:type="dcterms:W3CDTF">2013-03-07T07:09:03Z</dcterms:created>
  <dcterms:modified xsi:type="dcterms:W3CDTF">2016-03-06T09:41:23Z</dcterms:modified>
</cp:coreProperties>
</file>