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7" r:id="rId2"/>
    <p:sldId id="259" r:id="rId3"/>
    <p:sldId id="269" r:id="rId4"/>
    <p:sldId id="270" r:id="rId5"/>
    <p:sldId id="272" r:id="rId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3/13/2016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3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3/13/2016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87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3/13/2016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24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2008"/>
            <a:ext cx="8482004" cy="871493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49756"/>
            <a:ext cx="8272212" cy="783744"/>
          </a:xfrm>
        </p:spPr>
        <p:txBody>
          <a:bodyPr/>
          <a:lstStyle/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57351"/>
            <a:ext cx="8272211" cy="4201449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3/13/2016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048" y="434889"/>
            <a:ext cx="925799" cy="951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67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3/13/2016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48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4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4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3/13/2016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85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606554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2250893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2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2250893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2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3/13/2016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6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4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3/13/2016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33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3/13/2016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58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3/13/2016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2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3/13/2016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77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NUL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419100"/>
            <a:ext cx="8272212" cy="933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428751"/>
            <a:ext cx="8272212" cy="443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200" rtl="0"/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 defTabSz="457200" rtl="0"/>
              <a:t>3/13/2016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defTabSz="457200" rtl="0"/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200" rtl="0"/>
            <a:fld id="{4FAB73BC-B049-4115-A692-8D63A059BFB8}" type="slidenum">
              <a:rPr lang="en-US" smtClean="0">
                <a:solidFill>
                  <a:srgbClr val="903163"/>
                </a:solidFill>
              </a:rPr>
              <a:pPr defTabSz="457200" rtl="0"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900" y="152401"/>
            <a:ext cx="2777490" cy="94997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148843"/>
            <a:ext cx="2777490" cy="98554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152400"/>
            <a:ext cx="2777490" cy="9144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048" y="434889"/>
            <a:ext cx="925799" cy="951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32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1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06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534400" cy="544075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Exercise 3 </a:t>
            </a:r>
            <a:r>
              <a:rPr lang="en-US" dirty="0" smtClean="0"/>
              <a:t>– FF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12694"/>
            <a:ext cx="8712968" cy="5312650"/>
          </a:xfrm>
        </p:spPr>
        <p:txBody>
          <a:bodyPr/>
          <a:lstStyle/>
          <a:p>
            <a:pPr marL="0" indent="0" algn="l" rtl="0">
              <a:spcBef>
                <a:spcPts val="0"/>
              </a:spcBef>
              <a:buNone/>
            </a:pPr>
            <a:r>
              <a:rPr lang="en-US" sz="2800" dirty="0" smtClean="0"/>
              <a:t>Build:</a:t>
            </a:r>
          </a:p>
          <a:p>
            <a:pPr algn="l" rtl="0">
              <a:spcBef>
                <a:spcPts val="0"/>
              </a:spcBef>
            </a:pPr>
            <a:r>
              <a:rPr lang="en-US" sz="2800" dirty="0" smtClean="0"/>
              <a:t>T-FLIP FLOP</a:t>
            </a:r>
            <a:br>
              <a:rPr lang="en-US" sz="2800" dirty="0" smtClean="0"/>
            </a:br>
            <a:r>
              <a:rPr lang="en-US" sz="2800" dirty="0" smtClean="0"/>
              <a:t>Submit files: TFF.v,TFF_sim_waveform.jpg</a:t>
            </a:r>
          </a:p>
          <a:p>
            <a:pPr algn="l" rtl="0">
              <a:spcBef>
                <a:spcPts val="0"/>
              </a:spcBef>
            </a:pPr>
            <a:r>
              <a:rPr lang="en-US" sz="2800" dirty="0" smtClean="0"/>
              <a:t>Test bench: </a:t>
            </a:r>
            <a:r>
              <a:rPr lang="en-US" sz="2800" dirty="0" err="1" smtClean="0"/>
              <a:t>TFF_tb.v</a:t>
            </a:r>
            <a:endParaRPr lang="en-US" sz="2800" dirty="0"/>
          </a:p>
          <a:p>
            <a:pPr algn="l" rtl="0">
              <a:spcBef>
                <a:spcPts val="0"/>
              </a:spcBef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40458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088" y="620688"/>
            <a:ext cx="8534400" cy="54407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D-FF 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772817"/>
            <a:ext cx="8272211" cy="3168351"/>
          </a:xfrm>
        </p:spPr>
        <p:txBody>
          <a:bodyPr>
            <a:noAutofit/>
          </a:bodyPr>
          <a:lstStyle/>
          <a:p>
            <a:pPr algn="l" rtl="0">
              <a:lnSpc>
                <a:spcPct val="150000"/>
              </a:lnSpc>
              <a:spcBef>
                <a:spcPts val="0"/>
              </a:spcBef>
            </a:pPr>
            <a:r>
              <a:rPr lang="en-US" sz="2800" dirty="0" smtClean="0"/>
              <a:t>Main Module</a:t>
            </a:r>
          </a:p>
          <a:p>
            <a:pPr marL="324000" lvl="1" indent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module </a:t>
            </a:r>
            <a:r>
              <a:rPr lang="en-US" sz="2800" dirty="0" err="1"/>
              <a:t>dff</a:t>
            </a:r>
            <a:r>
              <a:rPr lang="en-US" sz="2800" dirty="0"/>
              <a:t>(output </a:t>
            </a:r>
            <a:r>
              <a:rPr lang="en-US" sz="2800" dirty="0" err="1"/>
              <a:t>reg</a:t>
            </a:r>
            <a:r>
              <a:rPr lang="en-US" sz="2800" dirty="0"/>
              <a:t> q, input wire </a:t>
            </a:r>
            <a:r>
              <a:rPr lang="en-US" sz="2800" dirty="0" err="1" smtClean="0"/>
              <a:t>c,d,e</a:t>
            </a:r>
            <a:r>
              <a:rPr lang="en-US" sz="2800" dirty="0" smtClean="0"/>
              <a:t>);</a:t>
            </a:r>
          </a:p>
          <a:p>
            <a:pPr marL="0" indent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 smtClean="0"/>
              <a:t>	always </a:t>
            </a:r>
            <a:r>
              <a:rPr lang="en-US" sz="2800" dirty="0"/>
              <a:t>@(</a:t>
            </a:r>
            <a:r>
              <a:rPr lang="en-US" sz="2800" dirty="0" err="1"/>
              <a:t>posedge</a:t>
            </a:r>
            <a:r>
              <a:rPr lang="en-US" sz="2800" dirty="0"/>
              <a:t> </a:t>
            </a:r>
            <a:r>
              <a:rPr lang="en-US" sz="2800" dirty="0" err="1"/>
              <a:t>clk</a:t>
            </a:r>
            <a:r>
              <a:rPr lang="en-US" sz="2800" dirty="0" smtClean="0"/>
              <a:t>)</a:t>
            </a:r>
          </a:p>
          <a:p>
            <a:pPr marL="0" indent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 smtClean="0"/>
              <a:t> 	if (e) </a:t>
            </a:r>
          </a:p>
          <a:p>
            <a:pPr marL="0" indent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	</a:t>
            </a:r>
            <a:r>
              <a:rPr lang="en-US" sz="2800" dirty="0" smtClean="0"/>
              <a:t>	q </a:t>
            </a:r>
            <a:r>
              <a:rPr lang="en-US" sz="2800" dirty="0"/>
              <a:t>&lt;= d</a:t>
            </a:r>
            <a:r>
              <a:rPr lang="en-US" sz="2800" dirty="0" smtClean="0"/>
              <a:t>;</a:t>
            </a:r>
          </a:p>
          <a:p>
            <a:pPr marL="0" indent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endmodule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67484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72212" cy="7837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340769"/>
            <a:ext cx="3776065" cy="5184576"/>
          </a:xfrm>
        </p:spPr>
        <p:txBody>
          <a:bodyPr anchor="t">
            <a:normAutofit fontScale="62500" lnSpcReduction="20000"/>
          </a:bodyPr>
          <a:lstStyle/>
          <a:p>
            <a:pPr algn="just" rtl="0">
              <a:lnSpc>
                <a:spcPct val="150000"/>
              </a:lnSpc>
              <a:spcBef>
                <a:spcPts val="0"/>
              </a:spcBef>
            </a:pPr>
            <a:r>
              <a:rPr lang="en-US" sz="2800" dirty="0" smtClean="0"/>
              <a:t>Test bench:</a:t>
            </a:r>
          </a:p>
          <a:p>
            <a:pPr algn="just" rtl="0">
              <a:lnSpc>
                <a:spcPct val="150000"/>
              </a:lnSpc>
              <a:spcBef>
                <a:spcPts val="0"/>
              </a:spcBef>
            </a:pPr>
            <a:r>
              <a:rPr lang="en-US" sz="2900" dirty="0" smtClean="0"/>
              <a:t>module </a:t>
            </a:r>
            <a:r>
              <a:rPr lang="en-US" sz="2900" dirty="0" err="1" smtClean="0"/>
              <a:t>dff_test</a:t>
            </a:r>
            <a:r>
              <a:rPr lang="en-US" sz="2900" dirty="0" smtClean="0"/>
              <a:t>;                                                                                              </a:t>
            </a:r>
          </a:p>
          <a:p>
            <a:pPr marL="0" indent="0" algn="just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900" dirty="0"/>
              <a:t>	</a:t>
            </a:r>
            <a:r>
              <a:rPr lang="en-US" sz="2900" dirty="0" smtClean="0"/>
              <a:t>wire </a:t>
            </a:r>
            <a:r>
              <a:rPr lang="en-US" sz="2900" dirty="0"/>
              <a:t>q; </a:t>
            </a:r>
            <a:r>
              <a:rPr lang="en-US" sz="2900" dirty="0" err="1"/>
              <a:t>reg</a:t>
            </a:r>
            <a:r>
              <a:rPr lang="en-US" sz="2900" dirty="0"/>
              <a:t> </a:t>
            </a:r>
            <a:r>
              <a:rPr lang="en-US" sz="2900" dirty="0" err="1" smtClean="0"/>
              <a:t>c,d,e</a:t>
            </a:r>
            <a:r>
              <a:rPr lang="en-US" sz="2900" dirty="0" smtClean="0"/>
              <a:t>;  </a:t>
            </a:r>
            <a:r>
              <a:rPr lang="en-US" sz="2900" dirty="0" err="1"/>
              <a:t>dff</a:t>
            </a:r>
            <a:r>
              <a:rPr lang="en-US" sz="2900" dirty="0"/>
              <a:t> </a:t>
            </a:r>
            <a:r>
              <a:rPr lang="en-US" sz="2900" dirty="0" err="1"/>
              <a:t>dffi</a:t>
            </a:r>
            <a:r>
              <a:rPr lang="en-US" sz="2900" dirty="0"/>
              <a:t>(</a:t>
            </a:r>
            <a:r>
              <a:rPr lang="en-US" sz="2900" dirty="0" err="1"/>
              <a:t>q,c,d,e</a:t>
            </a:r>
            <a:r>
              <a:rPr lang="en-US" sz="2900" dirty="0"/>
              <a:t>);  </a:t>
            </a:r>
            <a:endParaRPr lang="en-US" sz="2900" dirty="0" smtClean="0"/>
          </a:p>
          <a:p>
            <a:pPr marL="0" indent="0" algn="just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900" dirty="0"/>
              <a:t>	</a:t>
            </a:r>
            <a:r>
              <a:rPr lang="en-US" sz="2900" dirty="0" smtClean="0"/>
              <a:t>task </a:t>
            </a:r>
            <a:r>
              <a:rPr lang="en-US" sz="2900" dirty="0"/>
              <a:t>expect(input </a:t>
            </a:r>
            <a:r>
              <a:rPr lang="en-US" sz="2900" dirty="0" err="1"/>
              <a:t>xq</a:t>
            </a:r>
            <a:r>
              <a:rPr lang="en-US" sz="2900" dirty="0"/>
              <a:t>);    </a:t>
            </a:r>
            <a:endParaRPr lang="en-US" sz="2900" dirty="0" smtClean="0"/>
          </a:p>
          <a:p>
            <a:pPr marL="0" indent="0" algn="just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900" dirty="0"/>
              <a:t>	</a:t>
            </a:r>
            <a:r>
              <a:rPr lang="en-US" sz="2900" dirty="0" smtClean="0"/>
              <a:t>if </a:t>
            </a:r>
            <a:r>
              <a:rPr lang="en-US" sz="2900" dirty="0"/>
              <a:t>(q!==</a:t>
            </a:r>
            <a:r>
              <a:rPr lang="en-US" sz="2900" dirty="0" err="1"/>
              <a:t>xq</a:t>
            </a:r>
            <a:r>
              <a:rPr lang="en-US" sz="2900" dirty="0"/>
              <a:t>) begin      </a:t>
            </a:r>
            <a:endParaRPr lang="en-US" sz="2900" dirty="0" smtClean="0"/>
          </a:p>
          <a:p>
            <a:pPr marL="0" indent="0" algn="just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900" dirty="0"/>
              <a:t>	</a:t>
            </a:r>
            <a:r>
              <a:rPr lang="en-US" sz="2900" dirty="0" smtClean="0"/>
              <a:t>$</a:t>
            </a:r>
            <a:r>
              <a:rPr lang="en-US" sz="2900" dirty="0"/>
              <a:t>display("TEST FAILED");      </a:t>
            </a:r>
            <a:endParaRPr lang="en-US" sz="2900" dirty="0" smtClean="0"/>
          </a:p>
          <a:p>
            <a:pPr marL="0" indent="0" algn="just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900" dirty="0"/>
              <a:t>	</a:t>
            </a:r>
            <a:r>
              <a:rPr lang="en-US" sz="2900" dirty="0" smtClean="0"/>
              <a:t>$</a:t>
            </a:r>
            <a:r>
              <a:rPr lang="en-US" sz="2900" dirty="0"/>
              <a:t>display("time=%</a:t>
            </a:r>
            <a:r>
              <a:rPr lang="en-US" sz="2900" dirty="0" smtClean="0"/>
              <a:t>0d d</a:t>
            </a:r>
            <a:r>
              <a:rPr lang="en-US" sz="2900" dirty="0"/>
              <a:t>=%</a:t>
            </a:r>
            <a:r>
              <a:rPr lang="en-US" sz="2900" dirty="0" smtClean="0"/>
              <a:t>b e</a:t>
            </a:r>
            <a:r>
              <a:rPr lang="en-US" sz="2900" dirty="0"/>
              <a:t>=%b </a:t>
            </a:r>
            <a:r>
              <a:rPr lang="en-US" sz="2900" dirty="0" smtClean="0"/>
              <a:t>	q</a:t>
            </a:r>
            <a:r>
              <a:rPr lang="en-US" sz="2900" dirty="0"/>
              <a:t>=%b",$</a:t>
            </a:r>
            <a:r>
              <a:rPr lang="en-US" sz="2900" dirty="0" err="1"/>
              <a:t>time,d,e,q</a:t>
            </a:r>
            <a:r>
              <a:rPr lang="en-US" sz="2900" dirty="0"/>
              <a:t>);     </a:t>
            </a:r>
            <a:endParaRPr lang="en-US" sz="2900" dirty="0" smtClean="0"/>
          </a:p>
          <a:p>
            <a:pPr marL="0" indent="0" algn="just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900" dirty="0"/>
              <a:t>	</a:t>
            </a:r>
            <a:r>
              <a:rPr lang="en-US" sz="2900" dirty="0" smtClean="0"/>
              <a:t> </a:t>
            </a:r>
            <a:r>
              <a:rPr lang="en-US" sz="2900" dirty="0"/>
              <a:t>$display("q should be %b",</a:t>
            </a:r>
            <a:r>
              <a:rPr lang="en-US" sz="2900" dirty="0" err="1"/>
              <a:t>xq</a:t>
            </a:r>
            <a:r>
              <a:rPr lang="en-US" sz="2900" dirty="0"/>
              <a:t>);      </a:t>
            </a:r>
            <a:endParaRPr lang="en-US" sz="2900" dirty="0" smtClean="0"/>
          </a:p>
          <a:p>
            <a:pPr marL="0" indent="0" algn="just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900" dirty="0"/>
              <a:t>	</a:t>
            </a:r>
            <a:r>
              <a:rPr lang="en-US" sz="2900" dirty="0" smtClean="0"/>
              <a:t>$</a:t>
            </a:r>
            <a:r>
              <a:rPr lang="en-US" sz="2900" dirty="0"/>
              <a:t>finish;    </a:t>
            </a:r>
            <a:endParaRPr lang="en-US" sz="2900" dirty="0" smtClean="0"/>
          </a:p>
          <a:p>
            <a:pPr marL="0" indent="0" algn="just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900" dirty="0" smtClean="0"/>
              <a:t>	end  </a:t>
            </a:r>
          </a:p>
          <a:p>
            <a:pPr marL="0" indent="0" algn="just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900" dirty="0"/>
              <a:t>	</a:t>
            </a:r>
            <a:r>
              <a:rPr lang="en-US" sz="2900" dirty="0" err="1" smtClean="0"/>
              <a:t>endtask</a:t>
            </a:r>
            <a:r>
              <a:rPr lang="en-US" sz="2900" dirty="0" smtClean="0"/>
              <a:t>  </a:t>
            </a:r>
            <a:endParaRPr lang="en-US" sz="29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55976" y="1493169"/>
            <a:ext cx="4788024" cy="5184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initial repeat (5) begin </a:t>
            </a:r>
            <a:r>
              <a:rPr lang="en-US" dirty="0" smtClean="0"/>
              <a:t>c=1</a:t>
            </a:r>
            <a:r>
              <a:rPr lang="en-US" dirty="0"/>
              <a:t>; #1 </a:t>
            </a:r>
            <a:r>
              <a:rPr lang="en-US" dirty="0" smtClean="0"/>
              <a:t>c=0</a:t>
            </a:r>
            <a:r>
              <a:rPr lang="en-US" dirty="0"/>
              <a:t>; #1; end  </a:t>
            </a:r>
            <a:endParaRPr lang="en-US" dirty="0" smtClean="0"/>
          </a:p>
          <a:p>
            <a:pPr marL="0" indent="0" algn="just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initial </a:t>
            </a:r>
            <a:r>
              <a:rPr lang="en-US" dirty="0"/>
              <a:t>@(</a:t>
            </a:r>
            <a:r>
              <a:rPr lang="en-US" dirty="0" err="1"/>
              <a:t>negedge</a:t>
            </a:r>
            <a:r>
              <a:rPr lang="en-US" dirty="0"/>
              <a:t> c) begin   </a:t>
            </a:r>
            <a:endParaRPr lang="en-US" dirty="0" smtClean="0"/>
          </a:p>
          <a:p>
            <a:pPr marL="0" indent="0" algn="just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{</a:t>
            </a:r>
            <a:r>
              <a:rPr lang="en-US" dirty="0" err="1" smtClean="0"/>
              <a:t>d,e</a:t>
            </a:r>
            <a:r>
              <a:rPr lang="en-US" dirty="0" smtClean="0"/>
              <a:t>}=</a:t>
            </a:r>
            <a:r>
              <a:rPr lang="en-US" dirty="0"/>
              <a:t>2'b01; @(</a:t>
            </a:r>
            <a:r>
              <a:rPr lang="en-US" dirty="0" err="1"/>
              <a:t>negedge</a:t>
            </a:r>
            <a:r>
              <a:rPr lang="en-US" dirty="0"/>
              <a:t> c) expect (0);    {</a:t>
            </a:r>
            <a:r>
              <a:rPr lang="en-US" dirty="0" err="1" smtClean="0"/>
              <a:t>d,e</a:t>
            </a:r>
            <a:r>
              <a:rPr lang="en-US" dirty="0" smtClean="0"/>
              <a:t>}=</a:t>
            </a:r>
            <a:r>
              <a:rPr lang="en-US" dirty="0"/>
              <a:t>2'b10; @(</a:t>
            </a:r>
            <a:r>
              <a:rPr lang="en-US" dirty="0" err="1"/>
              <a:t>negedge</a:t>
            </a:r>
            <a:r>
              <a:rPr lang="en-US" dirty="0"/>
              <a:t> c) expect (0);    {</a:t>
            </a:r>
            <a:r>
              <a:rPr lang="en-US" dirty="0" err="1" smtClean="0"/>
              <a:t>d,e</a:t>
            </a:r>
            <a:r>
              <a:rPr lang="en-US" dirty="0" smtClean="0"/>
              <a:t>}=</a:t>
            </a:r>
            <a:r>
              <a:rPr lang="en-US" dirty="0"/>
              <a:t>2'b11; @(</a:t>
            </a:r>
            <a:r>
              <a:rPr lang="en-US" dirty="0" err="1"/>
              <a:t>negedge</a:t>
            </a:r>
            <a:r>
              <a:rPr lang="en-US" dirty="0"/>
              <a:t> c) expect (1);    {</a:t>
            </a:r>
            <a:r>
              <a:rPr lang="en-US" dirty="0" err="1" smtClean="0"/>
              <a:t>d,e</a:t>
            </a:r>
            <a:r>
              <a:rPr lang="en-US" dirty="0" smtClean="0"/>
              <a:t>}=</a:t>
            </a:r>
            <a:r>
              <a:rPr lang="en-US" dirty="0"/>
              <a:t>2'b00; @(</a:t>
            </a:r>
            <a:r>
              <a:rPr lang="en-US" dirty="0" err="1"/>
              <a:t>negedge</a:t>
            </a:r>
            <a:r>
              <a:rPr lang="en-US" dirty="0"/>
              <a:t> c) expect (1);    $display("TEST PASSED");    </a:t>
            </a:r>
            <a:endParaRPr lang="en-US" dirty="0" smtClean="0"/>
          </a:p>
          <a:p>
            <a:pPr marL="0" indent="0" algn="just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$</a:t>
            </a:r>
            <a:r>
              <a:rPr lang="en-US" dirty="0"/>
              <a:t>finish;  </a:t>
            </a:r>
            <a:r>
              <a:rPr lang="en-US" dirty="0" err="1"/>
              <a:t>endendmodule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01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</a:t>
            </a:r>
            <a:r>
              <a:rPr lang="en-US" dirty="0" err="1" smtClean="0"/>
              <a:t>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l" rtl="0">
              <a:spcBef>
                <a:spcPts val="0"/>
              </a:spcBef>
            </a:pPr>
            <a:r>
              <a:rPr lang="en-US" dirty="0"/>
              <a:t>If input T is high, the T Flip-Flop changes state ("toggles") at clock positive edge. </a:t>
            </a:r>
          </a:p>
          <a:p>
            <a:pPr algn="l" rtl="0">
              <a:spcBef>
                <a:spcPts val="0"/>
              </a:spcBef>
            </a:pPr>
            <a:r>
              <a:rPr lang="en-US" dirty="0"/>
              <a:t>If the T input is low, the flip-flop holds it’s previous value. </a:t>
            </a:r>
          </a:p>
          <a:p>
            <a:pPr algn="l" rtl="0">
              <a:spcBef>
                <a:spcPts val="0"/>
              </a:spcBef>
            </a:pPr>
            <a:r>
              <a:rPr lang="en-US" dirty="0"/>
              <a:t>T-FF Truth Table:  d = q      T   [ in Verilog d </a:t>
            </a:r>
            <a:r>
              <a:rPr lang="en-US" dirty="0">
                <a:solidFill>
                  <a:srgbClr val="0000FF"/>
                </a:solidFill>
              </a:rPr>
              <a:t>=</a:t>
            </a:r>
            <a:r>
              <a:rPr lang="en-US" dirty="0"/>
              <a:t> q </a:t>
            </a:r>
            <a:r>
              <a:rPr lang="en-US" dirty="0">
                <a:solidFill>
                  <a:srgbClr val="0000FF"/>
                </a:solidFill>
              </a:rPr>
              <a:t>^</a:t>
            </a:r>
            <a:r>
              <a:rPr lang="en-US" dirty="0"/>
              <a:t> T </a:t>
            </a:r>
            <a:r>
              <a:rPr lang="en-US" dirty="0">
                <a:solidFill>
                  <a:srgbClr val="0000FF"/>
                </a:solidFill>
              </a:rPr>
              <a:t>;</a:t>
            </a:r>
            <a:r>
              <a:rPr lang="en-US" dirty="0"/>
              <a:t> ]</a:t>
            </a:r>
          </a:p>
          <a:p>
            <a:pPr algn="l" rtl="0">
              <a:spcBef>
                <a:spcPts val="0"/>
              </a:spcBef>
            </a:pPr>
            <a:endParaRPr lang="en-US" dirty="0"/>
          </a:p>
          <a:p>
            <a:pPr algn="l" rtl="0">
              <a:spcBef>
                <a:spcPts val="0"/>
              </a:spcBef>
            </a:pPr>
            <a:endParaRPr lang="en-US" dirty="0"/>
          </a:p>
          <a:p>
            <a:pPr algn="l" rtl="0">
              <a:spcBef>
                <a:spcPts val="0"/>
              </a:spcBef>
            </a:pPr>
            <a:endParaRPr lang="en-US" dirty="0"/>
          </a:p>
          <a:p>
            <a:pPr algn="l" rtl="0">
              <a:spcBef>
                <a:spcPts val="0"/>
              </a:spcBef>
            </a:pPr>
            <a:endParaRPr lang="en-US" dirty="0"/>
          </a:p>
          <a:p>
            <a:pPr algn="l" rtl="0">
              <a:spcBef>
                <a:spcPts val="0"/>
              </a:spcBef>
            </a:pPr>
            <a:endParaRPr lang="en-US" dirty="0"/>
          </a:p>
          <a:p>
            <a:pPr algn="l" rtl="0">
              <a:spcBef>
                <a:spcPts val="0"/>
              </a:spcBef>
            </a:pPr>
            <a:endParaRPr lang="en-US" dirty="0"/>
          </a:p>
          <a:p>
            <a:pPr algn="l" rtl="0">
              <a:spcBef>
                <a:spcPts val="0"/>
              </a:spcBef>
            </a:pPr>
            <a:r>
              <a:rPr lang="en-US" dirty="0"/>
              <a:t>Alternatively, if T</a:t>
            </a:r>
            <a:r>
              <a:rPr lang="en-US" dirty="0">
                <a:solidFill>
                  <a:srgbClr val="0000FF"/>
                </a:solidFill>
              </a:rPr>
              <a:t>=</a:t>
            </a:r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dirty="0"/>
              <a:t>, </a:t>
            </a:r>
            <a:r>
              <a:rPr lang="en-US" dirty="0" err="1"/>
              <a:t>Qnext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&lt;=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!</a:t>
            </a:r>
            <a:r>
              <a:rPr lang="en-US" dirty="0"/>
              <a:t>Q </a:t>
            </a:r>
            <a:r>
              <a:rPr lang="en-US" dirty="0">
                <a:solidFill>
                  <a:srgbClr val="0000FF"/>
                </a:solidFill>
              </a:rPr>
              <a:t>;</a:t>
            </a:r>
            <a:r>
              <a:rPr lang="en-US" dirty="0"/>
              <a:t>   [ not in Verilog is </a:t>
            </a:r>
            <a:r>
              <a:rPr lang="en-US" dirty="0">
                <a:solidFill>
                  <a:srgbClr val="0000FF"/>
                </a:solidFill>
              </a:rPr>
              <a:t>!</a:t>
            </a:r>
            <a:r>
              <a:rPr lang="en-US" dirty="0"/>
              <a:t> ]</a:t>
            </a:r>
          </a:p>
          <a:p>
            <a:pPr algn="l" rtl="0">
              <a:spcBef>
                <a:spcPts val="0"/>
              </a:spcBef>
            </a:pPr>
            <a:r>
              <a:rPr lang="en-US" dirty="0"/>
              <a:t>Run the Test Bench and verify correct operation.</a:t>
            </a:r>
            <a:endParaRPr lang="he-IL" dirty="0"/>
          </a:p>
          <a:p>
            <a:pPr algn="l" rtl="0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40304" y="2804236"/>
            <a:ext cx="2003503" cy="1919391"/>
            <a:chOff x="1115616" y="3373542"/>
            <a:chExt cx="2232248" cy="214369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115616" y="3789040"/>
              <a:ext cx="22322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115616" y="4221088"/>
              <a:ext cx="22322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411760" y="3385567"/>
              <a:ext cx="0" cy="21316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763688" y="3390900"/>
              <a:ext cx="0" cy="2126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31640" y="3373542"/>
              <a:ext cx="168315" cy="415498"/>
            </a:xfrm>
            <a:prstGeom prst="rect">
              <a:avLst/>
            </a:prstGeom>
            <a:noFill/>
          </p:spPr>
          <p:txBody>
            <a:bodyPr wrap="none" lIns="0" tIns="0" rIns="0" bIns="0" rtlCol="1">
              <a:spAutoFit/>
            </a:bodyPr>
            <a:lstStyle/>
            <a:p>
              <a:r>
                <a:rPr lang="en-US" sz="2700" dirty="0" smtClean="0">
                  <a:solidFill>
                    <a:prstClr val="black"/>
                  </a:solidFill>
                  <a:latin typeface="Calibri" panose="020F0502020204030204" pitchFamily="34" charset="0"/>
                </a:rPr>
                <a:t>T</a:t>
              </a:r>
              <a:endParaRPr lang="he-IL" sz="2700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63300" y="3376042"/>
              <a:ext cx="232436" cy="415498"/>
            </a:xfrm>
            <a:prstGeom prst="rect">
              <a:avLst/>
            </a:prstGeom>
            <a:noFill/>
          </p:spPr>
          <p:txBody>
            <a:bodyPr wrap="none" lIns="0" tIns="0" rIns="0" bIns="0" rtlCol="1">
              <a:spAutoFit/>
            </a:bodyPr>
            <a:lstStyle/>
            <a:p>
              <a:r>
                <a:rPr lang="en-US" sz="2700" dirty="0">
                  <a:solidFill>
                    <a:prstClr val="black"/>
                  </a:solidFill>
                  <a:latin typeface="Calibri" panose="020F0502020204030204" pitchFamily="34" charset="0"/>
                </a:rPr>
                <a:t>Q</a:t>
              </a:r>
              <a:endParaRPr lang="he-IL" sz="2700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55776" y="3376042"/>
              <a:ext cx="643253" cy="415498"/>
            </a:xfrm>
            <a:prstGeom prst="rect">
              <a:avLst/>
            </a:prstGeom>
            <a:noFill/>
          </p:spPr>
          <p:txBody>
            <a:bodyPr wrap="none" lIns="0" tIns="0" rIns="0" bIns="0" rtlCol="1">
              <a:spAutoFit/>
            </a:bodyPr>
            <a:lstStyle/>
            <a:p>
              <a:r>
                <a:rPr lang="en-US" sz="2700" dirty="0" err="1" smtClean="0">
                  <a:solidFill>
                    <a:prstClr val="black"/>
                  </a:solidFill>
                  <a:latin typeface="Calibri" panose="020F0502020204030204" pitchFamily="34" charset="0"/>
                </a:rPr>
                <a:t>Q</a:t>
              </a:r>
              <a:r>
                <a:rPr lang="en-US" dirty="0" err="1" smtClean="0">
                  <a:solidFill>
                    <a:prstClr val="black"/>
                  </a:solidFill>
                  <a:latin typeface="Calibri" panose="020F0502020204030204" pitchFamily="34" charset="0"/>
                </a:rPr>
                <a:t>next</a:t>
              </a:r>
              <a:endParaRPr lang="he-IL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44361" y="4653136"/>
              <a:ext cx="174728" cy="415498"/>
            </a:xfrm>
            <a:prstGeom prst="rect">
              <a:avLst/>
            </a:prstGeom>
            <a:noFill/>
          </p:spPr>
          <p:txBody>
            <a:bodyPr wrap="none" lIns="0" tIns="0" rIns="0" bIns="0" rtlCol="1">
              <a:spAutoFit/>
            </a:bodyPr>
            <a:lstStyle/>
            <a:p>
              <a:r>
                <a:rPr lang="en-US" sz="2700" dirty="0">
                  <a:solidFill>
                    <a:schemeClr val="accent1"/>
                  </a:solidFill>
                  <a:latin typeface="Calibri" panose="020F0502020204030204" pitchFamily="34" charset="0"/>
                </a:rPr>
                <a:t>1</a:t>
              </a:r>
              <a:endParaRPr lang="he-IL" sz="2700" dirty="0">
                <a:solidFill>
                  <a:schemeClr val="accen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31640" y="3789040"/>
              <a:ext cx="174728" cy="415498"/>
            </a:xfrm>
            <a:prstGeom prst="rect">
              <a:avLst/>
            </a:prstGeom>
            <a:noFill/>
          </p:spPr>
          <p:txBody>
            <a:bodyPr wrap="none" lIns="0" tIns="0" rIns="0" bIns="0" rtlCol="1">
              <a:spAutoFit/>
            </a:bodyPr>
            <a:lstStyle/>
            <a:p>
              <a:r>
                <a:rPr lang="en-US" sz="2700" dirty="0">
                  <a:solidFill>
                    <a:schemeClr val="accent1"/>
                  </a:solidFill>
                  <a:latin typeface="Calibri" panose="020F0502020204030204" pitchFamily="34" charset="0"/>
                </a:rPr>
                <a:t>0</a:t>
              </a:r>
              <a:endParaRPr lang="he-IL" sz="2700" dirty="0">
                <a:solidFill>
                  <a:schemeClr val="accen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01958" y="4221088"/>
              <a:ext cx="174728" cy="415498"/>
            </a:xfrm>
            <a:prstGeom prst="rect">
              <a:avLst/>
            </a:prstGeom>
            <a:noFill/>
          </p:spPr>
          <p:txBody>
            <a:bodyPr wrap="none" lIns="0" tIns="0" rIns="0" bIns="0" rtlCol="1">
              <a:spAutoFit/>
            </a:bodyPr>
            <a:lstStyle/>
            <a:p>
              <a:r>
                <a:rPr lang="en-US" sz="2700" dirty="0">
                  <a:solidFill>
                    <a:schemeClr val="accent1"/>
                  </a:solidFill>
                  <a:latin typeface="Calibri" panose="020F0502020204030204" pitchFamily="34" charset="0"/>
                </a:rPr>
                <a:t>1</a:t>
              </a:r>
              <a:endParaRPr lang="he-IL" sz="2700" dirty="0">
                <a:solidFill>
                  <a:schemeClr val="accen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29503" y="5085184"/>
              <a:ext cx="174728" cy="415498"/>
            </a:xfrm>
            <a:prstGeom prst="rect">
              <a:avLst/>
            </a:prstGeom>
            <a:noFill/>
          </p:spPr>
          <p:txBody>
            <a:bodyPr wrap="none" lIns="0" tIns="0" rIns="0" bIns="0" rtlCol="1">
              <a:spAutoFit/>
            </a:bodyPr>
            <a:lstStyle/>
            <a:p>
              <a:r>
                <a:rPr lang="en-US" sz="2700" dirty="0">
                  <a:solidFill>
                    <a:schemeClr val="accent1"/>
                  </a:solidFill>
                  <a:latin typeface="Calibri" panose="020F0502020204030204" pitchFamily="34" charset="0"/>
                </a:rPr>
                <a:t>1</a:t>
              </a:r>
              <a:endParaRPr lang="he-IL" sz="2700" dirty="0">
                <a:solidFill>
                  <a:schemeClr val="accen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21008" y="5101734"/>
              <a:ext cx="174728" cy="415498"/>
            </a:xfrm>
            <a:prstGeom prst="rect">
              <a:avLst/>
            </a:prstGeom>
            <a:noFill/>
          </p:spPr>
          <p:txBody>
            <a:bodyPr wrap="none" lIns="0" tIns="0" rIns="0" bIns="0" rtlCol="1">
              <a:spAutoFit/>
            </a:bodyPr>
            <a:lstStyle/>
            <a:p>
              <a:r>
                <a:rPr lang="en-US" sz="2700" dirty="0">
                  <a:solidFill>
                    <a:schemeClr val="accent1"/>
                  </a:solidFill>
                  <a:latin typeface="Calibri" panose="020F0502020204030204" pitchFamily="34" charset="0"/>
                </a:rPr>
                <a:t>1</a:t>
              </a:r>
              <a:endParaRPr lang="he-IL" sz="2700" dirty="0">
                <a:solidFill>
                  <a:schemeClr val="accen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115616" y="3381375"/>
              <a:ext cx="22322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347864" y="3390900"/>
              <a:ext cx="0" cy="2126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15616" y="3381375"/>
              <a:ext cx="0" cy="21358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15616" y="4653136"/>
              <a:ext cx="22322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115616" y="5085184"/>
              <a:ext cx="22322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115616" y="5517232"/>
              <a:ext cx="22322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31640" y="4237638"/>
              <a:ext cx="174728" cy="415498"/>
            </a:xfrm>
            <a:prstGeom prst="rect">
              <a:avLst/>
            </a:prstGeom>
            <a:noFill/>
          </p:spPr>
          <p:txBody>
            <a:bodyPr wrap="none" lIns="0" tIns="0" rIns="0" bIns="0" rtlCol="1">
              <a:spAutoFit/>
            </a:bodyPr>
            <a:lstStyle/>
            <a:p>
              <a:r>
                <a:rPr lang="en-US" sz="2700" dirty="0">
                  <a:solidFill>
                    <a:schemeClr val="accent1"/>
                  </a:solidFill>
                  <a:latin typeface="Calibri" panose="020F0502020204030204" pitchFamily="34" charset="0"/>
                </a:rPr>
                <a:t>0</a:t>
              </a:r>
              <a:endParaRPr lang="he-IL" sz="2700" dirty="0">
                <a:solidFill>
                  <a:schemeClr val="accen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979712" y="3789040"/>
              <a:ext cx="174728" cy="415498"/>
            </a:xfrm>
            <a:prstGeom prst="rect">
              <a:avLst/>
            </a:prstGeom>
            <a:noFill/>
          </p:spPr>
          <p:txBody>
            <a:bodyPr wrap="none" lIns="0" tIns="0" rIns="0" bIns="0" rtlCol="1">
              <a:spAutoFit/>
            </a:bodyPr>
            <a:lstStyle/>
            <a:p>
              <a:r>
                <a:rPr lang="en-US" sz="2700" dirty="0">
                  <a:solidFill>
                    <a:schemeClr val="accent1"/>
                  </a:solidFill>
                  <a:latin typeface="Calibri" panose="020F0502020204030204" pitchFamily="34" charset="0"/>
                </a:rPr>
                <a:t>0</a:t>
              </a:r>
              <a:endParaRPr lang="he-IL" sz="2700" dirty="0">
                <a:solidFill>
                  <a:schemeClr val="accen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41088" y="3789040"/>
              <a:ext cx="174728" cy="415498"/>
            </a:xfrm>
            <a:prstGeom prst="rect">
              <a:avLst/>
            </a:prstGeom>
            <a:noFill/>
          </p:spPr>
          <p:txBody>
            <a:bodyPr wrap="none" lIns="0" tIns="0" rIns="0" bIns="0" rtlCol="1">
              <a:spAutoFit/>
            </a:bodyPr>
            <a:lstStyle/>
            <a:p>
              <a:r>
                <a:rPr lang="en-US" sz="2700" dirty="0">
                  <a:solidFill>
                    <a:schemeClr val="accent1"/>
                  </a:solidFill>
                  <a:latin typeface="Calibri" panose="020F0502020204030204" pitchFamily="34" charset="0"/>
                </a:rPr>
                <a:t>0</a:t>
              </a:r>
              <a:endParaRPr lang="he-IL" sz="2700" dirty="0">
                <a:solidFill>
                  <a:schemeClr val="accen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41088" y="4221088"/>
              <a:ext cx="174728" cy="415498"/>
            </a:xfrm>
            <a:prstGeom prst="rect">
              <a:avLst/>
            </a:prstGeom>
            <a:noFill/>
          </p:spPr>
          <p:txBody>
            <a:bodyPr wrap="none" lIns="0" tIns="0" rIns="0" bIns="0" rtlCol="1">
              <a:spAutoFit/>
            </a:bodyPr>
            <a:lstStyle/>
            <a:p>
              <a:r>
                <a:rPr lang="en-US" sz="2700" dirty="0">
                  <a:solidFill>
                    <a:schemeClr val="accent1"/>
                  </a:solidFill>
                  <a:latin typeface="Calibri" panose="020F0502020204030204" pitchFamily="34" charset="0"/>
                </a:rPr>
                <a:t>1</a:t>
              </a:r>
              <a:endParaRPr lang="he-IL" sz="2700" dirty="0">
                <a:solidFill>
                  <a:schemeClr val="accen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79712" y="4669686"/>
              <a:ext cx="174728" cy="415498"/>
            </a:xfrm>
            <a:prstGeom prst="rect">
              <a:avLst/>
            </a:prstGeom>
            <a:noFill/>
          </p:spPr>
          <p:txBody>
            <a:bodyPr wrap="none" lIns="0" tIns="0" rIns="0" bIns="0" rtlCol="1">
              <a:spAutoFit/>
            </a:bodyPr>
            <a:lstStyle/>
            <a:p>
              <a:r>
                <a:rPr lang="en-US" sz="2700" dirty="0">
                  <a:solidFill>
                    <a:schemeClr val="accent1"/>
                  </a:solidFill>
                  <a:latin typeface="Calibri" panose="020F0502020204030204" pitchFamily="34" charset="0"/>
                </a:rPr>
                <a:t>0</a:t>
              </a:r>
              <a:endParaRPr lang="he-IL" sz="2700" dirty="0">
                <a:solidFill>
                  <a:schemeClr val="accen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43225" y="4635778"/>
              <a:ext cx="174728" cy="415498"/>
            </a:xfrm>
            <a:prstGeom prst="rect">
              <a:avLst/>
            </a:prstGeom>
            <a:noFill/>
          </p:spPr>
          <p:txBody>
            <a:bodyPr wrap="none" lIns="0" tIns="0" rIns="0" bIns="0" rtlCol="1">
              <a:spAutoFit/>
            </a:bodyPr>
            <a:lstStyle/>
            <a:p>
              <a:r>
                <a:rPr lang="en-US" sz="2700" dirty="0">
                  <a:solidFill>
                    <a:schemeClr val="accent1"/>
                  </a:solidFill>
                  <a:latin typeface="Calibri" panose="020F0502020204030204" pitchFamily="34" charset="0"/>
                </a:rPr>
                <a:t>1</a:t>
              </a:r>
              <a:endParaRPr lang="he-IL" sz="2700" dirty="0">
                <a:solidFill>
                  <a:schemeClr val="accen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41088" y="5101734"/>
              <a:ext cx="174728" cy="415498"/>
            </a:xfrm>
            <a:prstGeom prst="rect">
              <a:avLst/>
            </a:prstGeom>
            <a:noFill/>
          </p:spPr>
          <p:txBody>
            <a:bodyPr wrap="none" lIns="0" tIns="0" rIns="0" bIns="0" rtlCol="1">
              <a:spAutoFit/>
            </a:bodyPr>
            <a:lstStyle/>
            <a:p>
              <a:r>
                <a:rPr lang="en-US" sz="2700" dirty="0">
                  <a:solidFill>
                    <a:schemeClr val="accent1"/>
                  </a:solidFill>
                  <a:latin typeface="Calibri" panose="020F0502020204030204" pitchFamily="34" charset="0"/>
                </a:rPr>
                <a:t>0</a:t>
              </a:r>
              <a:endParaRPr lang="he-IL" sz="2700" dirty="0">
                <a:solidFill>
                  <a:schemeClr val="accent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358062" y="2819778"/>
            <a:ext cx="3190020" cy="1800200"/>
            <a:chOff x="5652120" y="3356992"/>
            <a:chExt cx="3190020" cy="1800200"/>
          </a:xfrm>
        </p:grpSpPr>
        <p:sp>
          <p:nvSpPr>
            <p:cNvPr id="36" name="Rectangle 35"/>
            <p:cNvSpPr/>
            <p:nvPr/>
          </p:nvSpPr>
          <p:spPr>
            <a:xfrm>
              <a:off x="7541351" y="3665239"/>
              <a:ext cx="894293" cy="1213767"/>
            </a:xfrm>
            <a:prstGeom prst="rect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1" anchor="ctr"/>
            <a:lstStyle/>
            <a:p>
              <a:pPr algn="l" rtl="0">
                <a:lnSpc>
                  <a:spcPct val="50000"/>
                </a:lnSpc>
              </a:pPr>
              <a:endParaRPr lang="en-US" dirty="0" smtClean="0">
                <a:solidFill>
                  <a:prstClr val="black"/>
                </a:solidFill>
              </a:endParaRPr>
            </a:p>
            <a:p>
              <a:pPr algn="l" rtl="0">
                <a:lnSpc>
                  <a:spcPct val="50000"/>
                </a:lnSpc>
              </a:pPr>
              <a:endParaRPr lang="en-US" dirty="0" smtClean="0">
                <a:solidFill>
                  <a:prstClr val="black"/>
                </a:solidFill>
              </a:endParaRPr>
            </a:p>
            <a:p>
              <a:pPr algn="l" rtl="0">
                <a:lnSpc>
                  <a:spcPct val="50000"/>
                </a:lnSpc>
              </a:pPr>
              <a:r>
                <a:rPr lang="en-US" dirty="0">
                  <a:solidFill>
                    <a:prstClr val="white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</a:endParaRPr>
            </a:p>
            <a:p>
              <a:pPr algn="l" rtl="0">
                <a:lnSpc>
                  <a:spcPct val="50000"/>
                </a:lnSpc>
              </a:pPr>
              <a:r>
                <a:rPr lang="en-US" dirty="0" smtClean="0">
                  <a:solidFill>
                    <a:prstClr val="black"/>
                  </a:solidFill>
                </a:rPr>
                <a:t>   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 flipV="1">
              <a:off x="8435643" y="3934669"/>
              <a:ext cx="406497" cy="409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936269" y="4496931"/>
              <a:ext cx="1605082" cy="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7947847" y="4879005"/>
              <a:ext cx="81299" cy="91175"/>
            </a:xfrm>
            <a:prstGeom prst="ellipse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7996885" y="4970181"/>
              <a:ext cx="0" cy="187011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531885" y="4374949"/>
              <a:ext cx="162599" cy="136763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7531885" y="4511712"/>
              <a:ext cx="172065" cy="85867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520445" y="3748708"/>
              <a:ext cx="894293" cy="1159292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l" rtl="0">
                <a:spcBef>
                  <a:spcPts val="200"/>
                </a:spcBef>
              </a:pPr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r>
                <a:rPr lang="en-US" sz="2400" dirty="0" smtClean="0">
                  <a:solidFill>
                    <a:prstClr val="black"/>
                  </a:solidFill>
                  <a:latin typeface="Calibri" pitchFamily="34" charset="0"/>
                </a:rPr>
                <a:t>d       q</a:t>
              </a:r>
            </a:p>
            <a:p>
              <a:pPr algn="l" rtl="0">
                <a:spcBef>
                  <a:spcPts val="200"/>
                </a:spcBef>
              </a:pPr>
              <a:r>
                <a:rPr lang="en-US" sz="2400" dirty="0">
                  <a:solidFill>
                    <a:prstClr val="black"/>
                  </a:solidFill>
                  <a:latin typeface="Calibri" pitchFamily="34" charset="0"/>
                </a:rPr>
                <a:t> </a:t>
              </a:r>
              <a:r>
                <a:rPr lang="en-US" sz="2400" dirty="0" smtClean="0">
                  <a:solidFill>
                    <a:prstClr val="black"/>
                  </a:solidFill>
                  <a:latin typeface="Calibri" pitchFamily="34" charset="0"/>
                </a:rPr>
                <a:t>  </a:t>
              </a:r>
              <a:r>
                <a:rPr lang="en-US" sz="2400" dirty="0" err="1" smtClean="0">
                  <a:solidFill>
                    <a:prstClr val="black"/>
                  </a:solidFill>
                  <a:latin typeface="Calibri" pitchFamily="34" charset="0"/>
                </a:rPr>
                <a:t>clk</a:t>
              </a:r>
              <a:endParaRPr lang="en-US" sz="2400" dirty="0" smtClean="0">
                <a:solidFill>
                  <a:prstClr val="black"/>
                </a:solidFill>
                <a:latin typeface="Calibri" pitchFamily="34" charset="0"/>
              </a:endParaRPr>
            </a:p>
            <a:p>
              <a:pPr algn="l" rtl="0">
                <a:spcBef>
                  <a:spcPts val="200"/>
                </a:spcBef>
              </a:pPr>
              <a:r>
                <a:rPr lang="en-US" sz="2400" dirty="0" smtClean="0">
                  <a:solidFill>
                    <a:prstClr val="black"/>
                  </a:solidFill>
                  <a:latin typeface="Calibri" pitchFamily="34" charset="0"/>
                </a:rPr>
                <a:t>    </a:t>
              </a:r>
              <a:r>
                <a:rPr lang="en-US" sz="2400" dirty="0" err="1" smtClean="0">
                  <a:solidFill>
                    <a:prstClr val="black"/>
                  </a:solidFill>
                  <a:latin typeface="Calibri" pitchFamily="34" charset="0"/>
                </a:rPr>
                <a:t>nrst</a:t>
              </a:r>
              <a:endParaRPr lang="en-US" sz="2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7930" y="3668638"/>
              <a:ext cx="94297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5" name="Straight Connector 44"/>
            <p:cNvCxnSpPr/>
            <p:nvPr/>
          </p:nvCxnSpPr>
          <p:spPr>
            <a:xfrm>
              <a:off x="5936269" y="5147667"/>
              <a:ext cx="2069182" cy="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134854" y="3938764"/>
              <a:ext cx="406497" cy="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936269" y="4120505"/>
              <a:ext cx="808259" cy="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347556" y="3769990"/>
              <a:ext cx="406497" cy="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361816" y="3366517"/>
              <a:ext cx="2480324" cy="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360305" y="3356992"/>
              <a:ext cx="0" cy="412998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826114" y="3366517"/>
              <a:ext cx="0" cy="565398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652120" y="3933056"/>
              <a:ext cx="309700" cy="4001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Calibri" panose="020F0502020204030204" pitchFamily="34" charset="0"/>
                </a:rPr>
                <a:t>T</a:t>
              </a:r>
              <a:endParaRPr lang="he-IL" sz="2000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622" y="3124200"/>
            <a:ext cx="9429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4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45" y="608196"/>
            <a:ext cx="8534400" cy="5440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7- Segment Decoder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9545" y="1760323"/>
            <a:ext cx="8272211" cy="42014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2367419" y="1619798"/>
            <a:ext cx="2088232" cy="3672408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ight Arrow 4"/>
          <p:cNvSpPr/>
          <p:nvPr/>
        </p:nvSpPr>
        <p:spPr>
          <a:xfrm>
            <a:off x="755576" y="3212976"/>
            <a:ext cx="1584176" cy="432048"/>
          </a:xfrm>
          <a:prstGeom prst="rightArrow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6" name="Group 15"/>
          <p:cNvGrpSpPr/>
          <p:nvPr/>
        </p:nvGrpSpPr>
        <p:grpSpPr>
          <a:xfrm>
            <a:off x="6156176" y="1844824"/>
            <a:ext cx="2160240" cy="3168352"/>
            <a:chOff x="6156176" y="1628800"/>
            <a:chExt cx="2160240" cy="316835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588224" y="1628800"/>
              <a:ext cx="172819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132204" y="1700808"/>
              <a:ext cx="184212" cy="1431776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7884368" y="3293368"/>
              <a:ext cx="202633" cy="1431776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6404012" y="1700808"/>
              <a:ext cx="184212" cy="1431776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156176" y="3293368"/>
              <a:ext cx="202633" cy="1431776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156176" y="4797152"/>
              <a:ext cx="172819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372200" y="3212976"/>
              <a:ext cx="172819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39552" y="2924944"/>
            <a:ext cx="146706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Hex number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2504314" y="2978949"/>
            <a:ext cx="1779654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700" dirty="0">
                <a:latin typeface="Calibri" pitchFamily="34" charset="0"/>
                <a:cs typeface="Calibri" pitchFamily="34" charset="0"/>
              </a:rPr>
              <a:t>7-Segment </a:t>
            </a:r>
          </a:p>
          <a:p>
            <a:pPr algn="l" rtl="0"/>
            <a:r>
              <a:rPr lang="en-US" sz="2700" dirty="0">
                <a:latin typeface="Calibri" pitchFamily="34" charset="0"/>
                <a:cs typeface="Calibri" pitchFamily="34" charset="0"/>
              </a:rPr>
              <a:t>Decoder</a:t>
            </a:r>
            <a:endParaRPr lang="he-IL" sz="27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490528" y="3222579"/>
            <a:ext cx="1584176" cy="432048"/>
          </a:xfrm>
          <a:prstGeom prst="rightArrow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273086" y="3236227"/>
            <a:ext cx="274578" cy="4668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082783" y="3222579"/>
            <a:ext cx="274578" cy="4668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05163" y="3491716"/>
            <a:ext cx="31450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4</a:t>
            </a:r>
            <a:endParaRPr lang="he-IL" dirty="0"/>
          </a:p>
        </p:txBody>
      </p:sp>
      <p:sp>
        <p:nvSpPr>
          <p:cNvPr id="24" name="TextBox 23"/>
          <p:cNvSpPr txBox="1"/>
          <p:nvPr/>
        </p:nvSpPr>
        <p:spPr>
          <a:xfrm>
            <a:off x="5136014" y="3491716"/>
            <a:ext cx="30008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7</a:t>
            </a:r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7152238" y="1412776"/>
            <a:ext cx="32573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0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 flipH="1">
            <a:off x="8323950" y="2486709"/>
            <a:ext cx="318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6588224" y="2530921"/>
            <a:ext cx="318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5</a:t>
            </a:r>
            <a:endParaRPr lang="he-IL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6379655" y="4040614"/>
            <a:ext cx="3675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4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 flipH="1">
            <a:off x="7035182" y="3037913"/>
            <a:ext cx="4171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6</a:t>
            </a:r>
            <a:endParaRPr lang="he-IL" dirty="0"/>
          </a:p>
        </p:txBody>
      </p:sp>
      <p:sp>
        <p:nvSpPr>
          <p:cNvPr id="30" name="TextBox 29"/>
          <p:cNvSpPr txBox="1"/>
          <p:nvPr/>
        </p:nvSpPr>
        <p:spPr>
          <a:xfrm flipH="1">
            <a:off x="8087001" y="4043020"/>
            <a:ext cx="4171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31" name="TextBox 30"/>
          <p:cNvSpPr txBox="1"/>
          <p:nvPr/>
        </p:nvSpPr>
        <p:spPr>
          <a:xfrm flipH="1">
            <a:off x="6809750" y="5116542"/>
            <a:ext cx="4171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3</a:t>
            </a:r>
            <a:endParaRPr lang="he-IL" dirty="0"/>
          </a:p>
        </p:txBody>
      </p:sp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948" y="4218052"/>
            <a:ext cx="1266825" cy="1952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093198"/>
      </p:ext>
    </p:extLst>
  </p:cSld>
  <p:clrMapOvr>
    <a:masterClrMapping/>
  </p:clrMapOvr>
</p:sld>
</file>

<file path=ppt/theme/theme1.xml><?xml version="1.0" encoding="utf-8"?>
<a:theme xmlns:a="http://schemas.openxmlformats.org/drawingml/2006/main" name="דיבידנד">
  <a:themeElements>
    <a:clrScheme name="דיבידנד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דיבידנד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דיבידנ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Override1.xml><?xml version="1.0" encoding="utf-8"?>
<a:themeOverride xmlns:a="http://schemas.openxmlformats.org/drawingml/2006/main">
  <a:clrScheme name="דיבידנד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4D1434"/>
    </a:accent1>
    <a:accent2>
      <a:srgbClr val="903163"/>
    </a:accent2>
    <a:accent3>
      <a:srgbClr val="B2324B"/>
    </a:accent3>
    <a:accent4>
      <a:srgbClr val="969FA7"/>
    </a:accent4>
    <a:accent5>
      <a:srgbClr val="66B1CE"/>
    </a:accent5>
    <a:accent6>
      <a:srgbClr val="40619D"/>
    </a:accent6>
    <a:hlink>
      <a:srgbClr val="828282"/>
    </a:hlink>
    <a:folHlink>
      <a:srgbClr val="A5A5A5"/>
    </a:folHlink>
  </a:clrScheme>
</a:themeOverride>
</file>

<file path=ppt/theme/themeOverride2.xml><?xml version="1.0" encoding="utf-8"?>
<a:themeOverride xmlns:a="http://schemas.openxmlformats.org/drawingml/2006/main">
  <a:clrScheme name="דיבידנד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4D1434"/>
    </a:accent1>
    <a:accent2>
      <a:srgbClr val="903163"/>
    </a:accent2>
    <a:accent3>
      <a:srgbClr val="B2324B"/>
    </a:accent3>
    <a:accent4>
      <a:srgbClr val="969FA7"/>
    </a:accent4>
    <a:accent5>
      <a:srgbClr val="66B1CE"/>
    </a:accent5>
    <a:accent6>
      <a:srgbClr val="40619D"/>
    </a:accent6>
    <a:hlink>
      <a:srgbClr val="828282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6001</TotalTime>
  <Words>232</Words>
  <Application>Microsoft Office PowerPoint</Application>
  <PresentationFormat>On-screen Show (4:3)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Wingdings 2</vt:lpstr>
      <vt:lpstr>דיבידנד</vt:lpstr>
      <vt:lpstr>Exercise 3 – FF</vt:lpstr>
      <vt:lpstr>D-FF example</vt:lpstr>
      <vt:lpstr>PowerPoint Presentation</vt:lpstr>
      <vt:lpstr>T ff</vt:lpstr>
      <vt:lpstr>7- Segment Decoder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2 – Half &amp; Full Adders</dc:title>
  <dc:creator>Moshe Doron</dc:creator>
  <cp:lastModifiedBy>Nisan Ozana</cp:lastModifiedBy>
  <cp:revision>93</cp:revision>
  <dcterms:created xsi:type="dcterms:W3CDTF">2013-03-07T07:09:03Z</dcterms:created>
  <dcterms:modified xsi:type="dcterms:W3CDTF">2016-03-13T09:08:07Z</dcterms:modified>
</cp:coreProperties>
</file>