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7" r:id="rId2"/>
    <p:sldId id="269" r:id="rId3"/>
    <p:sldId id="272" r:id="rId4"/>
    <p:sldId id="271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75" d="100"/>
          <a:sy n="75" d="100"/>
        </p:scale>
        <p:origin x="-1014" y="-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3/30/2016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3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3/30/2016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7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3/30/2016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4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2008"/>
            <a:ext cx="8482004" cy="871493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49756"/>
            <a:ext cx="8272212" cy="783744"/>
          </a:xfrm>
        </p:spPr>
        <p:txBody>
          <a:bodyPr/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57351"/>
            <a:ext cx="8272211" cy="420144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3/30/2016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48" y="434889"/>
            <a:ext cx="925799" cy="95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67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3/30/2016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8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4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3/30/2016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5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2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2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3/30/2016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3/30/2016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3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3/30/2016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8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3/30/2016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2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3/30/2016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7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419100"/>
            <a:ext cx="8272212" cy="933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428751"/>
            <a:ext cx="8272212" cy="443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 rtl="0"/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 defTabSz="457200" rtl="0"/>
              <a:t>3/30/2016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200" rtl="0"/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 rtl="0"/>
            <a:fld id="{4FAB73BC-B049-4115-A692-8D63A059BFB8}" type="slidenum">
              <a:rPr lang="en-US" smtClean="0">
                <a:solidFill>
                  <a:srgbClr val="903163"/>
                </a:solidFill>
              </a:rPr>
              <a:pPr defTabSz="457200" rtl="0"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900" y="152401"/>
            <a:ext cx="2777490" cy="94997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148843"/>
            <a:ext cx="2777490" cy="9855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152400"/>
            <a:ext cx="2777490" cy="9144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48" y="434889"/>
            <a:ext cx="925799" cy="95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32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534400" cy="544075"/>
          </a:xfrm>
        </p:spPr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Exercise 4 </a:t>
            </a:r>
            <a:r>
              <a:rPr lang="en-US" dirty="0"/>
              <a:t>– Data Memory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12694"/>
            <a:ext cx="8712968" cy="5312650"/>
          </a:xfrm>
        </p:spPr>
        <p:txBody>
          <a:bodyPr/>
          <a:lstStyle/>
          <a:p>
            <a:pPr marL="0" indent="0" algn="l" rtl="0">
              <a:spcBef>
                <a:spcPts val="0"/>
              </a:spcBef>
              <a:buNone/>
            </a:pPr>
            <a:r>
              <a:rPr lang="en-US" sz="2800" dirty="0"/>
              <a:t>Build:</a:t>
            </a:r>
          </a:p>
          <a:p>
            <a:pPr algn="l" rtl="0">
              <a:spcBef>
                <a:spcPts val="0"/>
              </a:spcBef>
            </a:pPr>
            <a:r>
              <a:rPr lang="en-US" sz="2800" dirty="0"/>
              <a:t>Data Ram</a:t>
            </a:r>
            <a:br>
              <a:rPr lang="en-US" sz="2800" dirty="0"/>
            </a:br>
            <a:r>
              <a:rPr lang="en-US" sz="2800" dirty="0"/>
              <a:t>Submit files: DataRam.v,DataRam_sim_waveform.jpg</a:t>
            </a:r>
          </a:p>
          <a:p>
            <a:pPr algn="l" rtl="0">
              <a:spcBef>
                <a:spcPts val="0"/>
              </a:spcBef>
            </a:pPr>
            <a:r>
              <a:rPr lang="en-US" sz="2800" dirty="0"/>
              <a:t>Test bench: </a:t>
            </a:r>
            <a:r>
              <a:rPr lang="en-US" sz="2800" dirty="0" err="1"/>
              <a:t>DataRam_tb.v</a:t>
            </a:r>
            <a:endParaRPr lang="en-US" sz="2800" dirty="0"/>
          </a:p>
          <a:p>
            <a:pPr algn="l" rtl="0">
              <a:spcBef>
                <a:spcPts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0458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72212" cy="7837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/>
              <a:t>32 X 32bit words SRAM. </a:t>
            </a:r>
          </a:p>
          <a:p>
            <a:pPr algn="l" rtl="0"/>
            <a:r>
              <a:rPr lang="en-US" dirty="0"/>
              <a:t>Synchronous read and Synchronous write.</a:t>
            </a:r>
          </a:p>
          <a:p>
            <a:pPr algn="l" rtl="0"/>
            <a:r>
              <a:rPr lang="en-US" dirty="0"/>
              <a:t>SRAM Initialized to all zeroes by Data_RAM.txt file.</a:t>
            </a:r>
          </a:p>
          <a:p>
            <a:pPr algn="l" rtl="0"/>
            <a:r>
              <a:rPr lang="en-US" dirty="0"/>
              <a:t>Loading the file using the </a:t>
            </a:r>
            <a:r>
              <a:rPr lang="en-US" dirty="0">
                <a:solidFill>
                  <a:srgbClr val="7030A0"/>
                </a:solidFill>
              </a:rPr>
              <a:t>$</a:t>
            </a:r>
            <a:r>
              <a:rPr lang="en-US" dirty="0" err="1">
                <a:solidFill>
                  <a:srgbClr val="7030A0"/>
                </a:solidFill>
              </a:rPr>
              <a:t>readmemh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system task. 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initial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$readmemh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/>
              <a:t>“Data_RAM.txt ", </a:t>
            </a:r>
            <a:r>
              <a:rPr lang="en-US" dirty="0" err="1"/>
              <a:t>data_RAM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;</a:t>
            </a:r>
          </a:p>
          <a:p>
            <a:pPr algn="l" rtl="0">
              <a:buSzPct val="130000"/>
              <a:buFont typeface="Arial" panose="020B0604020202020204" pitchFamily="34" charset="0"/>
              <a:buChar char="•"/>
            </a:pPr>
            <a:r>
              <a:rPr lang="en-US" dirty="0"/>
              <a:t>Write to several locations and read from them. </a:t>
            </a:r>
          </a:p>
          <a:p>
            <a:pPr algn="l" rtl="0">
              <a:buSzPct val="130000"/>
              <a:buFont typeface="Arial" panose="020B0604020202020204" pitchFamily="34" charset="0"/>
              <a:buChar char="•"/>
            </a:pPr>
            <a:r>
              <a:rPr lang="en-US" dirty="0"/>
              <a:t>Use parameters for the main module as well for the test bench.</a:t>
            </a:r>
          </a:p>
          <a:p>
            <a:pPr marL="0" indent="0" algn="l" rtl="0">
              <a:buSzPct val="130000"/>
              <a:buNone/>
            </a:pPr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1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Nrst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/>
              <a:t>Implement the following different options:</a:t>
            </a:r>
          </a:p>
          <a:p>
            <a:pPr marL="342900" indent="-342900" algn="l" rtl="0">
              <a:buAutoNum type="arabicPeriod"/>
            </a:pPr>
            <a:r>
              <a:rPr lang="en-US" dirty="0"/>
              <a:t>Once </a:t>
            </a:r>
            <a:r>
              <a:rPr lang="en-US" dirty="0" err="1"/>
              <a:t>nrst</a:t>
            </a:r>
            <a:r>
              <a:rPr lang="en-US" dirty="0"/>
              <a:t> rise, all the memory initialize to zero, line after line, </a:t>
            </a:r>
            <a:r>
              <a:rPr lang="en-US" b="1" dirty="0"/>
              <a:t>synchronic</a:t>
            </a:r>
            <a:r>
              <a:rPr lang="en-US" dirty="0"/>
              <a:t> .   Please note that this option is not reversible (the operation will continue also when </a:t>
            </a:r>
            <a:r>
              <a:rPr lang="en-US" dirty="0" err="1"/>
              <a:t>nrst</a:t>
            </a:r>
            <a:r>
              <a:rPr lang="en-US" dirty="0"/>
              <a:t> was changed to ‘0</a:t>
            </a:r>
            <a:r>
              <a:rPr lang="en-US" dirty="0" smtClean="0"/>
              <a:t>’)</a:t>
            </a:r>
            <a:r>
              <a:rPr lang="he-IL" dirty="0" smtClean="0"/>
              <a:t>לא מפסיק לאפס כשיורד ל0</a:t>
            </a:r>
            <a:endParaRPr lang="en-US" dirty="0"/>
          </a:p>
          <a:p>
            <a:pPr marL="342900" indent="-342900" algn="l" rtl="0">
              <a:buAutoNum type="arabicPeriod"/>
            </a:pPr>
            <a:r>
              <a:rPr lang="en-US" dirty="0"/>
              <a:t>Only when </a:t>
            </a:r>
            <a:r>
              <a:rPr lang="en-US" dirty="0" err="1"/>
              <a:t>nrst</a:t>
            </a:r>
            <a:r>
              <a:rPr lang="en-US" dirty="0"/>
              <a:t> is ‘1’ the memory initialize to zero. Start from the </a:t>
            </a:r>
            <a:r>
              <a:rPr lang="en-US" b="1" dirty="0"/>
              <a:t>first line</a:t>
            </a:r>
            <a:r>
              <a:rPr lang="en-US" dirty="0"/>
              <a:t>, </a:t>
            </a:r>
            <a:r>
              <a:rPr lang="en-US" b="1" dirty="0" smtClean="0"/>
              <a:t>synchronic</a:t>
            </a:r>
            <a:r>
              <a:rPr lang="en-US" dirty="0" smtClean="0"/>
              <a:t>.</a:t>
            </a:r>
            <a:r>
              <a:rPr lang="he-IL" dirty="0" smtClean="0"/>
              <a:t>מפסיק לאפס כשיורד ל0</a:t>
            </a:r>
            <a:endParaRPr lang="en-US" dirty="0"/>
          </a:p>
          <a:p>
            <a:pPr marL="342900" indent="-342900" algn="l" rtl="0">
              <a:buAutoNum type="arabicPeriod"/>
            </a:pPr>
            <a:r>
              <a:rPr lang="en-US" dirty="0"/>
              <a:t>Only when </a:t>
            </a:r>
            <a:r>
              <a:rPr lang="en-US" dirty="0" err="1"/>
              <a:t>nrst</a:t>
            </a:r>
            <a:r>
              <a:rPr lang="en-US" dirty="0"/>
              <a:t> is ‘1’ the memory initialize to zero. Start from the </a:t>
            </a:r>
            <a:r>
              <a:rPr lang="en-US" b="1" dirty="0"/>
              <a:t>current address line</a:t>
            </a:r>
            <a:r>
              <a:rPr lang="en-US" dirty="0"/>
              <a:t>, </a:t>
            </a:r>
            <a:r>
              <a:rPr lang="en-US" b="1" dirty="0" smtClean="0"/>
              <a:t>synchronic</a:t>
            </a:r>
            <a:r>
              <a:rPr lang="en-US" dirty="0" smtClean="0"/>
              <a:t>.</a:t>
            </a:r>
            <a:r>
              <a:rPr lang="he-IL" dirty="0" smtClean="0"/>
              <a:t>לא צריך</a:t>
            </a:r>
            <a:endParaRPr lang="en-US" dirty="0"/>
          </a:p>
          <a:p>
            <a:pPr marL="342900" indent="-342900" algn="l" rtl="0">
              <a:buAutoNum type="arabicPeriod"/>
            </a:pPr>
            <a:endParaRPr lang="en-US" dirty="0"/>
          </a:p>
          <a:p>
            <a:pPr marL="342900" indent="-342900" algn="l" rtl="0">
              <a:buAutoNum type="arabicPeriod"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342900" indent="-342900" algn="l" rtl="0">
              <a:buAutoNum type="arabicPeriod"/>
            </a:pPr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5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78450"/>
            <a:ext cx="8534400" cy="54407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Data Memory</a:t>
            </a:r>
            <a:endParaRPr lang="he-IL" dirty="0">
              <a:solidFill>
                <a:srgbClr val="FFFF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148223" y="2787315"/>
            <a:ext cx="864096" cy="216024"/>
          </a:xfrm>
          <a:prstGeom prst="righ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2987824" y="2492895"/>
            <a:ext cx="3096344" cy="246824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71353" y="3992893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40900" y="4437112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45048" y="472514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2138017" y="3356992"/>
            <a:ext cx="864096" cy="216024"/>
          </a:xfrm>
          <a:prstGeom prst="righ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ight Arrow 12"/>
          <p:cNvSpPr/>
          <p:nvPr/>
        </p:nvSpPr>
        <p:spPr>
          <a:xfrm>
            <a:off x="6075325" y="3484785"/>
            <a:ext cx="864096" cy="216024"/>
          </a:xfrm>
          <a:prstGeom prst="righ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3275074" y="3351753"/>
            <a:ext cx="2521844" cy="13234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  <a:cs typeface="Calibri" pitchFamily="34" charset="0"/>
              </a:rPr>
              <a:t>32 X 32bits</a:t>
            </a:r>
          </a:p>
          <a:p>
            <a:pPr algn="ctr"/>
            <a:r>
              <a:rPr lang="en-US" sz="4000" b="1" dirty="0">
                <a:latin typeface="Calibri" pitchFamily="34" charset="0"/>
                <a:cs typeface="Calibri" pitchFamily="34" charset="0"/>
              </a:rPr>
              <a:t>SRAM</a:t>
            </a:r>
            <a:endParaRPr lang="he-IL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4047" y="3408131"/>
            <a:ext cx="6559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err="1"/>
              <a:t>dout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1475656" y="2767687"/>
            <a:ext cx="5212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din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1334592" y="3356992"/>
            <a:ext cx="6623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err="1"/>
              <a:t>addr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371462" y="3934941"/>
            <a:ext cx="20249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he-IL" dirty="0" smtClean="0"/>
              <a:t>1 כתיבה 0 קריאה</a:t>
            </a:r>
            <a:r>
              <a:rPr lang="en-US" dirty="0" err="1" smtClean="0"/>
              <a:t>wr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272877" y="4335313"/>
            <a:ext cx="22220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he-IL" dirty="0" smtClean="0"/>
              <a:t>אם 0 לא ניתן לכתוב</a:t>
            </a:r>
            <a:r>
              <a:rPr lang="en-US" dirty="0" err="1" smtClean="0"/>
              <a:t>en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1462110" y="4588753"/>
            <a:ext cx="4780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err="1"/>
              <a:t>clk</a:t>
            </a:r>
            <a:endParaRPr lang="he-IL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363357" y="3366976"/>
            <a:ext cx="144016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439188" y="3284984"/>
            <a:ext cx="144016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436255" y="2776979"/>
            <a:ext cx="144016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67744" y="2464397"/>
            <a:ext cx="4187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latin typeface="Calibri" panose="020F0502020204030204" pitchFamily="34" charset="0"/>
              </a:rPr>
              <a:t>32</a:t>
            </a:r>
            <a:endParaRPr lang="he-IL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2105" y="3115453"/>
            <a:ext cx="1508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latin typeface="Calibri" panose="020F0502020204030204" pitchFamily="34" charset="0"/>
              </a:rPr>
              <a:t>5</a:t>
            </a:r>
            <a:endParaRPr lang="he-IL" dirty="0"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6013" y="2962728"/>
            <a:ext cx="4187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latin typeface="Calibri" panose="020F0502020204030204" pitchFamily="34" charset="0"/>
              </a:rPr>
              <a:t>32</a:t>
            </a:r>
            <a:endParaRPr lang="he-IL" dirty="0">
              <a:latin typeface="Calibri" panose="020F050202020403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427984" y="4958085"/>
            <a:ext cx="0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11418" y="5499434"/>
            <a:ext cx="151515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he-IL" dirty="0" smtClean="0"/>
              <a:t>מאפס </a:t>
            </a:r>
            <a:r>
              <a:rPr lang="he-IL" dirty="0" err="1" smtClean="0"/>
              <a:t>הכל</a:t>
            </a:r>
            <a:r>
              <a:rPr lang="en-US" dirty="0" err="1" smtClean="0"/>
              <a:t>nrst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1458085"/>
      </p:ext>
    </p:extLst>
  </p:cSld>
  <p:clrMapOvr>
    <a:masterClrMapping/>
  </p:clrMapOvr>
</p:sld>
</file>

<file path=ppt/theme/theme1.xml><?xml version="1.0" encoding="utf-8"?>
<a:theme xmlns:a="http://schemas.openxmlformats.org/drawingml/2006/main" name="דיבידנד">
  <a:themeElements>
    <a:clrScheme name="דיבידנ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דיבידנד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דיבידנ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Override1.xml><?xml version="1.0" encoding="utf-8"?>
<a:themeOverride xmlns:a="http://schemas.openxmlformats.org/drawingml/2006/main">
  <a:clrScheme name="דיבידנד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4D1434"/>
    </a:accent1>
    <a:accent2>
      <a:srgbClr val="903163"/>
    </a:accent2>
    <a:accent3>
      <a:srgbClr val="B2324B"/>
    </a:accent3>
    <a:accent4>
      <a:srgbClr val="969FA7"/>
    </a:accent4>
    <a:accent5>
      <a:srgbClr val="66B1CE"/>
    </a:accent5>
    <a:accent6>
      <a:srgbClr val="40619D"/>
    </a:accent6>
    <a:hlink>
      <a:srgbClr val="828282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5505</TotalTime>
  <Words>165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דיבידנד</vt:lpstr>
      <vt:lpstr>Exercise 4 – Data Memory</vt:lpstr>
      <vt:lpstr>PowerPoint Presentation</vt:lpstr>
      <vt:lpstr>Nrst</vt:lpstr>
      <vt:lpstr>Data Memory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 – Half &amp; Full Adders</dc:title>
  <dc:creator>Moshe Doron</dc:creator>
  <cp:lastModifiedBy>eng</cp:lastModifiedBy>
  <cp:revision>101</cp:revision>
  <dcterms:created xsi:type="dcterms:W3CDTF">2013-03-07T07:09:03Z</dcterms:created>
  <dcterms:modified xsi:type="dcterms:W3CDTF">2016-03-30T10:09:27Z</dcterms:modified>
</cp:coreProperties>
</file>