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73" r:id="rId2"/>
    <p:sldId id="278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4/6/2016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848" y="1412776"/>
            <a:ext cx="8503920" cy="4896544"/>
          </a:xfrm>
        </p:spPr>
        <p:txBody>
          <a:bodyPr anchor="t"/>
          <a:lstStyle/>
          <a:p>
            <a:pPr algn="l" rtl="0"/>
            <a:r>
              <a:rPr lang="en-US" dirty="0"/>
              <a:t>Design a limited functionality MIPS ALU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he-IL" dirty="0" smtClean="0"/>
              <a:t>להוסיף מוצא </a:t>
            </a:r>
            <a:r>
              <a:rPr lang="en-US" dirty="0" err="1" smtClean="0"/>
              <a:t>br</a:t>
            </a:r>
            <a:r>
              <a:rPr lang="en-US" dirty="0" err="1" smtClean="0"/>
              <a:t>_taken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לתת שמות פרמטריים לפקודות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767158" y="2217390"/>
            <a:ext cx="5725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in1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3292241"/>
            <a:ext cx="89717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result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1943" y="4479503"/>
            <a:ext cx="50847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op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004048" y="3408761"/>
            <a:ext cx="72008" cy="31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3573016"/>
            <a:ext cx="495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32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008462" y="5338111"/>
            <a:ext cx="279626" cy="2511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4392" y="516996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8358" y="2535287"/>
            <a:ext cx="68300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ALU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422" y="5733256"/>
            <a:ext cx="100681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ALUop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660899" y="3373541"/>
            <a:ext cx="1304236" cy="38036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674809" y="2299024"/>
            <a:ext cx="72008" cy="31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2801" y="2463279"/>
            <a:ext cx="495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32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350513" y="2308626"/>
            <a:ext cx="1304236" cy="38036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09086" y="3144406"/>
            <a:ext cx="113354" cy="257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21115" y="3443761"/>
            <a:ext cx="495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32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343762" y="4360841"/>
            <a:ext cx="1304236" cy="38036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ight Arrow 43"/>
          <p:cNvSpPr/>
          <p:nvPr/>
        </p:nvSpPr>
        <p:spPr>
          <a:xfrm rot="16200000">
            <a:off x="3760502" y="5248611"/>
            <a:ext cx="775749" cy="304881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1706796" y="3058890"/>
            <a:ext cx="5725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in2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548680"/>
            <a:ext cx="8534400" cy="54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Exercise 5 </a:t>
            </a:r>
            <a:r>
              <a:rPr lang="en-US" dirty="0"/>
              <a:t>– MIPS ALU</a:t>
            </a:r>
            <a:endParaRPr lang="he-IL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39982" y="1908793"/>
            <a:ext cx="1008112" cy="3350923"/>
            <a:chOff x="3648328" y="1887215"/>
            <a:chExt cx="1008112" cy="335092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648328" y="1887215"/>
              <a:ext cx="1008112" cy="472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48328" y="4774732"/>
              <a:ext cx="1008112" cy="463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56440" y="2359913"/>
              <a:ext cx="0" cy="24076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662556" y="1902643"/>
              <a:ext cx="0" cy="3335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464448" y="4318930"/>
            <a:ext cx="87530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Inst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 C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279390" y="3005184"/>
            <a:ext cx="1304236" cy="38036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/>
          <p:cNvSpPr txBox="1"/>
          <p:nvPr/>
        </p:nvSpPr>
        <p:spPr>
          <a:xfrm>
            <a:off x="2586716" y="4668084"/>
            <a:ext cx="495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32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652943" y="4421258"/>
            <a:ext cx="113354" cy="257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2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l" rtl="0">
              <a:spcBef>
                <a:spcPts val="600"/>
              </a:spcBef>
            </a:pPr>
            <a:r>
              <a:rPr lang="en-US" dirty="0"/>
              <a:t>Design a limited functionality MIPS ALU module.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Design is pure combinational, no clock, no reset. 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Implement the following Instructions: </a:t>
            </a:r>
            <a:br>
              <a:rPr lang="en-US" dirty="0"/>
            </a:br>
            <a:r>
              <a:rPr lang="en-US" dirty="0"/>
              <a:t>Arithmetic: Add immediate, Subtract. 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Data Transfer: Load Word, Store Word.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Logical: And, And immediate, </a:t>
            </a:r>
            <a:r>
              <a:rPr lang="en-US" dirty="0" err="1"/>
              <a:t>Xor</a:t>
            </a:r>
            <a:r>
              <a:rPr lang="en-US" dirty="0"/>
              <a:t>, Set on less than, Set on less than immediate.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Add </a:t>
            </a:r>
            <a:r>
              <a:rPr lang="en-US" dirty="0" err="1"/>
              <a:t>Nop</a:t>
            </a:r>
            <a:r>
              <a:rPr lang="en-US" dirty="0"/>
              <a:t> instruction for No Operation state.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Conditional branch: branch if equal, branch in not equal.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parameter</a:t>
            </a:r>
            <a:r>
              <a:rPr lang="en-US" dirty="0"/>
              <a:t>s with instruction names.</a:t>
            </a:r>
          </a:p>
          <a:p>
            <a:pPr algn="l" rtl="0">
              <a:spcBef>
                <a:spcPts val="600"/>
              </a:spcBef>
            </a:pPr>
            <a:r>
              <a:rPr lang="en-US" dirty="0"/>
              <a:t>Write a Test Bench and verify correct operation.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Exercise 5 </a:t>
            </a:r>
            <a:r>
              <a:rPr lang="en-US" dirty="0"/>
              <a:t>– MIPS ALU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71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2" y="548680"/>
            <a:ext cx="8534400" cy="544075"/>
          </a:xfrm>
        </p:spPr>
        <p:txBody>
          <a:bodyPr/>
          <a:lstStyle/>
          <a:p>
            <a:r>
              <a:rPr lang="en-US" dirty="0"/>
              <a:t>MIPS Instruction Set Architecture (ISA)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912" y="3645023"/>
            <a:ext cx="5025760" cy="2592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6" y="1348780"/>
            <a:ext cx="8605116" cy="29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583" y="4293096"/>
            <a:ext cx="8393067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I type instructions have opcode, address of 1 operand, address of </a:t>
            </a:r>
          </a:p>
          <a:p>
            <a:pPr algn="l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destination result and a 16bits Constant (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imm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). </a:t>
            </a:r>
          </a:p>
          <a:p>
            <a:pPr algn="l" rtl="0"/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Imm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 should be sign extended to 32bits signed number for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algn="l" rtl="0"/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Imm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 should be zero extended to 32bits signed number for </a:t>
            </a:r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ori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.</a:t>
            </a:r>
            <a:br>
              <a:rPr lang="en-US" sz="2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alibri" pitchFamily="34" charset="0"/>
              </a:rPr>
              <a:t>Sh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 – 5bits shift amount for shift operations</a:t>
            </a:r>
          </a:p>
          <a:p>
            <a:pPr algn="l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1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34400" cy="544075"/>
          </a:xfrm>
        </p:spPr>
        <p:txBody>
          <a:bodyPr/>
          <a:lstStyle/>
          <a:p>
            <a:r>
              <a:rPr lang="en-US" dirty="0"/>
              <a:t>MIPS Instructions Set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628800"/>
            <a:ext cx="7246183" cy="42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34400" cy="544075"/>
          </a:xfrm>
        </p:spPr>
        <p:txBody>
          <a:bodyPr/>
          <a:lstStyle/>
          <a:p>
            <a:r>
              <a:rPr lang="en-US" dirty="0"/>
              <a:t>MIPS / ALU Instructions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5600879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800" i="1" dirty="0"/>
              <a:t>Instructions: </a:t>
            </a:r>
            <a:r>
              <a:rPr lang="en-US" sz="2800" dirty="0">
                <a:solidFill>
                  <a:srgbClr val="00602B"/>
                </a:solidFill>
              </a:rPr>
              <a:t>// 32bits in3 == sign extended 16bits </a:t>
            </a:r>
            <a:r>
              <a:rPr lang="en-US" sz="2800" dirty="0" err="1">
                <a:solidFill>
                  <a:srgbClr val="00602B"/>
                </a:solidFill>
              </a:rPr>
              <a:t>imm</a:t>
            </a:r>
            <a:r>
              <a:rPr lang="en-US" sz="2800" dirty="0">
                <a:solidFill>
                  <a:srgbClr val="00602B"/>
                </a:solidFill>
              </a:rPr>
              <a:t> (C)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u="sng" dirty="0"/>
              <a:t>Signed Operations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1. </a:t>
            </a:r>
            <a:r>
              <a:rPr lang="en-US" sz="2800" dirty="0" err="1"/>
              <a:t>Addi</a:t>
            </a:r>
            <a:r>
              <a:rPr lang="en-US" sz="2800" dirty="0"/>
              <a:t> (arithmetic) : result 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sz="2800" dirty="0"/>
              <a:t> in1</a:t>
            </a:r>
            <a:r>
              <a:rPr lang="en-US" sz="2800" dirty="0">
                <a:solidFill>
                  <a:srgbClr val="0000FF"/>
                </a:solidFill>
              </a:rPr>
              <a:t> + </a:t>
            </a:r>
            <a:r>
              <a:rPr lang="en-US" sz="2800" dirty="0"/>
              <a:t>in3 (C)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2. Sub (arithmetic) : result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/>
              <a:t>in1</a:t>
            </a:r>
            <a:r>
              <a:rPr lang="en-US" sz="2800" dirty="0">
                <a:solidFill>
                  <a:srgbClr val="0000FF"/>
                </a:solidFill>
              </a:rPr>
              <a:t> - </a:t>
            </a:r>
            <a:r>
              <a:rPr lang="en-US" sz="2800" dirty="0"/>
              <a:t>in2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</a:p>
          <a:p>
            <a:pPr marL="0" indent="0" algn="l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800" dirty="0"/>
              <a:t>3. </a:t>
            </a:r>
            <a:r>
              <a:rPr lang="en-US" sz="2800" dirty="0" err="1"/>
              <a:t>beq</a:t>
            </a:r>
            <a:r>
              <a:rPr lang="en-US" sz="2800" dirty="0"/>
              <a:t> (cond. branch): result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/>
              <a:t>in3 (</a:t>
            </a:r>
            <a:r>
              <a:rPr lang="en-US" sz="2800" dirty="0" err="1"/>
              <a:t>br_adress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sz="2800" dirty="0"/>
              <a:t>C), </a:t>
            </a:r>
            <a:r>
              <a:rPr lang="en-US" sz="2800" dirty="0" err="1"/>
              <a:t>br_taken</a:t>
            </a:r>
            <a:endParaRPr lang="en-US" sz="2800" dirty="0"/>
          </a:p>
          <a:p>
            <a:pPr marL="0" indent="0" algn="l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800" dirty="0"/>
              <a:t>4. </a:t>
            </a:r>
            <a:r>
              <a:rPr lang="en-US" sz="2800" dirty="0" err="1"/>
              <a:t>bne</a:t>
            </a:r>
            <a:r>
              <a:rPr lang="en-US" sz="2800" dirty="0"/>
              <a:t> (cond. branch): result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/>
              <a:t>in3 (</a:t>
            </a:r>
            <a:r>
              <a:rPr lang="en-US" sz="2800" dirty="0" err="1"/>
              <a:t>br_adress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sz="2800" dirty="0"/>
              <a:t>C), </a:t>
            </a:r>
            <a:r>
              <a:rPr lang="en-US" sz="2800" dirty="0" err="1"/>
              <a:t>br_taken</a:t>
            </a:r>
            <a:r>
              <a:rPr lang="en-US" sz="2800" dirty="0">
                <a:solidFill>
                  <a:srgbClr val="00602B"/>
                </a:solidFill>
              </a:rPr>
              <a:t/>
            </a:r>
            <a:br>
              <a:rPr lang="en-US" sz="2800" dirty="0">
                <a:solidFill>
                  <a:srgbClr val="00602B"/>
                </a:solidFill>
              </a:rPr>
            </a:br>
            <a:r>
              <a:rPr lang="en-US" sz="2800" u="sng" dirty="0"/>
              <a:t>Unsigned Operations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5. </a:t>
            </a:r>
            <a:r>
              <a:rPr lang="en-US" sz="2800" dirty="0" err="1"/>
              <a:t>Lw</a:t>
            </a:r>
            <a:r>
              <a:rPr lang="en-US" sz="2800" dirty="0"/>
              <a:t> (data </a:t>
            </a:r>
            <a:r>
              <a:rPr lang="en-US" sz="2800" dirty="0" err="1"/>
              <a:t>xfer</a:t>
            </a:r>
            <a:r>
              <a:rPr lang="en-US" sz="2800" dirty="0"/>
              <a:t>) : result = in1 </a:t>
            </a:r>
            <a:r>
              <a:rPr lang="en-US" sz="2800" dirty="0">
                <a:solidFill>
                  <a:srgbClr val="0000FF"/>
                </a:solidFill>
              </a:rPr>
              <a:t>+</a:t>
            </a:r>
            <a:r>
              <a:rPr lang="en-US" sz="2800" dirty="0"/>
              <a:t> in3 </a:t>
            </a:r>
            <a:r>
              <a:rPr lang="en-US" sz="2800" dirty="0">
                <a:solidFill>
                  <a:srgbClr val="0000FF"/>
                </a:solidFill>
              </a:rPr>
              <a:t>; </a:t>
            </a:r>
            <a:r>
              <a:rPr lang="en-US" sz="2800" dirty="0"/>
              <a:t>(Mem </a:t>
            </a:r>
            <a:r>
              <a:rPr lang="en-US" sz="2800" dirty="0" err="1"/>
              <a:t>addr</a:t>
            </a:r>
            <a:r>
              <a:rPr lang="en-US" sz="2800" dirty="0"/>
              <a:t> for read)</a:t>
            </a:r>
            <a:br>
              <a:rPr lang="en-US" sz="2800" dirty="0"/>
            </a:br>
            <a:r>
              <a:rPr lang="en-US" sz="2800" dirty="0"/>
              <a:t>6. </a:t>
            </a:r>
            <a:r>
              <a:rPr lang="en-US" sz="2800" dirty="0" err="1"/>
              <a:t>Sw</a:t>
            </a:r>
            <a:r>
              <a:rPr lang="en-US" sz="2800" dirty="0"/>
              <a:t> (data </a:t>
            </a:r>
            <a:r>
              <a:rPr lang="en-US" sz="2800" dirty="0" err="1"/>
              <a:t>xfer</a:t>
            </a:r>
            <a:r>
              <a:rPr lang="en-US" sz="2800" dirty="0"/>
              <a:t>) : result = in1 </a:t>
            </a:r>
            <a:r>
              <a:rPr lang="en-US" sz="2800" dirty="0">
                <a:solidFill>
                  <a:srgbClr val="0000FF"/>
                </a:solidFill>
              </a:rPr>
              <a:t>+</a:t>
            </a:r>
            <a:r>
              <a:rPr lang="en-US" sz="2800" dirty="0"/>
              <a:t> in3 </a:t>
            </a:r>
            <a:r>
              <a:rPr lang="en-US" sz="2800" dirty="0">
                <a:solidFill>
                  <a:srgbClr val="0000FF"/>
                </a:solidFill>
              </a:rPr>
              <a:t>; </a:t>
            </a:r>
            <a:r>
              <a:rPr lang="en-US" sz="2800" dirty="0"/>
              <a:t>(Mem </a:t>
            </a:r>
            <a:r>
              <a:rPr lang="en-US" sz="2800" dirty="0" err="1"/>
              <a:t>addr</a:t>
            </a:r>
            <a:r>
              <a:rPr lang="en-US" sz="2800" dirty="0"/>
              <a:t> for write)</a:t>
            </a:r>
            <a:r>
              <a:rPr lang="en-US" sz="2800" dirty="0">
                <a:solidFill>
                  <a:srgbClr val="00602B"/>
                </a:solidFill>
              </a:rPr>
              <a:t/>
            </a:r>
            <a:br>
              <a:rPr lang="en-US" sz="2800" dirty="0">
                <a:solidFill>
                  <a:srgbClr val="00602B"/>
                </a:solidFill>
              </a:rPr>
            </a:br>
            <a:r>
              <a:rPr lang="en-US" sz="2800" dirty="0"/>
              <a:t>7. And (logical): result = in1 </a:t>
            </a:r>
            <a:r>
              <a:rPr lang="en-US" sz="2800" dirty="0">
                <a:solidFill>
                  <a:srgbClr val="0000FF"/>
                </a:solidFill>
              </a:rPr>
              <a:t>&amp;</a:t>
            </a:r>
            <a:r>
              <a:rPr lang="en-US" sz="2800" dirty="0"/>
              <a:t> in2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8. Andi (logical) : result = in1 </a:t>
            </a:r>
            <a:r>
              <a:rPr lang="en-US" sz="2800" dirty="0">
                <a:solidFill>
                  <a:srgbClr val="0000FF"/>
                </a:solidFill>
              </a:rPr>
              <a:t>&amp;</a:t>
            </a:r>
            <a:r>
              <a:rPr lang="en-US" sz="2800" dirty="0"/>
              <a:t> in3 (C)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9. </a:t>
            </a:r>
            <a:r>
              <a:rPr lang="en-US" sz="2800" dirty="0" err="1"/>
              <a:t>Xor</a:t>
            </a:r>
            <a:r>
              <a:rPr lang="en-US" sz="2800" dirty="0"/>
              <a:t> (logical): result = in1 </a:t>
            </a:r>
            <a:r>
              <a:rPr lang="en-US" sz="2800" dirty="0">
                <a:solidFill>
                  <a:srgbClr val="0000FF"/>
                </a:solidFill>
              </a:rPr>
              <a:t>^</a:t>
            </a:r>
            <a:r>
              <a:rPr lang="en-US" sz="2800" dirty="0"/>
              <a:t> in2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> </a:t>
            </a:r>
          </a:p>
          <a:p>
            <a:pPr marL="0" indent="0" algn="l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800" dirty="0"/>
              <a:t>10. </a:t>
            </a:r>
            <a:r>
              <a:rPr lang="en-US" sz="2800" dirty="0" err="1"/>
              <a:t>slt</a:t>
            </a:r>
            <a:r>
              <a:rPr lang="en-US" sz="2800" dirty="0"/>
              <a:t> (logical): result = (in1 </a:t>
            </a:r>
            <a:r>
              <a:rPr lang="en-US" sz="2800" dirty="0">
                <a:solidFill>
                  <a:srgbClr val="0000FF"/>
                </a:solidFill>
              </a:rPr>
              <a:t>&lt;</a:t>
            </a:r>
            <a:r>
              <a:rPr lang="en-US" sz="2800" dirty="0"/>
              <a:t> in2)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> </a:t>
            </a:r>
          </a:p>
          <a:p>
            <a:pPr marL="0" indent="0" algn="l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800" dirty="0"/>
              <a:t>11. </a:t>
            </a:r>
            <a:r>
              <a:rPr lang="en-US" sz="2800" dirty="0" err="1"/>
              <a:t>slti</a:t>
            </a:r>
            <a:r>
              <a:rPr lang="en-US" sz="2800" dirty="0"/>
              <a:t> (logical): result = (in1 </a:t>
            </a:r>
            <a:r>
              <a:rPr lang="en-US" sz="2800" dirty="0">
                <a:solidFill>
                  <a:srgbClr val="0000FF"/>
                </a:solidFill>
              </a:rPr>
              <a:t>&lt;</a:t>
            </a:r>
            <a:r>
              <a:rPr lang="en-US" sz="2800" dirty="0"/>
              <a:t> in3) 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/>
              <a:t> </a:t>
            </a:r>
          </a:p>
          <a:p>
            <a:pPr mar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602B"/>
                </a:solidFill>
              </a:rPr>
              <a:t/>
            </a:r>
            <a:br>
              <a:rPr lang="en-US" sz="2800" dirty="0">
                <a:solidFill>
                  <a:srgbClr val="00602B"/>
                </a:solidFill>
              </a:rPr>
            </a:br>
            <a:endParaRPr lang="en-US" sz="2800" dirty="0"/>
          </a:p>
          <a:p>
            <a:pPr marL="0" indent="0">
              <a:spcBef>
                <a:spcPts val="1800"/>
              </a:spcBef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6653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620688"/>
            <a:ext cx="8534400" cy="544075"/>
          </a:xfrm>
        </p:spPr>
        <p:txBody>
          <a:bodyPr/>
          <a:lstStyle/>
          <a:p>
            <a:r>
              <a:rPr lang="en-US" dirty="0"/>
              <a:t>MIPS ALU Design Guidelines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341" y="1268760"/>
            <a:ext cx="8712968" cy="5384855"/>
          </a:xfrm>
        </p:spPr>
        <p:txBody>
          <a:bodyPr/>
          <a:lstStyle/>
          <a:p>
            <a:pPr algn="l" rtl="0">
              <a:spcBef>
                <a:spcPts val="0"/>
              </a:spcBef>
            </a:pPr>
            <a:r>
              <a:rPr lang="en-US" dirty="0"/>
              <a:t>Declare inputs in1, in2 and as</a:t>
            </a:r>
            <a:r>
              <a:rPr lang="en-US" dirty="0">
                <a:solidFill>
                  <a:srgbClr val="0000FF"/>
                </a:solidFill>
              </a:rPr>
              <a:t> signed</a:t>
            </a:r>
            <a:r>
              <a:rPr lang="en-US" dirty="0"/>
              <a:t>.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Assign logical values to the 11 ALU operations (</a:t>
            </a:r>
            <a:r>
              <a:rPr lang="en-US" dirty="0" err="1"/>
              <a:t>ALUop</a:t>
            </a:r>
            <a:r>
              <a:rPr lang="en-US" dirty="0"/>
              <a:t>) and a NOP operation. Use </a:t>
            </a:r>
            <a:r>
              <a:rPr lang="en-US" dirty="0">
                <a:solidFill>
                  <a:srgbClr val="0000FF"/>
                </a:solidFill>
              </a:rPr>
              <a:t>parameter</a:t>
            </a:r>
            <a:r>
              <a:rPr lang="en-US" dirty="0"/>
              <a:t>s with instruction names. 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Design ALU as combinational circuit. No clock, no reset.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Use the conditional assignment operator to select the right ALU operation. Assign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op</a:t>
            </a:r>
            <a:r>
              <a:rPr lang="en-US" dirty="0">
                <a:solidFill>
                  <a:srgbClr val="0000FF"/>
                </a:solidFill>
              </a:rPr>
              <a:t>)?</a:t>
            </a:r>
            <a:r>
              <a:rPr lang="en-US" dirty="0"/>
              <a:t> … :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op</a:t>
            </a:r>
            <a:r>
              <a:rPr lang="en-US" dirty="0">
                <a:solidFill>
                  <a:srgbClr val="0000FF"/>
                </a:solidFill>
              </a:rPr>
              <a:t>)?</a:t>
            </a:r>
            <a:r>
              <a:rPr lang="en-US" dirty="0"/>
              <a:t> … :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dirty="0"/>
              <a:t>op</a:t>
            </a:r>
            <a:r>
              <a:rPr lang="en-US" dirty="0">
                <a:solidFill>
                  <a:srgbClr val="0000FF"/>
                </a:solidFill>
              </a:rPr>
              <a:t>)?</a:t>
            </a:r>
            <a:r>
              <a:rPr lang="en-US" dirty="0"/>
              <a:t> … : </a:t>
            </a:r>
            <a:r>
              <a:rPr lang="en-US" dirty="0">
                <a:solidFill>
                  <a:schemeClr val="accent1"/>
                </a:solidFill>
              </a:rPr>
              <a:t>32’h0</a:t>
            </a:r>
            <a:r>
              <a:rPr lang="en-US" dirty="0"/>
              <a:t> ;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Make sure that the Logical operations will be performed as unsigned arithmetic. Use the </a:t>
            </a:r>
            <a:r>
              <a:rPr lang="en-US" dirty="0">
                <a:solidFill>
                  <a:srgbClr val="0000FF"/>
                </a:solidFill>
              </a:rPr>
              <a:t>$unsigned </a:t>
            </a:r>
            <a:r>
              <a:rPr lang="en-US" dirty="0"/>
              <a:t>function.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In the Test Bench, zero extend the 16bits Constant (immediate) value to 32bits for unsigned operations and sign extend to 32bits for signed operations.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Write a Test Bench and verify correct operation of the ALU, using the zero or signed extended C values.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1859164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272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דיבידנד</vt:lpstr>
      <vt:lpstr>PowerPoint Presentation</vt:lpstr>
      <vt:lpstr>Exercise 5 – MIPS ALU</vt:lpstr>
      <vt:lpstr>MIPS Instruction Set Architecture (ISA)</vt:lpstr>
      <vt:lpstr>MIPS Instructions Set</vt:lpstr>
      <vt:lpstr>MIPS / ALU Instructions</vt:lpstr>
      <vt:lpstr>MIPS ALU Design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eng</cp:lastModifiedBy>
  <cp:revision>98</cp:revision>
  <dcterms:created xsi:type="dcterms:W3CDTF">2013-03-07T07:09:03Z</dcterms:created>
  <dcterms:modified xsi:type="dcterms:W3CDTF">2016-04-06T10:14:15Z</dcterms:modified>
</cp:coreProperties>
</file>