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85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2008"/>
            <a:ext cx="8482004" cy="871493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49756"/>
            <a:ext cx="8272212" cy="783744"/>
          </a:xfrm>
        </p:spPr>
        <p:txBody>
          <a:bodyPr/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57351"/>
            <a:ext cx="8272211" cy="42014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6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4/30/2016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7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419100"/>
            <a:ext cx="8272212" cy="93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28751"/>
            <a:ext cx="8272212" cy="443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96DFF08F-DC6B-4601-B491-B0F83F6DD2DA}" type="datetimeFigureOut">
              <a:rPr lang="en-US" smtClean="0">
                <a:solidFill>
                  <a:srgbClr val="903163"/>
                </a:solidFill>
              </a:rPr>
              <a:pPr defTabSz="457200" rtl="0"/>
              <a:t>4/30/2016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 rtl="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 rtl="0"/>
            <a:fld id="{4FAB73BC-B049-4115-A692-8D63A059BFB8}" type="slidenum">
              <a:rPr lang="en-US" smtClean="0">
                <a:solidFill>
                  <a:srgbClr val="903163"/>
                </a:solidFill>
              </a:rPr>
              <a:pPr defTabSz="457200" rtl="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900" y="152401"/>
            <a:ext cx="2777490" cy="9499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148843"/>
            <a:ext cx="2777490" cy="9855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152400"/>
            <a:ext cx="2777490" cy="9144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048" y="434889"/>
            <a:ext cx="925799" cy="95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3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534400" cy="544075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Exercise 7 </a:t>
            </a:r>
            <a:r>
              <a:rPr lang="en-US" dirty="0"/>
              <a:t>– </a:t>
            </a:r>
            <a:r>
              <a:rPr lang="en-US" dirty="0" err="1"/>
              <a:t>fsm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3834" y="1520667"/>
            <a:ext cx="8713788" cy="5311775"/>
          </a:xfrm>
        </p:spPr>
        <p:txBody>
          <a:bodyPr>
            <a:normAutofit fontScale="92500" lnSpcReduction="20000"/>
          </a:bodyPr>
          <a:lstStyle/>
          <a:p>
            <a:pPr algn="l" rtl="0">
              <a:spcBef>
                <a:spcPts val="0"/>
              </a:spcBef>
            </a:pPr>
            <a:r>
              <a:rPr lang="en-US" sz="2800" dirty="0"/>
              <a:t>Design a car-lights controller, when the options are: no lights (</a:t>
            </a:r>
            <a:r>
              <a:rPr lang="en-US" sz="2800" dirty="0">
                <a:solidFill>
                  <a:schemeClr val="accent1"/>
                </a:solidFill>
              </a:rPr>
              <a:t>000</a:t>
            </a:r>
            <a:r>
              <a:rPr lang="en-US" sz="2800" dirty="0"/>
              <a:t>), turn right (</a:t>
            </a:r>
            <a:r>
              <a:rPr lang="en-US" sz="2800" dirty="0">
                <a:solidFill>
                  <a:schemeClr val="accent1"/>
                </a:solidFill>
              </a:rPr>
              <a:t>001</a:t>
            </a:r>
            <a:r>
              <a:rPr lang="en-US" sz="2800" dirty="0"/>
              <a:t>), turn left (</a:t>
            </a:r>
            <a:r>
              <a:rPr lang="en-US" sz="2800" dirty="0">
                <a:solidFill>
                  <a:schemeClr val="accent1"/>
                </a:solidFill>
              </a:rPr>
              <a:t>010</a:t>
            </a:r>
            <a:r>
              <a:rPr lang="en-US" sz="2800" dirty="0"/>
              <a:t>), hazard (</a:t>
            </a:r>
            <a:r>
              <a:rPr lang="en-US" sz="2800" dirty="0">
                <a:solidFill>
                  <a:schemeClr val="accent1"/>
                </a:solidFill>
              </a:rPr>
              <a:t>011</a:t>
            </a:r>
            <a:r>
              <a:rPr lang="en-US" sz="2800" dirty="0"/>
              <a:t>) and brake (</a:t>
            </a:r>
            <a:r>
              <a:rPr lang="en-US" sz="2800" dirty="0">
                <a:solidFill>
                  <a:schemeClr val="accent1"/>
                </a:solidFill>
              </a:rPr>
              <a:t>100</a:t>
            </a:r>
            <a:r>
              <a:rPr lang="en-US" sz="2800" dirty="0"/>
              <a:t>). 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There are 6 lights in the car, 3 for each side.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When car turns right, the lights change as follows: 100 110 111, and when car turns left the lights change on the opposite way: 001 011 111 .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When pressed hazard, all the lights blink together.</a:t>
            </a:r>
          </a:p>
          <a:p>
            <a:pPr algn="l" rtl="0">
              <a:spcBef>
                <a:spcPts val="0"/>
              </a:spcBef>
            </a:pPr>
            <a:r>
              <a:rPr lang="en-US" sz="2800" dirty="0"/>
              <a:t>When car brakes, all the lights are on constantly.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br>
              <a:rPr lang="en-US" sz="2800" dirty="0"/>
            </a:b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0458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72212" cy="783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>
              <a:spcBef>
                <a:spcPts val="0"/>
              </a:spcBef>
            </a:pPr>
            <a:r>
              <a:rPr lang="en-US" dirty="0"/>
              <a:t>Notes: 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/>
              <a:t>1. When car turns, the sequence of the lights cannot be interrupted till it reaches 111. 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/>
              <a:t>2. If there was no new input the last sequence starts again.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dirty="0"/>
              <a:t>3. Use clock to move between states and at the beginning you must start the car. </a:t>
            </a:r>
          </a:p>
          <a:p>
            <a:pPr marL="0" indent="0" algn="l" rtl="0">
              <a:spcBef>
                <a:spcPts val="0"/>
              </a:spcBef>
              <a:buNone/>
            </a:pPr>
            <a:endParaRPr lang="en-US" dirty="0"/>
          </a:p>
          <a:p>
            <a:pPr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Write a test bench and verify correct operation of the controller.</a:t>
            </a:r>
          </a:p>
          <a:p>
            <a:pPr marL="0" indent="0" algn="l" rtl="0">
              <a:buSzPct val="130000"/>
              <a:buNone/>
            </a:pP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5547" y="1628800"/>
            <a:ext cx="8732905" cy="4742352"/>
            <a:chOff x="0" y="0"/>
            <a:chExt cx="7395211" cy="4079020"/>
          </a:xfrm>
        </p:grpSpPr>
        <p:sp>
          <p:nvSpPr>
            <p:cNvPr id="5" name="Oval 4"/>
            <p:cNvSpPr/>
            <p:nvPr/>
          </p:nvSpPr>
          <p:spPr>
            <a:xfrm>
              <a:off x="3474720" y="2806811"/>
              <a:ext cx="424180" cy="3657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4548146" y="3713260"/>
              <a:ext cx="424180" cy="36576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0"/>
              <a:ext cx="7395211" cy="2724376"/>
              <a:chOff x="0" y="-292615"/>
              <a:chExt cx="7395211" cy="272536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-292615"/>
                <a:ext cx="7395211" cy="1659770"/>
                <a:chOff x="0" y="-292615"/>
                <a:chExt cx="7395413" cy="165977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0" y="-292615"/>
                  <a:ext cx="3986531" cy="1659770"/>
                  <a:chOff x="0" y="-292615"/>
                  <a:chExt cx="3986531" cy="165977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0" y="-292615"/>
                    <a:ext cx="3986531" cy="1265436"/>
                    <a:chOff x="0" y="-292645"/>
                    <a:chExt cx="3986682" cy="1265566"/>
                  </a:xfrm>
                </p:grpSpPr>
                <p:sp>
                  <p:nvSpPr>
                    <p:cNvPr id="58" name="Oval 57"/>
                    <p:cNvSpPr/>
                    <p:nvPr/>
                  </p:nvSpPr>
                  <p:spPr>
                    <a:xfrm>
                      <a:off x="1185062" y="607161"/>
                      <a:ext cx="424180" cy="365760"/>
                    </a:xfrm>
                    <a:prstGeom prst="ellipse">
                      <a:avLst/>
                    </a:prstGeom>
                    <a:ln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370124" y="607161"/>
                      <a:ext cx="424180" cy="365760"/>
                    </a:xfrm>
                    <a:prstGeom prst="ellipse">
                      <a:avLst/>
                    </a:prstGeom>
                    <a:ln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3408883" y="-292645"/>
                      <a:ext cx="577799" cy="1265566"/>
                      <a:chOff x="0" y="-292645"/>
                      <a:chExt cx="577799" cy="1265566"/>
                    </a:xfrm>
                  </p:grpSpPr>
                  <p:sp>
                    <p:nvSpPr>
                      <p:cNvPr id="68" name="Oval 67"/>
                      <p:cNvSpPr/>
                      <p:nvPr/>
                    </p:nvSpPr>
                    <p:spPr>
                      <a:xfrm>
                        <a:off x="73152" y="607161"/>
                        <a:ext cx="424282" cy="36576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1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he-IL"/>
                      </a:p>
                    </p:txBody>
                  </p:sp>
                  <p:cxnSp>
                    <p:nvCxnSpPr>
                      <p:cNvPr id="69" name="Straight Arrow Connector 68"/>
                      <p:cNvCxnSpPr>
                        <a:stCxn id="70" idx="2"/>
                        <a:endCxn id="68" idx="0"/>
                      </p:cNvCxnSpPr>
                      <p:nvPr/>
                    </p:nvCxnSpPr>
                    <p:spPr>
                      <a:xfrm flipH="1">
                        <a:off x="285293" y="-21982"/>
                        <a:ext cx="3607" cy="629143"/>
                      </a:xfrm>
                      <a:prstGeom prst="straightConnector1">
                        <a:avLst/>
                      </a:prstGeom>
                      <a:ln w="19050"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0" name="Text Box 10"/>
                      <p:cNvSpPr txBox="1"/>
                      <p:nvPr/>
                    </p:nvSpPr>
                    <p:spPr>
                      <a:xfrm>
                        <a:off x="0" y="-292645"/>
                        <a:ext cx="577799" cy="270663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1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rtl="0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>
                            <a:effectLst/>
                            <a:ea typeface="Calibri"/>
                            <a:cs typeface="Arial"/>
                          </a:rPr>
                          <a:t>ignite</a:t>
                        </a:r>
                      </a:p>
                    </p:txBody>
                  </p: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H="1">
                      <a:off x="2794406" y="775411"/>
                      <a:ext cx="68760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3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Text Box 13"/>
                    <p:cNvSpPr txBox="1"/>
                    <p:nvPr/>
                  </p:nvSpPr>
                  <p:spPr>
                    <a:xfrm>
                      <a:off x="2794406" y="563270"/>
                      <a:ext cx="760730" cy="2705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ea typeface="Calibri"/>
                          <a:cs typeface="Arial"/>
                        </a:rPr>
                        <a:t>left</a:t>
                      </a:r>
                      <a:endParaRPr lang="en-US" sz="1100">
                        <a:effectLst/>
                        <a:ea typeface="Calibri"/>
                        <a:cs typeface="Arial"/>
                      </a:endParaRPr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 flipH="1">
                      <a:off x="1609344" y="775411"/>
                      <a:ext cx="75946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3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Text Box 15"/>
                    <p:cNvSpPr txBox="1"/>
                    <p:nvPr/>
                  </p:nvSpPr>
                  <p:spPr>
                    <a:xfrm>
                      <a:off x="1609344" y="563270"/>
                      <a:ext cx="760730" cy="2705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ea typeface="Calibri"/>
                          <a:cs typeface="Arial"/>
                        </a:rPr>
                        <a:t>left</a:t>
                      </a:r>
                      <a:endParaRPr lang="en-US" sz="1100">
                        <a:effectLst/>
                        <a:ea typeface="Calibri"/>
                        <a:cs typeface="Arial"/>
                      </a:endParaRPr>
                    </a:p>
                  </p:txBody>
                </p: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0" y="607161"/>
                      <a:ext cx="424180" cy="365760"/>
                    </a:xfrm>
                    <a:prstGeom prst="ellipse">
                      <a:avLst/>
                    </a:prstGeom>
                    <a:ln>
                      <a:solidFill>
                        <a:schemeClr val="accent3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H="1">
                      <a:off x="424281" y="782726"/>
                      <a:ext cx="75946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3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Text Box 19"/>
                    <p:cNvSpPr txBox="1"/>
                    <p:nvPr/>
                  </p:nvSpPr>
                  <p:spPr>
                    <a:xfrm>
                      <a:off x="460857" y="570585"/>
                      <a:ext cx="760730" cy="2705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ea typeface="Calibri"/>
                          <a:cs typeface="Arial"/>
                        </a:rPr>
                        <a:t>left</a:t>
                      </a:r>
                      <a:endParaRPr lang="en-US" sz="1100">
                        <a:effectLst/>
                        <a:ea typeface="Calibri"/>
                        <a:cs typeface="Arial"/>
                      </a:endParaRPr>
                    </a:p>
                  </p:txBody>
                </p:sp>
              </p:grpSp>
              <p:sp>
                <p:nvSpPr>
                  <p:cNvPr id="54" name="Arc 53"/>
                  <p:cNvSpPr/>
                  <p:nvPr/>
                </p:nvSpPr>
                <p:spPr>
                  <a:xfrm>
                    <a:off x="256032" y="285292"/>
                    <a:ext cx="3394075" cy="782320"/>
                  </a:xfrm>
                  <a:prstGeom prst="arc">
                    <a:avLst>
                      <a:gd name="adj1" fmla="val 10932682"/>
                      <a:gd name="adj2" fmla="val 21458410"/>
                    </a:avLst>
                  </a:prstGeom>
                  <a:ln w="19050">
                    <a:solidFill>
                      <a:schemeClr val="accent3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55" name="Text Box 23"/>
                  <p:cNvSpPr txBox="1"/>
                  <p:nvPr/>
                </p:nvSpPr>
                <p:spPr>
                  <a:xfrm>
                    <a:off x="1602028" y="95097"/>
                    <a:ext cx="760095" cy="2698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ea typeface="Calibri"/>
                        <a:cs typeface="Arial"/>
                      </a:rPr>
                      <a:t>No lights</a:t>
                    </a:r>
                    <a:endParaRPr lang="en-US" sz="1100">
                      <a:effectLst/>
                      <a:ea typeface="Calibri"/>
                      <a:cs typeface="Arial"/>
                    </a:endParaRPr>
                  </a:p>
                </p:txBody>
              </p:sp>
              <p:sp>
                <p:nvSpPr>
                  <p:cNvPr id="56" name="Arc 55"/>
                  <p:cNvSpPr/>
                  <p:nvPr/>
                </p:nvSpPr>
                <p:spPr>
                  <a:xfrm flipV="1">
                    <a:off x="256032" y="534009"/>
                    <a:ext cx="2355494" cy="782320"/>
                  </a:xfrm>
                  <a:prstGeom prst="arc">
                    <a:avLst>
                      <a:gd name="adj1" fmla="val 10932682"/>
                      <a:gd name="adj2" fmla="val 21458410"/>
                    </a:avLst>
                  </a:prstGeom>
                  <a:ln w="19050">
                    <a:solidFill>
                      <a:schemeClr val="accent3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57" name="Text Box 25"/>
                  <p:cNvSpPr txBox="1"/>
                  <p:nvPr/>
                </p:nvSpPr>
                <p:spPr>
                  <a:xfrm>
                    <a:off x="1075334" y="1097280"/>
                    <a:ext cx="760095" cy="2698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ea typeface="Calibri"/>
                        <a:cs typeface="Arial"/>
                      </a:rPr>
                      <a:t>left</a:t>
                    </a:r>
                    <a:endParaRPr lang="en-US" sz="1100">
                      <a:effectLst/>
                      <a:ea typeface="Calibri"/>
                      <a:cs typeface="Arial"/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 flipH="1">
                  <a:off x="3489244" y="95097"/>
                  <a:ext cx="3906169" cy="1272058"/>
                  <a:chOff x="0" y="95097"/>
                  <a:chExt cx="3906169" cy="127205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0" y="563211"/>
                    <a:ext cx="3906169" cy="409608"/>
                    <a:chOff x="0" y="563270"/>
                    <a:chExt cx="3906317" cy="409651"/>
                  </a:xfrm>
                </p:grpSpPr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85062" y="607161"/>
                      <a:ext cx="424180" cy="365760"/>
                    </a:xfrm>
                    <a:prstGeom prst="ellips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2370124" y="607161"/>
                      <a:ext cx="424180" cy="365760"/>
                    </a:xfrm>
                    <a:prstGeom prst="ellips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3482035" y="607162"/>
                      <a:ext cx="424282" cy="36575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 flipH="1">
                      <a:off x="2794406" y="775411"/>
                      <a:ext cx="687604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Text Box 36"/>
                    <p:cNvSpPr txBox="1"/>
                    <p:nvPr/>
                  </p:nvSpPr>
                  <p:spPr>
                    <a:xfrm>
                      <a:off x="2794406" y="563270"/>
                      <a:ext cx="760730" cy="2705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ea typeface="Calibri"/>
                          <a:cs typeface="Arial"/>
                        </a:rPr>
                        <a:t>right</a:t>
                      </a:r>
                      <a:endParaRPr lang="en-US" sz="1100">
                        <a:effectLst/>
                        <a:ea typeface="Calibri"/>
                        <a:cs typeface="Arial"/>
                      </a:endParaRPr>
                    </a:p>
                  </p:txBody>
                </p: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 flipH="1">
                      <a:off x="1609344" y="775411"/>
                      <a:ext cx="75946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Text Box 38"/>
                    <p:cNvSpPr txBox="1"/>
                    <p:nvPr/>
                  </p:nvSpPr>
                  <p:spPr>
                    <a:xfrm>
                      <a:off x="1609344" y="563270"/>
                      <a:ext cx="760730" cy="2705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ea typeface="Calibri"/>
                          <a:cs typeface="Arial"/>
                        </a:rPr>
                        <a:t>right</a:t>
                      </a:r>
                      <a:endParaRPr lang="en-US" sz="1100">
                        <a:effectLst/>
                        <a:ea typeface="Calibri"/>
                        <a:cs typeface="Arial"/>
                      </a:endParaRPr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0" y="607161"/>
                      <a:ext cx="424180" cy="365760"/>
                    </a:xfrm>
                    <a:prstGeom prst="ellipse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he-IL"/>
                    </a:p>
                  </p:txBody>
                </p: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 flipH="1">
                      <a:off x="424281" y="782726"/>
                      <a:ext cx="75946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 Box 41"/>
                    <p:cNvSpPr txBox="1"/>
                    <p:nvPr/>
                  </p:nvSpPr>
                  <p:spPr>
                    <a:xfrm>
                      <a:off x="460857" y="570585"/>
                      <a:ext cx="760730" cy="27051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1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  <a:ea typeface="Calibri"/>
                          <a:cs typeface="Arial"/>
                        </a:rPr>
                        <a:t>right</a:t>
                      </a:r>
                      <a:endParaRPr lang="en-US" sz="1100">
                        <a:effectLst/>
                        <a:ea typeface="Calibri"/>
                        <a:cs typeface="Arial"/>
                      </a:endParaRPr>
                    </a:p>
                  </p:txBody>
                </p:sp>
              </p:grpSp>
              <p:sp>
                <p:nvSpPr>
                  <p:cNvPr id="39" name="Arc 38"/>
                  <p:cNvSpPr/>
                  <p:nvPr/>
                </p:nvSpPr>
                <p:spPr>
                  <a:xfrm>
                    <a:off x="256032" y="285292"/>
                    <a:ext cx="3394075" cy="782320"/>
                  </a:xfrm>
                  <a:prstGeom prst="arc">
                    <a:avLst>
                      <a:gd name="adj1" fmla="val 10932682"/>
                      <a:gd name="adj2" fmla="val 21458410"/>
                    </a:avLst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40" name="Text Box 43"/>
                  <p:cNvSpPr txBox="1"/>
                  <p:nvPr/>
                </p:nvSpPr>
                <p:spPr>
                  <a:xfrm>
                    <a:off x="1602028" y="95097"/>
                    <a:ext cx="760095" cy="2698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ea typeface="Calibri"/>
                        <a:cs typeface="Arial"/>
                      </a:rPr>
                      <a:t>No lights</a:t>
                    </a:r>
                    <a:endParaRPr lang="en-US" sz="1100">
                      <a:effectLst/>
                      <a:ea typeface="Calibri"/>
                      <a:cs typeface="Arial"/>
                    </a:endParaRPr>
                  </a:p>
                </p:txBody>
              </p:sp>
              <p:sp>
                <p:nvSpPr>
                  <p:cNvPr id="41" name="Arc 40"/>
                  <p:cNvSpPr/>
                  <p:nvPr/>
                </p:nvSpPr>
                <p:spPr>
                  <a:xfrm flipV="1">
                    <a:off x="256032" y="534009"/>
                    <a:ext cx="2355494" cy="782320"/>
                  </a:xfrm>
                  <a:prstGeom prst="arc">
                    <a:avLst>
                      <a:gd name="adj1" fmla="val 10932682"/>
                      <a:gd name="adj2" fmla="val 21458410"/>
                    </a:avLst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he-IL"/>
                  </a:p>
                </p:txBody>
              </p:sp>
              <p:sp>
                <p:nvSpPr>
                  <p:cNvPr id="42" name="Text Box 45"/>
                  <p:cNvSpPr txBox="1"/>
                  <p:nvPr/>
                </p:nvSpPr>
                <p:spPr>
                  <a:xfrm>
                    <a:off x="1075334" y="1097280"/>
                    <a:ext cx="760095" cy="2698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ea typeface="Calibri"/>
                        <a:cs typeface="Arial"/>
                      </a:rPr>
                      <a:t>right</a:t>
                    </a:r>
                    <a:endParaRPr lang="en-US" sz="1100">
                      <a:effectLst/>
                      <a:ea typeface="Calibri"/>
                      <a:cs typeface="Arial"/>
                    </a:endParaRPr>
                  </a:p>
                </p:txBody>
              </p:sp>
            </p:grpSp>
          </p:grpSp>
          <p:sp>
            <p:nvSpPr>
              <p:cNvPr id="28" name="Arc 27"/>
              <p:cNvSpPr/>
              <p:nvPr/>
            </p:nvSpPr>
            <p:spPr>
              <a:xfrm flipV="1">
                <a:off x="65836" y="365760"/>
                <a:ext cx="4615180" cy="1126490"/>
              </a:xfrm>
              <a:prstGeom prst="arc">
                <a:avLst>
                  <a:gd name="adj1" fmla="val 10822271"/>
                  <a:gd name="adj2" fmla="val 21575615"/>
                </a:avLst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9" name="Text Box 48"/>
              <p:cNvSpPr txBox="1"/>
              <p:nvPr/>
            </p:nvSpPr>
            <p:spPr>
              <a:xfrm rot="20489277">
                <a:off x="3767328" y="1082649"/>
                <a:ext cx="759460" cy="2698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>
                    <a:effectLst/>
                    <a:ea typeface="Calibri"/>
                    <a:cs typeface="Arial"/>
                  </a:rPr>
                  <a:t>right</a:t>
                </a:r>
                <a:endParaRPr lang="en-US" sz="1100">
                  <a:effectLst/>
                  <a:ea typeface="Calibri"/>
                  <a:cs typeface="Arial"/>
                </a:endParaRPr>
              </a:p>
            </p:txBody>
          </p:sp>
          <p:sp>
            <p:nvSpPr>
              <p:cNvPr id="30" name="Arc 29"/>
              <p:cNvSpPr/>
              <p:nvPr/>
            </p:nvSpPr>
            <p:spPr>
              <a:xfrm flipH="1" flipV="1">
                <a:off x="2706624" y="365760"/>
                <a:ext cx="4615180" cy="1126490"/>
              </a:xfrm>
              <a:prstGeom prst="arc">
                <a:avLst>
                  <a:gd name="adj1" fmla="val 10822271"/>
                  <a:gd name="adj2" fmla="val 21575615"/>
                </a:avLst>
              </a:prstGeom>
              <a:ln w="190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31" name="Text Box 50"/>
              <p:cNvSpPr txBox="1"/>
              <p:nvPr/>
            </p:nvSpPr>
            <p:spPr>
              <a:xfrm rot="1038491">
                <a:off x="2911449" y="1089964"/>
                <a:ext cx="759460" cy="2698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>
                    <a:effectLst/>
                    <a:ea typeface="Calibri"/>
                    <a:cs typeface="Arial"/>
                  </a:rPr>
                  <a:t>left</a:t>
                </a:r>
                <a:endParaRPr lang="en-US" sz="1100">
                  <a:effectLst/>
                  <a:ea typeface="Calibri"/>
                  <a:cs typeface="Arial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352106" y="927409"/>
                <a:ext cx="3987284" cy="1505337"/>
                <a:chOff x="148049" y="-162555"/>
                <a:chExt cx="3987284" cy="1505337"/>
              </a:xfrm>
            </p:grpSpPr>
            <p:sp>
              <p:nvSpPr>
                <p:cNvPr id="34" name="Arc 33"/>
                <p:cNvSpPr/>
                <p:nvPr/>
              </p:nvSpPr>
              <p:spPr>
                <a:xfrm rot="20265502" flipH="1" flipV="1">
                  <a:off x="148049" y="-162555"/>
                  <a:ext cx="3987284" cy="1505337"/>
                </a:xfrm>
                <a:prstGeom prst="arc">
                  <a:avLst>
                    <a:gd name="adj1" fmla="val 10801039"/>
                    <a:gd name="adj2" fmla="val 20795273"/>
                  </a:avLst>
                </a:prstGeom>
                <a:ln w="1905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he-IL"/>
                </a:p>
              </p:txBody>
            </p:sp>
            <p:sp>
              <p:nvSpPr>
                <p:cNvPr id="35" name="Text Box 52"/>
                <p:cNvSpPr txBox="1"/>
                <p:nvPr/>
              </p:nvSpPr>
              <p:spPr>
                <a:xfrm rot="19915269">
                  <a:off x="2430229" y="813585"/>
                  <a:ext cx="963520" cy="2698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800" dirty="0">
                      <a:effectLst/>
                      <a:ea typeface="Calibri"/>
                      <a:cs typeface="Arial"/>
                    </a:rPr>
                    <a:t>Brake or hazard</a:t>
                  </a:r>
                  <a:endParaRPr lang="en-US" sz="1100" dirty="0">
                    <a:effectLst/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33" name="Text Box 56"/>
              <p:cNvSpPr txBox="1"/>
              <p:nvPr/>
            </p:nvSpPr>
            <p:spPr>
              <a:xfrm rot="1335676" flipH="1">
                <a:off x="1311367" y="2126225"/>
                <a:ext cx="1020686" cy="2698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>
                    <a:effectLst/>
                    <a:ea typeface="Calibri"/>
                    <a:cs typeface="Arial"/>
                  </a:rPr>
                  <a:t>Brake or hazard</a:t>
                </a:r>
                <a:endParaRPr lang="en-US" sz="1100">
                  <a:effectLst/>
                  <a:ea typeface="Calibri"/>
                  <a:cs typeface="Arial"/>
                </a:endParaRP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3649649" y="1264258"/>
              <a:ext cx="0" cy="155067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729162" y="1272209"/>
              <a:ext cx="0" cy="1507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334498" flipV="1">
              <a:off x="67894" y="1235689"/>
              <a:ext cx="3987165" cy="1497115"/>
            </a:xfrm>
            <a:prstGeom prst="arc">
              <a:avLst>
                <a:gd name="adj1" fmla="val 10801039"/>
                <a:gd name="adj2" fmla="val 20755602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1" name="Text Box 63"/>
            <p:cNvSpPr txBox="1"/>
            <p:nvPr/>
          </p:nvSpPr>
          <p:spPr>
            <a:xfrm>
              <a:off x="3641697" y="2043486"/>
              <a:ext cx="760095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ea typeface="Calibri"/>
                  <a:cs typeface="Arial"/>
                </a:rPr>
                <a:t>No lights</a:t>
              </a:r>
              <a:endParaRPr lang="en-US" sz="1100">
                <a:effectLst/>
                <a:ea typeface="Calibri"/>
                <a:cs typeface="Arial"/>
              </a:endParaRPr>
            </a:p>
          </p:txBody>
        </p:sp>
        <p:sp>
          <p:nvSpPr>
            <p:cNvPr id="12" name="Text Box 64"/>
            <p:cNvSpPr txBox="1"/>
            <p:nvPr/>
          </p:nvSpPr>
          <p:spPr>
            <a:xfrm>
              <a:off x="2915464" y="2012560"/>
              <a:ext cx="760095" cy="3803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ea typeface="Calibri"/>
                  <a:cs typeface="Arial"/>
                </a:rPr>
                <a:t>Brake or hazard</a:t>
              </a:r>
              <a:endParaRPr lang="en-US" sz="1100" dirty="0">
                <a:effectLst/>
                <a:ea typeface="Calibri"/>
                <a:cs typeface="Arial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97927" y="1073427"/>
              <a:ext cx="1237100" cy="1986793"/>
              <a:chOff x="0" y="0"/>
              <a:chExt cx="1237100" cy="1986793"/>
            </a:xfrm>
          </p:grpSpPr>
          <p:sp>
            <p:nvSpPr>
              <p:cNvPr id="25" name="Arc 24"/>
              <p:cNvSpPr/>
              <p:nvPr/>
            </p:nvSpPr>
            <p:spPr>
              <a:xfrm rot="3614137" flipH="1" flipV="1">
                <a:off x="-43634" y="706059"/>
                <a:ext cx="1986793" cy="574675"/>
              </a:xfrm>
              <a:prstGeom prst="arc">
                <a:avLst>
                  <a:gd name="adj1" fmla="val 11403689"/>
                  <a:gd name="adj2" fmla="val 21325824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6" name="Text Box 66"/>
              <p:cNvSpPr txBox="1"/>
              <p:nvPr/>
            </p:nvSpPr>
            <p:spPr>
              <a:xfrm>
                <a:off x="0" y="965748"/>
                <a:ext cx="760095" cy="2698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>
                    <a:effectLst/>
                    <a:ea typeface="Calibri"/>
                    <a:cs typeface="Arial"/>
                  </a:rPr>
                  <a:t>left</a:t>
                </a:r>
                <a:endParaRPr lang="en-US" sz="1100">
                  <a:effectLst/>
                  <a:ea typeface="Calibri"/>
                  <a:cs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3858577" y="1065475"/>
              <a:ext cx="1228764" cy="1986793"/>
              <a:chOff x="0" y="0"/>
              <a:chExt cx="1228764" cy="1986793"/>
            </a:xfrm>
          </p:grpSpPr>
          <p:sp>
            <p:nvSpPr>
              <p:cNvPr id="23" name="Arc 22"/>
              <p:cNvSpPr/>
              <p:nvPr/>
            </p:nvSpPr>
            <p:spPr>
              <a:xfrm rot="3614137" flipH="1" flipV="1">
                <a:off x="-51970" y="706059"/>
                <a:ext cx="1986793" cy="574675"/>
              </a:xfrm>
              <a:prstGeom prst="arc">
                <a:avLst>
                  <a:gd name="adj1" fmla="val 11382607"/>
                  <a:gd name="adj2" fmla="val 21325824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he-IL"/>
              </a:p>
            </p:txBody>
          </p:sp>
          <p:sp>
            <p:nvSpPr>
              <p:cNvPr id="24" name="Text Box 70"/>
              <p:cNvSpPr txBox="1"/>
              <p:nvPr/>
            </p:nvSpPr>
            <p:spPr>
              <a:xfrm>
                <a:off x="0" y="965748"/>
                <a:ext cx="760095" cy="2698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800">
                    <a:effectLst/>
                    <a:ea typeface="Calibri"/>
                    <a:cs typeface="Arial"/>
                  </a:rPr>
                  <a:t>right</a:t>
                </a:r>
                <a:endParaRPr lang="en-US" sz="1100">
                  <a:effectLst/>
                  <a:ea typeface="Calibri"/>
                  <a:cs typeface="Arial"/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H="1" flipV="1">
              <a:off x="3864334" y="3077155"/>
              <a:ext cx="731347" cy="684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816626" y="3172571"/>
              <a:ext cx="731495" cy="687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73"/>
            <p:cNvSpPr txBox="1"/>
            <p:nvPr/>
          </p:nvSpPr>
          <p:spPr>
            <a:xfrm flipH="1">
              <a:off x="3967701" y="3164620"/>
              <a:ext cx="759460" cy="2692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ea typeface="Calibri"/>
                  <a:cs typeface="Arial"/>
                </a:rPr>
                <a:t>hazard</a:t>
              </a:r>
              <a:endParaRPr lang="en-US" sz="1100">
                <a:effectLst/>
                <a:ea typeface="Calibri"/>
                <a:cs typeface="Arial"/>
              </a:endParaRPr>
            </a:p>
          </p:txBody>
        </p:sp>
        <p:sp>
          <p:nvSpPr>
            <p:cNvPr id="18" name="Text Box 74"/>
            <p:cNvSpPr txBox="1"/>
            <p:nvPr/>
          </p:nvSpPr>
          <p:spPr>
            <a:xfrm flipH="1">
              <a:off x="3570136" y="3419061"/>
              <a:ext cx="759460" cy="2692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ea typeface="Calibri"/>
                  <a:cs typeface="Arial"/>
                </a:rPr>
                <a:t>hazard</a:t>
              </a:r>
              <a:endParaRPr lang="en-US" sz="1100">
                <a:effectLst/>
                <a:ea typeface="Calibri"/>
                <a:cs typeface="Arial"/>
              </a:endParaRPr>
            </a:p>
          </p:txBody>
        </p:sp>
        <p:sp>
          <p:nvSpPr>
            <p:cNvPr id="19" name="Text Box 77"/>
            <p:cNvSpPr txBox="1"/>
            <p:nvPr/>
          </p:nvSpPr>
          <p:spPr>
            <a:xfrm flipH="1">
              <a:off x="2965836" y="3323646"/>
              <a:ext cx="759460" cy="2692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ea typeface="Calibri"/>
                  <a:cs typeface="Arial"/>
                </a:rPr>
                <a:t>brake</a:t>
              </a:r>
              <a:endParaRPr lang="en-US" sz="1100">
                <a:effectLst/>
                <a:ea typeface="Calibri"/>
                <a:cs typeface="Arial"/>
              </a:endParaRPr>
            </a:p>
          </p:txBody>
        </p:sp>
        <p:sp>
          <p:nvSpPr>
            <p:cNvPr id="20" name="Arc 19"/>
            <p:cNvSpPr/>
            <p:nvPr/>
          </p:nvSpPr>
          <p:spPr>
            <a:xfrm rot="20932421">
              <a:off x="3411109" y="3077155"/>
              <a:ext cx="345440" cy="358775"/>
            </a:xfrm>
            <a:prstGeom prst="arc">
              <a:avLst>
                <a:gd name="adj1" fmla="val 20950722"/>
                <a:gd name="adj2" fmla="val 15660591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21" name="Arc 20"/>
            <p:cNvSpPr/>
            <p:nvPr/>
          </p:nvSpPr>
          <p:spPr>
            <a:xfrm rot="8381068">
              <a:off x="3450866" y="548640"/>
              <a:ext cx="453326" cy="483576"/>
            </a:xfrm>
            <a:prstGeom prst="arc">
              <a:avLst>
                <a:gd name="adj1" fmla="val 20950722"/>
                <a:gd name="adj2" fmla="val 15660591"/>
              </a:avLst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22" name="Text Box 82"/>
            <p:cNvSpPr txBox="1"/>
            <p:nvPr/>
          </p:nvSpPr>
          <p:spPr>
            <a:xfrm flipH="1">
              <a:off x="3649649" y="461176"/>
              <a:ext cx="760074" cy="26979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ea typeface="Calibri"/>
                  <a:cs typeface="Arial"/>
                </a:rPr>
                <a:t>No lights</a:t>
              </a:r>
              <a:endParaRPr lang="en-US" sz="1100">
                <a:effectLst/>
                <a:ea typeface="Calibri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3999" cy="5373216"/>
          </a:xfrm>
        </p:spPr>
      </p:pic>
    </p:spTree>
    <p:extLst>
      <p:ext uri="{BB962C8B-B14F-4D97-AF65-F5344CB8AC3E}">
        <p14:creationId xmlns:p14="http://schemas.microsoft.com/office/powerpoint/2010/main" val="1930721221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דיבידנ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דיבידנד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דיבידנ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דיבידנד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</TotalTime>
  <Words>202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דיבידנד</vt:lpstr>
      <vt:lpstr>Exercise 7 – fsm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– Half &amp; Full Adders</dc:title>
  <dc:creator>Moshe Doron</dc:creator>
  <cp:lastModifiedBy>Nisan Ozana</cp:lastModifiedBy>
  <cp:revision>99</cp:revision>
  <dcterms:created xsi:type="dcterms:W3CDTF">2013-03-07T07:09:03Z</dcterms:created>
  <dcterms:modified xsi:type="dcterms:W3CDTF">2016-05-01T07:36:10Z</dcterms:modified>
</cp:coreProperties>
</file>