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69" r:id="rId3"/>
    <p:sldId id="274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5/18/2016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5/18/2016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5/18/2016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5/18/2016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5/18/2016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632848" cy="5440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Exercise </a:t>
            </a:r>
            <a:r>
              <a:rPr lang="en-US" b="1" dirty="0">
                <a:solidFill>
                  <a:srgbClr val="FFFF00"/>
                </a:solidFill>
              </a:rPr>
              <a:t>8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Generate – OTN FAS</a:t>
            </a:r>
            <a:r>
              <a:rPr lang="en-US" dirty="0"/>
              <a:t> Detector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680" y="1772816"/>
            <a:ext cx="8784976" cy="495280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600" dirty="0"/>
              <a:t>Design a Frame Alignment Signal (FAS) detector </a:t>
            </a:r>
            <a:r>
              <a:rPr lang="en-US" sz="2600" dirty="0">
                <a:solidFill>
                  <a:srgbClr val="0000FF"/>
                </a:solidFill>
              </a:rPr>
              <a:t>module</a:t>
            </a:r>
            <a:r>
              <a:rPr lang="en-US" sz="2600" dirty="0"/>
              <a:t> for the Optical Transport Network (OTN) Framer Aligner.</a:t>
            </a:r>
          </a:p>
          <a:p>
            <a:pPr algn="l" rtl="0"/>
            <a:r>
              <a:rPr lang="en-US" sz="2600" dirty="0"/>
              <a:t>The </a:t>
            </a:r>
            <a:r>
              <a:rPr lang="en-US" sz="2600" dirty="0">
                <a:solidFill>
                  <a:srgbClr val="0000FF"/>
                </a:solidFill>
              </a:rPr>
              <a:t>module</a:t>
            </a:r>
            <a:r>
              <a:rPr lang="en-US" sz="2600" dirty="0"/>
              <a:t> contains </a:t>
            </a:r>
            <a:r>
              <a:rPr lang="en-US" sz="2600" dirty="0">
                <a:solidFill>
                  <a:schemeClr val="accent1"/>
                </a:solidFill>
              </a:rPr>
              <a:t>16</a:t>
            </a:r>
            <a:r>
              <a:rPr lang="en-US" sz="2600" dirty="0"/>
              <a:t> parallel comparators to identify and operation bit, as soon as possible, the FAS (Frame Align Sequence) and raise the match flag. Output indicates data offset.</a:t>
            </a:r>
          </a:p>
          <a:p>
            <a:pPr algn="l" rtl="0"/>
            <a:r>
              <a:rPr lang="en-US" sz="2600" dirty="0"/>
              <a:t>The FAS includes the first 2 bytes (</a:t>
            </a:r>
            <a:r>
              <a:rPr lang="en-US" sz="2600" dirty="0">
                <a:solidFill>
                  <a:schemeClr val="accent1"/>
                </a:solidFill>
              </a:rPr>
              <a:t>F628</a:t>
            </a:r>
            <a:r>
              <a:rPr lang="en-US" sz="2600" dirty="0"/>
              <a:t>) of a Multi Frame data transfer. </a:t>
            </a:r>
          </a:p>
          <a:p>
            <a:pPr algn="l" rtl="0"/>
            <a:r>
              <a:rPr lang="en-US" sz="2600" dirty="0"/>
              <a:t>Design a </a:t>
            </a:r>
            <a:r>
              <a:rPr lang="en-US" sz="2600" dirty="0">
                <a:solidFill>
                  <a:schemeClr val="accent1"/>
                </a:solidFill>
              </a:rPr>
              <a:t>16</a:t>
            </a:r>
            <a:r>
              <a:rPr lang="en-US" sz="2600" dirty="0"/>
              <a:t> bits comparator detecting </a:t>
            </a:r>
            <a:r>
              <a:rPr lang="en-US" sz="2600" dirty="0">
                <a:solidFill>
                  <a:schemeClr val="accent1"/>
                </a:solidFill>
              </a:rPr>
              <a:t>F628</a:t>
            </a:r>
            <a:r>
              <a:rPr lang="en-US" sz="2600" dirty="0"/>
              <a:t>. </a:t>
            </a:r>
          </a:p>
          <a:p>
            <a:pPr algn="l" rtl="0"/>
            <a:r>
              <a:rPr lang="en-US" sz="2600" dirty="0"/>
              <a:t>Instantiate an array of </a:t>
            </a:r>
            <a:r>
              <a:rPr lang="en-US" sz="2600" dirty="0">
                <a:solidFill>
                  <a:schemeClr val="accent1"/>
                </a:solidFill>
              </a:rPr>
              <a:t>16</a:t>
            </a:r>
            <a:r>
              <a:rPr lang="en-US" sz="2600" dirty="0"/>
              <a:t> 16bits comparators, using generate function and Indexed part select, to route the input bits to the comparators.</a:t>
            </a:r>
          </a:p>
          <a:p>
            <a:pPr marL="0" indent="0">
              <a:buNone/>
            </a:pPr>
            <a:endParaRPr lang="en-US" sz="2600" dirty="0"/>
          </a:p>
          <a:p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24465"/>
            <a:ext cx="8503920" cy="5312650"/>
          </a:xfrm>
        </p:spPr>
        <p:txBody>
          <a:bodyPr/>
          <a:lstStyle/>
          <a:p>
            <a:pPr algn="l" rtl="0"/>
            <a:r>
              <a:rPr lang="en-US" sz="2400" dirty="0"/>
              <a:t>If the operation bit is on and there is a match, multiply as follow: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                                             </a:t>
            </a:r>
            <a:r>
              <a:rPr lang="en-US" sz="3200" b="1" dirty="0"/>
              <a:t>         X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53134"/>
              </p:ext>
            </p:extLst>
          </p:nvPr>
        </p:nvGraphicFramePr>
        <p:xfrm>
          <a:off x="1043607" y="2564904"/>
          <a:ext cx="7245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3">
                  <a:extLst>
                    <a:ext uri="{9D8B030D-6E8A-4147-A177-3AD203B41FA5}">
                      <a16:colId xmlns:a16="http://schemas.microsoft.com/office/drawing/2014/main" xmlns="" val="2938512787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128704535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327968427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95633064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379594099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3029070949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117048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  <a:r>
                        <a:rPr lang="en-US" baseline="0" dirty="0"/>
                        <a:t> -1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0" dirty="0"/>
                        <a:t>S</a:t>
                      </a:r>
                      <a:r>
                        <a:rPr lang="en-US" dirty="0"/>
                        <a:t>B -2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  <a:r>
                        <a:rPr lang="en-US" baseline="0" dirty="0"/>
                        <a:t> -3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 -3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 -4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66035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33960"/>
              </p:ext>
            </p:extLst>
          </p:nvPr>
        </p:nvGraphicFramePr>
        <p:xfrm>
          <a:off x="1043607" y="4055954"/>
          <a:ext cx="72728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3">
                  <a:extLst>
                    <a:ext uri="{9D8B030D-6E8A-4147-A177-3AD203B41FA5}">
                      <a16:colId xmlns:a16="http://schemas.microsoft.com/office/drawing/2014/main" xmlns="" val="2938512787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128704535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327968427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95633064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379594099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3029070949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xmlns="" val="117048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 + 1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 +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 + 3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 + 4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 +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66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755576" y="1772816"/>
            <a:ext cx="7632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OTN FAS Detector </a:t>
            </a:r>
            <a:r>
              <a:rPr lang="en-US" dirty="0">
                <a:ea typeface="+mn-ea"/>
              </a:rPr>
              <a:t>module</a:t>
            </a:r>
            <a:r>
              <a:rPr lang="en-US" dirty="0"/>
              <a:t> - continue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078524"/>
            <a:ext cx="8272211" cy="37802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910445"/>
            <a:ext cx="6912768" cy="5040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10445"/>
            <a:ext cx="0" cy="50405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4648406" y="1258913"/>
            <a:ext cx="63190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din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908232"/>
            <a:ext cx="347082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15                                      0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6767" y="1910445"/>
            <a:ext cx="3417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31                                  16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47664" y="4725144"/>
            <a:ext cx="3456384" cy="216024"/>
            <a:chOff x="1115616" y="2996952"/>
            <a:chExt cx="345638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5616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0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15616" y="3212976"/>
              <a:ext cx="34563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2630525"/>
            <a:ext cx="3456384" cy="216024"/>
            <a:chOff x="1115616" y="2996952"/>
            <a:chExt cx="345638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115616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72000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15616" y="3212976"/>
              <a:ext cx="34563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211960" y="2918557"/>
            <a:ext cx="3456384" cy="216024"/>
            <a:chOff x="1115616" y="2996952"/>
            <a:chExt cx="3456384" cy="21602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15616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72000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15616" y="3212976"/>
              <a:ext cx="34563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851920" y="3206589"/>
            <a:ext cx="3456384" cy="216024"/>
            <a:chOff x="1115616" y="2996952"/>
            <a:chExt cx="3456384" cy="21602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115616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2000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15616" y="3212976"/>
              <a:ext cx="34563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491880" y="3494621"/>
            <a:ext cx="3456384" cy="216024"/>
            <a:chOff x="1115616" y="2996952"/>
            <a:chExt cx="3456384" cy="21602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115616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299695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15616" y="3212976"/>
              <a:ext cx="34563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499992" y="3638637"/>
            <a:ext cx="16161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comp_16b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1689" y="4911551"/>
            <a:ext cx="337624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comp_16b (din, match)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0051" y="2414501"/>
            <a:ext cx="16161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comp_16b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347864" y="4100302"/>
            <a:ext cx="1440160" cy="72448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 rot="5400000">
            <a:off x="7152865" y="5598660"/>
            <a:ext cx="792087" cy="432049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2661" y="5739781"/>
            <a:ext cx="93807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offset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96231" y="5404018"/>
            <a:ext cx="0" cy="766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4200524" y="1463619"/>
            <a:ext cx="797760" cy="432049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34872" y="5665852"/>
            <a:ext cx="26372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Match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he-IL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אור על כולם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55576" y="5404018"/>
            <a:ext cx="7632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5576" y="1772816"/>
            <a:ext cx="0" cy="366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5576" y="1772816"/>
            <a:ext cx="0" cy="366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5576" y="1772816"/>
            <a:ext cx="0" cy="366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88424" y="1766429"/>
            <a:ext cx="0" cy="366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332884" y="5592154"/>
            <a:ext cx="461958" cy="23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47902" y="5467755"/>
            <a:ext cx="3867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341021" y="1386236"/>
            <a:ext cx="461958" cy="23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20472" y="1288730"/>
            <a:ext cx="5261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32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011689" y="5464638"/>
            <a:ext cx="0" cy="766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15560" y="6001098"/>
            <a:ext cx="409759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Result (according to ‘match’)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8546818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11125</TotalTime>
  <Words>194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דיבידנד</vt:lpstr>
      <vt:lpstr> Exercise 8 – Generate – OTN FAS Detector</vt:lpstr>
      <vt:lpstr>PowerPoint Presentation</vt:lpstr>
      <vt:lpstr>OTN FAS Detector module - 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eng</cp:lastModifiedBy>
  <cp:revision>104</cp:revision>
  <dcterms:created xsi:type="dcterms:W3CDTF">2013-03-07T07:09:03Z</dcterms:created>
  <dcterms:modified xsi:type="dcterms:W3CDTF">2016-05-18T10:37:14Z</dcterms:modified>
</cp:coreProperties>
</file>