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56" r:id="rId2"/>
    <p:sldId id="274" r:id="rId3"/>
    <p:sldId id="273" r:id="rId4"/>
    <p:sldId id="275" r:id="rId5"/>
    <p:sldId id="276" r:id="rId6"/>
    <p:sldId id="277" r:id="rId7"/>
    <p:sldId id="281" r:id="rId8"/>
    <p:sldId id="278" r:id="rId9"/>
    <p:sldId id="279" r:id="rId10"/>
    <p:sldId id="280" r:id="rId11"/>
    <p:sldId id="284" r:id="rId12"/>
    <p:sldId id="283" r:id="rId13"/>
    <p:sldId id="285" r:id="rId14"/>
    <p:sldId id="286" r:id="rId15"/>
    <p:sldId id="282" r:id="rId16"/>
    <p:sldId id="287" r:id="rId17"/>
    <p:sldId id="267" r:id="rId18"/>
  </p:sldIdLst>
  <p:sldSz cx="9144000" cy="6858000" type="screen4x3"/>
  <p:notesSz cx="6858000" cy="9144000"/>
  <p:embeddedFontLst>
    <p:embeddedFont>
      <p:font typeface="微软雅黑 Light" panose="020B0502040204020203" pitchFamily="34" charset="-122"/>
      <p:regular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等线 Light" panose="02010600030101010101" pitchFamily="2" charset="-122"/>
      <p:regular r:id="rId27"/>
    </p:embeddedFont>
    <p:embeddedFont>
      <p:font typeface="幼圆" panose="02010509060101010101" pitchFamily="49" charset="-122"/>
      <p:regular r:id="rId28"/>
    </p:embeddedFont>
    <p:embeddedFont>
      <p:font typeface="等线" panose="02010600030101010101" pitchFamily="2" charset="-122"/>
      <p:regular r:id="rId29"/>
      <p:bold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26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D891"/>
    <a:srgbClr val="3333B3"/>
    <a:srgbClr val="595959"/>
    <a:srgbClr val="FBB585"/>
    <a:srgbClr val="222A35"/>
    <a:srgbClr val="D9D9D9"/>
    <a:srgbClr val="FFF8E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01" autoAdjust="0"/>
  </p:normalViewPr>
  <p:slideViewPr>
    <p:cSldViewPr snapToGrid="0" showGuides="1">
      <p:cViewPr>
        <p:scale>
          <a:sx n="100" d="100"/>
          <a:sy n="100" d="100"/>
        </p:scale>
        <p:origin x="1950" y="270"/>
      </p:cViewPr>
      <p:guideLst>
        <p:guide orient="horz" pos="1389"/>
        <p:guide pos="2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BCFF-C4F6-46FA-810D-CEB18282A4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35F6-B8D1-4370-9B2D-37F3ABBD1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4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35F6-B8D1-4370-9B2D-37F3ABBD10B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4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74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424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978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363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98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651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963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1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啥是机器翻译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4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就是机器翻译要从海量数据里获得翻译的知识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216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有了系统之后进行推断使用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70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训练系统，有很多数据，计算机通过一些算法获得机器翻译的一些知识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38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今天主要是两步，第一步是对数据进行一些预处理，第二步就是利用处理好的数据得到知识进行模型训练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78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769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30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99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EF2A-0E61-4D79-9B46-78008F1F92C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1ED1-D071-4577-BC8C-EA7794757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EF2A-0E61-4D79-9B46-78008F1F92C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1ED1-D071-4577-BC8C-EA7794757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EF2A-0E61-4D79-9B46-78008F1F92C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1ED1-D071-4577-BC8C-EA7794757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57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EF2A-0E61-4D79-9B46-78008F1F92C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1ED1-D071-4577-BC8C-EA7794757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EF2A-0E61-4D79-9B46-78008F1F92C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1ED1-D071-4577-BC8C-EA7794757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67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EF2A-0E61-4D79-9B46-78008F1F92C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1ED1-D071-4577-BC8C-EA7794757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7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EF2A-0E61-4D79-9B46-78008F1F92C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1ED1-D071-4577-BC8C-EA7794757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2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EF2A-0E61-4D79-9B46-78008F1F92C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1ED1-D071-4577-BC8C-EA7794757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9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EF2A-0E61-4D79-9B46-78008F1F92C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1ED1-D071-4577-BC8C-EA7794757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3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EF2A-0E61-4D79-9B46-78008F1F92C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1ED1-D071-4577-BC8C-EA7794757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1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EF2A-0E61-4D79-9B46-78008F1F92C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1ED1-D071-4577-BC8C-EA7794757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5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EF2A-0E61-4D79-9B46-78008F1F92C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1ED1-D071-4577-BC8C-EA7794757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4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.png"/><Relationship Id="rId10" Type="http://schemas.openxmlformats.org/officeDocument/2006/relationships/image" Target="../media/image26.svg"/><Relationship Id="rId4" Type="http://schemas.openxmlformats.org/officeDocument/2006/relationships/image" Target="../media/image2.sv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26.svg"/><Relationship Id="rId4" Type="http://schemas.openxmlformats.org/officeDocument/2006/relationships/image" Target="../media/image2.svg"/><Relationship Id="rId9" Type="http://schemas.openxmlformats.org/officeDocument/2006/relationships/image" Target="../media/image13.png"/><Relationship Id="rId14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5.png"/><Relationship Id="rId18" Type="http://schemas.openxmlformats.org/officeDocument/2006/relationships/image" Target="../media/image3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28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26.svg"/><Relationship Id="rId19" Type="http://schemas.openxmlformats.org/officeDocument/2006/relationships/image" Target="../media/image18.png"/><Relationship Id="rId4" Type="http://schemas.openxmlformats.org/officeDocument/2006/relationships/image" Target="../media/image2.svg"/><Relationship Id="rId9" Type="http://schemas.openxmlformats.org/officeDocument/2006/relationships/image" Target="../media/image13.png"/><Relationship Id="rId14" Type="http://schemas.openxmlformats.org/officeDocument/2006/relationships/image" Target="../media/image30.svg"/><Relationship Id="rId22" Type="http://schemas.openxmlformats.org/officeDocument/2006/relationships/image" Target="../media/image3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18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0" y="1582745"/>
            <a:ext cx="9418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333B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en-US" sz="44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sz="4400" b="1" dirty="0">
                <a:solidFill>
                  <a:srgbClr val="3333B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44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3564" y="4207631"/>
            <a:ext cx="7675418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张裕浩</a:t>
            </a:r>
            <a:endParaRPr lang="en-US" altLang="zh-CN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14000"/>
              </a:lnSpc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东北大学自然语言处理实验室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19311" y="5429042"/>
            <a:ext cx="4133088" cy="48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400" smtClean="0">
                <a:ea typeface="微软雅黑 Light" panose="020B0502040204020203" pitchFamily="34" charset="-122"/>
              </a:rPr>
              <a:t>2020</a:t>
            </a:r>
            <a:r>
              <a:rPr lang="zh-CN" altLang="en-US" sz="2400" smtClean="0">
                <a:ea typeface="幼圆" panose="02010509060101010101" pitchFamily="49" charset="-122"/>
              </a:rPr>
              <a:t>年</a:t>
            </a:r>
            <a:r>
              <a:rPr lang="en-US" altLang="zh-CN" sz="2400" smtClean="0">
                <a:ea typeface="微软雅黑 Light" panose="020B0502040204020203" pitchFamily="34" charset="-122"/>
              </a:rPr>
              <a:t>10</a:t>
            </a:r>
            <a:r>
              <a:rPr lang="zh-CN" altLang="en-US" sz="2400" smtClean="0"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5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130D96B-0021-471D-98E6-B52B627097D6}"/>
              </a:ext>
            </a:extLst>
          </p:cNvPr>
          <p:cNvSpPr/>
          <p:nvPr/>
        </p:nvSpPr>
        <p:spPr>
          <a:xfrm>
            <a:off x="518474" y="1140278"/>
            <a:ext cx="8399283" cy="5417154"/>
          </a:xfrm>
          <a:prstGeom prst="roundRect">
            <a:avLst>
              <a:gd name="adj" fmla="val 3083"/>
            </a:avLst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1152" y="241229"/>
            <a:ext cx="820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数据预处理</a:t>
            </a:r>
            <a:r>
              <a:rPr lang="en-US" altLang="zh-CN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800" b="1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– </a:t>
            </a:r>
            <a:r>
              <a:rPr lang="zh-CN" altLang="en-US" sz="2800" b="1" smtClean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分词、</a:t>
            </a:r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词对齐</a:t>
            </a:r>
          </a:p>
        </p:txBody>
      </p:sp>
      <p:pic>
        <p:nvPicPr>
          <p:cNvPr id="18" name="图形 17" descr="书籍">
            <a:extLst>
              <a:ext uri="{FF2B5EF4-FFF2-40B4-BE49-F238E27FC236}">
                <a16:creationId xmlns:a16="http://schemas.microsoft.com/office/drawing/2014/main" id="{BE90CD40-9B81-411A-A989-D939F3C84F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353" y="1185120"/>
            <a:ext cx="914400" cy="914400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3CED9623-C375-4944-91E1-2C0BD345AA9E}"/>
              </a:ext>
            </a:extLst>
          </p:cNvPr>
          <p:cNvSpPr/>
          <p:nvPr/>
        </p:nvSpPr>
        <p:spPr>
          <a:xfrm>
            <a:off x="4228356" y="2613571"/>
            <a:ext cx="188536" cy="1885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54D9C2-0D29-47BC-8500-D43B6FA3C963}"/>
              </a:ext>
            </a:extLst>
          </p:cNvPr>
          <p:cNvSpPr txBox="1"/>
          <p:nvPr/>
        </p:nvSpPr>
        <p:spPr>
          <a:xfrm>
            <a:off x="7302500" y="2099520"/>
            <a:ext cx="14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E3B47F0-622F-48E1-876C-57B23AF8F7FB}"/>
              </a:ext>
            </a:extLst>
          </p:cNvPr>
          <p:cNvGrpSpPr/>
          <p:nvPr/>
        </p:nvGrpSpPr>
        <p:grpSpPr>
          <a:xfrm>
            <a:off x="1658533" y="1280181"/>
            <a:ext cx="2422690" cy="1265787"/>
            <a:chOff x="1658533" y="1280181"/>
            <a:chExt cx="2422690" cy="126578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113EE4-1AD5-4783-83CD-AD4048DD78F3}"/>
                </a:ext>
              </a:extLst>
            </p:cNvPr>
            <p:cNvSpPr txBox="1"/>
            <p:nvPr/>
          </p:nvSpPr>
          <p:spPr>
            <a:xfrm>
              <a:off x="1658534" y="1280181"/>
              <a:ext cx="242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我忘带手机了。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39941E8-96DF-452F-9F4E-C58E86D2C0D3}"/>
                </a:ext>
              </a:extLst>
            </p:cNvPr>
            <p:cNvSpPr txBox="1"/>
            <p:nvPr/>
          </p:nvSpPr>
          <p:spPr>
            <a:xfrm>
              <a:off x="1658533" y="2176636"/>
              <a:ext cx="242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我   忘   带   手机   了   。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014B483-0B21-4254-96BD-A54D5C917D75}"/>
                </a:ext>
              </a:extLst>
            </p:cNvPr>
            <p:cNvCxnSpPr/>
            <p:nvPr/>
          </p:nvCxnSpPr>
          <p:spPr>
            <a:xfrm>
              <a:off x="2102176" y="1667825"/>
              <a:ext cx="0" cy="504000"/>
            </a:xfrm>
            <a:prstGeom prst="straightConnector1">
              <a:avLst/>
            </a:prstGeom>
            <a:ln w="28575">
              <a:solidFill>
                <a:srgbClr val="222A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6635A59-08B0-4F8A-89EA-55E7826B7496}"/>
                </a:ext>
              </a:extLst>
            </p:cNvPr>
            <p:cNvSpPr txBox="1"/>
            <p:nvPr/>
          </p:nvSpPr>
          <p:spPr>
            <a:xfrm>
              <a:off x="2244166" y="1729231"/>
              <a:ext cx="96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① 分词</a:t>
              </a: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4AD008-AA43-4E71-A34E-C9F55125F18C}"/>
              </a:ext>
            </a:extLst>
          </p:cNvPr>
          <p:cNvCxnSpPr/>
          <p:nvPr/>
        </p:nvCxnSpPr>
        <p:spPr>
          <a:xfrm>
            <a:off x="4177244" y="1391553"/>
            <a:ext cx="0" cy="982741"/>
          </a:xfrm>
          <a:prstGeom prst="line">
            <a:avLst/>
          </a:prstGeom>
          <a:ln w="28575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6EDD3F0-6617-4CB8-82FC-269159FB3D0A}"/>
              </a:ext>
            </a:extLst>
          </p:cNvPr>
          <p:cNvSpPr txBox="1"/>
          <p:nvPr/>
        </p:nvSpPr>
        <p:spPr>
          <a:xfrm>
            <a:off x="4404202" y="1280181"/>
            <a:ext cx="2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   忘   带   手机   了   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52CF711-6903-4967-9627-1FA33AF999E0}"/>
              </a:ext>
            </a:extLst>
          </p:cNvPr>
          <p:cNvSpPr txBox="1"/>
          <p:nvPr/>
        </p:nvSpPr>
        <p:spPr>
          <a:xfrm>
            <a:off x="4262797" y="2176636"/>
            <a:ext cx="314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forgot to bring my cell phone .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FB13FA7-4031-45CE-9E31-5190CA1FE342}"/>
              </a:ext>
            </a:extLst>
          </p:cNvPr>
          <p:cNvSpPr txBox="1"/>
          <p:nvPr/>
        </p:nvSpPr>
        <p:spPr>
          <a:xfrm>
            <a:off x="7265471" y="1698814"/>
            <a:ext cx="12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 词对齐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E20CBF2-EE10-44E5-971F-7C61326D7D1E}"/>
              </a:ext>
            </a:extLst>
          </p:cNvPr>
          <p:cNvCxnSpPr>
            <a:cxnSpLocks/>
          </p:cNvCxnSpPr>
          <p:nvPr/>
        </p:nvCxnSpPr>
        <p:spPr>
          <a:xfrm flipH="1">
            <a:off x="4404201" y="1649513"/>
            <a:ext cx="188097" cy="591365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E9A4F5B-CBA2-4AF2-A964-8EE604160F7F}"/>
              </a:ext>
            </a:extLst>
          </p:cNvPr>
          <p:cNvCxnSpPr>
            <a:cxnSpLocks/>
          </p:cNvCxnSpPr>
          <p:nvPr/>
        </p:nvCxnSpPr>
        <p:spPr>
          <a:xfrm flipH="1">
            <a:off x="4740333" y="1676713"/>
            <a:ext cx="226752" cy="551646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5C26094-3C6E-495B-9016-C015A80194C3}"/>
              </a:ext>
            </a:extLst>
          </p:cNvPr>
          <p:cNvCxnSpPr>
            <a:cxnSpLocks/>
          </p:cNvCxnSpPr>
          <p:nvPr/>
        </p:nvCxnSpPr>
        <p:spPr>
          <a:xfrm>
            <a:off x="4967085" y="1672106"/>
            <a:ext cx="206895" cy="556253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A08FD19-2A73-4D70-8358-36075CB32B99}"/>
              </a:ext>
            </a:extLst>
          </p:cNvPr>
          <p:cNvCxnSpPr>
            <a:cxnSpLocks/>
          </p:cNvCxnSpPr>
          <p:nvPr/>
        </p:nvCxnSpPr>
        <p:spPr>
          <a:xfrm>
            <a:off x="5382709" y="1649513"/>
            <a:ext cx="166058" cy="591365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079438F-F8DC-4C7B-B00E-18AC27615A77}"/>
              </a:ext>
            </a:extLst>
          </p:cNvPr>
          <p:cNvCxnSpPr>
            <a:cxnSpLocks/>
          </p:cNvCxnSpPr>
          <p:nvPr/>
        </p:nvCxnSpPr>
        <p:spPr>
          <a:xfrm>
            <a:off x="5893949" y="1642320"/>
            <a:ext cx="445229" cy="598558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01C4A80-F3A0-4992-9A2F-0B0B344A5174}"/>
              </a:ext>
            </a:extLst>
          </p:cNvPr>
          <p:cNvCxnSpPr>
            <a:cxnSpLocks/>
          </p:cNvCxnSpPr>
          <p:nvPr/>
        </p:nvCxnSpPr>
        <p:spPr>
          <a:xfrm>
            <a:off x="5893949" y="1635775"/>
            <a:ext cx="992266" cy="611648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ECC70A-815C-452E-BF1F-C0C07D882BDD}"/>
              </a:ext>
            </a:extLst>
          </p:cNvPr>
          <p:cNvCxnSpPr>
            <a:cxnSpLocks/>
          </p:cNvCxnSpPr>
          <p:nvPr/>
        </p:nvCxnSpPr>
        <p:spPr>
          <a:xfrm>
            <a:off x="4582240" y="1656058"/>
            <a:ext cx="1388029" cy="618889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F8A2BAC-7B10-4E1D-8D3C-1E85C09832AE}"/>
              </a:ext>
            </a:extLst>
          </p:cNvPr>
          <p:cNvCxnSpPr>
            <a:cxnSpLocks/>
          </p:cNvCxnSpPr>
          <p:nvPr/>
        </p:nvCxnSpPr>
        <p:spPr>
          <a:xfrm>
            <a:off x="6760680" y="1635727"/>
            <a:ext cx="470717" cy="624723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7F1531A-C642-4755-B171-F1408C874D4E}"/>
              </a:ext>
            </a:extLst>
          </p:cNvPr>
          <p:cNvSpPr/>
          <p:nvPr/>
        </p:nvSpPr>
        <p:spPr>
          <a:xfrm>
            <a:off x="739084" y="2574344"/>
            <a:ext cx="7947715" cy="3927714"/>
          </a:xfrm>
          <a:prstGeom prst="roundRect">
            <a:avLst>
              <a:gd name="adj" fmla="val 383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02E1C2-B8A7-45FC-A3FD-3A0C6FBBEE3A}"/>
              </a:ext>
            </a:extLst>
          </p:cNvPr>
          <p:cNvSpPr txBox="1"/>
          <p:nvPr/>
        </p:nvSpPr>
        <p:spPr>
          <a:xfrm>
            <a:off x="822829" y="2556263"/>
            <a:ext cx="7741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数据分词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/>
            <a:r>
              <a:rPr lang="en-US" altLang="zh-CN" b="1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perl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NiuTrans-running-segmenter.pl</a:t>
            </a:r>
            <a:r>
              <a:rPr lang="zh-CN" altLang="en-US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-lang ch -input ../work/preprocessing/chinese.clean.txt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output ../work/preprocessing/chinese.clean.txt.prepro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method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00</a:t>
            </a:r>
          </a:p>
          <a:p>
            <a:pPr latinLnBrk="1"/>
            <a:r>
              <a:rPr lang="en-US" altLang="zh-CN" b="1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perl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NiuTrans-running-segmenter.pl</a:t>
            </a:r>
            <a:r>
              <a:rPr lang="zh-CN" altLang="en-US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lang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 -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input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../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work/preprocessing/english.clean.txt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output ../work/preprocessing/english.clean.txt.prepro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method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00</a:t>
            </a:r>
            <a:endParaRPr lang="en-US" altLang="zh-CN" b="1">
              <a:solidFill>
                <a:srgbClr val="AED89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/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词</a:t>
            </a:r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对齐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/>
            <a:r>
              <a:rPr lang="en-US" altLang="zh-CN" b="1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perl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NiuTrans-running-GIZA++.pl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src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../work/preprocessing/chinese.clean.txt.prepro -tgt ../work/preprocessing/english.clean.txt.prepro -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out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../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work/preprocessing/alignment.txt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-tmpdir 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../work/preprocessing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latinLnBrk="1"/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最后在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work/preprocessing</a:t>
            </a:r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目录下有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alignment.txt,chinese.clean.txt,english.clean.txt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chinese.mono.clean.txt</a:t>
            </a:r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四个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处理后</a:t>
            </a:r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03B962-2FB8-44DB-93CE-9680C248BA96}"/>
              </a:ext>
            </a:extLst>
          </p:cNvPr>
          <p:cNvSpPr txBox="1"/>
          <p:nvPr/>
        </p:nvSpPr>
        <p:spPr>
          <a:xfrm>
            <a:off x="6990080" y="6557432"/>
            <a:ext cx="1368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数据预处理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20D2B4-C66B-422C-9D44-761E3C42943B}"/>
              </a:ext>
            </a:extLst>
          </p:cNvPr>
          <p:cNvSpPr txBox="1"/>
          <p:nvPr/>
        </p:nvSpPr>
        <p:spPr>
          <a:xfrm flipH="1">
            <a:off x="508000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33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1113837-786B-4C5E-91AE-3805F208AF43}"/>
              </a:ext>
            </a:extLst>
          </p:cNvPr>
          <p:cNvSpPr/>
          <p:nvPr/>
        </p:nvSpPr>
        <p:spPr>
          <a:xfrm>
            <a:off x="518474" y="2658630"/>
            <a:ext cx="8399283" cy="3901677"/>
          </a:xfrm>
          <a:prstGeom prst="roundRect">
            <a:avLst>
              <a:gd name="adj" fmla="val 4601"/>
            </a:avLst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 descr="计算机">
            <a:extLst>
              <a:ext uri="{FF2B5EF4-FFF2-40B4-BE49-F238E27FC236}">
                <a16:creationId xmlns:a16="http://schemas.microsoft.com/office/drawing/2014/main" id="{9A2A4E7D-6060-4D36-B803-8DCFB3B4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9152" y="2425042"/>
            <a:ext cx="1833513" cy="1833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1152" y="241229"/>
            <a:ext cx="625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模型训练</a:t>
            </a:r>
          </a:p>
        </p:txBody>
      </p:sp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C7297C86-F3DD-44C6-8646-A13F094CA1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4148" y="2884598"/>
            <a:ext cx="914400" cy="914400"/>
          </a:xfrm>
          <a:prstGeom prst="rect">
            <a:avLst/>
          </a:prstGeom>
        </p:spPr>
      </p:pic>
      <p:pic>
        <p:nvPicPr>
          <p:cNvPr id="167" name="图形 166" descr="文档">
            <a:extLst>
              <a:ext uri="{FF2B5EF4-FFF2-40B4-BE49-F238E27FC236}">
                <a16:creationId xmlns:a16="http://schemas.microsoft.com/office/drawing/2014/main" id="{97719BD1-C43F-4423-A2CF-11B9DAACD4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3270" y="2884598"/>
            <a:ext cx="914400" cy="9144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AFF075-7AAE-452F-A5DC-D6C124B8AB95}"/>
              </a:ext>
            </a:extLst>
          </p:cNvPr>
          <p:cNvCxnSpPr>
            <a:cxnSpLocks/>
          </p:cNvCxnSpPr>
          <p:nvPr/>
        </p:nvCxnSpPr>
        <p:spPr>
          <a:xfrm>
            <a:off x="2500661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E091DC7-9278-4D32-81F0-B37B29759861}"/>
              </a:ext>
            </a:extLst>
          </p:cNvPr>
          <p:cNvCxnSpPr>
            <a:cxnSpLocks/>
          </p:cNvCxnSpPr>
          <p:nvPr/>
        </p:nvCxnSpPr>
        <p:spPr>
          <a:xfrm>
            <a:off x="5696756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形 17" descr="书籍">
            <a:extLst>
              <a:ext uri="{FF2B5EF4-FFF2-40B4-BE49-F238E27FC236}">
                <a16:creationId xmlns:a16="http://schemas.microsoft.com/office/drawing/2014/main" id="{BE90CD40-9B81-411A-A989-D939F3C84F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6765" y="1185120"/>
            <a:ext cx="914400" cy="914400"/>
          </a:xfrm>
          <a:prstGeom prst="rect">
            <a:avLst/>
          </a:prstGeom>
        </p:spPr>
      </p:pic>
      <p:pic>
        <p:nvPicPr>
          <p:cNvPr id="174" name="图形 173" descr="书籍">
            <a:extLst>
              <a:ext uri="{FF2B5EF4-FFF2-40B4-BE49-F238E27FC236}">
                <a16:creationId xmlns:a16="http://schemas.microsoft.com/office/drawing/2014/main" id="{4A961907-AADE-4113-9D31-EE37AE7D66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5424" y="1185120"/>
            <a:ext cx="914400" cy="914400"/>
          </a:xfrm>
          <a:prstGeom prst="rect">
            <a:avLst/>
          </a:prstGeom>
        </p:spPr>
      </p:pic>
      <p:pic>
        <p:nvPicPr>
          <p:cNvPr id="175" name="图形 174" descr="书籍">
            <a:extLst>
              <a:ext uri="{FF2B5EF4-FFF2-40B4-BE49-F238E27FC236}">
                <a16:creationId xmlns:a16="http://schemas.microsoft.com/office/drawing/2014/main" id="{04A3AE35-2C48-44D8-B18A-80E9B992E6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9491" y="1185120"/>
            <a:ext cx="91440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4FE85D-38AA-4CE7-8D38-A919F7412D39}"/>
              </a:ext>
            </a:extLst>
          </p:cNvPr>
          <p:cNvSpPr txBox="1"/>
          <p:nvPr/>
        </p:nvSpPr>
        <p:spPr>
          <a:xfrm>
            <a:off x="7785082" y="1313902"/>
            <a:ext cx="75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D9D9D9"/>
                </a:solidFill>
              </a:rPr>
              <a:t>海量数据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CED9623-C375-4944-91E1-2C0BD345AA9E}"/>
              </a:ext>
            </a:extLst>
          </p:cNvPr>
          <p:cNvSpPr/>
          <p:nvPr/>
        </p:nvSpPr>
        <p:spPr>
          <a:xfrm>
            <a:off x="4228356" y="2649083"/>
            <a:ext cx="188536" cy="1885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6C088007-DB1E-4F82-AF05-207AF7735318}"/>
              </a:ext>
            </a:extLst>
          </p:cNvPr>
          <p:cNvSpPr/>
          <p:nvPr/>
        </p:nvSpPr>
        <p:spPr>
          <a:xfrm rot="5400000">
            <a:off x="4288995" y="-236096"/>
            <a:ext cx="311486" cy="5175316"/>
          </a:xfrm>
          <a:prstGeom prst="rightBrace">
            <a:avLst>
              <a:gd name="adj1" fmla="val 93072"/>
              <a:gd name="adj2" fmla="val 52903"/>
            </a:avLst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54D9C2-0D29-47BC-8500-D43B6FA3C963}"/>
              </a:ext>
            </a:extLst>
          </p:cNvPr>
          <p:cNvSpPr txBox="1"/>
          <p:nvPr/>
        </p:nvSpPr>
        <p:spPr>
          <a:xfrm>
            <a:off x="7302500" y="2099520"/>
            <a:ext cx="14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9D9D9"/>
                </a:solidFill>
              </a:rPr>
              <a:t>数据预处理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27D47C-5693-4C24-886B-730FC189A775}"/>
              </a:ext>
            </a:extLst>
          </p:cNvPr>
          <p:cNvSpPr txBox="1"/>
          <p:nvPr/>
        </p:nvSpPr>
        <p:spPr>
          <a:xfrm>
            <a:off x="376666" y="4089636"/>
            <a:ext cx="317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222A35"/>
                </a:solidFill>
              </a:rPr>
              <a:t>今天天气真好！</a:t>
            </a:r>
            <a:endParaRPr lang="en-US" altLang="zh-CN" dirty="0">
              <a:solidFill>
                <a:srgbClr val="222A35"/>
              </a:solidFill>
            </a:endParaRPr>
          </a:p>
          <a:p>
            <a:pPr algn="ctr"/>
            <a:r>
              <a:rPr lang="zh-CN" altLang="en-US" dirty="0">
                <a:solidFill>
                  <a:srgbClr val="222A35"/>
                </a:solidFill>
              </a:rPr>
              <a:t>去去火车站怎么走？</a:t>
            </a:r>
            <a:endParaRPr lang="en-US" altLang="zh-CN" dirty="0">
              <a:solidFill>
                <a:srgbClr val="222A35"/>
              </a:solidFill>
            </a:endParaRPr>
          </a:p>
          <a:p>
            <a:pPr algn="ctr"/>
            <a:r>
              <a:rPr lang="zh-CN" altLang="en-US" dirty="0">
                <a:solidFill>
                  <a:srgbClr val="222A35"/>
                </a:solidFill>
              </a:rPr>
              <a:t>我忘带手机了。</a:t>
            </a:r>
          </a:p>
          <a:p>
            <a:pPr algn="ctr"/>
            <a:r>
              <a:rPr lang="en-US" altLang="zh-CN" dirty="0">
                <a:solidFill>
                  <a:srgbClr val="222A35"/>
                </a:solidFill>
              </a:rPr>
              <a:t>… …</a:t>
            </a:r>
            <a:endParaRPr lang="zh-CN" altLang="en-US" dirty="0">
              <a:solidFill>
                <a:srgbClr val="222A35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31BE6AF-FB17-4832-BE7D-45659026BC93}"/>
              </a:ext>
            </a:extLst>
          </p:cNvPr>
          <p:cNvSpPr txBox="1"/>
          <p:nvPr/>
        </p:nvSpPr>
        <p:spPr>
          <a:xfrm>
            <a:off x="5382709" y="4089636"/>
            <a:ext cx="361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22A35"/>
                </a:solidFill>
              </a:rPr>
              <a:t>What a nice day today</a:t>
            </a:r>
            <a:r>
              <a:rPr lang="zh-CN" altLang="en-US" dirty="0">
                <a:solidFill>
                  <a:srgbClr val="222A35"/>
                </a:solidFill>
              </a:rPr>
              <a:t>！</a:t>
            </a:r>
            <a:endParaRPr lang="en-US" altLang="zh-CN" dirty="0">
              <a:solidFill>
                <a:srgbClr val="222A35"/>
              </a:solidFill>
            </a:endParaRPr>
          </a:p>
          <a:p>
            <a:pPr algn="ctr"/>
            <a:r>
              <a:rPr lang="en-US" altLang="zh-CN" dirty="0">
                <a:solidFill>
                  <a:srgbClr val="222A35"/>
                </a:solidFill>
              </a:rPr>
              <a:t>How can I get to the railway station?</a:t>
            </a:r>
          </a:p>
          <a:p>
            <a:pPr algn="ctr"/>
            <a:r>
              <a:rPr lang="en-US" altLang="zh-CN" dirty="0">
                <a:solidFill>
                  <a:srgbClr val="222A35"/>
                </a:solidFill>
              </a:rPr>
              <a:t>I forgot to bring my cell phone.</a:t>
            </a:r>
          </a:p>
          <a:p>
            <a:pPr algn="ctr"/>
            <a:r>
              <a:rPr lang="en-US" altLang="zh-CN" dirty="0">
                <a:solidFill>
                  <a:srgbClr val="222A35"/>
                </a:solidFill>
              </a:rPr>
              <a:t>… …</a:t>
            </a:r>
            <a:endParaRPr lang="zh-CN" altLang="en-US" dirty="0">
              <a:solidFill>
                <a:srgbClr val="222A35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4408C55-F2FA-4C6A-974B-A5C32FE3729C}"/>
              </a:ext>
            </a:extLst>
          </p:cNvPr>
          <p:cNvSpPr txBox="1"/>
          <p:nvPr/>
        </p:nvSpPr>
        <p:spPr>
          <a:xfrm>
            <a:off x="7122160" y="6557432"/>
            <a:ext cx="1368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模型训练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A5607A2-749C-42CC-A36F-A6C51171AD75}"/>
              </a:ext>
            </a:extLst>
          </p:cNvPr>
          <p:cNvSpPr txBox="1"/>
          <p:nvPr/>
        </p:nvSpPr>
        <p:spPr>
          <a:xfrm flipH="1">
            <a:off x="521208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85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1113837-786B-4C5E-91AE-3805F208AF43}"/>
              </a:ext>
            </a:extLst>
          </p:cNvPr>
          <p:cNvSpPr/>
          <p:nvPr/>
        </p:nvSpPr>
        <p:spPr>
          <a:xfrm>
            <a:off x="518474" y="2658630"/>
            <a:ext cx="8399283" cy="3901677"/>
          </a:xfrm>
          <a:prstGeom prst="roundRect">
            <a:avLst>
              <a:gd name="adj" fmla="val 4601"/>
            </a:avLst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 descr="计算机">
            <a:extLst>
              <a:ext uri="{FF2B5EF4-FFF2-40B4-BE49-F238E27FC236}">
                <a16:creationId xmlns:a16="http://schemas.microsoft.com/office/drawing/2014/main" id="{9A2A4E7D-6060-4D36-B803-8DCFB3B4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9152" y="2425042"/>
            <a:ext cx="1833513" cy="1833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1152" y="241229"/>
            <a:ext cx="625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模型训练</a:t>
            </a:r>
          </a:p>
        </p:txBody>
      </p:sp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C7297C86-F3DD-44C6-8646-A13F094CA1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4148" y="2884598"/>
            <a:ext cx="914400" cy="914400"/>
          </a:xfrm>
          <a:prstGeom prst="rect">
            <a:avLst/>
          </a:prstGeom>
        </p:spPr>
      </p:pic>
      <p:pic>
        <p:nvPicPr>
          <p:cNvPr id="167" name="图形 166" descr="文档">
            <a:extLst>
              <a:ext uri="{FF2B5EF4-FFF2-40B4-BE49-F238E27FC236}">
                <a16:creationId xmlns:a16="http://schemas.microsoft.com/office/drawing/2014/main" id="{97719BD1-C43F-4423-A2CF-11B9DAACD4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3270" y="2884598"/>
            <a:ext cx="914400" cy="9144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AFF075-7AAE-452F-A5DC-D6C124B8AB95}"/>
              </a:ext>
            </a:extLst>
          </p:cNvPr>
          <p:cNvCxnSpPr>
            <a:cxnSpLocks/>
          </p:cNvCxnSpPr>
          <p:nvPr/>
        </p:nvCxnSpPr>
        <p:spPr>
          <a:xfrm>
            <a:off x="2500661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E091DC7-9278-4D32-81F0-B37B29759861}"/>
              </a:ext>
            </a:extLst>
          </p:cNvPr>
          <p:cNvCxnSpPr>
            <a:cxnSpLocks/>
          </p:cNvCxnSpPr>
          <p:nvPr/>
        </p:nvCxnSpPr>
        <p:spPr>
          <a:xfrm>
            <a:off x="5696756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形 17" descr="书籍">
            <a:extLst>
              <a:ext uri="{FF2B5EF4-FFF2-40B4-BE49-F238E27FC236}">
                <a16:creationId xmlns:a16="http://schemas.microsoft.com/office/drawing/2014/main" id="{BE90CD40-9B81-411A-A989-D939F3C84F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6765" y="1185120"/>
            <a:ext cx="914400" cy="914400"/>
          </a:xfrm>
          <a:prstGeom prst="rect">
            <a:avLst/>
          </a:prstGeom>
        </p:spPr>
      </p:pic>
      <p:pic>
        <p:nvPicPr>
          <p:cNvPr id="174" name="图形 173" descr="书籍">
            <a:extLst>
              <a:ext uri="{FF2B5EF4-FFF2-40B4-BE49-F238E27FC236}">
                <a16:creationId xmlns:a16="http://schemas.microsoft.com/office/drawing/2014/main" id="{4A961907-AADE-4113-9D31-EE37AE7D66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5424" y="1185120"/>
            <a:ext cx="914400" cy="914400"/>
          </a:xfrm>
          <a:prstGeom prst="rect">
            <a:avLst/>
          </a:prstGeom>
        </p:spPr>
      </p:pic>
      <p:pic>
        <p:nvPicPr>
          <p:cNvPr id="175" name="图形 174" descr="书籍">
            <a:extLst>
              <a:ext uri="{FF2B5EF4-FFF2-40B4-BE49-F238E27FC236}">
                <a16:creationId xmlns:a16="http://schemas.microsoft.com/office/drawing/2014/main" id="{04A3AE35-2C48-44D8-B18A-80E9B992E6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9491" y="1185120"/>
            <a:ext cx="91440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4FE85D-38AA-4CE7-8D38-A919F7412D39}"/>
              </a:ext>
            </a:extLst>
          </p:cNvPr>
          <p:cNvSpPr txBox="1"/>
          <p:nvPr/>
        </p:nvSpPr>
        <p:spPr>
          <a:xfrm>
            <a:off x="7785082" y="1313902"/>
            <a:ext cx="75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D9D9D9"/>
                </a:solidFill>
              </a:rPr>
              <a:t>海量数据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CED9623-C375-4944-91E1-2C0BD345AA9E}"/>
              </a:ext>
            </a:extLst>
          </p:cNvPr>
          <p:cNvSpPr/>
          <p:nvPr/>
        </p:nvSpPr>
        <p:spPr>
          <a:xfrm>
            <a:off x="4228356" y="2649083"/>
            <a:ext cx="188536" cy="1885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6C088007-DB1E-4F82-AF05-207AF7735318}"/>
              </a:ext>
            </a:extLst>
          </p:cNvPr>
          <p:cNvSpPr/>
          <p:nvPr/>
        </p:nvSpPr>
        <p:spPr>
          <a:xfrm rot="5400000">
            <a:off x="4288995" y="-236096"/>
            <a:ext cx="311486" cy="5175316"/>
          </a:xfrm>
          <a:prstGeom prst="rightBrace">
            <a:avLst>
              <a:gd name="adj1" fmla="val 93072"/>
              <a:gd name="adj2" fmla="val 52903"/>
            </a:avLst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54D9C2-0D29-47BC-8500-D43B6FA3C963}"/>
              </a:ext>
            </a:extLst>
          </p:cNvPr>
          <p:cNvSpPr txBox="1"/>
          <p:nvPr/>
        </p:nvSpPr>
        <p:spPr>
          <a:xfrm>
            <a:off x="7302500" y="2099520"/>
            <a:ext cx="14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9D9D9"/>
                </a:solidFill>
              </a:rPr>
              <a:t>数据预处理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F2363D-5C79-4CA6-94E1-CCB00C30496E}"/>
              </a:ext>
            </a:extLst>
          </p:cNvPr>
          <p:cNvSpPr txBox="1"/>
          <p:nvPr/>
        </p:nvSpPr>
        <p:spPr>
          <a:xfrm>
            <a:off x="3164832" y="4118446"/>
            <a:ext cx="255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翻译准则：信、达、雅</a:t>
            </a:r>
          </a:p>
        </p:txBody>
      </p:sp>
      <p:pic>
        <p:nvPicPr>
          <p:cNvPr id="15" name="图形 14" descr="箭头: 向右旋转">
            <a:extLst>
              <a:ext uri="{FF2B5EF4-FFF2-40B4-BE49-F238E27FC236}">
                <a16:creationId xmlns:a16="http://schemas.microsoft.com/office/drawing/2014/main" id="{76DF2CDF-F2D6-4D98-AF50-8DB6166351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5741764" y="3857551"/>
            <a:ext cx="914400" cy="868236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93121A12-7808-40A6-B384-DD4D23F8FCCF}"/>
              </a:ext>
            </a:extLst>
          </p:cNvPr>
          <p:cNvSpPr txBox="1"/>
          <p:nvPr/>
        </p:nvSpPr>
        <p:spPr>
          <a:xfrm>
            <a:off x="7122160" y="6557432"/>
            <a:ext cx="1368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模型训练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C222213-375A-4967-B279-982E47FFB9B2}"/>
              </a:ext>
            </a:extLst>
          </p:cNvPr>
          <p:cNvSpPr txBox="1"/>
          <p:nvPr/>
        </p:nvSpPr>
        <p:spPr>
          <a:xfrm flipH="1">
            <a:off x="521208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sp>
        <p:nvSpPr>
          <p:cNvPr id="5" name="矩形 4"/>
          <p:cNvSpPr/>
          <p:nvPr/>
        </p:nvSpPr>
        <p:spPr>
          <a:xfrm>
            <a:off x="1265451" y="5134310"/>
            <a:ext cx="1899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译文要准确，不偏离，不遗漏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4251" y="5134309"/>
            <a:ext cx="2030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不拘泥于原文形式，译文通顺明白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02242" y="5134308"/>
            <a:ext cx="1964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选用的词语要得体</a:t>
            </a:r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，简明优雅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8" idx="2"/>
          </p:cNvCxnSpPr>
          <p:nvPr/>
        </p:nvCxnSpPr>
        <p:spPr>
          <a:xfrm flipH="1">
            <a:off x="2130641" y="4487778"/>
            <a:ext cx="2314097" cy="5636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6" idx="0"/>
          </p:cNvCxnSpPr>
          <p:nvPr/>
        </p:nvCxnSpPr>
        <p:spPr>
          <a:xfrm flipH="1">
            <a:off x="4589394" y="4448333"/>
            <a:ext cx="433079" cy="685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431892" y="4482166"/>
            <a:ext cx="1791999" cy="652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84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1113837-786B-4C5E-91AE-3805F208AF43}"/>
              </a:ext>
            </a:extLst>
          </p:cNvPr>
          <p:cNvSpPr/>
          <p:nvPr/>
        </p:nvSpPr>
        <p:spPr>
          <a:xfrm>
            <a:off x="518474" y="2658630"/>
            <a:ext cx="8399283" cy="3901677"/>
          </a:xfrm>
          <a:prstGeom prst="roundRect">
            <a:avLst>
              <a:gd name="adj" fmla="val 4601"/>
            </a:avLst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形 2" descr="计算机">
            <a:extLst>
              <a:ext uri="{FF2B5EF4-FFF2-40B4-BE49-F238E27FC236}">
                <a16:creationId xmlns:a16="http://schemas.microsoft.com/office/drawing/2014/main" id="{9A2A4E7D-6060-4D36-B803-8DCFB3B4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9152" y="2425042"/>
            <a:ext cx="1833513" cy="1833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1152" y="241229"/>
            <a:ext cx="625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模型训练</a:t>
            </a:r>
          </a:p>
        </p:txBody>
      </p:sp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C7297C86-F3DD-44C6-8646-A13F094CA1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4148" y="2884598"/>
            <a:ext cx="914400" cy="914400"/>
          </a:xfrm>
          <a:prstGeom prst="rect">
            <a:avLst/>
          </a:prstGeom>
        </p:spPr>
      </p:pic>
      <p:pic>
        <p:nvPicPr>
          <p:cNvPr id="167" name="图形 166" descr="文档">
            <a:extLst>
              <a:ext uri="{FF2B5EF4-FFF2-40B4-BE49-F238E27FC236}">
                <a16:creationId xmlns:a16="http://schemas.microsoft.com/office/drawing/2014/main" id="{97719BD1-C43F-4423-A2CF-11B9DAACD4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3270" y="2884598"/>
            <a:ext cx="914400" cy="9144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AFF075-7AAE-452F-A5DC-D6C124B8AB95}"/>
              </a:ext>
            </a:extLst>
          </p:cNvPr>
          <p:cNvCxnSpPr>
            <a:cxnSpLocks/>
          </p:cNvCxnSpPr>
          <p:nvPr/>
        </p:nvCxnSpPr>
        <p:spPr>
          <a:xfrm>
            <a:off x="2500661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E091DC7-9278-4D32-81F0-B37B29759861}"/>
              </a:ext>
            </a:extLst>
          </p:cNvPr>
          <p:cNvCxnSpPr>
            <a:cxnSpLocks/>
          </p:cNvCxnSpPr>
          <p:nvPr/>
        </p:nvCxnSpPr>
        <p:spPr>
          <a:xfrm>
            <a:off x="5696756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形 17" descr="书籍">
            <a:extLst>
              <a:ext uri="{FF2B5EF4-FFF2-40B4-BE49-F238E27FC236}">
                <a16:creationId xmlns:a16="http://schemas.microsoft.com/office/drawing/2014/main" id="{BE90CD40-9B81-411A-A989-D939F3C84F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6765" y="1185120"/>
            <a:ext cx="914400" cy="914400"/>
          </a:xfrm>
          <a:prstGeom prst="rect">
            <a:avLst/>
          </a:prstGeom>
        </p:spPr>
      </p:pic>
      <p:pic>
        <p:nvPicPr>
          <p:cNvPr id="174" name="图形 173" descr="书籍">
            <a:extLst>
              <a:ext uri="{FF2B5EF4-FFF2-40B4-BE49-F238E27FC236}">
                <a16:creationId xmlns:a16="http://schemas.microsoft.com/office/drawing/2014/main" id="{4A961907-AADE-4113-9D31-EE37AE7D66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5424" y="1185120"/>
            <a:ext cx="914400" cy="914400"/>
          </a:xfrm>
          <a:prstGeom prst="rect">
            <a:avLst/>
          </a:prstGeom>
        </p:spPr>
      </p:pic>
      <p:pic>
        <p:nvPicPr>
          <p:cNvPr id="175" name="图形 174" descr="书籍">
            <a:extLst>
              <a:ext uri="{FF2B5EF4-FFF2-40B4-BE49-F238E27FC236}">
                <a16:creationId xmlns:a16="http://schemas.microsoft.com/office/drawing/2014/main" id="{04A3AE35-2C48-44D8-B18A-80E9B992E6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9491" y="1185120"/>
            <a:ext cx="91440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4FE85D-38AA-4CE7-8D38-A919F7412D39}"/>
              </a:ext>
            </a:extLst>
          </p:cNvPr>
          <p:cNvSpPr txBox="1"/>
          <p:nvPr/>
        </p:nvSpPr>
        <p:spPr>
          <a:xfrm>
            <a:off x="7785082" y="1313902"/>
            <a:ext cx="75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D9D9D9"/>
                </a:solidFill>
              </a:rPr>
              <a:t>海量数据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CED9623-C375-4944-91E1-2C0BD345AA9E}"/>
              </a:ext>
            </a:extLst>
          </p:cNvPr>
          <p:cNvSpPr/>
          <p:nvPr/>
        </p:nvSpPr>
        <p:spPr>
          <a:xfrm>
            <a:off x="4228356" y="2649083"/>
            <a:ext cx="188536" cy="1885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6C088007-DB1E-4F82-AF05-207AF7735318}"/>
              </a:ext>
            </a:extLst>
          </p:cNvPr>
          <p:cNvSpPr/>
          <p:nvPr/>
        </p:nvSpPr>
        <p:spPr>
          <a:xfrm rot="5400000">
            <a:off x="4288995" y="-236096"/>
            <a:ext cx="311486" cy="5175316"/>
          </a:xfrm>
          <a:prstGeom prst="rightBrace">
            <a:avLst>
              <a:gd name="adj1" fmla="val 93072"/>
              <a:gd name="adj2" fmla="val 52903"/>
            </a:avLst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54D9C2-0D29-47BC-8500-D43B6FA3C963}"/>
              </a:ext>
            </a:extLst>
          </p:cNvPr>
          <p:cNvSpPr txBox="1"/>
          <p:nvPr/>
        </p:nvSpPr>
        <p:spPr>
          <a:xfrm>
            <a:off x="7302500" y="2099520"/>
            <a:ext cx="14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9D9D9"/>
                </a:solidFill>
              </a:rPr>
              <a:t>数据预处理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F2363D-5C79-4CA6-94E1-CCB00C30496E}"/>
              </a:ext>
            </a:extLst>
          </p:cNvPr>
          <p:cNvSpPr txBox="1"/>
          <p:nvPr/>
        </p:nvSpPr>
        <p:spPr>
          <a:xfrm>
            <a:off x="3164832" y="4118446"/>
            <a:ext cx="255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翻译准则：信、达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、雅</a:t>
            </a:r>
          </a:p>
        </p:txBody>
      </p:sp>
      <p:pic>
        <p:nvPicPr>
          <p:cNvPr id="15" name="图形 14" descr="箭头: 向右旋转">
            <a:extLst>
              <a:ext uri="{FF2B5EF4-FFF2-40B4-BE49-F238E27FC236}">
                <a16:creationId xmlns:a16="http://schemas.microsoft.com/office/drawing/2014/main" id="{76DF2CDF-F2D6-4D98-AF50-8DB6166351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5741764" y="3857551"/>
            <a:ext cx="914400" cy="868236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7508F808-CE02-4B91-A846-B47826E831D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91015" y="4774307"/>
            <a:ext cx="1159673" cy="1159673"/>
          </a:xfrm>
          <a:prstGeom prst="rect">
            <a:avLst/>
          </a:prstGeom>
        </p:spPr>
      </p:pic>
      <p:pic>
        <p:nvPicPr>
          <p:cNvPr id="36" name="图形 35" descr="数据库">
            <a:extLst>
              <a:ext uri="{FF2B5EF4-FFF2-40B4-BE49-F238E27FC236}">
                <a16:creationId xmlns:a16="http://schemas.microsoft.com/office/drawing/2014/main" id="{469EA2EE-3367-4E3D-A6D5-4DE0A76EEB4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51051" y="4774307"/>
            <a:ext cx="1159673" cy="115967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E75AFDA-CE0D-41E1-BF72-0B0707B93565}"/>
              </a:ext>
            </a:extLst>
          </p:cNvPr>
          <p:cNvSpPr/>
          <p:nvPr/>
        </p:nvSpPr>
        <p:spPr>
          <a:xfrm>
            <a:off x="4392693" y="4276365"/>
            <a:ext cx="258830" cy="16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93A12E5-EA33-422B-980A-643023F3F31B}"/>
              </a:ext>
            </a:extLst>
          </p:cNvPr>
          <p:cNvSpPr/>
          <p:nvPr/>
        </p:nvSpPr>
        <p:spPr>
          <a:xfrm>
            <a:off x="4834653" y="4272333"/>
            <a:ext cx="258830" cy="16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F43BC0CB-AA0B-48C8-893C-522ACFE049E9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rot="5400000">
            <a:off x="3982351" y="4234549"/>
            <a:ext cx="328259" cy="751256"/>
          </a:xfrm>
          <a:prstGeom prst="curvedConnector3">
            <a:avLst/>
          </a:prstGeom>
          <a:ln w="1270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1E581BC3-DA0F-4CAF-8E79-D37013932CD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16200000" flipH="1">
            <a:off x="5181333" y="4224751"/>
            <a:ext cx="332291" cy="766820"/>
          </a:xfrm>
          <a:prstGeom prst="curvedConnector3">
            <a:avLst>
              <a:gd name="adj1" fmla="val 50000"/>
            </a:avLst>
          </a:prstGeom>
          <a:ln w="1270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878AD0D-8967-4518-ACF9-123BBCD40649}"/>
              </a:ext>
            </a:extLst>
          </p:cNvPr>
          <p:cNvSpPr txBox="1"/>
          <p:nvPr/>
        </p:nvSpPr>
        <p:spPr>
          <a:xfrm>
            <a:off x="3191015" y="5933980"/>
            <a:ext cx="127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翻译模型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81B808B-2BBB-42A5-AE1E-FA9C0057FA60}"/>
              </a:ext>
            </a:extLst>
          </p:cNvPr>
          <p:cNvSpPr txBox="1"/>
          <p:nvPr/>
        </p:nvSpPr>
        <p:spPr>
          <a:xfrm>
            <a:off x="5183327" y="5933980"/>
            <a:ext cx="127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语言模型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A5C88DF-A487-4F3A-B757-C6CE5997D35C}"/>
              </a:ext>
            </a:extLst>
          </p:cNvPr>
          <p:cNvSpPr txBox="1"/>
          <p:nvPr/>
        </p:nvSpPr>
        <p:spPr>
          <a:xfrm>
            <a:off x="849138" y="5001120"/>
            <a:ext cx="239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保证源语言和译文之间语义上的</a:t>
            </a:r>
            <a:r>
              <a:rPr lang="zh-CN" altLang="en-US" dirty="0">
                <a:solidFill>
                  <a:srgbClr val="FF0000"/>
                </a:solidFill>
              </a:rPr>
              <a:t>对应性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E27C5A8-F62E-4F16-88E8-617A9D13441C}"/>
              </a:ext>
            </a:extLst>
          </p:cNvPr>
          <p:cNvSpPr txBox="1"/>
          <p:nvPr/>
        </p:nvSpPr>
        <p:spPr>
          <a:xfrm>
            <a:off x="6375195" y="5001120"/>
            <a:ext cx="239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保证翻译出的译文句法上的</a:t>
            </a:r>
            <a:r>
              <a:rPr lang="zh-CN" altLang="en-US" dirty="0">
                <a:solidFill>
                  <a:srgbClr val="FF0000"/>
                </a:solidFill>
              </a:rPr>
              <a:t>流畅性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7988D70-A338-413C-9F4E-5F9B0CC738FC}"/>
              </a:ext>
            </a:extLst>
          </p:cNvPr>
          <p:cNvSpPr txBox="1"/>
          <p:nvPr/>
        </p:nvSpPr>
        <p:spPr>
          <a:xfrm>
            <a:off x="7122160" y="6557432"/>
            <a:ext cx="1368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模型训练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1FC97C1-B496-4CEB-A729-FB326EB96194}"/>
              </a:ext>
            </a:extLst>
          </p:cNvPr>
          <p:cNvSpPr txBox="1"/>
          <p:nvPr/>
        </p:nvSpPr>
        <p:spPr>
          <a:xfrm flipH="1">
            <a:off x="521208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12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1113837-786B-4C5E-91AE-3805F208AF43}"/>
              </a:ext>
            </a:extLst>
          </p:cNvPr>
          <p:cNvSpPr/>
          <p:nvPr/>
        </p:nvSpPr>
        <p:spPr>
          <a:xfrm>
            <a:off x="518474" y="2658630"/>
            <a:ext cx="8399283" cy="3901677"/>
          </a:xfrm>
          <a:prstGeom prst="roundRect">
            <a:avLst>
              <a:gd name="adj" fmla="val 4601"/>
            </a:avLst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形 2" descr="计算机">
            <a:extLst>
              <a:ext uri="{FF2B5EF4-FFF2-40B4-BE49-F238E27FC236}">
                <a16:creationId xmlns:a16="http://schemas.microsoft.com/office/drawing/2014/main" id="{9A2A4E7D-6060-4D36-B803-8DCFB3B4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9152" y="2425042"/>
            <a:ext cx="1833513" cy="1833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1152" y="241229"/>
            <a:ext cx="625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模型训练</a:t>
            </a:r>
          </a:p>
        </p:txBody>
      </p:sp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C7297C86-F3DD-44C6-8646-A13F094CA1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4148" y="2884598"/>
            <a:ext cx="914400" cy="914400"/>
          </a:xfrm>
          <a:prstGeom prst="rect">
            <a:avLst/>
          </a:prstGeom>
        </p:spPr>
      </p:pic>
      <p:pic>
        <p:nvPicPr>
          <p:cNvPr id="167" name="图形 166" descr="文档">
            <a:extLst>
              <a:ext uri="{FF2B5EF4-FFF2-40B4-BE49-F238E27FC236}">
                <a16:creationId xmlns:a16="http://schemas.microsoft.com/office/drawing/2014/main" id="{97719BD1-C43F-4423-A2CF-11B9DAACD4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3270" y="2884598"/>
            <a:ext cx="914400" cy="9144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AFF075-7AAE-452F-A5DC-D6C124B8AB95}"/>
              </a:ext>
            </a:extLst>
          </p:cNvPr>
          <p:cNvCxnSpPr>
            <a:cxnSpLocks/>
          </p:cNvCxnSpPr>
          <p:nvPr/>
        </p:nvCxnSpPr>
        <p:spPr>
          <a:xfrm>
            <a:off x="2500661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E091DC7-9278-4D32-81F0-B37B29759861}"/>
              </a:ext>
            </a:extLst>
          </p:cNvPr>
          <p:cNvCxnSpPr>
            <a:cxnSpLocks/>
          </p:cNvCxnSpPr>
          <p:nvPr/>
        </p:nvCxnSpPr>
        <p:spPr>
          <a:xfrm>
            <a:off x="5696756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形 17" descr="书籍">
            <a:extLst>
              <a:ext uri="{FF2B5EF4-FFF2-40B4-BE49-F238E27FC236}">
                <a16:creationId xmlns:a16="http://schemas.microsoft.com/office/drawing/2014/main" id="{BE90CD40-9B81-411A-A989-D939F3C84F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6765" y="1185120"/>
            <a:ext cx="914400" cy="914400"/>
          </a:xfrm>
          <a:prstGeom prst="rect">
            <a:avLst/>
          </a:prstGeom>
        </p:spPr>
      </p:pic>
      <p:pic>
        <p:nvPicPr>
          <p:cNvPr id="174" name="图形 173" descr="书籍">
            <a:extLst>
              <a:ext uri="{FF2B5EF4-FFF2-40B4-BE49-F238E27FC236}">
                <a16:creationId xmlns:a16="http://schemas.microsoft.com/office/drawing/2014/main" id="{4A961907-AADE-4113-9D31-EE37AE7D66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5424" y="1185120"/>
            <a:ext cx="914400" cy="914400"/>
          </a:xfrm>
          <a:prstGeom prst="rect">
            <a:avLst/>
          </a:prstGeom>
        </p:spPr>
      </p:pic>
      <p:pic>
        <p:nvPicPr>
          <p:cNvPr id="175" name="图形 174" descr="书籍">
            <a:extLst>
              <a:ext uri="{FF2B5EF4-FFF2-40B4-BE49-F238E27FC236}">
                <a16:creationId xmlns:a16="http://schemas.microsoft.com/office/drawing/2014/main" id="{04A3AE35-2C48-44D8-B18A-80E9B992E6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9491" y="1185120"/>
            <a:ext cx="91440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4FE85D-38AA-4CE7-8D38-A919F7412D39}"/>
              </a:ext>
            </a:extLst>
          </p:cNvPr>
          <p:cNvSpPr txBox="1"/>
          <p:nvPr/>
        </p:nvSpPr>
        <p:spPr>
          <a:xfrm>
            <a:off x="7785082" y="1313902"/>
            <a:ext cx="75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D9D9D9"/>
                </a:solidFill>
              </a:rPr>
              <a:t>海量数据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CED9623-C375-4944-91E1-2C0BD345AA9E}"/>
              </a:ext>
            </a:extLst>
          </p:cNvPr>
          <p:cNvSpPr/>
          <p:nvPr/>
        </p:nvSpPr>
        <p:spPr>
          <a:xfrm>
            <a:off x="4228356" y="2649083"/>
            <a:ext cx="188536" cy="1885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6C088007-DB1E-4F82-AF05-207AF7735318}"/>
              </a:ext>
            </a:extLst>
          </p:cNvPr>
          <p:cNvSpPr/>
          <p:nvPr/>
        </p:nvSpPr>
        <p:spPr>
          <a:xfrm rot="5400000">
            <a:off x="4288995" y="-236096"/>
            <a:ext cx="311486" cy="5175316"/>
          </a:xfrm>
          <a:prstGeom prst="rightBrace">
            <a:avLst>
              <a:gd name="adj1" fmla="val 93072"/>
              <a:gd name="adj2" fmla="val 52903"/>
            </a:avLst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54D9C2-0D29-47BC-8500-D43B6FA3C963}"/>
              </a:ext>
            </a:extLst>
          </p:cNvPr>
          <p:cNvSpPr txBox="1"/>
          <p:nvPr/>
        </p:nvSpPr>
        <p:spPr>
          <a:xfrm>
            <a:off x="7302500" y="2099520"/>
            <a:ext cx="14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9D9D9"/>
                </a:solidFill>
              </a:rPr>
              <a:t>数据预处理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F2363D-5C79-4CA6-94E1-CCB00C30496E}"/>
              </a:ext>
            </a:extLst>
          </p:cNvPr>
          <p:cNvSpPr txBox="1"/>
          <p:nvPr/>
        </p:nvSpPr>
        <p:spPr>
          <a:xfrm>
            <a:off x="3164832" y="4118446"/>
            <a:ext cx="255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翻译准则：信、达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、雅</a:t>
            </a:r>
          </a:p>
        </p:txBody>
      </p:sp>
      <p:pic>
        <p:nvPicPr>
          <p:cNvPr id="15" name="图形 14" descr="箭头: 向右旋转">
            <a:extLst>
              <a:ext uri="{FF2B5EF4-FFF2-40B4-BE49-F238E27FC236}">
                <a16:creationId xmlns:a16="http://schemas.microsoft.com/office/drawing/2014/main" id="{76DF2CDF-F2D6-4D98-AF50-8DB6166351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5741764" y="3857551"/>
            <a:ext cx="914400" cy="86823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E75AFDA-CE0D-41E1-BF72-0B0707B93565}"/>
              </a:ext>
            </a:extLst>
          </p:cNvPr>
          <p:cNvSpPr/>
          <p:nvPr/>
        </p:nvSpPr>
        <p:spPr>
          <a:xfrm>
            <a:off x="4392693" y="4276365"/>
            <a:ext cx="258830" cy="16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93A12E5-EA33-422B-980A-643023F3F31B}"/>
              </a:ext>
            </a:extLst>
          </p:cNvPr>
          <p:cNvSpPr/>
          <p:nvPr/>
        </p:nvSpPr>
        <p:spPr>
          <a:xfrm>
            <a:off x="4834653" y="4272333"/>
            <a:ext cx="258830" cy="16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5A824C2-A43C-46F5-A4B8-27A7A34DCAE7}"/>
              </a:ext>
            </a:extLst>
          </p:cNvPr>
          <p:cNvGrpSpPr/>
          <p:nvPr/>
        </p:nvGrpSpPr>
        <p:grpSpPr>
          <a:xfrm>
            <a:off x="864375" y="4761590"/>
            <a:ext cx="1279135" cy="1529005"/>
            <a:chOff x="1301255" y="4774307"/>
            <a:chExt cx="1279135" cy="1529005"/>
          </a:xfrm>
        </p:grpSpPr>
        <p:pic>
          <p:nvPicPr>
            <p:cNvPr id="19" name="图形 18" descr="数据库">
              <a:extLst>
                <a:ext uri="{FF2B5EF4-FFF2-40B4-BE49-F238E27FC236}">
                  <a16:creationId xmlns:a16="http://schemas.microsoft.com/office/drawing/2014/main" id="{7508F808-CE02-4B91-A846-B47826E8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1255" y="4774307"/>
              <a:ext cx="1159673" cy="1159673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878AD0D-8967-4518-ACF9-123BBCD40649}"/>
                </a:ext>
              </a:extLst>
            </p:cNvPr>
            <p:cNvSpPr txBox="1"/>
            <p:nvPr/>
          </p:nvSpPr>
          <p:spPr>
            <a:xfrm>
              <a:off x="1301255" y="5933980"/>
              <a:ext cx="127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翻译模型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5D1A87B-D4E5-4ADB-817C-391289EBDA6A}"/>
              </a:ext>
            </a:extLst>
          </p:cNvPr>
          <p:cNvGrpSpPr/>
          <p:nvPr/>
        </p:nvGrpSpPr>
        <p:grpSpPr>
          <a:xfrm>
            <a:off x="2016952" y="4761590"/>
            <a:ext cx="1311411" cy="1529005"/>
            <a:chOff x="2499291" y="4774307"/>
            <a:chExt cx="1311411" cy="1529005"/>
          </a:xfrm>
        </p:grpSpPr>
        <p:pic>
          <p:nvPicPr>
            <p:cNvPr id="36" name="图形 35" descr="数据库">
              <a:extLst>
                <a:ext uri="{FF2B5EF4-FFF2-40B4-BE49-F238E27FC236}">
                  <a16:creationId xmlns:a16="http://schemas.microsoft.com/office/drawing/2014/main" id="{469EA2EE-3367-4E3D-A6D5-4DE0A76EE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99291" y="4774307"/>
              <a:ext cx="1159673" cy="1159673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81B808B-2BBB-42A5-AE1E-FA9C0057FA60}"/>
                </a:ext>
              </a:extLst>
            </p:cNvPr>
            <p:cNvSpPr txBox="1"/>
            <p:nvPr/>
          </p:nvSpPr>
          <p:spPr>
            <a:xfrm>
              <a:off x="2531567" y="5933980"/>
              <a:ext cx="127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语言模型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B2A1E2F-A750-422B-A702-880B961C47C3}"/>
              </a:ext>
            </a:extLst>
          </p:cNvPr>
          <p:cNvGrpSpPr/>
          <p:nvPr/>
        </p:nvGrpSpPr>
        <p:grpSpPr>
          <a:xfrm>
            <a:off x="3201805" y="4761590"/>
            <a:ext cx="1311411" cy="1529005"/>
            <a:chOff x="2499291" y="4774307"/>
            <a:chExt cx="1311411" cy="1529005"/>
          </a:xfrm>
        </p:grpSpPr>
        <p:pic>
          <p:nvPicPr>
            <p:cNvPr id="39" name="图形 38" descr="数据库">
              <a:extLst>
                <a:ext uri="{FF2B5EF4-FFF2-40B4-BE49-F238E27FC236}">
                  <a16:creationId xmlns:a16="http://schemas.microsoft.com/office/drawing/2014/main" id="{E3D80B32-78E7-4279-8730-511CB190C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499291" y="4774307"/>
              <a:ext cx="1159673" cy="1159673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3DB37E6-3612-4BA9-B691-B7C5904A35E2}"/>
                </a:ext>
              </a:extLst>
            </p:cNvPr>
            <p:cNvSpPr txBox="1"/>
            <p:nvPr/>
          </p:nvSpPr>
          <p:spPr>
            <a:xfrm>
              <a:off x="2531567" y="5933980"/>
              <a:ext cx="127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调序模型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09D9BFD-8691-4DF6-B5EC-DE3CF8B6C37E}"/>
              </a:ext>
            </a:extLst>
          </p:cNvPr>
          <p:cNvGrpSpPr/>
          <p:nvPr/>
        </p:nvGrpSpPr>
        <p:grpSpPr>
          <a:xfrm>
            <a:off x="4386658" y="4761590"/>
            <a:ext cx="1311411" cy="1529005"/>
            <a:chOff x="2499291" y="4774307"/>
            <a:chExt cx="1311411" cy="1529005"/>
          </a:xfrm>
        </p:grpSpPr>
        <p:pic>
          <p:nvPicPr>
            <p:cNvPr id="43" name="图形 42" descr="数据库">
              <a:extLst>
                <a:ext uri="{FF2B5EF4-FFF2-40B4-BE49-F238E27FC236}">
                  <a16:creationId xmlns:a16="http://schemas.microsoft.com/office/drawing/2014/main" id="{95273C58-F75F-4B2F-A7D8-324E3907C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99291" y="4774307"/>
              <a:ext cx="1159673" cy="1159673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63FD26-0BB6-429B-AAE4-8D6CFF0DB251}"/>
                </a:ext>
              </a:extLst>
            </p:cNvPr>
            <p:cNvSpPr txBox="1"/>
            <p:nvPr/>
          </p:nvSpPr>
          <p:spPr>
            <a:xfrm>
              <a:off x="2531567" y="5933980"/>
              <a:ext cx="127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 **</a:t>
              </a:r>
              <a:r>
                <a:rPr lang="zh-CN" altLang="en-US" dirty="0"/>
                <a:t>模型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C96B8BF-14B4-4A1D-875E-6F34EA0C4ECF}"/>
              </a:ext>
            </a:extLst>
          </p:cNvPr>
          <p:cNvGrpSpPr/>
          <p:nvPr/>
        </p:nvGrpSpPr>
        <p:grpSpPr>
          <a:xfrm>
            <a:off x="5571511" y="4761590"/>
            <a:ext cx="1311411" cy="1529005"/>
            <a:chOff x="2499291" y="4774307"/>
            <a:chExt cx="1311411" cy="1529005"/>
          </a:xfrm>
        </p:grpSpPr>
        <p:pic>
          <p:nvPicPr>
            <p:cNvPr id="47" name="图形 46" descr="数据库">
              <a:extLst>
                <a:ext uri="{FF2B5EF4-FFF2-40B4-BE49-F238E27FC236}">
                  <a16:creationId xmlns:a16="http://schemas.microsoft.com/office/drawing/2014/main" id="{0441B183-0A60-404A-8596-E4D89B8E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499291" y="4774307"/>
              <a:ext cx="1159673" cy="1159673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754BF15-723E-4BB1-9C74-A93208689543}"/>
                </a:ext>
              </a:extLst>
            </p:cNvPr>
            <p:cNvSpPr txBox="1"/>
            <p:nvPr/>
          </p:nvSpPr>
          <p:spPr>
            <a:xfrm>
              <a:off x="2531567" y="5933980"/>
              <a:ext cx="127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**</a:t>
              </a:r>
              <a:r>
                <a:rPr lang="zh-CN" altLang="en-US" dirty="0"/>
                <a:t>模型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229DEAC-15DF-4404-A6C4-2191CD366856}"/>
              </a:ext>
            </a:extLst>
          </p:cNvPr>
          <p:cNvGrpSpPr/>
          <p:nvPr/>
        </p:nvGrpSpPr>
        <p:grpSpPr>
          <a:xfrm>
            <a:off x="6756363" y="4761590"/>
            <a:ext cx="1311411" cy="1529005"/>
            <a:chOff x="2499291" y="4774307"/>
            <a:chExt cx="1311411" cy="1529005"/>
          </a:xfrm>
        </p:grpSpPr>
        <p:pic>
          <p:nvPicPr>
            <p:cNvPr id="50" name="图形 49" descr="数据库">
              <a:extLst>
                <a:ext uri="{FF2B5EF4-FFF2-40B4-BE49-F238E27FC236}">
                  <a16:creationId xmlns:a16="http://schemas.microsoft.com/office/drawing/2014/main" id="{E086CAED-7365-496F-92F2-932704EDB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499291" y="4774307"/>
              <a:ext cx="1159673" cy="1159673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E287C09-7D03-4306-BDA1-029935F740DC}"/>
                </a:ext>
              </a:extLst>
            </p:cNvPr>
            <p:cNvSpPr txBox="1"/>
            <p:nvPr/>
          </p:nvSpPr>
          <p:spPr>
            <a:xfrm>
              <a:off x="2531567" y="5933980"/>
              <a:ext cx="127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 **</a:t>
              </a:r>
              <a:r>
                <a:rPr lang="zh-CN" altLang="en-US" dirty="0"/>
                <a:t>模型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3B77043-F8DB-4BE9-8B47-257C150A34D1}"/>
              </a:ext>
            </a:extLst>
          </p:cNvPr>
          <p:cNvSpPr txBox="1"/>
          <p:nvPr/>
        </p:nvSpPr>
        <p:spPr>
          <a:xfrm>
            <a:off x="7980444" y="5257075"/>
            <a:ext cx="78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64910D-C800-486E-9789-72F58E220294}"/>
              </a:ext>
            </a:extLst>
          </p:cNvPr>
          <p:cNvSpPr txBox="1"/>
          <p:nvPr/>
        </p:nvSpPr>
        <p:spPr>
          <a:xfrm>
            <a:off x="7122160" y="6557432"/>
            <a:ext cx="1368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模型训练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1F75B34-3FF7-4899-B047-CD42A119FF60}"/>
              </a:ext>
            </a:extLst>
          </p:cNvPr>
          <p:cNvSpPr txBox="1"/>
          <p:nvPr/>
        </p:nvSpPr>
        <p:spPr>
          <a:xfrm flipH="1">
            <a:off x="521208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79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2E01C61-BCB7-4E96-BC25-3F7610400DF0}"/>
              </a:ext>
            </a:extLst>
          </p:cNvPr>
          <p:cNvSpPr/>
          <p:nvPr/>
        </p:nvSpPr>
        <p:spPr>
          <a:xfrm>
            <a:off x="518474" y="850766"/>
            <a:ext cx="8125905" cy="5644303"/>
          </a:xfrm>
          <a:prstGeom prst="roundRect">
            <a:avLst>
              <a:gd name="adj" fmla="val 3468"/>
            </a:avLst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 descr="计算机">
            <a:extLst>
              <a:ext uri="{FF2B5EF4-FFF2-40B4-BE49-F238E27FC236}">
                <a16:creationId xmlns:a16="http://schemas.microsoft.com/office/drawing/2014/main" id="{9A2A4E7D-6060-4D36-B803-8DCFB3B4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109" y="1482361"/>
            <a:ext cx="1833513" cy="1833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1152" y="241229"/>
            <a:ext cx="625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模型训练</a:t>
            </a:r>
          </a:p>
        </p:txBody>
      </p:sp>
      <p:pic>
        <p:nvPicPr>
          <p:cNvPr id="10" name="图形 9" descr="带齿轮的头部">
            <a:extLst>
              <a:ext uri="{FF2B5EF4-FFF2-40B4-BE49-F238E27FC236}">
                <a16:creationId xmlns:a16="http://schemas.microsoft.com/office/drawing/2014/main" id="{6E63C5B0-1DB6-49C1-84D6-CD3C42BEBE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6145" y="4141241"/>
            <a:ext cx="914400" cy="914400"/>
          </a:xfrm>
          <a:prstGeom prst="rect">
            <a:avLst/>
          </a:prstGeom>
        </p:spPr>
      </p:pic>
      <p:pic>
        <p:nvPicPr>
          <p:cNvPr id="13" name="图形 12" descr="灯泡">
            <a:extLst>
              <a:ext uri="{FF2B5EF4-FFF2-40B4-BE49-F238E27FC236}">
                <a16:creationId xmlns:a16="http://schemas.microsoft.com/office/drawing/2014/main" id="{EBDF8FB8-33C9-4188-AA52-2B9BE24A28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00000">
            <a:off x="1661236" y="3997434"/>
            <a:ext cx="463344" cy="46334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A6BF249-08EC-46DA-BA53-B213914B20CD}"/>
              </a:ext>
            </a:extLst>
          </p:cNvPr>
          <p:cNvSpPr txBox="1"/>
          <p:nvPr/>
        </p:nvSpPr>
        <p:spPr>
          <a:xfrm>
            <a:off x="1076273" y="5049661"/>
            <a:ext cx="7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“知识”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3117B62-9696-424B-953F-788B03575A15}"/>
              </a:ext>
            </a:extLst>
          </p:cNvPr>
          <p:cNvSpPr/>
          <p:nvPr/>
        </p:nvSpPr>
        <p:spPr>
          <a:xfrm>
            <a:off x="1283212" y="3315874"/>
            <a:ext cx="333467" cy="504085"/>
          </a:xfrm>
          <a:prstGeom prst="downArrow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DE7105F-6F94-4769-8C60-5838CA7E954E}"/>
              </a:ext>
            </a:extLst>
          </p:cNvPr>
          <p:cNvSpPr/>
          <p:nvPr/>
        </p:nvSpPr>
        <p:spPr>
          <a:xfrm>
            <a:off x="4276255" y="2568145"/>
            <a:ext cx="135382" cy="269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193FE75-5859-4372-A0B1-B3B6005A15BB}"/>
              </a:ext>
            </a:extLst>
          </p:cNvPr>
          <p:cNvSpPr/>
          <p:nvPr/>
        </p:nvSpPr>
        <p:spPr>
          <a:xfrm>
            <a:off x="2758245" y="1027522"/>
            <a:ext cx="5707026" cy="5268214"/>
          </a:xfrm>
          <a:prstGeom prst="roundRect">
            <a:avLst>
              <a:gd name="adj" fmla="val 229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0DF42-8C24-47D1-BC8E-73A7DE5E62BB}"/>
              </a:ext>
            </a:extLst>
          </p:cNvPr>
          <p:cNvSpPr txBox="1"/>
          <p:nvPr/>
        </p:nvSpPr>
        <p:spPr>
          <a:xfrm>
            <a:off x="2789671" y="1149635"/>
            <a:ext cx="55415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mkdir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-p 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/work/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model.phrase 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work/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lm</a:t>
            </a:r>
            <a:endParaRPr lang="en-US" altLang="zh-CN" b="1" smtClean="0">
              <a:solidFill>
                <a:srgbClr val="AED89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训练翻译模型</a:t>
            </a:r>
          </a:p>
          <a:p>
            <a:pPr latinLnBrk="1"/>
            <a:r>
              <a:rPr lang="en-US" altLang="zh-CN">
                <a:solidFill>
                  <a:srgbClr val="FBB58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perl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NiuTrans-phrase-train-model.pl 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tmdir ../work/model.phrase/ 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../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sample-data/data/Train-set/chinese.txt -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../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sample-data/data/Train-set/english.txt 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-a ../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sample-data/data/Train-set/Alignment.txt</a:t>
            </a:r>
          </a:p>
          <a:p>
            <a:pPr latinLnBrk="1"/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训练语言模型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/>
            <a:r>
              <a:rPr lang="en-US" altLang="zh-CN">
                <a:solidFill>
                  <a:srgbClr val="FBB58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perl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NiuTrans-training-ngram-LM.pl 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corpus ../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sample-data/data/LM-training-set/e.lm.txt -ngram 3 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-vocab  ../work/lm/lm.vocab 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lmbin  ../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work/lm/lm.trie.data</a:t>
            </a:r>
          </a:p>
          <a:p>
            <a:pPr latinLnBrk="1"/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生成配置文件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/>
            <a:r>
              <a:rPr lang="en-US" altLang="zh-CN">
                <a:solidFill>
                  <a:srgbClr val="FBB58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perl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NiuTrans-phrase-generate-mert-config.pl 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tmdir  ../work/model.phrase/ 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lmdir  ../work/lm/ 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ngram 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3 -o ../work/NiuTrans.phrase.user.config</a:t>
            </a:r>
          </a:p>
          <a:p>
            <a:pPr latinLnBrk="1"/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权重调优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/>
            <a:r>
              <a:rPr lang="en-US" altLang="zh-CN">
                <a:solidFill>
                  <a:srgbClr val="FBB58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perl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NiuTrans-phrase-mert-model.pl 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  ../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sample-data/data/Dev-set/Niu.dev.txt -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../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work/NiuTrans.phrase.user.config 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nref 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1 -r 2 -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 </a:t>
            </a:r>
            <a:r>
              <a:rPr lang="en-US" altLang="zh-CN" smtClean="0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../</a:t>
            </a:r>
            <a:r>
              <a:rPr lang="en-US" altLang="zh-CN">
                <a:solidFill>
                  <a:srgbClr val="AED89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work/mert-model.log</a:t>
            </a:r>
            <a:endParaRPr lang="en-US" altLang="zh-CN" dirty="0">
              <a:solidFill>
                <a:srgbClr val="AED89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6E83A0-AA08-4332-B977-FB7E965AC71B}"/>
              </a:ext>
            </a:extLst>
          </p:cNvPr>
          <p:cNvSpPr txBox="1"/>
          <p:nvPr/>
        </p:nvSpPr>
        <p:spPr>
          <a:xfrm>
            <a:off x="811109" y="1045653"/>
            <a:ext cx="117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模型训练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90258D4-1560-494B-81D6-0EAF230456C6}"/>
              </a:ext>
            </a:extLst>
          </p:cNvPr>
          <p:cNvSpPr txBox="1"/>
          <p:nvPr/>
        </p:nvSpPr>
        <p:spPr>
          <a:xfrm>
            <a:off x="7122160" y="6557432"/>
            <a:ext cx="1368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模型训练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E2710B-7FAD-4246-9719-C3CF979890F4}"/>
              </a:ext>
            </a:extLst>
          </p:cNvPr>
          <p:cNvSpPr txBox="1"/>
          <p:nvPr/>
        </p:nvSpPr>
        <p:spPr>
          <a:xfrm flipH="1">
            <a:off x="521208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50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2A98639E-5D72-42D0-B467-38CFAE8A990C}"/>
              </a:ext>
            </a:extLst>
          </p:cNvPr>
          <p:cNvSpPr/>
          <p:nvPr/>
        </p:nvSpPr>
        <p:spPr>
          <a:xfrm>
            <a:off x="518474" y="2610859"/>
            <a:ext cx="8399283" cy="1404954"/>
          </a:xfrm>
          <a:prstGeom prst="roundRect">
            <a:avLst>
              <a:gd name="adj" fmla="val 11460"/>
            </a:avLst>
          </a:prstGeom>
          <a:solidFill>
            <a:schemeClr val="accent4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 descr="计算机">
            <a:extLst>
              <a:ext uri="{FF2B5EF4-FFF2-40B4-BE49-F238E27FC236}">
                <a16:creationId xmlns:a16="http://schemas.microsoft.com/office/drawing/2014/main" id="{9A2A4E7D-6060-4D36-B803-8DCFB3B4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9152" y="2425042"/>
            <a:ext cx="1833513" cy="1833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1152" y="241229"/>
            <a:ext cx="594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</a:t>
            </a:r>
          </a:p>
        </p:txBody>
      </p:sp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C7297C86-F3DD-44C6-8646-A13F094CA1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4148" y="2884598"/>
            <a:ext cx="914400" cy="914400"/>
          </a:xfrm>
          <a:prstGeom prst="rect">
            <a:avLst/>
          </a:prstGeom>
        </p:spPr>
      </p:pic>
      <p:pic>
        <p:nvPicPr>
          <p:cNvPr id="167" name="图形 166" descr="文档">
            <a:extLst>
              <a:ext uri="{FF2B5EF4-FFF2-40B4-BE49-F238E27FC236}">
                <a16:creationId xmlns:a16="http://schemas.microsoft.com/office/drawing/2014/main" id="{97719BD1-C43F-4423-A2CF-11B9DAACD4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3270" y="2884598"/>
            <a:ext cx="914400" cy="9144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AFF075-7AAE-452F-A5DC-D6C124B8AB95}"/>
              </a:ext>
            </a:extLst>
          </p:cNvPr>
          <p:cNvCxnSpPr>
            <a:cxnSpLocks/>
          </p:cNvCxnSpPr>
          <p:nvPr/>
        </p:nvCxnSpPr>
        <p:spPr>
          <a:xfrm>
            <a:off x="2500661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E091DC7-9278-4D32-81F0-B37B29759861}"/>
              </a:ext>
            </a:extLst>
          </p:cNvPr>
          <p:cNvCxnSpPr>
            <a:cxnSpLocks/>
          </p:cNvCxnSpPr>
          <p:nvPr/>
        </p:nvCxnSpPr>
        <p:spPr>
          <a:xfrm>
            <a:off x="5696756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79FD39E-A6C0-4478-A010-49D801E595CE}"/>
              </a:ext>
            </a:extLst>
          </p:cNvPr>
          <p:cNvSpPr txBox="1"/>
          <p:nvPr/>
        </p:nvSpPr>
        <p:spPr>
          <a:xfrm>
            <a:off x="376666" y="4089636"/>
            <a:ext cx="317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今天天气真好！</a:t>
            </a:r>
            <a:endParaRPr lang="en-US" altLang="zh-CN" dirty="0"/>
          </a:p>
          <a:p>
            <a:pPr algn="ctr"/>
            <a:r>
              <a:rPr lang="zh-CN" altLang="en-US" dirty="0"/>
              <a:t>去去火车站怎么走？</a:t>
            </a:r>
            <a:endParaRPr lang="en-US" altLang="zh-CN" dirty="0"/>
          </a:p>
          <a:p>
            <a:pPr algn="ctr"/>
            <a:r>
              <a:rPr lang="zh-CN" altLang="en-US" dirty="0"/>
              <a:t>我忘带手机了。</a:t>
            </a:r>
            <a:endParaRPr lang="en-US" altLang="zh-CN" dirty="0"/>
          </a:p>
          <a:p>
            <a:pPr algn="ctr"/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1A1ABD0-F90E-4C54-92CD-43300509DF9C}"/>
              </a:ext>
            </a:extLst>
          </p:cNvPr>
          <p:cNvSpPr txBox="1"/>
          <p:nvPr/>
        </p:nvSpPr>
        <p:spPr>
          <a:xfrm>
            <a:off x="5382709" y="4089636"/>
            <a:ext cx="361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What a nice day today</a:t>
            </a:r>
            <a:r>
              <a:rPr lang="zh-CN" altLang="en-US" dirty="0"/>
              <a:t>！</a:t>
            </a:r>
            <a:endParaRPr lang="en-US" altLang="zh-CN" dirty="0"/>
          </a:p>
          <a:p>
            <a:pPr algn="ctr"/>
            <a:r>
              <a:rPr lang="en-US" altLang="zh-CN" dirty="0"/>
              <a:t>How can I get to the railway station?</a:t>
            </a:r>
          </a:p>
          <a:p>
            <a:pPr algn="ctr"/>
            <a:r>
              <a:rPr lang="en-US" altLang="zh-CN" dirty="0"/>
              <a:t>I forgot to bring my cell phone.</a:t>
            </a:r>
          </a:p>
          <a:p>
            <a:pPr algn="ctr"/>
            <a:r>
              <a:rPr lang="en-US" altLang="zh-CN" dirty="0"/>
              <a:t>… …</a:t>
            </a:r>
            <a:endParaRPr lang="zh-CN" altLang="en-US" dirty="0"/>
          </a:p>
        </p:txBody>
      </p:sp>
      <p:pic>
        <p:nvPicPr>
          <p:cNvPr id="18" name="图形 17" descr="书籍">
            <a:extLst>
              <a:ext uri="{FF2B5EF4-FFF2-40B4-BE49-F238E27FC236}">
                <a16:creationId xmlns:a16="http://schemas.microsoft.com/office/drawing/2014/main" id="{BE90CD40-9B81-411A-A989-D939F3C84F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6765" y="1185120"/>
            <a:ext cx="914400" cy="914400"/>
          </a:xfrm>
          <a:prstGeom prst="rect">
            <a:avLst/>
          </a:prstGeom>
        </p:spPr>
      </p:pic>
      <p:pic>
        <p:nvPicPr>
          <p:cNvPr id="174" name="图形 173" descr="书籍">
            <a:extLst>
              <a:ext uri="{FF2B5EF4-FFF2-40B4-BE49-F238E27FC236}">
                <a16:creationId xmlns:a16="http://schemas.microsoft.com/office/drawing/2014/main" id="{4A961907-AADE-4113-9D31-EE37AE7D66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5424" y="1185120"/>
            <a:ext cx="914400" cy="914400"/>
          </a:xfrm>
          <a:prstGeom prst="rect">
            <a:avLst/>
          </a:prstGeom>
        </p:spPr>
      </p:pic>
      <p:pic>
        <p:nvPicPr>
          <p:cNvPr id="175" name="图形 174" descr="书籍">
            <a:extLst>
              <a:ext uri="{FF2B5EF4-FFF2-40B4-BE49-F238E27FC236}">
                <a16:creationId xmlns:a16="http://schemas.microsoft.com/office/drawing/2014/main" id="{04A3AE35-2C48-44D8-B18A-80E9B992E6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9491" y="1185120"/>
            <a:ext cx="91440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4FE85D-38AA-4CE7-8D38-A919F7412D39}"/>
              </a:ext>
            </a:extLst>
          </p:cNvPr>
          <p:cNvSpPr txBox="1"/>
          <p:nvPr/>
        </p:nvSpPr>
        <p:spPr>
          <a:xfrm>
            <a:off x="7785082" y="1313902"/>
            <a:ext cx="75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</a:rPr>
              <a:t>海量数据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CED9623-C375-4944-91E1-2C0BD345AA9E}"/>
              </a:ext>
            </a:extLst>
          </p:cNvPr>
          <p:cNvSpPr/>
          <p:nvPr/>
        </p:nvSpPr>
        <p:spPr>
          <a:xfrm>
            <a:off x="4228356" y="2649083"/>
            <a:ext cx="188536" cy="1885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6C088007-DB1E-4F82-AF05-207AF7735318}"/>
              </a:ext>
            </a:extLst>
          </p:cNvPr>
          <p:cNvSpPr/>
          <p:nvPr/>
        </p:nvSpPr>
        <p:spPr>
          <a:xfrm rot="5400000">
            <a:off x="4288995" y="-236096"/>
            <a:ext cx="311486" cy="5175316"/>
          </a:xfrm>
          <a:prstGeom prst="rightBrace">
            <a:avLst>
              <a:gd name="adj1" fmla="val 93072"/>
              <a:gd name="adj2" fmla="val 52903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625C76-5436-40C3-BCC5-CF3AD266579D}"/>
              </a:ext>
            </a:extLst>
          </p:cNvPr>
          <p:cNvSpPr txBox="1"/>
          <p:nvPr/>
        </p:nvSpPr>
        <p:spPr>
          <a:xfrm>
            <a:off x="7669927" y="3157132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/</a:t>
            </a:r>
            <a:r>
              <a:rPr lang="zh-CN" altLang="en-US" dirty="0"/>
              <a:t>测试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5576788-8E0E-4420-8B57-BDF4731AB0D0}"/>
              </a:ext>
            </a:extLst>
          </p:cNvPr>
          <p:cNvGrpSpPr/>
          <p:nvPr/>
        </p:nvGrpSpPr>
        <p:grpSpPr>
          <a:xfrm>
            <a:off x="569901" y="5248946"/>
            <a:ext cx="8432699" cy="1231750"/>
            <a:chOff x="3249041" y="-367051"/>
            <a:chExt cx="5707026" cy="1318236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9908E34-3EE3-47E0-B09F-9E50EE7B297C}"/>
                </a:ext>
              </a:extLst>
            </p:cNvPr>
            <p:cNvSpPr/>
            <p:nvPr/>
          </p:nvSpPr>
          <p:spPr>
            <a:xfrm>
              <a:off x="3249041" y="-330308"/>
              <a:ext cx="5707026" cy="1281493"/>
            </a:xfrm>
            <a:prstGeom prst="roundRect">
              <a:avLst>
                <a:gd name="adj" fmla="val 383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58D6E55-78D4-42F3-B497-E905ABB44F22}"/>
                </a:ext>
              </a:extLst>
            </p:cNvPr>
            <p:cNvSpPr txBox="1"/>
            <p:nvPr/>
          </p:nvSpPr>
          <p:spPr>
            <a:xfrm>
              <a:off x="3265185" y="-367051"/>
              <a:ext cx="5675599" cy="1284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zh-CN" altLang="en-US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解码：</a:t>
              </a:r>
              <a:endPara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/>
              <a:r>
                <a:rPr lang="en-US" altLang="zh-CN" dirty="0" err="1">
                  <a:solidFill>
                    <a:srgbClr val="FBB585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perl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AED89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NiuTrans-phrase-decoder-model.pl -</a:t>
              </a:r>
              <a:r>
                <a:rPr lang="en-US" altLang="zh-CN">
                  <a:solidFill>
                    <a:srgbClr val="AED89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test ../sample-data/data/Test-set/Niu.test.txt </a:t>
              </a:r>
              <a:r>
                <a:rPr lang="en-US" altLang="zh-CN" dirty="0">
                  <a:solidFill>
                    <a:srgbClr val="AED89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-c ../work/</a:t>
              </a:r>
              <a:r>
                <a:rPr lang="en-US" altLang="zh-CN" dirty="0" err="1">
                  <a:solidFill>
                    <a:srgbClr val="AED89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NiuTrans.phrase.user.config</a:t>
              </a:r>
              <a:r>
                <a:rPr lang="en-US" altLang="zh-CN" dirty="0">
                  <a:solidFill>
                    <a:srgbClr val="AED89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-</a:t>
              </a:r>
              <a:r>
                <a:rPr lang="en-US" altLang="zh-CN">
                  <a:solidFill>
                    <a:srgbClr val="AED89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output </a:t>
              </a:r>
              <a:r>
                <a:rPr lang="en-US" altLang="zh-CN" smtClean="0">
                  <a:solidFill>
                    <a:srgbClr val="AED89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../sample-data/data/Test-set/1best</a:t>
              </a:r>
            </a:p>
            <a:p>
              <a:pPr latinLnBrk="1"/>
              <a:r>
                <a:rPr lang="zh-CN" altLang="en-US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最后在</a:t>
              </a:r>
              <a:r>
                <a:rPr lang="en-US" altLang="zh-CN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../sample-data/data/Test-set/</a:t>
              </a:r>
              <a:r>
                <a:rPr lang="zh-CN" altLang="en-US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目录下</a:t>
              </a:r>
              <a:r>
                <a:rPr lang="en-US" altLang="zh-CN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1best</a:t>
              </a:r>
              <a:r>
                <a:rPr lang="zh-CN" altLang="en-US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文件为翻译结果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69EF717-688A-410A-B33C-F32372C07CCE}"/>
              </a:ext>
            </a:extLst>
          </p:cNvPr>
          <p:cNvSpPr txBox="1"/>
          <p:nvPr/>
        </p:nvSpPr>
        <p:spPr>
          <a:xfrm>
            <a:off x="7122160" y="6557432"/>
            <a:ext cx="1368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BBE3C83-FF3B-47DD-B565-FF5010BD9A57}"/>
              </a:ext>
            </a:extLst>
          </p:cNvPr>
          <p:cNvSpPr txBox="1"/>
          <p:nvPr/>
        </p:nvSpPr>
        <p:spPr>
          <a:xfrm flipH="1">
            <a:off x="521208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32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4859" y="166875"/>
            <a:ext cx="7404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希望大家对机器翻译感兴趣！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110925" y="5504076"/>
            <a:ext cx="487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NLP Lab./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自然语言处理实验室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Northeastern University/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东北大学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48D4B7-8ED5-43D6-AF57-48BE08EE75EF}"/>
              </a:ext>
            </a:extLst>
          </p:cNvPr>
          <p:cNvSpPr txBox="1"/>
          <p:nvPr/>
        </p:nvSpPr>
        <p:spPr>
          <a:xfrm flipH="1">
            <a:off x="590296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41150" y="1484565"/>
            <a:ext cx="4268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u="sng">
                <a:solidFill>
                  <a:srgbClr val="3333B3"/>
                </a:solidFill>
              </a:rPr>
              <a:t>https://github.com/NiuTrans</a:t>
            </a:r>
            <a:r>
              <a:rPr kumimoji="1" lang="zh-CN" altLang="en-US" sz="2400" u="sng">
                <a:solidFill>
                  <a:srgbClr val="3333B3"/>
                </a:solidFill>
              </a:rPr>
              <a:t>  </a:t>
            </a:r>
            <a:endParaRPr kumimoji="1" lang="zh-CN" altLang="en-US" sz="2400" dirty="0">
              <a:solidFill>
                <a:srgbClr val="3333B3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CFCE8C4-29C6-F74A-A872-9EA92F548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13" y="2822887"/>
            <a:ext cx="1751311" cy="17513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49" y="2380218"/>
            <a:ext cx="6500813" cy="27294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1006" y="1532230"/>
            <a:ext cx="225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欢迎进一步关注我们</a:t>
            </a:r>
            <a:endParaRPr lang="zh-CN" altLang="en-US"/>
          </a:p>
        </p:txBody>
      </p:sp>
      <p:pic>
        <p:nvPicPr>
          <p:cNvPr id="1032" name="Picture 8" descr="查看源图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98916" y="1405450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66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计算机">
            <a:extLst>
              <a:ext uri="{FF2B5EF4-FFF2-40B4-BE49-F238E27FC236}">
                <a16:creationId xmlns:a16="http://schemas.microsoft.com/office/drawing/2014/main" id="{9A2A4E7D-6060-4D36-B803-8DCFB3B4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9152" y="2425042"/>
            <a:ext cx="1833513" cy="1833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1152" y="241229"/>
            <a:ext cx="340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我们今天要干啥？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44640" y="6557432"/>
            <a:ext cx="1368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我们今天要干啥？</a:t>
            </a:r>
          </a:p>
        </p:txBody>
      </p:sp>
      <p:sp>
        <p:nvSpPr>
          <p:cNvPr id="6" name="文本框 5"/>
          <p:cNvSpPr txBox="1"/>
          <p:nvPr/>
        </p:nvSpPr>
        <p:spPr>
          <a:xfrm flipH="1">
            <a:off x="473456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C7297C86-F3DD-44C6-8646-A13F094CA1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4148" y="2884598"/>
            <a:ext cx="914400" cy="914400"/>
          </a:xfrm>
          <a:prstGeom prst="rect">
            <a:avLst/>
          </a:prstGeom>
        </p:spPr>
      </p:pic>
      <p:pic>
        <p:nvPicPr>
          <p:cNvPr id="167" name="图形 166" descr="文档">
            <a:extLst>
              <a:ext uri="{FF2B5EF4-FFF2-40B4-BE49-F238E27FC236}">
                <a16:creationId xmlns:a16="http://schemas.microsoft.com/office/drawing/2014/main" id="{97719BD1-C43F-4423-A2CF-11B9DAACD4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3270" y="2884598"/>
            <a:ext cx="914400" cy="9144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AFF075-7AAE-452F-A5DC-D6C124B8AB95}"/>
              </a:ext>
            </a:extLst>
          </p:cNvPr>
          <p:cNvCxnSpPr>
            <a:cxnSpLocks/>
          </p:cNvCxnSpPr>
          <p:nvPr/>
        </p:nvCxnSpPr>
        <p:spPr>
          <a:xfrm>
            <a:off x="2500661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E091DC7-9278-4D32-81F0-B37B29759861}"/>
              </a:ext>
            </a:extLst>
          </p:cNvPr>
          <p:cNvCxnSpPr>
            <a:cxnSpLocks/>
          </p:cNvCxnSpPr>
          <p:nvPr/>
        </p:nvCxnSpPr>
        <p:spPr>
          <a:xfrm>
            <a:off x="5696756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79FD39E-A6C0-4478-A010-49D801E595CE}"/>
              </a:ext>
            </a:extLst>
          </p:cNvPr>
          <p:cNvSpPr txBox="1"/>
          <p:nvPr/>
        </p:nvSpPr>
        <p:spPr>
          <a:xfrm>
            <a:off x="376666" y="4089636"/>
            <a:ext cx="317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今天天气真好！</a:t>
            </a:r>
            <a:endParaRPr lang="en-US" altLang="zh-CN" dirty="0"/>
          </a:p>
          <a:p>
            <a:pPr algn="ctr"/>
            <a:r>
              <a:rPr lang="zh-CN" altLang="en-US" dirty="0"/>
              <a:t>去火车站怎么走？</a:t>
            </a:r>
            <a:endParaRPr lang="en-US" altLang="zh-CN" dirty="0"/>
          </a:p>
          <a:p>
            <a:pPr algn="ctr"/>
            <a:r>
              <a:rPr lang="zh-CN" altLang="en-US" dirty="0"/>
              <a:t>我忘记带手机了。</a:t>
            </a:r>
            <a:endParaRPr lang="en-US" altLang="zh-CN" dirty="0"/>
          </a:p>
          <a:p>
            <a:pPr algn="ctr"/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1A1ABD0-F90E-4C54-92CD-43300509DF9C}"/>
              </a:ext>
            </a:extLst>
          </p:cNvPr>
          <p:cNvSpPr txBox="1"/>
          <p:nvPr/>
        </p:nvSpPr>
        <p:spPr>
          <a:xfrm>
            <a:off x="5382709" y="4089636"/>
            <a:ext cx="361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What a nice day today</a:t>
            </a:r>
            <a:r>
              <a:rPr lang="zh-CN" altLang="en-US" dirty="0"/>
              <a:t>！</a:t>
            </a:r>
            <a:endParaRPr lang="en-US" altLang="zh-CN" dirty="0"/>
          </a:p>
          <a:p>
            <a:pPr algn="ctr"/>
            <a:r>
              <a:rPr lang="en-US" altLang="zh-CN" dirty="0"/>
              <a:t>How can I get to the railway station?</a:t>
            </a:r>
          </a:p>
          <a:p>
            <a:pPr algn="ctr"/>
            <a:r>
              <a:rPr lang="en-US" altLang="zh-CN" dirty="0"/>
              <a:t>I forgot to bring my cell phone.</a:t>
            </a:r>
          </a:p>
          <a:p>
            <a:pPr algn="ctr"/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CED9623-C375-4944-91E1-2C0BD345AA9E}"/>
              </a:ext>
            </a:extLst>
          </p:cNvPr>
          <p:cNvSpPr/>
          <p:nvPr/>
        </p:nvSpPr>
        <p:spPr>
          <a:xfrm>
            <a:off x="4228356" y="2649083"/>
            <a:ext cx="188536" cy="1885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4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计算机">
            <a:extLst>
              <a:ext uri="{FF2B5EF4-FFF2-40B4-BE49-F238E27FC236}">
                <a16:creationId xmlns:a16="http://schemas.microsoft.com/office/drawing/2014/main" id="{9A2A4E7D-6060-4D36-B803-8DCFB3B4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9152" y="2425042"/>
            <a:ext cx="1833513" cy="1833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1152" y="241229"/>
            <a:ext cx="340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我们今天要干啥？</a:t>
            </a:r>
          </a:p>
        </p:txBody>
      </p:sp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C7297C86-F3DD-44C6-8646-A13F094CA1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4148" y="2884598"/>
            <a:ext cx="914400" cy="914400"/>
          </a:xfrm>
          <a:prstGeom prst="rect">
            <a:avLst/>
          </a:prstGeom>
        </p:spPr>
      </p:pic>
      <p:pic>
        <p:nvPicPr>
          <p:cNvPr id="167" name="图形 166" descr="文档">
            <a:extLst>
              <a:ext uri="{FF2B5EF4-FFF2-40B4-BE49-F238E27FC236}">
                <a16:creationId xmlns:a16="http://schemas.microsoft.com/office/drawing/2014/main" id="{97719BD1-C43F-4423-A2CF-11B9DAACD4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3270" y="2884598"/>
            <a:ext cx="914400" cy="9144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AFF075-7AAE-452F-A5DC-D6C124B8AB95}"/>
              </a:ext>
            </a:extLst>
          </p:cNvPr>
          <p:cNvCxnSpPr>
            <a:cxnSpLocks/>
          </p:cNvCxnSpPr>
          <p:nvPr/>
        </p:nvCxnSpPr>
        <p:spPr>
          <a:xfrm>
            <a:off x="2500661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E091DC7-9278-4D32-81F0-B37B29759861}"/>
              </a:ext>
            </a:extLst>
          </p:cNvPr>
          <p:cNvCxnSpPr>
            <a:cxnSpLocks/>
          </p:cNvCxnSpPr>
          <p:nvPr/>
        </p:nvCxnSpPr>
        <p:spPr>
          <a:xfrm>
            <a:off x="5696756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1A1ABD0-F90E-4C54-92CD-43300509DF9C}"/>
              </a:ext>
            </a:extLst>
          </p:cNvPr>
          <p:cNvSpPr txBox="1"/>
          <p:nvPr/>
        </p:nvSpPr>
        <p:spPr>
          <a:xfrm>
            <a:off x="5382709" y="4089636"/>
            <a:ext cx="361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What a nice day today</a:t>
            </a:r>
            <a:r>
              <a:rPr lang="zh-CN" altLang="en-US" dirty="0"/>
              <a:t>！</a:t>
            </a:r>
            <a:endParaRPr lang="en-US" altLang="zh-CN" dirty="0"/>
          </a:p>
          <a:p>
            <a:pPr algn="ctr"/>
            <a:r>
              <a:rPr lang="en-US" altLang="zh-CN" dirty="0"/>
              <a:t>How can I get to the railway station?</a:t>
            </a:r>
          </a:p>
          <a:p>
            <a:pPr algn="ctr"/>
            <a:r>
              <a:rPr lang="en-US" altLang="zh-CN" dirty="0"/>
              <a:t>I forgot to bring my cell phone.</a:t>
            </a:r>
          </a:p>
          <a:p>
            <a:pPr algn="ctr"/>
            <a:r>
              <a:rPr lang="en-US" altLang="zh-CN" dirty="0"/>
              <a:t>… …</a:t>
            </a:r>
            <a:endParaRPr lang="zh-CN" altLang="en-US" dirty="0"/>
          </a:p>
        </p:txBody>
      </p:sp>
      <p:pic>
        <p:nvPicPr>
          <p:cNvPr id="18" name="图形 17" descr="书籍">
            <a:extLst>
              <a:ext uri="{FF2B5EF4-FFF2-40B4-BE49-F238E27FC236}">
                <a16:creationId xmlns:a16="http://schemas.microsoft.com/office/drawing/2014/main" id="{BE90CD40-9B81-411A-A989-D939F3C84F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6765" y="1185120"/>
            <a:ext cx="914400" cy="914400"/>
          </a:xfrm>
          <a:prstGeom prst="rect">
            <a:avLst/>
          </a:prstGeom>
        </p:spPr>
      </p:pic>
      <p:pic>
        <p:nvPicPr>
          <p:cNvPr id="174" name="图形 173" descr="书籍">
            <a:extLst>
              <a:ext uri="{FF2B5EF4-FFF2-40B4-BE49-F238E27FC236}">
                <a16:creationId xmlns:a16="http://schemas.microsoft.com/office/drawing/2014/main" id="{4A961907-AADE-4113-9D31-EE37AE7D66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5424" y="1185120"/>
            <a:ext cx="914400" cy="914400"/>
          </a:xfrm>
          <a:prstGeom prst="rect">
            <a:avLst/>
          </a:prstGeom>
        </p:spPr>
      </p:pic>
      <p:pic>
        <p:nvPicPr>
          <p:cNvPr id="175" name="图形 174" descr="书籍">
            <a:extLst>
              <a:ext uri="{FF2B5EF4-FFF2-40B4-BE49-F238E27FC236}">
                <a16:creationId xmlns:a16="http://schemas.microsoft.com/office/drawing/2014/main" id="{04A3AE35-2C48-44D8-B18A-80E9B992E6F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09491" y="1185120"/>
            <a:ext cx="91440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4FE85D-38AA-4CE7-8D38-A919F7412D39}"/>
              </a:ext>
            </a:extLst>
          </p:cNvPr>
          <p:cNvSpPr txBox="1"/>
          <p:nvPr/>
        </p:nvSpPr>
        <p:spPr>
          <a:xfrm>
            <a:off x="7785082" y="1313902"/>
            <a:ext cx="75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海量数据</a:t>
            </a:r>
          </a:p>
        </p:txBody>
      </p:sp>
      <p:pic>
        <p:nvPicPr>
          <p:cNvPr id="10" name="图形 9" descr="带齿轮的头部">
            <a:extLst>
              <a:ext uri="{FF2B5EF4-FFF2-40B4-BE49-F238E27FC236}">
                <a16:creationId xmlns:a16="http://schemas.microsoft.com/office/drawing/2014/main" id="{6E63C5B0-1DB6-49C1-84D6-CD3C42BEBEC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24188" y="5083922"/>
            <a:ext cx="914400" cy="914400"/>
          </a:xfrm>
          <a:prstGeom prst="rect">
            <a:avLst/>
          </a:prstGeom>
        </p:spPr>
      </p:pic>
      <p:pic>
        <p:nvPicPr>
          <p:cNvPr id="13" name="图形 12" descr="灯泡">
            <a:extLst>
              <a:ext uri="{FF2B5EF4-FFF2-40B4-BE49-F238E27FC236}">
                <a16:creationId xmlns:a16="http://schemas.microsoft.com/office/drawing/2014/main" id="{EBDF8FB8-33C9-4188-AA52-2B9BE24A283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800000">
            <a:off x="4489279" y="4940115"/>
            <a:ext cx="463344" cy="46334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A6BF249-08EC-46DA-BA53-B213914B20CD}"/>
              </a:ext>
            </a:extLst>
          </p:cNvPr>
          <p:cNvSpPr txBox="1"/>
          <p:nvPr/>
        </p:nvSpPr>
        <p:spPr>
          <a:xfrm>
            <a:off x="3904316" y="5992342"/>
            <a:ext cx="7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“知识”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CED9623-C375-4944-91E1-2C0BD345AA9E}"/>
              </a:ext>
            </a:extLst>
          </p:cNvPr>
          <p:cNvSpPr/>
          <p:nvPr/>
        </p:nvSpPr>
        <p:spPr>
          <a:xfrm>
            <a:off x="4228356" y="2649083"/>
            <a:ext cx="188536" cy="1885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6C088007-DB1E-4F82-AF05-207AF7735318}"/>
              </a:ext>
            </a:extLst>
          </p:cNvPr>
          <p:cNvSpPr/>
          <p:nvPr/>
        </p:nvSpPr>
        <p:spPr>
          <a:xfrm rot="5400000">
            <a:off x="4288995" y="-236096"/>
            <a:ext cx="311486" cy="5175316"/>
          </a:xfrm>
          <a:prstGeom prst="rightBrace">
            <a:avLst>
              <a:gd name="adj1" fmla="val 93072"/>
              <a:gd name="adj2" fmla="val 52903"/>
            </a:avLst>
          </a:prstGeom>
          <a:ln w="28575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3117B62-9696-424B-953F-788B03575A15}"/>
              </a:ext>
            </a:extLst>
          </p:cNvPr>
          <p:cNvSpPr/>
          <p:nvPr/>
        </p:nvSpPr>
        <p:spPr>
          <a:xfrm>
            <a:off x="4111255" y="4258555"/>
            <a:ext cx="333467" cy="504085"/>
          </a:xfrm>
          <a:prstGeom prst="downArrow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A5C4B1-43B2-4DFF-A3B6-36317AAD50F6}"/>
              </a:ext>
            </a:extLst>
          </p:cNvPr>
          <p:cNvSpPr txBox="1"/>
          <p:nvPr/>
        </p:nvSpPr>
        <p:spPr>
          <a:xfrm>
            <a:off x="6644640" y="6557432"/>
            <a:ext cx="1368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我们今天要干啥？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1F6FB18-653E-474F-8D82-248658400D21}"/>
              </a:ext>
            </a:extLst>
          </p:cNvPr>
          <p:cNvSpPr txBox="1"/>
          <p:nvPr/>
        </p:nvSpPr>
        <p:spPr>
          <a:xfrm flipH="1">
            <a:off x="473456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9FD39E-A6C0-4478-A010-49D801E595CE}"/>
              </a:ext>
            </a:extLst>
          </p:cNvPr>
          <p:cNvSpPr txBox="1"/>
          <p:nvPr/>
        </p:nvSpPr>
        <p:spPr>
          <a:xfrm>
            <a:off x="376666" y="4089636"/>
            <a:ext cx="317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今天天气真好！</a:t>
            </a:r>
            <a:endParaRPr lang="en-US" altLang="zh-CN" dirty="0"/>
          </a:p>
          <a:p>
            <a:pPr algn="ctr"/>
            <a:r>
              <a:rPr lang="zh-CN" altLang="en-US" dirty="0"/>
              <a:t>去火车站怎么走？</a:t>
            </a:r>
            <a:endParaRPr lang="en-US" altLang="zh-CN" dirty="0"/>
          </a:p>
          <a:p>
            <a:pPr algn="ctr"/>
            <a:r>
              <a:rPr lang="zh-CN" altLang="en-US" dirty="0"/>
              <a:t>我忘记带手机了。</a:t>
            </a:r>
            <a:endParaRPr lang="en-US" altLang="zh-CN" dirty="0"/>
          </a:p>
          <a:p>
            <a:pPr algn="ctr"/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5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2A98639E-5D72-42D0-B467-38CFAE8A990C}"/>
              </a:ext>
            </a:extLst>
          </p:cNvPr>
          <p:cNvSpPr/>
          <p:nvPr/>
        </p:nvSpPr>
        <p:spPr>
          <a:xfrm>
            <a:off x="518474" y="2610859"/>
            <a:ext cx="8399283" cy="1404954"/>
          </a:xfrm>
          <a:prstGeom prst="roundRect">
            <a:avLst>
              <a:gd name="adj" fmla="val 11460"/>
            </a:avLst>
          </a:prstGeom>
          <a:solidFill>
            <a:schemeClr val="accent4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 descr="计算机">
            <a:extLst>
              <a:ext uri="{FF2B5EF4-FFF2-40B4-BE49-F238E27FC236}">
                <a16:creationId xmlns:a16="http://schemas.microsoft.com/office/drawing/2014/main" id="{9A2A4E7D-6060-4D36-B803-8DCFB3B4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9152" y="2425042"/>
            <a:ext cx="1833513" cy="1833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1152" y="241229"/>
            <a:ext cx="594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我们今天要干啥？ </a:t>
            </a:r>
            <a:r>
              <a:rPr lang="en-US" altLang="zh-CN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</a:t>
            </a:r>
          </a:p>
        </p:txBody>
      </p:sp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C7297C86-F3DD-44C6-8646-A13F094CA1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4148" y="2884598"/>
            <a:ext cx="914400" cy="914400"/>
          </a:xfrm>
          <a:prstGeom prst="rect">
            <a:avLst/>
          </a:prstGeom>
        </p:spPr>
      </p:pic>
      <p:pic>
        <p:nvPicPr>
          <p:cNvPr id="167" name="图形 166" descr="文档">
            <a:extLst>
              <a:ext uri="{FF2B5EF4-FFF2-40B4-BE49-F238E27FC236}">
                <a16:creationId xmlns:a16="http://schemas.microsoft.com/office/drawing/2014/main" id="{97719BD1-C43F-4423-A2CF-11B9DAACD4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3270" y="2884598"/>
            <a:ext cx="914400" cy="9144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AFF075-7AAE-452F-A5DC-D6C124B8AB95}"/>
              </a:ext>
            </a:extLst>
          </p:cNvPr>
          <p:cNvCxnSpPr>
            <a:cxnSpLocks/>
          </p:cNvCxnSpPr>
          <p:nvPr/>
        </p:nvCxnSpPr>
        <p:spPr>
          <a:xfrm>
            <a:off x="2500661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E091DC7-9278-4D32-81F0-B37B29759861}"/>
              </a:ext>
            </a:extLst>
          </p:cNvPr>
          <p:cNvCxnSpPr>
            <a:cxnSpLocks/>
          </p:cNvCxnSpPr>
          <p:nvPr/>
        </p:nvCxnSpPr>
        <p:spPr>
          <a:xfrm>
            <a:off x="5696756" y="3341798"/>
            <a:ext cx="914400" cy="0"/>
          </a:xfrm>
          <a:prstGeom prst="straightConnector1">
            <a:avLst/>
          </a:prstGeom>
          <a:ln w="57150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1A1ABD0-F90E-4C54-92CD-43300509DF9C}"/>
              </a:ext>
            </a:extLst>
          </p:cNvPr>
          <p:cNvSpPr txBox="1"/>
          <p:nvPr/>
        </p:nvSpPr>
        <p:spPr>
          <a:xfrm>
            <a:off x="5382709" y="4089636"/>
            <a:ext cx="361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What a nice day today</a:t>
            </a:r>
            <a:r>
              <a:rPr lang="zh-CN" altLang="en-US" dirty="0"/>
              <a:t>！</a:t>
            </a:r>
            <a:endParaRPr lang="en-US" altLang="zh-CN" dirty="0"/>
          </a:p>
          <a:p>
            <a:pPr algn="ctr"/>
            <a:r>
              <a:rPr lang="en-US" altLang="zh-CN" dirty="0"/>
              <a:t>How can I get to the railway station?</a:t>
            </a:r>
          </a:p>
          <a:p>
            <a:pPr algn="ctr"/>
            <a:r>
              <a:rPr lang="en-US" altLang="zh-CN" dirty="0"/>
              <a:t>I forgot to bring my cell phone.</a:t>
            </a:r>
          </a:p>
          <a:p>
            <a:pPr algn="ctr"/>
            <a:r>
              <a:rPr lang="en-US" altLang="zh-CN" dirty="0"/>
              <a:t>… …</a:t>
            </a:r>
            <a:endParaRPr lang="zh-CN" altLang="en-US" dirty="0"/>
          </a:p>
        </p:txBody>
      </p:sp>
      <p:pic>
        <p:nvPicPr>
          <p:cNvPr id="18" name="图形 17" descr="书籍">
            <a:extLst>
              <a:ext uri="{FF2B5EF4-FFF2-40B4-BE49-F238E27FC236}">
                <a16:creationId xmlns:a16="http://schemas.microsoft.com/office/drawing/2014/main" id="{BE90CD40-9B81-411A-A989-D939F3C84F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6765" y="1185120"/>
            <a:ext cx="914400" cy="914400"/>
          </a:xfrm>
          <a:prstGeom prst="rect">
            <a:avLst/>
          </a:prstGeom>
        </p:spPr>
      </p:pic>
      <p:pic>
        <p:nvPicPr>
          <p:cNvPr id="174" name="图形 173" descr="书籍">
            <a:extLst>
              <a:ext uri="{FF2B5EF4-FFF2-40B4-BE49-F238E27FC236}">
                <a16:creationId xmlns:a16="http://schemas.microsoft.com/office/drawing/2014/main" id="{4A961907-AADE-4113-9D31-EE37AE7D66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5424" y="1185120"/>
            <a:ext cx="914400" cy="914400"/>
          </a:xfrm>
          <a:prstGeom prst="rect">
            <a:avLst/>
          </a:prstGeom>
        </p:spPr>
      </p:pic>
      <p:pic>
        <p:nvPicPr>
          <p:cNvPr id="175" name="图形 174" descr="书籍">
            <a:extLst>
              <a:ext uri="{FF2B5EF4-FFF2-40B4-BE49-F238E27FC236}">
                <a16:creationId xmlns:a16="http://schemas.microsoft.com/office/drawing/2014/main" id="{04A3AE35-2C48-44D8-B18A-80E9B992E6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9491" y="1185120"/>
            <a:ext cx="91440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4FE85D-38AA-4CE7-8D38-A919F7412D39}"/>
              </a:ext>
            </a:extLst>
          </p:cNvPr>
          <p:cNvSpPr txBox="1"/>
          <p:nvPr/>
        </p:nvSpPr>
        <p:spPr>
          <a:xfrm>
            <a:off x="7785082" y="1313902"/>
            <a:ext cx="75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</a:rPr>
              <a:t>海量数据</a:t>
            </a:r>
          </a:p>
        </p:txBody>
      </p:sp>
      <p:pic>
        <p:nvPicPr>
          <p:cNvPr id="10" name="图形 9" descr="带齿轮的头部">
            <a:extLst>
              <a:ext uri="{FF2B5EF4-FFF2-40B4-BE49-F238E27FC236}">
                <a16:creationId xmlns:a16="http://schemas.microsoft.com/office/drawing/2014/main" id="{6E63C5B0-1DB6-49C1-84D6-CD3C42BEBE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4188" y="5083922"/>
            <a:ext cx="914400" cy="914400"/>
          </a:xfrm>
          <a:prstGeom prst="rect">
            <a:avLst/>
          </a:prstGeom>
        </p:spPr>
      </p:pic>
      <p:pic>
        <p:nvPicPr>
          <p:cNvPr id="13" name="图形 12" descr="灯泡">
            <a:extLst>
              <a:ext uri="{FF2B5EF4-FFF2-40B4-BE49-F238E27FC236}">
                <a16:creationId xmlns:a16="http://schemas.microsoft.com/office/drawing/2014/main" id="{EBDF8FB8-33C9-4188-AA52-2B9BE24A283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00000">
            <a:off x="4489279" y="4940115"/>
            <a:ext cx="463344" cy="46334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A6BF249-08EC-46DA-BA53-B213914B20CD}"/>
              </a:ext>
            </a:extLst>
          </p:cNvPr>
          <p:cNvSpPr txBox="1"/>
          <p:nvPr/>
        </p:nvSpPr>
        <p:spPr>
          <a:xfrm>
            <a:off x="3904316" y="5992342"/>
            <a:ext cx="7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</a:rPr>
              <a:t>“知识”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CED9623-C375-4944-91E1-2C0BD345AA9E}"/>
              </a:ext>
            </a:extLst>
          </p:cNvPr>
          <p:cNvSpPr/>
          <p:nvPr/>
        </p:nvSpPr>
        <p:spPr>
          <a:xfrm>
            <a:off x="4228356" y="2649083"/>
            <a:ext cx="188536" cy="1885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6C088007-DB1E-4F82-AF05-207AF7735318}"/>
              </a:ext>
            </a:extLst>
          </p:cNvPr>
          <p:cNvSpPr/>
          <p:nvPr/>
        </p:nvSpPr>
        <p:spPr>
          <a:xfrm rot="5400000">
            <a:off x="4288995" y="-236096"/>
            <a:ext cx="311486" cy="5175316"/>
          </a:xfrm>
          <a:prstGeom prst="rightBrace">
            <a:avLst>
              <a:gd name="adj1" fmla="val 93072"/>
              <a:gd name="adj2" fmla="val 52903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3117B62-9696-424B-953F-788B03575A15}"/>
              </a:ext>
            </a:extLst>
          </p:cNvPr>
          <p:cNvSpPr/>
          <p:nvPr/>
        </p:nvSpPr>
        <p:spPr>
          <a:xfrm>
            <a:off x="4111255" y="4258555"/>
            <a:ext cx="333467" cy="50408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625C76-5436-40C3-BCC5-CF3AD266579D}"/>
              </a:ext>
            </a:extLst>
          </p:cNvPr>
          <p:cNvSpPr txBox="1"/>
          <p:nvPr/>
        </p:nvSpPr>
        <p:spPr>
          <a:xfrm>
            <a:off x="7669927" y="3157132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/</a:t>
            </a:r>
            <a:r>
              <a:rPr lang="zh-CN" altLang="en-US" dirty="0"/>
              <a:t>测试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FFD20C4-5D07-4F0F-9F72-666DF3B10A56}"/>
              </a:ext>
            </a:extLst>
          </p:cNvPr>
          <p:cNvSpPr txBox="1"/>
          <p:nvPr/>
        </p:nvSpPr>
        <p:spPr>
          <a:xfrm>
            <a:off x="6644640" y="6557432"/>
            <a:ext cx="1368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我们今天要干啥？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3B86542-E3C6-4737-A751-739D34BC81CB}"/>
              </a:ext>
            </a:extLst>
          </p:cNvPr>
          <p:cNvSpPr txBox="1"/>
          <p:nvPr/>
        </p:nvSpPr>
        <p:spPr>
          <a:xfrm flipH="1">
            <a:off x="473456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9FD39E-A6C0-4478-A010-49D801E595CE}"/>
              </a:ext>
            </a:extLst>
          </p:cNvPr>
          <p:cNvSpPr txBox="1"/>
          <p:nvPr/>
        </p:nvSpPr>
        <p:spPr>
          <a:xfrm>
            <a:off x="376666" y="4089636"/>
            <a:ext cx="317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今天天气真好！</a:t>
            </a:r>
            <a:endParaRPr lang="en-US" altLang="zh-CN" dirty="0"/>
          </a:p>
          <a:p>
            <a:pPr algn="ctr"/>
            <a:r>
              <a:rPr lang="zh-CN" altLang="en-US" dirty="0"/>
              <a:t>去火车站怎么走？</a:t>
            </a:r>
            <a:endParaRPr lang="en-US" altLang="zh-CN" dirty="0"/>
          </a:p>
          <a:p>
            <a:pPr algn="ctr"/>
            <a:r>
              <a:rPr lang="zh-CN" altLang="en-US" dirty="0"/>
              <a:t>我忘记带手机了。</a:t>
            </a:r>
            <a:endParaRPr lang="en-US" altLang="zh-CN" dirty="0"/>
          </a:p>
          <a:p>
            <a:pPr algn="ctr"/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2E01C61-BCB7-4E96-BC25-3F7610400DF0}"/>
              </a:ext>
            </a:extLst>
          </p:cNvPr>
          <p:cNvSpPr/>
          <p:nvPr/>
        </p:nvSpPr>
        <p:spPr>
          <a:xfrm>
            <a:off x="3516198" y="2295278"/>
            <a:ext cx="2036190" cy="4199791"/>
          </a:xfrm>
          <a:prstGeom prst="roundRect">
            <a:avLst>
              <a:gd name="adj" fmla="val 11460"/>
            </a:avLst>
          </a:prstGeom>
          <a:solidFill>
            <a:schemeClr val="accent4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130D96B-0021-471D-98E6-B52B627097D6}"/>
              </a:ext>
            </a:extLst>
          </p:cNvPr>
          <p:cNvSpPr/>
          <p:nvPr/>
        </p:nvSpPr>
        <p:spPr>
          <a:xfrm>
            <a:off x="518474" y="1140278"/>
            <a:ext cx="8399283" cy="1548561"/>
          </a:xfrm>
          <a:prstGeom prst="roundRect">
            <a:avLst>
              <a:gd name="adj" fmla="val 11460"/>
            </a:avLst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形 2" descr="计算机">
            <a:extLst>
              <a:ext uri="{FF2B5EF4-FFF2-40B4-BE49-F238E27FC236}">
                <a16:creationId xmlns:a16="http://schemas.microsoft.com/office/drawing/2014/main" id="{9A2A4E7D-6060-4D36-B803-8DCFB3B4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9152" y="2425042"/>
            <a:ext cx="1833513" cy="1833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1151" y="241229"/>
            <a:ext cx="6586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我们今天要干啥？ </a:t>
            </a:r>
            <a:r>
              <a:rPr lang="en-US" altLang="zh-CN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训练翻译系统</a:t>
            </a:r>
          </a:p>
        </p:txBody>
      </p:sp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C7297C86-F3DD-44C6-8646-A13F094CA1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4148" y="2884598"/>
            <a:ext cx="914400" cy="914400"/>
          </a:xfrm>
          <a:prstGeom prst="rect">
            <a:avLst/>
          </a:prstGeom>
        </p:spPr>
      </p:pic>
      <p:pic>
        <p:nvPicPr>
          <p:cNvPr id="167" name="图形 166" descr="文档">
            <a:extLst>
              <a:ext uri="{FF2B5EF4-FFF2-40B4-BE49-F238E27FC236}">
                <a16:creationId xmlns:a16="http://schemas.microsoft.com/office/drawing/2014/main" id="{97719BD1-C43F-4423-A2CF-11B9DAACD4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3270" y="2884598"/>
            <a:ext cx="914400" cy="9144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AFF075-7AAE-452F-A5DC-D6C124B8AB95}"/>
              </a:ext>
            </a:extLst>
          </p:cNvPr>
          <p:cNvCxnSpPr>
            <a:cxnSpLocks/>
          </p:cNvCxnSpPr>
          <p:nvPr/>
        </p:nvCxnSpPr>
        <p:spPr>
          <a:xfrm>
            <a:off x="2500661" y="3341798"/>
            <a:ext cx="9144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E091DC7-9278-4D32-81F0-B37B29759861}"/>
              </a:ext>
            </a:extLst>
          </p:cNvPr>
          <p:cNvCxnSpPr>
            <a:cxnSpLocks/>
          </p:cNvCxnSpPr>
          <p:nvPr/>
        </p:nvCxnSpPr>
        <p:spPr>
          <a:xfrm>
            <a:off x="5696756" y="3341798"/>
            <a:ext cx="9144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79FD39E-A6C0-4478-A010-49D801E595CE}"/>
              </a:ext>
            </a:extLst>
          </p:cNvPr>
          <p:cNvSpPr txBox="1"/>
          <p:nvPr/>
        </p:nvSpPr>
        <p:spPr>
          <a:xfrm>
            <a:off x="376666" y="4089636"/>
            <a:ext cx="317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今天天气真好！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去火车站怎么走？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我忘记带手机了。</a:t>
            </a:r>
          </a:p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… …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1A1ABD0-F90E-4C54-92CD-43300509DF9C}"/>
              </a:ext>
            </a:extLst>
          </p:cNvPr>
          <p:cNvSpPr txBox="1"/>
          <p:nvPr/>
        </p:nvSpPr>
        <p:spPr>
          <a:xfrm>
            <a:off x="5382709" y="4089636"/>
            <a:ext cx="361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What a nice day today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！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How can I get to the railway station?</a:t>
            </a:r>
          </a:p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 forgot to bring my cell phone.</a:t>
            </a:r>
          </a:p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… …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8" name="图形 17" descr="书籍">
            <a:extLst>
              <a:ext uri="{FF2B5EF4-FFF2-40B4-BE49-F238E27FC236}">
                <a16:creationId xmlns:a16="http://schemas.microsoft.com/office/drawing/2014/main" id="{BE90CD40-9B81-411A-A989-D939F3C84F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6765" y="1185120"/>
            <a:ext cx="914400" cy="914400"/>
          </a:xfrm>
          <a:prstGeom prst="rect">
            <a:avLst/>
          </a:prstGeom>
        </p:spPr>
      </p:pic>
      <p:pic>
        <p:nvPicPr>
          <p:cNvPr id="174" name="图形 173" descr="书籍">
            <a:extLst>
              <a:ext uri="{FF2B5EF4-FFF2-40B4-BE49-F238E27FC236}">
                <a16:creationId xmlns:a16="http://schemas.microsoft.com/office/drawing/2014/main" id="{4A961907-AADE-4113-9D31-EE37AE7D66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5424" y="1185120"/>
            <a:ext cx="914400" cy="914400"/>
          </a:xfrm>
          <a:prstGeom prst="rect">
            <a:avLst/>
          </a:prstGeom>
        </p:spPr>
      </p:pic>
      <p:pic>
        <p:nvPicPr>
          <p:cNvPr id="175" name="图形 174" descr="书籍">
            <a:extLst>
              <a:ext uri="{FF2B5EF4-FFF2-40B4-BE49-F238E27FC236}">
                <a16:creationId xmlns:a16="http://schemas.microsoft.com/office/drawing/2014/main" id="{04A3AE35-2C48-44D8-B18A-80E9B992E6F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09491" y="1185120"/>
            <a:ext cx="91440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4FE85D-38AA-4CE7-8D38-A919F7412D39}"/>
              </a:ext>
            </a:extLst>
          </p:cNvPr>
          <p:cNvSpPr txBox="1"/>
          <p:nvPr/>
        </p:nvSpPr>
        <p:spPr>
          <a:xfrm>
            <a:off x="7785082" y="1313902"/>
            <a:ext cx="75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海量数据</a:t>
            </a:r>
          </a:p>
        </p:txBody>
      </p:sp>
      <p:pic>
        <p:nvPicPr>
          <p:cNvPr id="10" name="图形 9" descr="带齿轮的头部">
            <a:extLst>
              <a:ext uri="{FF2B5EF4-FFF2-40B4-BE49-F238E27FC236}">
                <a16:creationId xmlns:a16="http://schemas.microsoft.com/office/drawing/2014/main" id="{6E63C5B0-1DB6-49C1-84D6-CD3C42BEBEC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24188" y="5083922"/>
            <a:ext cx="914400" cy="914400"/>
          </a:xfrm>
          <a:prstGeom prst="rect">
            <a:avLst/>
          </a:prstGeom>
        </p:spPr>
      </p:pic>
      <p:pic>
        <p:nvPicPr>
          <p:cNvPr id="13" name="图形 12" descr="灯泡">
            <a:extLst>
              <a:ext uri="{FF2B5EF4-FFF2-40B4-BE49-F238E27FC236}">
                <a16:creationId xmlns:a16="http://schemas.microsoft.com/office/drawing/2014/main" id="{EBDF8FB8-33C9-4188-AA52-2B9BE24A283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800000">
            <a:off x="4489279" y="4940115"/>
            <a:ext cx="463344" cy="46334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A6BF249-08EC-46DA-BA53-B213914B20CD}"/>
              </a:ext>
            </a:extLst>
          </p:cNvPr>
          <p:cNvSpPr txBox="1"/>
          <p:nvPr/>
        </p:nvSpPr>
        <p:spPr>
          <a:xfrm>
            <a:off x="3904316" y="5992342"/>
            <a:ext cx="7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“知识”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CED9623-C375-4944-91E1-2C0BD345AA9E}"/>
              </a:ext>
            </a:extLst>
          </p:cNvPr>
          <p:cNvSpPr/>
          <p:nvPr/>
        </p:nvSpPr>
        <p:spPr>
          <a:xfrm>
            <a:off x="4228356" y="2649083"/>
            <a:ext cx="188536" cy="1885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6C088007-DB1E-4F82-AF05-207AF7735318}"/>
              </a:ext>
            </a:extLst>
          </p:cNvPr>
          <p:cNvSpPr/>
          <p:nvPr/>
        </p:nvSpPr>
        <p:spPr>
          <a:xfrm rot="5400000">
            <a:off x="4288995" y="-236096"/>
            <a:ext cx="311486" cy="5175316"/>
          </a:xfrm>
          <a:prstGeom prst="rightBrace">
            <a:avLst>
              <a:gd name="adj1" fmla="val 93072"/>
              <a:gd name="adj2" fmla="val 52903"/>
            </a:avLst>
          </a:prstGeom>
          <a:ln w="28575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3117B62-9696-424B-953F-788B03575A15}"/>
              </a:ext>
            </a:extLst>
          </p:cNvPr>
          <p:cNvSpPr/>
          <p:nvPr/>
        </p:nvSpPr>
        <p:spPr>
          <a:xfrm>
            <a:off x="4111255" y="4258555"/>
            <a:ext cx="333467" cy="504085"/>
          </a:xfrm>
          <a:prstGeom prst="downArrow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54D9C2-0D29-47BC-8500-D43B6FA3C963}"/>
              </a:ext>
            </a:extLst>
          </p:cNvPr>
          <p:cNvSpPr txBox="1"/>
          <p:nvPr/>
        </p:nvSpPr>
        <p:spPr>
          <a:xfrm>
            <a:off x="7211506" y="2099520"/>
            <a:ext cx="155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训练翻译系统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FA1E5A6-003E-4D00-946F-00E595D04663}"/>
              </a:ext>
            </a:extLst>
          </p:cNvPr>
          <p:cNvSpPr txBox="1"/>
          <p:nvPr/>
        </p:nvSpPr>
        <p:spPr>
          <a:xfrm>
            <a:off x="6644640" y="6557432"/>
            <a:ext cx="1368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我们今天要干啥？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D19CE2-46BE-4E8E-8505-F26568F85774}"/>
              </a:ext>
            </a:extLst>
          </p:cNvPr>
          <p:cNvSpPr txBox="1"/>
          <p:nvPr/>
        </p:nvSpPr>
        <p:spPr>
          <a:xfrm flipH="1">
            <a:off x="473456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3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2E01C61-BCB7-4E96-BC25-3F7610400DF0}"/>
              </a:ext>
            </a:extLst>
          </p:cNvPr>
          <p:cNvSpPr/>
          <p:nvPr/>
        </p:nvSpPr>
        <p:spPr>
          <a:xfrm>
            <a:off x="3516198" y="2295278"/>
            <a:ext cx="2036190" cy="4199791"/>
          </a:xfrm>
          <a:prstGeom prst="roundRect">
            <a:avLst>
              <a:gd name="adj" fmla="val 11460"/>
            </a:avLst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130D96B-0021-471D-98E6-B52B627097D6}"/>
              </a:ext>
            </a:extLst>
          </p:cNvPr>
          <p:cNvSpPr/>
          <p:nvPr/>
        </p:nvSpPr>
        <p:spPr>
          <a:xfrm>
            <a:off x="518474" y="1140278"/>
            <a:ext cx="8399283" cy="1548561"/>
          </a:xfrm>
          <a:prstGeom prst="roundRect">
            <a:avLst>
              <a:gd name="adj" fmla="val 11460"/>
            </a:avLst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形 2" descr="计算机">
            <a:extLst>
              <a:ext uri="{FF2B5EF4-FFF2-40B4-BE49-F238E27FC236}">
                <a16:creationId xmlns:a16="http://schemas.microsoft.com/office/drawing/2014/main" id="{9A2A4E7D-6060-4D36-B803-8DCFB3B4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9152" y="2425042"/>
            <a:ext cx="1833513" cy="1833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1152" y="241229"/>
            <a:ext cx="625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我们今天要干啥？ </a:t>
            </a:r>
            <a:r>
              <a:rPr lang="en-US" altLang="zh-CN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训练翻译系统</a:t>
            </a:r>
          </a:p>
        </p:txBody>
      </p:sp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C7297C86-F3DD-44C6-8646-A13F094CA1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4148" y="2884598"/>
            <a:ext cx="914400" cy="914400"/>
          </a:xfrm>
          <a:prstGeom prst="rect">
            <a:avLst/>
          </a:prstGeom>
        </p:spPr>
      </p:pic>
      <p:pic>
        <p:nvPicPr>
          <p:cNvPr id="167" name="图形 166" descr="文档">
            <a:extLst>
              <a:ext uri="{FF2B5EF4-FFF2-40B4-BE49-F238E27FC236}">
                <a16:creationId xmlns:a16="http://schemas.microsoft.com/office/drawing/2014/main" id="{97719BD1-C43F-4423-A2CF-11B9DAACD4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3270" y="2884598"/>
            <a:ext cx="914400" cy="9144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AFF075-7AAE-452F-A5DC-D6C124B8AB95}"/>
              </a:ext>
            </a:extLst>
          </p:cNvPr>
          <p:cNvCxnSpPr>
            <a:cxnSpLocks/>
          </p:cNvCxnSpPr>
          <p:nvPr/>
        </p:nvCxnSpPr>
        <p:spPr>
          <a:xfrm>
            <a:off x="2500661" y="3341798"/>
            <a:ext cx="9144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E091DC7-9278-4D32-81F0-B37B29759861}"/>
              </a:ext>
            </a:extLst>
          </p:cNvPr>
          <p:cNvCxnSpPr>
            <a:cxnSpLocks/>
          </p:cNvCxnSpPr>
          <p:nvPr/>
        </p:nvCxnSpPr>
        <p:spPr>
          <a:xfrm>
            <a:off x="5696756" y="3341798"/>
            <a:ext cx="9144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1A1ABD0-F90E-4C54-92CD-43300509DF9C}"/>
              </a:ext>
            </a:extLst>
          </p:cNvPr>
          <p:cNvSpPr txBox="1"/>
          <p:nvPr/>
        </p:nvSpPr>
        <p:spPr>
          <a:xfrm>
            <a:off x="5382709" y="4089636"/>
            <a:ext cx="361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What a nice day today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！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How can I get to the railway station?</a:t>
            </a:r>
          </a:p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 forgot to bring my cell phone.</a:t>
            </a:r>
          </a:p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… …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8" name="图形 17" descr="书籍">
            <a:extLst>
              <a:ext uri="{FF2B5EF4-FFF2-40B4-BE49-F238E27FC236}">
                <a16:creationId xmlns:a16="http://schemas.microsoft.com/office/drawing/2014/main" id="{BE90CD40-9B81-411A-A989-D939F3C84F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6765" y="1185120"/>
            <a:ext cx="914400" cy="914400"/>
          </a:xfrm>
          <a:prstGeom prst="rect">
            <a:avLst/>
          </a:prstGeom>
        </p:spPr>
      </p:pic>
      <p:pic>
        <p:nvPicPr>
          <p:cNvPr id="174" name="图形 173" descr="书籍">
            <a:extLst>
              <a:ext uri="{FF2B5EF4-FFF2-40B4-BE49-F238E27FC236}">
                <a16:creationId xmlns:a16="http://schemas.microsoft.com/office/drawing/2014/main" id="{4A961907-AADE-4113-9D31-EE37AE7D66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5424" y="1185120"/>
            <a:ext cx="914400" cy="914400"/>
          </a:xfrm>
          <a:prstGeom prst="rect">
            <a:avLst/>
          </a:prstGeom>
        </p:spPr>
      </p:pic>
      <p:pic>
        <p:nvPicPr>
          <p:cNvPr id="175" name="图形 174" descr="书籍">
            <a:extLst>
              <a:ext uri="{FF2B5EF4-FFF2-40B4-BE49-F238E27FC236}">
                <a16:creationId xmlns:a16="http://schemas.microsoft.com/office/drawing/2014/main" id="{04A3AE35-2C48-44D8-B18A-80E9B992E6F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09491" y="1185120"/>
            <a:ext cx="91440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4FE85D-38AA-4CE7-8D38-A919F7412D39}"/>
              </a:ext>
            </a:extLst>
          </p:cNvPr>
          <p:cNvSpPr txBox="1"/>
          <p:nvPr/>
        </p:nvSpPr>
        <p:spPr>
          <a:xfrm>
            <a:off x="7785082" y="1313902"/>
            <a:ext cx="75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海量数据</a:t>
            </a:r>
          </a:p>
        </p:txBody>
      </p:sp>
      <p:pic>
        <p:nvPicPr>
          <p:cNvPr id="10" name="图形 9" descr="带齿轮的头部">
            <a:extLst>
              <a:ext uri="{FF2B5EF4-FFF2-40B4-BE49-F238E27FC236}">
                <a16:creationId xmlns:a16="http://schemas.microsoft.com/office/drawing/2014/main" id="{6E63C5B0-1DB6-49C1-84D6-CD3C42BEBEC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24188" y="5083922"/>
            <a:ext cx="914400" cy="914400"/>
          </a:xfrm>
          <a:prstGeom prst="rect">
            <a:avLst/>
          </a:prstGeom>
        </p:spPr>
      </p:pic>
      <p:pic>
        <p:nvPicPr>
          <p:cNvPr id="13" name="图形 12" descr="灯泡">
            <a:extLst>
              <a:ext uri="{FF2B5EF4-FFF2-40B4-BE49-F238E27FC236}">
                <a16:creationId xmlns:a16="http://schemas.microsoft.com/office/drawing/2014/main" id="{EBDF8FB8-33C9-4188-AA52-2B9BE24A283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800000">
            <a:off x="4489279" y="4940115"/>
            <a:ext cx="463344" cy="46334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A6BF249-08EC-46DA-BA53-B213914B20CD}"/>
              </a:ext>
            </a:extLst>
          </p:cNvPr>
          <p:cNvSpPr txBox="1"/>
          <p:nvPr/>
        </p:nvSpPr>
        <p:spPr>
          <a:xfrm>
            <a:off x="3904316" y="5992342"/>
            <a:ext cx="7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“知识”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CED9623-C375-4944-91E1-2C0BD345AA9E}"/>
              </a:ext>
            </a:extLst>
          </p:cNvPr>
          <p:cNvSpPr/>
          <p:nvPr/>
        </p:nvSpPr>
        <p:spPr>
          <a:xfrm>
            <a:off x="4228356" y="2649083"/>
            <a:ext cx="188536" cy="1885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6C088007-DB1E-4F82-AF05-207AF7735318}"/>
              </a:ext>
            </a:extLst>
          </p:cNvPr>
          <p:cNvSpPr/>
          <p:nvPr/>
        </p:nvSpPr>
        <p:spPr>
          <a:xfrm rot="5400000">
            <a:off x="4288995" y="-236096"/>
            <a:ext cx="311486" cy="5175316"/>
          </a:xfrm>
          <a:prstGeom prst="rightBrace">
            <a:avLst>
              <a:gd name="adj1" fmla="val 93072"/>
              <a:gd name="adj2" fmla="val 52903"/>
            </a:avLst>
          </a:prstGeom>
          <a:ln w="28575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3117B62-9696-424B-953F-788B03575A15}"/>
              </a:ext>
            </a:extLst>
          </p:cNvPr>
          <p:cNvSpPr/>
          <p:nvPr/>
        </p:nvSpPr>
        <p:spPr>
          <a:xfrm>
            <a:off x="4111255" y="4258555"/>
            <a:ext cx="333467" cy="504085"/>
          </a:xfrm>
          <a:prstGeom prst="downArrow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54D9C2-0D29-47BC-8500-D43B6FA3C963}"/>
              </a:ext>
            </a:extLst>
          </p:cNvPr>
          <p:cNvSpPr txBox="1"/>
          <p:nvPr/>
        </p:nvSpPr>
        <p:spPr>
          <a:xfrm>
            <a:off x="7302500" y="2099520"/>
            <a:ext cx="14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AED7D7-E48A-45D2-9223-3F585829E99D}"/>
              </a:ext>
            </a:extLst>
          </p:cNvPr>
          <p:cNvSpPr txBox="1"/>
          <p:nvPr/>
        </p:nvSpPr>
        <p:spPr>
          <a:xfrm>
            <a:off x="5002072" y="4358014"/>
            <a:ext cx="461665" cy="14208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模型训练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DFD2CC-BFF7-472C-A86E-C75AF0A82335}"/>
              </a:ext>
            </a:extLst>
          </p:cNvPr>
          <p:cNvSpPr txBox="1"/>
          <p:nvPr/>
        </p:nvSpPr>
        <p:spPr>
          <a:xfrm>
            <a:off x="6644640" y="6557432"/>
            <a:ext cx="1368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我们今天要干啥？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A99A84-949D-4333-8EC4-C8929B8F7A74}"/>
              </a:ext>
            </a:extLst>
          </p:cNvPr>
          <p:cNvSpPr txBox="1"/>
          <p:nvPr/>
        </p:nvSpPr>
        <p:spPr>
          <a:xfrm flipH="1">
            <a:off x="473456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79FD39E-A6C0-4478-A010-49D801E595CE}"/>
              </a:ext>
            </a:extLst>
          </p:cNvPr>
          <p:cNvSpPr txBox="1"/>
          <p:nvPr/>
        </p:nvSpPr>
        <p:spPr>
          <a:xfrm>
            <a:off x="376666" y="4089636"/>
            <a:ext cx="317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今天天气真好！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去火车站怎么走？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我忘记带手机了。</a:t>
            </a:r>
          </a:p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… …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5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2E01C61-BCB7-4E96-BC25-3F7610400DF0}"/>
              </a:ext>
            </a:extLst>
          </p:cNvPr>
          <p:cNvSpPr/>
          <p:nvPr/>
        </p:nvSpPr>
        <p:spPr>
          <a:xfrm>
            <a:off x="518473" y="904974"/>
            <a:ext cx="8399283" cy="5590096"/>
          </a:xfrm>
          <a:prstGeom prst="roundRect">
            <a:avLst>
              <a:gd name="adj" fmla="val 4104"/>
            </a:avLst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B53AC94-0FE0-4416-B081-78A1317FEAD1}"/>
              </a:ext>
            </a:extLst>
          </p:cNvPr>
          <p:cNvSpPr/>
          <p:nvPr/>
        </p:nvSpPr>
        <p:spPr>
          <a:xfrm>
            <a:off x="736847" y="4703387"/>
            <a:ext cx="8105218" cy="1701257"/>
          </a:xfrm>
          <a:prstGeom prst="roundRect">
            <a:avLst>
              <a:gd name="adj" fmla="val 383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 descr="计算机">
            <a:extLst>
              <a:ext uri="{FF2B5EF4-FFF2-40B4-BE49-F238E27FC236}">
                <a16:creationId xmlns:a16="http://schemas.microsoft.com/office/drawing/2014/main" id="{9A2A4E7D-6060-4D36-B803-8DCFB3B4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971" y="2460554"/>
            <a:ext cx="1833513" cy="1833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1152" y="241229"/>
            <a:ext cx="625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我们今天要干啥？ </a:t>
            </a:r>
            <a:r>
              <a:rPr lang="en-US" altLang="zh-CN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编译及环境配置</a:t>
            </a:r>
          </a:p>
        </p:txBody>
      </p:sp>
      <p:pic>
        <p:nvPicPr>
          <p:cNvPr id="18" name="图形 17" descr="书籍">
            <a:extLst>
              <a:ext uri="{FF2B5EF4-FFF2-40B4-BE49-F238E27FC236}">
                <a16:creationId xmlns:a16="http://schemas.microsoft.com/office/drawing/2014/main" id="{BE90CD40-9B81-411A-A989-D939F3C84F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6765" y="1185120"/>
            <a:ext cx="914400" cy="914400"/>
          </a:xfrm>
          <a:prstGeom prst="rect">
            <a:avLst/>
          </a:prstGeom>
        </p:spPr>
      </p:pic>
      <p:pic>
        <p:nvPicPr>
          <p:cNvPr id="174" name="图形 173" descr="书籍">
            <a:extLst>
              <a:ext uri="{FF2B5EF4-FFF2-40B4-BE49-F238E27FC236}">
                <a16:creationId xmlns:a16="http://schemas.microsoft.com/office/drawing/2014/main" id="{4A961907-AADE-4113-9D31-EE37AE7D66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5424" y="1185120"/>
            <a:ext cx="914400" cy="914400"/>
          </a:xfrm>
          <a:prstGeom prst="rect">
            <a:avLst/>
          </a:prstGeom>
        </p:spPr>
      </p:pic>
      <p:pic>
        <p:nvPicPr>
          <p:cNvPr id="175" name="图形 174" descr="书籍">
            <a:extLst>
              <a:ext uri="{FF2B5EF4-FFF2-40B4-BE49-F238E27FC236}">
                <a16:creationId xmlns:a16="http://schemas.microsoft.com/office/drawing/2014/main" id="{04A3AE35-2C48-44D8-B18A-80E9B992E6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9491" y="1185120"/>
            <a:ext cx="91440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4FE85D-38AA-4CE7-8D38-A919F7412D39}"/>
              </a:ext>
            </a:extLst>
          </p:cNvPr>
          <p:cNvSpPr txBox="1"/>
          <p:nvPr/>
        </p:nvSpPr>
        <p:spPr>
          <a:xfrm>
            <a:off x="7785082" y="1313902"/>
            <a:ext cx="75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D9D9D9"/>
                </a:solidFill>
              </a:rPr>
              <a:t>海量数据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CED9623-C375-4944-91E1-2C0BD345AA9E}"/>
              </a:ext>
            </a:extLst>
          </p:cNvPr>
          <p:cNvSpPr/>
          <p:nvPr/>
        </p:nvSpPr>
        <p:spPr>
          <a:xfrm>
            <a:off x="4077436" y="2684595"/>
            <a:ext cx="188536" cy="1885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6C088007-DB1E-4F82-AF05-207AF7735318}"/>
              </a:ext>
            </a:extLst>
          </p:cNvPr>
          <p:cNvSpPr/>
          <p:nvPr/>
        </p:nvSpPr>
        <p:spPr>
          <a:xfrm rot="5400000">
            <a:off x="4288995" y="-236096"/>
            <a:ext cx="311486" cy="5175316"/>
          </a:xfrm>
          <a:prstGeom prst="rightBrace">
            <a:avLst>
              <a:gd name="adj1" fmla="val 93072"/>
              <a:gd name="adj2" fmla="val 87694"/>
            </a:avLst>
          </a:prstGeom>
          <a:noFill/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54D9C2-0D29-47BC-8500-D43B6FA3C963}"/>
              </a:ext>
            </a:extLst>
          </p:cNvPr>
          <p:cNvSpPr txBox="1"/>
          <p:nvPr/>
        </p:nvSpPr>
        <p:spPr>
          <a:xfrm>
            <a:off x="7302500" y="2099520"/>
            <a:ext cx="14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9D9D9"/>
                </a:solidFill>
              </a:rPr>
              <a:t>数据预处理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E44BAF-47F9-4384-80F8-FFFD31846A5D}"/>
              </a:ext>
            </a:extLst>
          </p:cNvPr>
          <p:cNvSpPr txBox="1"/>
          <p:nvPr/>
        </p:nvSpPr>
        <p:spPr>
          <a:xfrm>
            <a:off x="1140552" y="4202159"/>
            <a:ext cx="179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编译及环境配置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DEB0BD0-EDBC-4047-930A-6E6665B80856}"/>
              </a:ext>
            </a:extLst>
          </p:cNvPr>
          <p:cNvSpPr/>
          <p:nvPr/>
        </p:nvSpPr>
        <p:spPr>
          <a:xfrm>
            <a:off x="3389340" y="1056455"/>
            <a:ext cx="5453405" cy="5068043"/>
          </a:xfrm>
          <a:prstGeom prst="roundRect">
            <a:avLst>
              <a:gd name="adj" fmla="val 383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40B267-CF6B-431E-9B39-5B8F65C74900}"/>
              </a:ext>
            </a:extLst>
          </p:cNvPr>
          <p:cNvSpPr txBox="1"/>
          <p:nvPr/>
        </p:nvSpPr>
        <p:spPr>
          <a:xfrm>
            <a:off x="3407775" y="1065838"/>
            <a:ext cx="54342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准备训练系统和词对齐文件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/>
            <a:r>
              <a:rPr lang="en-US" altLang="zh-CN" b="1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/mnt/disk-c/EXP20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你的名字</a:t>
            </a:r>
            <a:r>
              <a:rPr lang="zh-CN" altLang="en-US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全拼</a:t>
            </a:r>
            <a:endParaRPr lang="en-US" altLang="zh-CN" b="1" smtClean="0">
              <a:solidFill>
                <a:srgbClr val="AED89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/>
            <a:r>
              <a:rPr lang="en-US" altLang="zh-CN" b="1" smtClean="0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../NiuTrans.SMT </a:t>
            </a:r>
            <a:r>
              <a:rPr lang="en-US" altLang="zh-CN" b="1" dirty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./</a:t>
            </a:r>
          </a:p>
          <a:p>
            <a:pPr latinLnBrk="1"/>
            <a:r>
              <a:rPr lang="en-US" altLang="zh-CN" b="1" dirty="0" err="1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../giza-pp ./</a:t>
            </a:r>
          </a:p>
          <a:p>
            <a:pPr latinLnBrk="1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编译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NiuTrans.SMT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/>
            <a:r>
              <a:rPr lang="en-US" altLang="zh-CN" b="1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NiuTrans.SMT/src</a:t>
            </a:r>
          </a:p>
          <a:p>
            <a:pPr latinLnBrk="1"/>
            <a:r>
              <a:rPr lang="en-US" altLang="zh-CN" b="1" smtClean="0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chmod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a+x install.sh</a:t>
            </a:r>
          </a:p>
          <a:p>
            <a:pPr latinLnBrk="1"/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./install.sh &amp;&amp;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source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~/.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bashrc</a:t>
            </a:r>
          </a:p>
          <a:p>
            <a:pPr latinLnBrk="1"/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编译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giza-pp</a:t>
            </a:r>
          </a:p>
          <a:p>
            <a:pPr latinLnBrk="1"/>
            <a:r>
              <a:rPr lang="en-US" altLang="zh-CN" b="1" smtClean="0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../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atinLnBrk="1"/>
            <a:r>
              <a:rPr lang="en-US" altLang="zh-CN" b="1" smtClean="0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mv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../giza-pp ./tools</a:t>
            </a:r>
            <a:endParaRPr lang="en-US" altLang="zh-CN" b="1" dirty="0">
              <a:solidFill>
                <a:srgbClr val="AED89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/>
            <a:r>
              <a:rPr lang="en-US" altLang="zh-CN" b="1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tools/giza-pp</a:t>
            </a:r>
          </a:p>
          <a:p>
            <a:pPr latinLnBrk="1"/>
            <a:r>
              <a:rPr lang="en-US" altLang="zh-CN" b="1" smtClean="0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make</a:t>
            </a:r>
            <a:endParaRPr lang="en-US" altLang="zh-CN" b="1" dirty="0">
              <a:solidFill>
                <a:srgbClr val="FBB585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B5FF05-2901-42C0-BA2F-0C3AB8AE226D}"/>
              </a:ext>
            </a:extLst>
          </p:cNvPr>
          <p:cNvSpPr/>
          <p:nvPr/>
        </p:nvSpPr>
        <p:spPr>
          <a:xfrm>
            <a:off x="813681" y="4633973"/>
            <a:ext cx="7956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b="1" dirty="0" err="1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GIZA++-v2/GIZA++ GIZA++-v2/snt2cooc.out GIZA++-v2/plain2snt.out  mkcls-v2/</a:t>
            </a:r>
            <a:r>
              <a:rPr lang="en-US" altLang="zh-CN" b="1" dirty="0" err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mkcls</a:t>
            </a:r>
            <a:r>
              <a:rPr lang="en-US" altLang="zh-CN" b="1" dirty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../../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bin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latinLnBrk="1"/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最后在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../../bin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目录下应该有以下编译好的可执行文件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1A5E11B-017D-47BA-80F2-9FEAE01864C0}"/>
              </a:ext>
            </a:extLst>
          </p:cNvPr>
          <p:cNvSpPr txBox="1"/>
          <p:nvPr/>
        </p:nvSpPr>
        <p:spPr>
          <a:xfrm>
            <a:off x="6644640" y="6557432"/>
            <a:ext cx="1368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我们今天要干啥？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47186C6-73E5-42F3-85AA-02047A4CDE89}"/>
              </a:ext>
            </a:extLst>
          </p:cNvPr>
          <p:cNvSpPr txBox="1"/>
          <p:nvPr/>
        </p:nvSpPr>
        <p:spPr>
          <a:xfrm flipH="1">
            <a:off x="473456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0458" y="5508936"/>
            <a:ext cx="7629632" cy="8903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6847" y="1087462"/>
            <a:ext cx="2583402" cy="1631216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校园网环境下</a:t>
            </a:r>
            <a:r>
              <a:rPr lang="en-US" altLang="zh-CN" sz="20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ssh</a:t>
            </a:r>
            <a:r>
              <a:rPr lang="zh-CN" altLang="en-US" sz="20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登录</a:t>
            </a:r>
            <a:endParaRPr lang="en-US" altLang="zh-CN" sz="20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0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服务器</a:t>
            </a:r>
            <a:endParaRPr lang="en-US" altLang="zh-CN" sz="20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IP:219.216.64.90 </a:t>
            </a:r>
          </a:p>
          <a:p>
            <a:r>
              <a:rPr lang="zh-CN" altLang="en-US" sz="20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账号：</a:t>
            </a:r>
            <a:r>
              <a:rPr lang="en-US" altLang="zh-CN" sz="20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EXP20</a:t>
            </a:r>
          </a:p>
          <a:p>
            <a:r>
              <a:rPr lang="zh-CN" altLang="en-US" sz="20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密码：</a:t>
            </a:r>
            <a:r>
              <a:rPr lang="en-US" altLang="zh-CN" sz="20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2020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2E01C61-BCB7-4E96-BC25-3F7610400DF0}"/>
              </a:ext>
            </a:extLst>
          </p:cNvPr>
          <p:cNvSpPr/>
          <p:nvPr/>
        </p:nvSpPr>
        <p:spPr>
          <a:xfrm>
            <a:off x="3516198" y="2295278"/>
            <a:ext cx="2036190" cy="4199791"/>
          </a:xfrm>
          <a:prstGeom prst="roundRect">
            <a:avLst>
              <a:gd name="adj" fmla="val 11460"/>
            </a:avLst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130D96B-0021-471D-98E6-B52B627097D6}"/>
              </a:ext>
            </a:extLst>
          </p:cNvPr>
          <p:cNvSpPr/>
          <p:nvPr/>
        </p:nvSpPr>
        <p:spPr>
          <a:xfrm>
            <a:off x="518474" y="1140278"/>
            <a:ext cx="8399283" cy="1548561"/>
          </a:xfrm>
          <a:prstGeom prst="roundRect">
            <a:avLst>
              <a:gd name="adj" fmla="val 11460"/>
            </a:avLst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形 2" descr="计算机">
            <a:extLst>
              <a:ext uri="{FF2B5EF4-FFF2-40B4-BE49-F238E27FC236}">
                <a16:creationId xmlns:a16="http://schemas.microsoft.com/office/drawing/2014/main" id="{9A2A4E7D-6060-4D36-B803-8DCFB3B4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9152" y="2425042"/>
            <a:ext cx="1833513" cy="1833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1152" y="241229"/>
            <a:ext cx="488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数据预处理</a:t>
            </a:r>
          </a:p>
        </p:txBody>
      </p:sp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C7297C86-F3DD-44C6-8646-A13F094CA1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4148" y="2884598"/>
            <a:ext cx="914400" cy="914400"/>
          </a:xfrm>
          <a:prstGeom prst="rect">
            <a:avLst/>
          </a:prstGeom>
        </p:spPr>
      </p:pic>
      <p:pic>
        <p:nvPicPr>
          <p:cNvPr id="167" name="图形 166" descr="文档">
            <a:extLst>
              <a:ext uri="{FF2B5EF4-FFF2-40B4-BE49-F238E27FC236}">
                <a16:creationId xmlns:a16="http://schemas.microsoft.com/office/drawing/2014/main" id="{97719BD1-C43F-4423-A2CF-11B9DAACD4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3270" y="2884598"/>
            <a:ext cx="914400" cy="9144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AFF075-7AAE-452F-A5DC-D6C124B8AB95}"/>
              </a:ext>
            </a:extLst>
          </p:cNvPr>
          <p:cNvCxnSpPr>
            <a:cxnSpLocks/>
          </p:cNvCxnSpPr>
          <p:nvPr/>
        </p:nvCxnSpPr>
        <p:spPr>
          <a:xfrm>
            <a:off x="2500661" y="3341798"/>
            <a:ext cx="9144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E091DC7-9278-4D32-81F0-B37B29759861}"/>
              </a:ext>
            </a:extLst>
          </p:cNvPr>
          <p:cNvCxnSpPr>
            <a:cxnSpLocks/>
          </p:cNvCxnSpPr>
          <p:nvPr/>
        </p:nvCxnSpPr>
        <p:spPr>
          <a:xfrm>
            <a:off x="5696756" y="3341798"/>
            <a:ext cx="9144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79FD39E-A6C0-4478-A010-49D801E595CE}"/>
              </a:ext>
            </a:extLst>
          </p:cNvPr>
          <p:cNvSpPr txBox="1"/>
          <p:nvPr/>
        </p:nvSpPr>
        <p:spPr>
          <a:xfrm>
            <a:off x="376666" y="4089636"/>
            <a:ext cx="317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今天天气真好！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去去火车站怎么走？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我忘带手机了。</a:t>
            </a:r>
          </a:p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… …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1A1ABD0-F90E-4C54-92CD-43300509DF9C}"/>
              </a:ext>
            </a:extLst>
          </p:cNvPr>
          <p:cNvSpPr txBox="1"/>
          <p:nvPr/>
        </p:nvSpPr>
        <p:spPr>
          <a:xfrm>
            <a:off x="5382709" y="4089636"/>
            <a:ext cx="361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What a nice day today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！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How can I get to the railway station?</a:t>
            </a:r>
          </a:p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 forgot to bring my cell phone.</a:t>
            </a:r>
          </a:p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… …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8" name="图形 17" descr="书籍">
            <a:extLst>
              <a:ext uri="{FF2B5EF4-FFF2-40B4-BE49-F238E27FC236}">
                <a16:creationId xmlns:a16="http://schemas.microsoft.com/office/drawing/2014/main" id="{BE90CD40-9B81-411A-A989-D939F3C84F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353" y="1185120"/>
            <a:ext cx="914400" cy="914400"/>
          </a:xfrm>
          <a:prstGeom prst="rect">
            <a:avLst/>
          </a:prstGeom>
        </p:spPr>
      </p:pic>
      <p:pic>
        <p:nvPicPr>
          <p:cNvPr id="10" name="图形 9" descr="带齿轮的头部">
            <a:extLst>
              <a:ext uri="{FF2B5EF4-FFF2-40B4-BE49-F238E27FC236}">
                <a16:creationId xmlns:a16="http://schemas.microsoft.com/office/drawing/2014/main" id="{6E63C5B0-1DB6-49C1-84D6-CD3C42BEBE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4188" y="5083922"/>
            <a:ext cx="914400" cy="914400"/>
          </a:xfrm>
          <a:prstGeom prst="rect">
            <a:avLst/>
          </a:prstGeom>
        </p:spPr>
      </p:pic>
      <p:pic>
        <p:nvPicPr>
          <p:cNvPr id="13" name="图形 12" descr="灯泡">
            <a:extLst>
              <a:ext uri="{FF2B5EF4-FFF2-40B4-BE49-F238E27FC236}">
                <a16:creationId xmlns:a16="http://schemas.microsoft.com/office/drawing/2014/main" id="{EBDF8FB8-33C9-4188-AA52-2B9BE24A283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00000">
            <a:off x="4489279" y="4940115"/>
            <a:ext cx="463344" cy="46334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A6BF249-08EC-46DA-BA53-B213914B20CD}"/>
              </a:ext>
            </a:extLst>
          </p:cNvPr>
          <p:cNvSpPr txBox="1"/>
          <p:nvPr/>
        </p:nvSpPr>
        <p:spPr>
          <a:xfrm>
            <a:off x="3904316" y="5992342"/>
            <a:ext cx="7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“知识”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CED9623-C375-4944-91E1-2C0BD345AA9E}"/>
              </a:ext>
            </a:extLst>
          </p:cNvPr>
          <p:cNvSpPr/>
          <p:nvPr/>
        </p:nvSpPr>
        <p:spPr>
          <a:xfrm>
            <a:off x="4228356" y="2649083"/>
            <a:ext cx="188536" cy="1885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3117B62-9696-424B-953F-788B03575A15}"/>
              </a:ext>
            </a:extLst>
          </p:cNvPr>
          <p:cNvSpPr/>
          <p:nvPr/>
        </p:nvSpPr>
        <p:spPr>
          <a:xfrm>
            <a:off x="4111255" y="4258555"/>
            <a:ext cx="333467" cy="504085"/>
          </a:xfrm>
          <a:prstGeom prst="downArrow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54D9C2-0D29-47BC-8500-D43B6FA3C963}"/>
              </a:ext>
            </a:extLst>
          </p:cNvPr>
          <p:cNvSpPr txBox="1"/>
          <p:nvPr/>
        </p:nvSpPr>
        <p:spPr>
          <a:xfrm>
            <a:off x="7302500" y="2099520"/>
            <a:ext cx="14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AED7D7-E48A-45D2-9223-3F585829E99D}"/>
              </a:ext>
            </a:extLst>
          </p:cNvPr>
          <p:cNvSpPr txBox="1"/>
          <p:nvPr/>
        </p:nvSpPr>
        <p:spPr>
          <a:xfrm>
            <a:off x="5002072" y="4358014"/>
            <a:ext cx="461665" cy="14208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模型训练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E3B47F0-622F-48E1-876C-57B23AF8F7FB}"/>
              </a:ext>
            </a:extLst>
          </p:cNvPr>
          <p:cNvGrpSpPr/>
          <p:nvPr/>
        </p:nvGrpSpPr>
        <p:grpSpPr>
          <a:xfrm>
            <a:off x="1658533" y="1280181"/>
            <a:ext cx="2422690" cy="1265787"/>
            <a:chOff x="1658533" y="1280181"/>
            <a:chExt cx="2422690" cy="126578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113EE4-1AD5-4783-83CD-AD4048DD78F3}"/>
                </a:ext>
              </a:extLst>
            </p:cNvPr>
            <p:cNvSpPr txBox="1"/>
            <p:nvPr/>
          </p:nvSpPr>
          <p:spPr>
            <a:xfrm>
              <a:off x="1658534" y="1280181"/>
              <a:ext cx="242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我忘带手机了。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39941E8-96DF-452F-9F4E-C58E86D2C0D3}"/>
                </a:ext>
              </a:extLst>
            </p:cNvPr>
            <p:cNvSpPr txBox="1"/>
            <p:nvPr/>
          </p:nvSpPr>
          <p:spPr>
            <a:xfrm>
              <a:off x="1658533" y="2176636"/>
              <a:ext cx="242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我   忘   带   手机   了   。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014B483-0B21-4254-96BD-A54D5C917D75}"/>
                </a:ext>
              </a:extLst>
            </p:cNvPr>
            <p:cNvCxnSpPr/>
            <p:nvPr/>
          </p:nvCxnSpPr>
          <p:spPr>
            <a:xfrm>
              <a:off x="2102176" y="1667825"/>
              <a:ext cx="0" cy="504000"/>
            </a:xfrm>
            <a:prstGeom prst="straightConnector1">
              <a:avLst/>
            </a:prstGeom>
            <a:ln w="28575">
              <a:solidFill>
                <a:srgbClr val="222A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6635A59-08B0-4F8A-89EA-55E7826B7496}"/>
                </a:ext>
              </a:extLst>
            </p:cNvPr>
            <p:cNvSpPr txBox="1"/>
            <p:nvPr/>
          </p:nvSpPr>
          <p:spPr>
            <a:xfrm>
              <a:off x="2244166" y="1729231"/>
              <a:ext cx="96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① 分词</a:t>
              </a: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4AD008-AA43-4E71-A34E-C9F55125F18C}"/>
              </a:ext>
            </a:extLst>
          </p:cNvPr>
          <p:cNvCxnSpPr/>
          <p:nvPr/>
        </p:nvCxnSpPr>
        <p:spPr>
          <a:xfrm>
            <a:off x="4177244" y="1391553"/>
            <a:ext cx="0" cy="982741"/>
          </a:xfrm>
          <a:prstGeom prst="line">
            <a:avLst/>
          </a:prstGeom>
          <a:ln w="28575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6EDD3F0-6617-4CB8-82FC-269159FB3D0A}"/>
              </a:ext>
            </a:extLst>
          </p:cNvPr>
          <p:cNvSpPr txBox="1"/>
          <p:nvPr/>
        </p:nvSpPr>
        <p:spPr>
          <a:xfrm>
            <a:off x="4404202" y="1280181"/>
            <a:ext cx="2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   忘   带   手机   了   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52CF711-6903-4967-9627-1FA33AF999E0}"/>
              </a:ext>
            </a:extLst>
          </p:cNvPr>
          <p:cNvSpPr txBox="1"/>
          <p:nvPr/>
        </p:nvSpPr>
        <p:spPr>
          <a:xfrm>
            <a:off x="4262797" y="2176636"/>
            <a:ext cx="314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forgot to bring my cell phone .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FB13FA7-4031-45CE-9E31-5190CA1FE342}"/>
              </a:ext>
            </a:extLst>
          </p:cNvPr>
          <p:cNvSpPr txBox="1"/>
          <p:nvPr/>
        </p:nvSpPr>
        <p:spPr>
          <a:xfrm>
            <a:off x="7265471" y="1698814"/>
            <a:ext cx="12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 词对齐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E20CBF2-EE10-44E5-971F-7C61326D7D1E}"/>
              </a:ext>
            </a:extLst>
          </p:cNvPr>
          <p:cNvCxnSpPr>
            <a:cxnSpLocks/>
          </p:cNvCxnSpPr>
          <p:nvPr/>
        </p:nvCxnSpPr>
        <p:spPr>
          <a:xfrm flipH="1">
            <a:off x="4404201" y="1649513"/>
            <a:ext cx="188097" cy="591365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E9A4F5B-CBA2-4AF2-A964-8EE604160F7F}"/>
              </a:ext>
            </a:extLst>
          </p:cNvPr>
          <p:cNvCxnSpPr>
            <a:cxnSpLocks/>
          </p:cNvCxnSpPr>
          <p:nvPr/>
        </p:nvCxnSpPr>
        <p:spPr>
          <a:xfrm flipH="1">
            <a:off x="4740333" y="1676713"/>
            <a:ext cx="226752" cy="551646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5C26094-3C6E-495B-9016-C015A80194C3}"/>
              </a:ext>
            </a:extLst>
          </p:cNvPr>
          <p:cNvCxnSpPr>
            <a:cxnSpLocks/>
          </p:cNvCxnSpPr>
          <p:nvPr/>
        </p:nvCxnSpPr>
        <p:spPr>
          <a:xfrm>
            <a:off x="4967085" y="1672106"/>
            <a:ext cx="206895" cy="556253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A08FD19-2A73-4D70-8358-36075CB32B99}"/>
              </a:ext>
            </a:extLst>
          </p:cNvPr>
          <p:cNvCxnSpPr>
            <a:cxnSpLocks/>
          </p:cNvCxnSpPr>
          <p:nvPr/>
        </p:nvCxnSpPr>
        <p:spPr>
          <a:xfrm>
            <a:off x="5382709" y="1649513"/>
            <a:ext cx="166058" cy="591365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079438F-F8DC-4C7B-B00E-18AC27615A77}"/>
              </a:ext>
            </a:extLst>
          </p:cNvPr>
          <p:cNvCxnSpPr>
            <a:cxnSpLocks/>
          </p:cNvCxnSpPr>
          <p:nvPr/>
        </p:nvCxnSpPr>
        <p:spPr>
          <a:xfrm>
            <a:off x="5893949" y="1642320"/>
            <a:ext cx="445229" cy="598558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01C4A80-F3A0-4992-9A2F-0B0B344A5174}"/>
              </a:ext>
            </a:extLst>
          </p:cNvPr>
          <p:cNvCxnSpPr>
            <a:cxnSpLocks/>
          </p:cNvCxnSpPr>
          <p:nvPr/>
        </p:nvCxnSpPr>
        <p:spPr>
          <a:xfrm>
            <a:off x="5893949" y="1635775"/>
            <a:ext cx="992266" cy="611648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ECC70A-815C-452E-BF1F-C0C07D882BDD}"/>
              </a:ext>
            </a:extLst>
          </p:cNvPr>
          <p:cNvCxnSpPr>
            <a:cxnSpLocks/>
          </p:cNvCxnSpPr>
          <p:nvPr/>
        </p:nvCxnSpPr>
        <p:spPr>
          <a:xfrm>
            <a:off x="4582240" y="1656058"/>
            <a:ext cx="1311709" cy="572301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F8A2BAC-7B10-4E1D-8D3C-1E85C09832AE}"/>
              </a:ext>
            </a:extLst>
          </p:cNvPr>
          <p:cNvCxnSpPr>
            <a:cxnSpLocks/>
          </p:cNvCxnSpPr>
          <p:nvPr/>
        </p:nvCxnSpPr>
        <p:spPr>
          <a:xfrm>
            <a:off x="6760680" y="1635727"/>
            <a:ext cx="413118" cy="605151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EA6CFFBE-0A72-475F-915E-B25DE9AA74CF}"/>
              </a:ext>
            </a:extLst>
          </p:cNvPr>
          <p:cNvSpPr txBox="1"/>
          <p:nvPr/>
        </p:nvSpPr>
        <p:spPr>
          <a:xfrm>
            <a:off x="6990080" y="6557432"/>
            <a:ext cx="1368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数据预处理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ABD5219-840D-4A1F-BE2F-691589A873B7}"/>
              </a:ext>
            </a:extLst>
          </p:cNvPr>
          <p:cNvSpPr txBox="1"/>
          <p:nvPr/>
        </p:nvSpPr>
        <p:spPr>
          <a:xfrm flipH="1">
            <a:off x="508000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0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130D96B-0021-471D-98E6-B52B627097D6}"/>
              </a:ext>
            </a:extLst>
          </p:cNvPr>
          <p:cNvSpPr/>
          <p:nvPr/>
        </p:nvSpPr>
        <p:spPr>
          <a:xfrm>
            <a:off x="518474" y="1140278"/>
            <a:ext cx="8399283" cy="5288802"/>
          </a:xfrm>
          <a:prstGeom prst="roundRect">
            <a:avLst>
              <a:gd name="adj" fmla="val 3083"/>
            </a:avLst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1152" y="241229"/>
            <a:ext cx="422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数据预处理 </a:t>
            </a:r>
            <a:r>
              <a:rPr lang="en-US" altLang="zh-CN" sz="2800" b="1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– </a:t>
            </a:r>
            <a:r>
              <a:rPr lang="zh-CN" altLang="en-US" sz="2800" b="1" smtClean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数据过滤</a:t>
            </a:r>
            <a:endParaRPr lang="zh-CN" altLang="en-US" sz="2800" b="1" dirty="0">
              <a:solidFill>
                <a:srgbClr val="3333B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8" name="图形 17" descr="书籍">
            <a:extLst>
              <a:ext uri="{FF2B5EF4-FFF2-40B4-BE49-F238E27FC236}">
                <a16:creationId xmlns:a16="http://schemas.microsoft.com/office/drawing/2014/main" id="{BE90CD40-9B81-411A-A989-D939F3C84F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353" y="1185120"/>
            <a:ext cx="914400" cy="914400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3CED9623-C375-4944-91E1-2C0BD345AA9E}"/>
              </a:ext>
            </a:extLst>
          </p:cNvPr>
          <p:cNvSpPr/>
          <p:nvPr/>
        </p:nvSpPr>
        <p:spPr>
          <a:xfrm>
            <a:off x="4228356" y="2613571"/>
            <a:ext cx="188536" cy="1885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54D9C2-0D29-47BC-8500-D43B6FA3C963}"/>
              </a:ext>
            </a:extLst>
          </p:cNvPr>
          <p:cNvSpPr txBox="1"/>
          <p:nvPr/>
        </p:nvSpPr>
        <p:spPr>
          <a:xfrm>
            <a:off x="7302500" y="2099520"/>
            <a:ext cx="14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E3B47F0-622F-48E1-876C-57B23AF8F7FB}"/>
              </a:ext>
            </a:extLst>
          </p:cNvPr>
          <p:cNvGrpSpPr/>
          <p:nvPr/>
        </p:nvGrpSpPr>
        <p:grpSpPr>
          <a:xfrm>
            <a:off x="1658533" y="1280181"/>
            <a:ext cx="2422690" cy="1265787"/>
            <a:chOff x="1658533" y="1280181"/>
            <a:chExt cx="2422690" cy="126578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113EE4-1AD5-4783-83CD-AD4048DD78F3}"/>
                </a:ext>
              </a:extLst>
            </p:cNvPr>
            <p:cNvSpPr txBox="1"/>
            <p:nvPr/>
          </p:nvSpPr>
          <p:spPr>
            <a:xfrm>
              <a:off x="1658534" y="1280181"/>
              <a:ext cx="242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我忘带手机了。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39941E8-96DF-452F-9F4E-C58E86D2C0D3}"/>
                </a:ext>
              </a:extLst>
            </p:cNvPr>
            <p:cNvSpPr txBox="1"/>
            <p:nvPr/>
          </p:nvSpPr>
          <p:spPr>
            <a:xfrm>
              <a:off x="1658533" y="2176636"/>
              <a:ext cx="242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我   忘   带   手机   了   。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014B483-0B21-4254-96BD-A54D5C917D75}"/>
                </a:ext>
              </a:extLst>
            </p:cNvPr>
            <p:cNvCxnSpPr/>
            <p:nvPr/>
          </p:nvCxnSpPr>
          <p:spPr>
            <a:xfrm>
              <a:off x="2102176" y="1667825"/>
              <a:ext cx="0" cy="504000"/>
            </a:xfrm>
            <a:prstGeom prst="straightConnector1">
              <a:avLst/>
            </a:prstGeom>
            <a:ln w="28575">
              <a:solidFill>
                <a:srgbClr val="222A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6635A59-08B0-4F8A-89EA-55E7826B7496}"/>
                </a:ext>
              </a:extLst>
            </p:cNvPr>
            <p:cNvSpPr txBox="1"/>
            <p:nvPr/>
          </p:nvSpPr>
          <p:spPr>
            <a:xfrm>
              <a:off x="2244166" y="1729231"/>
              <a:ext cx="96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① 分词</a:t>
              </a: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4AD008-AA43-4E71-A34E-C9F55125F18C}"/>
              </a:ext>
            </a:extLst>
          </p:cNvPr>
          <p:cNvCxnSpPr/>
          <p:nvPr/>
        </p:nvCxnSpPr>
        <p:spPr>
          <a:xfrm>
            <a:off x="4177244" y="1391553"/>
            <a:ext cx="0" cy="982741"/>
          </a:xfrm>
          <a:prstGeom prst="line">
            <a:avLst/>
          </a:prstGeom>
          <a:ln w="28575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6EDD3F0-6617-4CB8-82FC-269159FB3D0A}"/>
              </a:ext>
            </a:extLst>
          </p:cNvPr>
          <p:cNvSpPr txBox="1"/>
          <p:nvPr/>
        </p:nvSpPr>
        <p:spPr>
          <a:xfrm>
            <a:off x="4404202" y="1280181"/>
            <a:ext cx="2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   忘   带   手机   了   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52CF711-6903-4967-9627-1FA33AF999E0}"/>
              </a:ext>
            </a:extLst>
          </p:cNvPr>
          <p:cNvSpPr txBox="1"/>
          <p:nvPr/>
        </p:nvSpPr>
        <p:spPr>
          <a:xfrm>
            <a:off x="4262797" y="2176636"/>
            <a:ext cx="314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forgot to bring my cell phone .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FB13FA7-4031-45CE-9E31-5190CA1FE342}"/>
              </a:ext>
            </a:extLst>
          </p:cNvPr>
          <p:cNvSpPr txBox="1"/>
          <p:nvPr/>
        </p:nvSpPr>
        <p:spPr>
          <a:xfrm>
            <a:off x="7265471" y="1698814"/>
            <a:ext cx="12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 词对齐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E20CBF2-EE10-44E5-971F-7C61326D7D1E}"/>
              </a:ext>
            </a:extLst>
          </p:cNvPr>
          <p:cNvCxnSpPr>
            <a:cxnSpLocks/>
          </p:cNvCxnSpPr>
          <p:nvPr/>
        </p:nvCxnSpPr>
        <p:spPr>
          <a:xfrm flipH="1">
            <a:off x="4404201" y="1649513"/>
            <a:ext cx="188097" cy="591365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E9A4F5B-CBA2-4AF2-A964-8EE604160F7F}"/>
              </a:ext>
            </a:extLst>
          </p:cNvPr>
          <p:cNvCxnSpPr>
            <a:cxnSpLocks/>
          </p:cNvCxnSpPr>
          <p:nvPr/>
        </p:nvCxnSpPr>
        <p:spPr>
          <a:xfrm flipH="1">
            <a:off x="4740333" y="1676713"/>
            <a:ext cx="226752" cy="551646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5C26094-3C6E-495B-9016-C015A80194C3}"/>
              </a:ext>
            </a:extLst>
          </p:cNvPr>
          <p:cNvCxnSpPr>
            <a:cxnSpLocks/>
          </p:cNvCxnSpPr>
          <p:nvPr/>
        </p:nvCxnSpPr>
        <p:spPr>
          <a:xfrm>
            <a:off x="4967085" y="1672106"/>
            <a:ext cx="206895" cy="556253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A08FD19-2A73-4D70-8358-36075CB32B99}"/>
              </a:ext>
            </a:extLst>
          </p:cNvPr>
          <p:cNvCxnSpPr>
            <a:cxnSpLocks/>
          </p:cNvCxnSpPr>
          <p:nvPr/>
        </p:nvCxnSpPr>
        <p:spPr>
          <a:xfrm>
            <a:off x="5382709" y="1649513"/>
            <a:ext cx="166058" cy="591365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079438F-F8DC-4C7B-B00E-18AC27615A77}"/>
              </a:ext>
            </a:extLst>
          </p:cNvPr>
          <p:cNvCxnSpPr>
            <a:cxnSpLocks/>
          </p:cNvCxnSpPr>
          <p:nvPr/>
        </p:nvCxnSpPr>
        <p:spPr>
          <a:xfrm>
            <a:off x="5893949" y="1642320"/>
            <a:ext cx="445229" cy="598558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01C4A80-F3A0-4992-9A2F-0B0B344A5174}"/>
              </a:ext>
            </a:extLst>
          </p:cNvPr>
          <p:cNvCxnSpPr>
            <a:cxnSpLocks/>
          </p:cNvCxnSpPr>
          <p:nvPr/>
        </p:nvCxnSpPr>
        <p:spPr>
          <a:xfrm>
            <a:off x="5893949" y="1635775"/>
            <a:ext cx="992266" cy="611648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ECC70A-815C-452E-BF1F-C0C07D882BDD}"/>
              </a:ext>
            </a:extLst>
          </p:cNvPr>
          <p:cNvCxnSpPr>
            <a:cxnSpLocks/>
          </p:cNvCxnSpPr>
          <p:nvPr/>
        </p:nvCxnSpPr>
        <p:spPr>
          <a:xfrm>
            <a:off x="4582240" y="1656058"/>
            <a:ext cx="1388029" cy="618889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F8A2BAC-7B10-4E1D-8D3C-1E85C09832AE}"/>
              </a:ext>
            </a:extLst>
          </p:cNvPr>
          <p:cNvCxnSpPr>
            <a:cxnSpLocks/>
          </p:cNvCxnSpPr>
          <p:nvPr/>
        </p:nvCxnSpPr>
        <p:spPr>
          <a:xfrm>
            <a:off x="6760680" y="1635727"/>
            <a:ext cx="470717" cy="624723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7F1531A-C642-4755-B171-F1408C874D4E}"/>
              </a:ext>
            </a:extLst>
          </p:cNvPr>
          <p:cNvSpPr/>
          <p:nvPr/>
        </p:nvSpPr>
        <p:spPr>
          <a:xfrm>
            <a:off x="739084" y="2574344"/>
            <a:ext cx="7947715" cy="3685880"/>
          </a:xfrm>
          <a:prstGeom prst="roundRect">
            <a:avLst>
              <a:gd name="adj" fmla="val 383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02E1C2-B8A7-45FC-A3FD-3A0C6FBBEE3A}"/>
              </a:ext>
            </a:extLst>
          </p:cNvPr>
          <p:cNvSpPr txBox="1"/>
          <p:nvPr/>
        </p:nvSpPr>
        <p:spPr>
          <a:xfrm>
            <a:off x="822829" y="2598528"/>
            <a:ext cx="77417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../../scripts/</a:t>
            </a:r>
          </a:p>
          <a:p>
            <a:pPr latinLnBrk="1"/>
            <a:r>
              <a:rPr lang="en-US" altLang="zh-CN" b="1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mkdir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-p ../work/preprocessing</a:t>
            </a:r>
            <a:endParaRPr lang="en-US" altLang="zh-CN" b="1">
              <a:solidFill>
                <a:srgbClr val="AED89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/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双语数据乱码过滤</a:t>
            </a:r>
            <a:endParaRPr lang="en-US" altLang="zh-CN" b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/>
            <a:r>
              <a:rPr lang="en-US" altLang="zh-CN" b="1" smtClean="0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perl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NiuTrans-clear.illegal.char.pl -src ../sample-data/data/Raw-data/chinese.raw.txt -tgt ../sample-data/data/Raw-data/english.raw.txt -outSrc ../work/preprocessing/chinese.clean.txt -outTgt ../work/preprocessing/english.clean.txt</a:t>
            </a:r>
          </a:p>
          <a:p>
            <a:pPr latinLnBrk="1"/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单语数据过滤</a:t>
            </a:r>
            <a:endParaRPr lang="en-US" altLang="zh-CN" b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/>
            <a:r>
              <a:rPr lang="en-US" altLang="zh-CN" b="1">
                <a:solidFill>
                  <a:srgbClr val="FBB58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perl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NiuTrans-monolingual.clear.illegal.char.pl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-tgt ../sample-data/data/Raw-data/chinese.raw.txt -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outTgt ../work/preprocessing/chinese.mono.clean.txt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lang </a:t>
            </a:r>
            <a:r>
              <a:rPr lang="en-US" altLang="zh-CN" b="1" smtClean="0">
                <a:solidFill>
                  <a:srgbClr val="AED89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zh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EE06715-ECE8-4F44-991D-E6B64BABD1B1}"/>
              </a:ext>
            </a:extLst>
          </p:cNvPr>
          <p:cNvSpPr txBox="1"/>
          <p:nvPr/>
        </p:nvSpPr>
        <p:spPr>
          <a:xfrm>
            <a:off x="6990080" y="6557432"/>
            <a:ext cx="1368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数据预处理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9DAD9F6-D53E-4D18-8C73-B1B7CEF4B3BB}"/>
              </a:ext>
            </a:extLst>
          </p:cNvPr>
          <p:cNvSpPr txBox="1"/>
          <p:nvPr/>
        </p:nvSpPr>
        <p:spPr>
          <a:xfrm flipH="1">
            <a:off x="5080000" y="6557432"/>
            <a:ext cx="221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NiuTrans</a:t>
            </a:r>
            <a:r>
              <a:rPr lang="zh-CN" altLang="en-US" sz="1100" dirty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指南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16F9EBE-53D1-4E87-A997-AD467C89C1A2}"/>
              </a:ext>
            </a:extLst>
          </p:cNvPr>
          <p:cNvSpPr txBox="1"/>
          <p:nvPr/>
        </p:nvSpPr>
        <p:spPr>
          <a:xfrm>
            <a:off x="7851561" y="6557432"/>
            <a:ext cx="1383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100" smtClean="0">
                <a:solidFill>
                  <a:srgbClr val="ADADE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zh-CN" altLang="en-US" sz="1100" dirty="0">
              <a:solidFill>
                <a:srgbClr val="ADADE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6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4653</TotalTime>
  <Words>1281</Words>
  <Application>Microsoft Office PowerPoint</Application>
  <PresentationFormat>全屏显示(4:3)</PresentationFormat>
  <Paragraphs>252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宋体</vt:lpstr>
      <vt:lpstr>微软雅黑 Light</vt:lpstr>
      <vt:lpstr>Calibri Light</vt:lpstr>
      <vt:lpstr>Calibri</vt:lpstr>
      <vt:lpstr>等线 Light</vt:lpstr>
      <vt:lpstr>arial</vt:lpstr>
      <vt:lpstr>幼圆</vt:lpstr>
      <vt:lpstr>等线</vt:lpstr>
      <vt:lpstr>Times New Roman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李垠桥</dc:creator>
  <cp:lastModifiedBy>Zhang Hao</cp:lastModifiedBy>
  <cp:revision>114</cp:revision>
  <dcterms:created xsi:type="dcterms:W3CDTF">2017-08-30T13:50:53Z</dcterms:created>
  <dcterms:modified xsi:type="dcterms:W3CDTF">2020-10-13T07:36:27Z</dcterms:modified>
</cp:coreProperties>
</file>