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27432000" cy="36576000"/>
  <p:notesSz cx="6858000" cy="9144000"/>
  <p:defaultTextStyle>
    <a:defPPr>
      <a:defRPr lang="en-US"/>
    </a:defPPr>
    <a:lvl1pPr marL="0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2474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4946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7420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9891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12365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94839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77311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59786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7" userDrawn="1">
          <p15:clr>
            <a:srgbClr val="A4A3A4"/>
          </p15:clr>
        </p15:guide>
        <p15:guide id="2" orient="horz" pos="320" userDrawn="1">
          <p15:clr>
            <a:srgbClr val="A4A3A4"/>
          </p15:clr>
        </p15:guide>
        <p15:guide id="3" orient="horz" pos="2240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364" userDrawn="1">
          <p15:clr>
            <a:srgbClr val="A4A3A4"/>
          </p15:clr>
        </p15:guide>
        <p15:guide id="6" pos="16918" userDrawn="1">
          <p15:clr>
            <a:srgbClr val="A4A3A4"/>
          </p15:clr>
        </p15:guide>
        <p15:guide id="7" pos="8640" userDrawn="1">
          <p15:clr>
            <a:srgbClr val="A4A3A4"/>
          </p15:clr>
        </p15:guide>
        <p15:guide id="8" orient="horz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537"/>
    <a:srgbClr val="0066CC"/>
    <a:srgbClr val="2C3F71"/>
    <a:srgbClr val="0060A8"/>
    <a:srgbClr val="E5F2DE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80262" autoAdjust="0"/>
  </p:normalViewPr>
  <p:slideViewPr>
    <p:cSldViewPr snapToObjects="1" showGuides="1">
      <p:cViewPr varScale="1">
        <p:scale>
          <a:sx n="30" d="100"/>
          <a:sy n="30" d="100"/>
        </p:scale>
        <p:origin x="4548" y="156"/>
      </p:cViewPr>
      <p:guideLst>
        <p:guide orient="horz" pos="3687"/>
        <p:guide orient="horz" pos="320"/>
        <p:guide orient="horz" pos="22400"/>
        <p:guide orient="horz"/>
        <p:guide pos="364"/>
        <p:guide pos="16918"/>
        <p:guide pos="8640"/>
        <p:guide orient="horz"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882474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3764946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5647420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7529891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9412365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11294839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13177311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5059786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9626" y="5830459"/>
            <a:ext cx="12956288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9625" y="4917856"/>
            <a:ext cx="12946062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76463" y="15746098"/>
            <a:ext cx="12949224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856718" y="5045183"/>
            <a:ext cx="12945893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3846682" y="6034791"/>
            <a:ext cx="12945893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856717" y="15765390"/>
            <a:ext cx="12942336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3856719" y="16662003"/>
            <a:ext cx="12947298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856718" y="28440632"/>
            <a:ext cx="12935857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3846681" y="29337244"/>
            <a:ext cx="1294233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565120" y="16662003"/>
            <a:ext cx="1295740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3505967" y="2964845"/>
            <a:ext cx="20420067" cy="130065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525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3505967" y="1664194"/>
            <a:ext cx="20420067" cy="130065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766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3505967" y="1"/>
            <a:ext cx="20420067" cy="166419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0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565120" y="23885408"/>
            <a:ext cx="12949224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METHODOLOGY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553778" y="24801313"/>
            <a:ext cx="1295740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9626" y="5830459"/>
            <a:ext cx="12956288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9625" y="4917856"/>
            <a:ext cx="12946062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76463" y="15746098"/>
            <a:ext cx="12949224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856718" y="5045183"/>
            <a:ext cx="12945893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3846682" y="6034791"/>
            <a:ext cx="12945893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856717" y="15765390"/>
            <a:ext cx="12942336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3856719" y="16662003"/>
            <a:ext cx="12947298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856718" y="28440632"/>
            <a:ext cx="12935857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3846681" y="29337244"/>
            <a:ext cx="1294233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565120" y="16662003"/>
            <a:ext cx="1295740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3505967" y="2964845"/>
            <a:ext cx="20420067" cy="130065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525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3505967" y="1664194"/>
            <a:ext cx="20420067" cy="130065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766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3505967" y="1"/>
            <a:ext cx="20420067" cy="166419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0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565120" y="23885408"/>
            <a:ext cx="12949224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METHODOLOGY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553778" y="24801313"/>
            <a:ext cx="1295740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928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27432000" cy="412850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145898"/>
            <a:ext cx="27432000" cy="1693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72141" y="4580064"/>
            <a:ext cx="12949039" cy="31415364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3811251" y="4580064"/>
            <a:ext cx="12949039" cy="31415364"/>
          </a:xfrm>
          <a:prstGeom prst="roundRect">
            <a:avLst>
              <a:gd name="adj" fmla="val 59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3137679" rtl="0" eaLnBrk="1" latinLnBrk="0" hangingPunct="1">
        <a:spcBef>
          <a:spcPct val="0"/>
        </a:spcBef>
        <a:buNone/>
        <a:defRPr sz="625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6630" indent="-1176630" algn="l" defTabSz="3137679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9365" indent="-980525" algn="l" defTabSz="3137679" rtl="0" eaLnBrk="1" latinLnBrk="0" hangingPunct="1">
        <a:spcBef>
          <a:spcPct val="20000"/>
        </a:spcBef>
        <a:buFont typeface="Arial" pitchFamily="34" charset="0"/>
        <a:buChar char="–"/>
        <a:defRPr sz="9666" kern="1200">
          <a:solidFill>
            <a:schemeClr val="tx1"/>
          </a:solidFill>
          <a:latin typeface="+mn-lt"/>
          <a:ea typeface="+mn-ea"/>
          <a:cs typeface="+mn-cs"/>
        </a:defRPr>
      </a:lvl2pPr>
      <a:lvl3pPr marL="3922100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8250" kern="1200">
          <a:solidFill>
            <a:schemeClr val="tx1"/>
          </a:solidFill>
          <a:latin typeface="+mn-lt"/>
          <a:ea typeface="+mn-ea"/>
          <a:cs typeface="+mn-cs"/>
        </a:defRPr>
      </a:lvl3pPr>
      <a:lvl4pPr marL="5490940" indent="-784420" algn="l" defTabSz="3137679" rtl="0" eaLnBrk="1" latinLnBrk="0" hangingPunct="1">
        <a:spcBef>
          <a:spcPct val="20000"/>
        </a:spcBef>
        <a:buFont typeface="Arial" pitchFamily="34" charset="0"/>
        <a:buChar char="–"/>
        <a:defRPr sz="6916" kern="1200">
          <a:solidFill>
            <a:schemeClr val="tx1"/>
          </a:solidFill>
          <a:latin typeface="+mn-lt"/>
          <a:ea typeface="+mn-ea"/>
          <a:cs typeface="+mn-cs"/>
        </a:defRPr>
      </a:lvl4pPr>
      <a:lvl5pPr marL="7059778" indent="-784420" algn="l" defTabSz="3137679" rtl="0" eaLnBrk="1" latinLnBrk="0" hangingPunct="1">
        <a:spcBef>
          <a:spcPct val="20000"/>
        </a:spcBef>
        <a:buFont typeface="Arial" pitchFamily="34" charset="0"/>
        <a:buChar char="»"/>
        <a:defRPr sz="6916" kern="1200">
          <a:solidFill>
            <a:schemeClr val="tx1"/>
          </a:solidFill>
          <a:latin typeface="+mn-lt"/>
          <a:ea typeface="+mn-ea"/>
          <a:cs typeface="+mn-cs"/>
        </a:defRPr>
      </a:lvl5pPr>
      <a:lvl6pPr marL="8628619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6pPr>
      <a:lvl7pPr marL="10197458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7pPr>
      <a:lvl8pPr marL="11766298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8pPr>
      <a:lvl9pPr marL="13335137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1pPr>
      <a:lvl2pPr marL="1568841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2pPr>
      <a:lvl3pPr marL="313767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3pPr>
      <a:lvl4pPr marL="470651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4pPr>
      <a:lvl5pPr marL="6275358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5pPr>
      <a:lvl6pPr marL="784419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6pPr>
      <a:lvl7pPr marL="941303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7pPr>
      <a:lvl8pPr marL="10981878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8pPr>
      <a:lvl9pPr marL="1255071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27432000" cy="412850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145898"/>
            <a:ext cx="27432000" cy="1693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19446" y="4857751"/>
            <a:ext cx="26193109" cy="30956250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</p:spTree>
    <p:extLst>
      <p:ext uri="{BB962C8B-B14F-4D97-AF65-F5344CB8AC3E}">
        <p14:creationId xmlns:p14="http://schemas.microsoft.com/office/powerpoint/2010/main" val="3624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3137679" rtl="0" eaLnBrk="1" latinLnBrk="0" hangingPunct="1">
        <a:spcBef>
          <a:spcPct val="0"/>
        </a:spcBef>
        <a:buNone/>
        <a:defRPr sz="625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6630" indent="-1176630" algn="l" defTabSz="3137679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9365" indent="-980525" algn="l" defTabSz="3137679" rtl="0" eaLnBrk="1" latinLnBrk="0" hangingPunct="1">
        <a:spcBef>
          <a:spcPct val="20000"/>
        </a:spcBef>
        <a:buFont typeface="Arial" pitchFamily="34" charset="0"/>
        <a:buChar char="–"/>
        <a:defRPr sz="9666" kern="1200">
          <a:solidFill>
            <a:schemeClr val="tx1"/>
          </a:solidFill>
          <a:latin typeface="+mn-lt"/>
          <a:ea typeface="+mn-ea"/>
          <a:cs typeface="+mn-cs"/>
        </a:defRPr>
      </a:lvl2pPr>
      <a:lvl3pPr marL="3922100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8250" kern="1200">
          <a:solidFill>
            <a:schemeClr val="tx1"/>
          </a:solidFill>
          <a:latin typeface="+mn-lt"/>
          <a:ea typeface="+mn-ea"/>
          <a:cs typeface="+mn-cs"/>
        </a:defRPr>
      </a:lvl3pPr>
      <a:lvl4pPr marL="5490940" indent="-784420" algn="l" defTabSz="3137679" rtl="0" eaLnBrk="1" latinLnBrk="0" hangingPunct="1">
        <a:spcBef>
          <a:spcPct val="20000"/>
        </a:spcBef>
        <a:buFont typeface="Arial" pitchFamily="34" charset="0"/>
        <a:buChar char="–"/>
        <a:defRPr sz="6916" kern="1200">
          <a:solidFill>
            <a:schemeClr val="tx1"/>
          </a:solidFill>
          <a:latin typeface="+mn-lt"/>
          <a:ea typeface="+mn-ea"/>
          <a:cs typeface="+mn-cs"/>
        </a:defRPr>
      </a:lvl4pPr>
      <a:lvl5pPr marL="7059778" indent="-784420" algn="l" defTabSz="3137679" rtl="0" eaLnBrk="1" latinLnBrk="0" hangingPunct="1">
        <a:spcBef>
          <a:spcPct val="20000"/>
        </a:spcBef>
        <a:buFont typeface="Arial" pitchFamily="34" charset="0"/>
        <a:buChar char="»"/>
        <a:defRPr sz="6916" kern="1200">
          <a:solidFill>
            <a:schemeClr val="tx1"/>
          </a:solidFill>
          <a:latin typeface="+mn-lt"/>
          <a:ea typeface="+mn-ea"/>
          <a:cs typeface="+mn-cs"/>
        </a:defRPr>
      </a:lvl5pPr>
      <a:lvl6pPr marL="8628619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6pPr>
      <a:lvl7pPr marL="10197458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7pPr>
      <a:lvl8pPr marL="11766298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8pPr>
      <a:lvl9pPr marL="13335137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1pPr>
      <a:lvl2pPr marL="1568841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2pPr>
      <a:lvl3pPr marL="313767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3pPr>
      <a:lvl4pPr marL="470651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4pPr>
      <a:lvl5pPr marL="6275358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5pPr>
      <a:lvl6pPr marL="784419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6pPr>
      <a:lvl7pPr marL="941303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7pPr>
      <a:lvl8pPr marL="10981878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8pPr>
      <a:lvl9pPr marL="1255071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28815" y="6477001"/>
            <a:ext cx="12040600" cy="3576029"/>
          </a:xfrm>
        </p:spPr>
        <p:txBody>
          <a:bodyPr/>
          <a:lstStyle/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Industrial control systems are connected to the network, and therefore they are venerable to cyber attacks. E.g. Stuxnet targets SCADA systems. 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Programmable logic controllers (PLCs) are one class of such devices mainly used for controlling the industrial processes.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33500" y="5355633"/>
            <a:ext cx="10500923" cy="927866"/>
          </a:xfrm>
        </p:spPr>
        <p:txBody>
          <a:bodyPr/>
          <a:lstStyle/>
          <a:p>
            <a:pPr algn="l"/>
            <a:r>
              <a:rPr lang="en-US" sz="5000" dirty="0"/>
              <a:t>1. 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3611073" y="31450240"/>
            <a:ext cx="10476451" cy="927866"/>
          </a:xfrm>
        </p:spPr>
        <p:txBody>
          <a:bodyPr/>
          <a:lstStyle/>
          <a:p>
            <a:pPr algn="l"/>
            <a:r>
              <a:rPr lang="en-US" sz="5000" dirty="0"/>
              <a:t>7. CONCLUSION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1373071" y="33513430"/>
            <a:ext cx="12354089" cy="927866"/>
          </a:xfrm>
        </p:spPr>
        <p:txBody>
          <a:bodyPr/>
          <a:lstStyle/>
          <a:p>
            <a:pPr algn="l"/>
            <a:r>
              <a:rPr lang="en-US" sz="5000" dirty="0"/>
              <a:t>REFERENCES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1328815" y="34215905"/>
            <a:ext cx="24796691" cy="1114073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2333" dirty="0"/>
              <a:t>[1] Bowers, Kevin D., et al. "</a:t>
            </a:r>
            <a:r>
              <a:rPr lang="en-US" sz="2333" dirty="0" err="1"/>
              <a:t>Pillarbox</a:t>
            </a:r>
            <a:r>
              <a:rPr lang="en-US" sz="2333" dirty="0"/>
              <a:t>: Combating next-generation malware with fast forward-secure logging." </a:t>
            </a:r>
            <a:r>
              <a:rPr lang="en-US" sz="2333" i="1" dirty="0"/>
              <a:t>International Workshop on Recent Advances in Intrusion Detection</a:t>
            </a:r>
            <a:r>
              <a:rPr lang="en-US" sz="2333" dirty="0"/>
              <a:t>. Springer, Cham, 2014.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328814" y="20656048"/>
            <a:ext cx="12751090" cy="927866"/>
          </a:xfrm>
        </p:spPr>
        <p:txBody>
          <a:bodyPr/>
          <a:lstStyle/>
          <a:p>
            <a:pPr algn="l"/>
            <a:r>
              <a:rPr lang="en-US" sz="5000" dirty="0"/>
              <a:t>3. </a:t>
            </a:r>
            <a:r>
              <a:rPr lang="en-US" sz="5000" dirty="0" err="1"/>
              <a:t>SnapShotter</a:t>
            </a:r>
            <a:endParaRPr lang="en-US" sz="5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254997" y="21907500"/>
            <a:ext cx="11322133" cy="5319905"/>
          </a:xfrm>
        </p:spPr>
        <p:txBody>
          <a:bodyPr/>
          <a:lstStyle/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Each PLC device is required to run a light weight </a:t>
            </a:r>
            <a:r>
              <a:rPr lang="en-US" i="1" dirty="0" err="1"/>
              <a:t>SnapShotter</a:t>
            </a:r>
            <a:r>
              <a:rPr lang="en-US" i="1" dirty="0"/>
              <a:t> agent that</a:t>
            </a:r>
            <a:r>
              <a:rPr lang="en-US" dirty="0"/>
              <a:t> periodically reports the device status back to the server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The server verifies the received log and the operation integrity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If the received log is tampered or the operation is not valid, the server raises an alarm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In case of an intrusion, the PLC device will be reset to a safe/clean state by the server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0"/>
          </p:nvPr>
        </p:nvSpPr>
        <p:spPr>
          <a:xfrm>
            <a:off x="5004319" y="2445125"/>
            <a:ext cx="18151170" cy="676753"/>
          </a:xfrm>
        </p:spPr>
        <p:txBody>
          <a:bodyPr>
            <a:noAutofit/>
          </a:bodyPr>
          <a:lstStyle/>
          <a:p>
            <a:r>
              <a:rPr lang="en-US" sz="4000" dirty="0"/>
              <a:t>University of Connecticut</a:t>
            </a:r>
          </a:p>
          <a:p>
            <a:endParaRPr lang="en-US" sz="4000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1"/>
          </p:nvPr>
        </p:nvSpPr>
        <p:spPr>
          <a:xfrm>
            <a:off x="5004319" y="1747719"/>
            <a:ext cx="18151170" cy="64224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Chenglu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en-US" dirty="0"/>
              <a:t>, Saeed </a:t>
            </a:r>
            <a:r>
              <a:rPr lang="en-US" dirty="0" err="1"/>
              <a:t>Valizadeh</a:t>
            </a:r>
            <a:r>
              <a:rPr lang="en-US" dirty="0"/>
              <a:t>, Mason </a:t>
            </a:r>
            <a:r>
              <a:rPr lang="en-US" dirty="0" err="1"/>
              <a:t>Ginter</a:t>
            </a:r>
            <a:r>
              <a:rPr lang="en-US" dirty="0"/>
              <a:t>, and Marten van </a:t>
            </a:r>
            <a:r>
              <a:rPr lang="en-US" dirty="0" err="1"/>
              <a:t>Dijk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3"/>
          </p:nvPr>
        </p:nvSpPr>
        <p:spPr>
          <a:xfrm>
            <a:off x="3518857" y="478131"/>
            <a:ext cx="20394288" cy="1075169"/>
          </a:xfrm>
        </p:spPr>
        <p:txBody>
          <a:bodyPr>
            <a:noAutofit/>
          </a:bodyPr>
          <a:lstStyle/>
          <a:p>
            <a:r>
              <a:rPr lang="en-US" sz="6333" dirty="0" err="1"/>
              <a:t>SnapShotter</a:t>
            </a:r>
            <a:r>
              <a:rPr lang="en-US" sz="6333" dirty="0"/>
              <a:t>: A lightweight Intrusion Detection for PLCs</a:t>
            </a:r>
          </a:p>
        </p:txBody>
      </p:sp>
      <p:sp>
        <p:nvSpPr>
          <p:cNvPr id="20" name="Text Placeholder 11"/>
          <p:cNvSpPr txBox="1">
            <a:spLocks/>
          </p:cNvSpPr>
          <p:nvPr/>
        </p:nvSpPr>
        <p:spPr>
          <a:xfrm>
            <a:off x="4640415" y="3414443"/>
            <a:ext cx="18151170" cy="531914"/>
          </a:xfrm>
          <a:prstGeom prst="rect">
            <a:avLst/>
          </a:prstGeom>
        </p:spPr>
        <p:txBody>
          <a:bodyPr lIns="79705" tIns="39853" rIns="79705" bIns="39853">
            <a:normAutofit fontScale="70000" lnSpcReduction="20000"/>
          </a:bodyPr>
          <a:lstStyle>
            <a:lvl1pPr marL="0" indent="0" algn="ctr" defTabSz="3765366" rtl="0" eaLnBrk="1" latinLnBrk="0" hangingPunct="1">
              <a:spcBef>
                <a:spcPct val="20000"/>
              </a:spcBef>
              <a:buFontTx/>
              <a:buNone/>
              <a:defRPr sz="63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059360" indent="-1176677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6708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9391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72073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54757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37439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0122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805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0" dirty="0"/>
              <a:t>{</a:t>
            </a:r>
            <a:r>
              <a:rPr lang="en-US" sz="5250" dirty="0" err="1"/>
              <a:t>chenglu.jin</a:t>
            </a:r>
            <a:r>
              <a:rPr lang="en-US" sz="5250" dirty="0"/>
              <a:t>, </a:t>
            </a:r>
            <a:r>
              <a:rPr lang="en-US" sz="5250" dirty="0" err="1"/>
              <a:t>saeed.val</a:t>
            </a:r>
            <a:r>
              <a:rPr lang="en-US" sz="5250" dirty="0"/>
              <a:t>, </a:t>
            </a:r>
            <a:r>
              <a:rPr lang="en-US" sz="5250" dirty="0" err="1"/>
              <a:t>mason.ginter</a:t>
            </a:r>
            <a:r>
              <a:rPr lang="en-US" sz="5250" dirty="0"/>
              <a:t>, </a:t>
            </a:r>
            <a:r>
              <a:rPr lang="en-US" sz="5250" dirty="0" err="1"/>
              <a:t>marten.van</a:t>
            </a:r>
            <a:r>
              <a:rPr lang="en-US" sz="5250" dirty="0"/>
              <a:t> </a:t>
            </a:r>
            <a:r>
              <a:rPr lang="en-US" sz="5250" dirty="0" err="1"/>
              <a:t>dijk</a:t>
            </a:r>
            <a:r>
              <a:rPr lang="en-US" sz="5250" dirty="0"/>
              <a:t>}@</a:t>
            </a:r>
            <a:r>
              <a:rPr lang="en-US" sz="5250" dirty="0" err="1"/>
              <a:t>uconn.edu</a:t>
            </a:r>
            <a:r>
              <a:rPr lang="en-US" sz="5250" dirty="0"/>
              <a:t> </a:t>
            </a:r>
          </a:p>
          <a:p>
            <a:endParaRPr lang="en-US" sz="5250" dirty="0"/>
          </a:p>
        </p:txBody>
      </p:sp>
      <p:sp>
        <p:nvSpPr>
          <p:cNvPr id="148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3537254" y="32261044"/>
            <a:ext cx="13131952" cy="1934747"/>
          </a:xfrm>
        </p:spPr>
        <p:txBody>
          <a:bodyPr/>
          <a:lstStyle/>
          <a:p>
            <a:pPr algn="just"/>
            <a:r>
              <a:rPr lang="en-US" dirty="0"/>
              <a:t>We have implemented a lightweight intrusion detection system to secure PLC systems by using simple and practical techniques such as </a:t>
            </a:r>
            <a:r>
              <a:rPr lang="en-US" dirty="0" err="1"/>
              <a:t>PillarBox</a:t>
            </a:r>
            <a:r>
              <a:rPr lang="en-US" dirty="0"/>
              <a:t> [1] .</a:t>
            </a:r>
            <a:endParaRPr lang="en-US" sz="30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9" y="1654880"/>
            <a:ext cx="3048000" cy="910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20" y="446315"/>
            <a:ext cx="1569747" cy="3077935"/>
          </a:xfrm>
          <a:prstGeom prst="rect">
            <a:avLst/>
          </a:prstGeom>
        </p:spPr>
      </p:pic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4997" y="10572750"/>
            <a:ext cx="12040600" cy="987112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Attack Scenario: </a:t>
            </a:r>
          </a:p>
          <a:p>
            <a:pPr algn="just"/>
            <a:r>
              <a:rPr lang="en-US" dirty="0"/>
              <a:t>        Malicious adversaries have gained access to PLCs, and submitted any malicious logic to the PLCs to generate arbitrary outputs from the PLCs to further hurt the industrial processes. 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Our Solution: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Stealthy logging mechanism, called </a:t>
            </a:r>
            <a:r>
              <a:rPr lang="en-US" dirty="0" err="1">
                <a:solidFill>
                  <a:srgbClr val="0070C0"/>
                </a:solidFill>
              </a:rPr>
              <a:t>SnapShotter</a:t>
            </a:r>
            <a:r>
              <a:rPr lang="en-US" dirty="0">
                <a:solidFill>
                  <a:srgbClr val="0070C0"/>
                </a:solidFill>
              </a:rPr>
              <a:t> Agent.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status of each PLC is logged and sent to a central monitoring server in a </a:t>
            </a:r>
            <a:r>
              <a:rPr lang="en-US" b="1" dirty="0"/>
              <a:t>secure</a:t>
            </a:r>
            <a:r>
              <a:rPr lang="en-US" dirty="0"/>
              <a:t> and </a:t>
            </a:r>
            <a:r>
              <a:rPr lang="en-US" b="1" dirty="0"/>
              <a:t>stealthy</a:t>
            </a:r>
            <a:r>
              <a:rPr lang="en-US" dirty="0"/>
              <a:t> way </a:t>
            </a:r>
            <a:r>
              <a:rPr lang="en-US" b="1" dirty="0"/>
              <a:t>periodically</a:t>
            </a:r>
            <a:r>
              <a:rPr lang="en-US" dirty="0"/>
              <a:t>.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integrity of the logs can be verified by the server.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adversary is not able to infer whether he gets caught or not.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If an intrusion is detected, the server will restart the infected PLCs with a known clean state. This will carry on the normal operation of the industrial processes.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8815" y="9562836"/>
            <a:ext cx="10500923" cy="927866"/>
          </a:xfrm>
        </p:spPr>
        <p:txBody>
          <a:bodyPr/>
          <a:lstStyle/>
          <a:p>
            <a:pPr algn="l"/>
            <a:r>
              <a:rPr lang="en-US" sz="5000" dirty="0"/>
              <a:t>2. Proposal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3716000" y="27323548"/>
            <a:ext cx="10476451" cy="927866"/>
          </a:xfrm>
        </p:spPr>
        <p:txBody>
          <a:bodyPr/>
          <a:lstStyle/>
          <a:p>
            <a:pPr algn="l"/>
            <a:r>
              <a:rPr lang="en-US" sz="5000" dirty="0"/>
              <a:t>6. Performance Overhead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0" y="17928513"/>
            <a:ext cx="12146647" cy="4169488"/>
          </a:xfrm>
          <a:prstGeom prst="rect">
            <a:avLst/>
          </a:prstGeom>
        </p:spPr>
      </p:pic>
      <p:sp>
        <p:nvSpPr>
          <p:cNvPr id="32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3718527" y="15131548"/>
            <a:ext cx="10476451" cy="927866"/>
          </a:xfrm>
        </p:spPr>
        <p:txBody>
          <a:bodyPr/>
          <a:lstStyle/>
          <a:p>
            <a:pPr algn="l"/>
            <a:r>
              <a:rPr lang="en-US" sz="5000" dirty="0"/>
              <a:t>5. Security Guarantees </a:t>
            </a:r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3906500" y="16002000"/>
            <a:ext cx="11322133" cy="11372203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Assumption</a:t>
            </a:r>
            <a:r>
              <a:rPr lang="en-US" dirty="0"/>
              <a:t>: there exists a time window between the starting point of compromise and the moment that the logging mechanism gets compromised.  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Obfuscated log of all events (normal or malicious) with forward secure key generation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Integrity of the logs can be verified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Hiding from an attacker with access to the device whether the log reports detection of malicious behavior.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The communication cannot be blocked, since the log is reported back at pre-defined time intervals. 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3262563" y="28575000"/>
            <a:ext cx="13131952" cy="2550236"/>
          </a:xfrm>
        </p:spPr>
        <p:txBody>
          <a:bodyPr/>
          <a:lstStyle/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measurement is done when the PLC is running simple HelloWorld logic.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average execution time of one scan cycle increases by 21.6%, comparing with the original </a:t>
            </a:r>
            <a:r>
              <a:rPr lang="en-US" dirty="0" err="1"/>
              <a:t>OpenPLC</a:t>
            </a:r>
            <a:r>
              <a:rPr lang="en-US" dirty="0"/>
              <a:t> design. 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3750277" y="4957636"/>
            <a:ext cx="12751090" cy="927866"/>
          </a:xfrm>
        </p:spPr>
        <p:txBody>
          <a:bodyPr/>
          <a:lstStyle/>
          <a:p>
            <a:pPr algn="l"/>
            <a:r>
              <a:rPr lang="en-US" sz="5000" dirty="0"/>
              <a:t>4. Agents and logging mechanism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0E40FD-117C-4375-AAF8-07E36BCE65B1}"/>
              </a:ext>
            </a:extLst>
          </p:cNvPr>
          <p:cNvGrpSpPr/>
          <p:nvPr/>
        </p:nvGrpSpPr>
        <p:grpSpPr>
          <a:xfrm>
            <a:off x="793341" y="27527250"/>
            <a:ext cx="12279363" cy="5008942"/>
            <a:chOff x="16718391" y="6649752"/>
            <a:chExt cx="14735235" cy="601073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8DD9E71-B261-44EB-9813-3BAF85D5B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06546" y="7513402"/>
              <a:ext cx="5147080" cy="5147080"/>
            </a:xfrm>
            <a:prstGeom prst="rect">
              <a:avLst/>
            </a:prstGeom>
            <a:noFill/>
            <a:ln>
              <a:solidFill>
                <a:sysClr val="windowText" lastClr="000000">
                  <a:alpha val="60000"/>
                </a:sysClr>
              </a:solidFill>
            </a:ln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B03B169-3F06-456A-9E5A-E19D0EA07AD1}"/>
                </a:ext>
              </a:extLst>
            </p:cNvPr>
            <p:cNvGrpSpPr/>
            <p:nvPr/>
          </p:nvGrpSpPr>
          <p:grpSpPr>
            <a:xfrm>
              <a:off x="16718391" y="6649752"/>
              <a:ext cx="13528500" cy="5955028"/>
              <a:chOff x="1321329" y="1718135"/>
              <a:chExt cx="5123539" cy="2241990"/>
            </a:xfrm>
          </p:grpSpPr>
          <p:sp>
            <p:nvSpPr>
              <p:cNvPr id="40" name="Left-Right Arrow 98">
                <a:extLst>
                  <a:ext uri="{FF2B5EF4-FFF2-40B4-BE49-F238E27FC236}">
                    <a16:creationId xmlns:a16="http://schemas.microsoft.com/office/drawing/2014/main" id="{96C88B3F-5A59-4FD1-BA35-B6E53944C1AC}"/>
                  </a:ext>
                </a:extLst>
              </p:cNvPr>
              <p:cNvSpPr/>
              <p:nvPr/>
            </p:nvSpPr>
            <p:spPr>
              <a:xfrm rot="10800000">
                <a:off x="4071704" y="3579469"/>
                <a:ext cx="850410" cy="347334"/>
              </a:xfrm>
              <a:prstGeom prst="leftRightArrow">
                <a:avLst/>
              </a:prstGeom>
              <a:solidFill>
                <a:srgbClr val="FB8537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5BDE0FC-B9D5-4FED-8A47-14D40A780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1329" y="2043288"/>
                <a:ext cx="3142774" cy="1130129"/>
              </a:xfrm>
              <a:prstGeom prst="rect">
                <a:avLst/>
              </a:prstGeom>
              <a:ln>
                <a:solidFill>
                  <a:sysClr val="windowText" lastClr="000000">
                    <a:alpha val="60000"/>
                  </a:sysClr>
                </a:solidFill>
              </a:ln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DE9FC2C-65EC-42E3-8EFE-5EE42D49D2D7}"/>
                  </a:ext>
                </a:extLst>
              </p:cNvPr>
              <p:cNvSpPr/>
              <p:nvPr/>
            </p:nvSpPr>
            <p:spPr>
              <a:xfrm>
                <a:off x="1744188" y="3516837"/>
                <a:ext cx="2297056" cy="443288"/>
              </a:xfrm>
              <a:prstGeom prst="rect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lgDashDot"/>
                <a:miter lim="800000"/>
              </a:ln>
              <a:effectLst>
                <a:softEdge rad="0"/>
              </a:effectLst>
            </p:spPr>
            <p:txBody>
              <a:bodyPr bIns="76200" rtlCol="0" anchor="ctr"/>
              <a:lstStyle/>
              <a:p>
                <a:pPr algn="ctr" defTabSz="761970">
                  <a:defRPr/>
                </a:pPr>
                <a:r>
                  <a:rPr lang="en-US" sz="4500" kern="0" dirty="0" err="1">
                    <a:solidFill>
                      <a:sysClr val="windowText" lastClr="000000"/>
                    </a:solidFill>
                    <a:latin typeface="Arial Narrow" pitchFamily="34" charset="0"/>
                    <a:ea typeface=""/>
                    <a:cs typeface=""/>
                  </a:rPr>
                  <a:t>SnapShotter</a:t>
                </a:r>
                <a:r>
                  <a:rPr lang="en-US" sz="4500" kern="0" dirty="0">
                    <a:solidFill>
                      <a:sysClr val="windowText" lastClr="000000"/>
                    </a:solidFill>
                    <a:latin typeface="Arial Narrow" pitchFamily="34" charset="0"/>
                    <a:ea typeface=""/>
                    <a:cs typeface=""/>
                  </a:rPr>
                  <a:t> Agent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EEB0E1-7B64-4EC4-A712-AE61492B0068}"/>
                  </a:ext>
                </a:extLst>
              </p:cNvPr>
              <p:cNvSpPr txBox="1"/>
              <p:nvPr/>
            </p:nvSpPr>
            <p:spPr>
              <a:xfrm>
                <a:off x="2126264" y="1718135"/>
                <a:ext cx="1532903" cy="2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>
                  <a:defRPr/>
                </a:pPr>
                <a:r>
                  <a:rPr lang="en-US" sz="3667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PLC</a:t>
                </a:r>
                <a:endParaRPr lang="en-US" sz="3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82644AE-F381-498F-8A46-260216CFCA03}"/>
                  </a:ext>
                </a:extLst>
              </p:cNvPr>
              <p:cNvCxnSpPr/>
              <p:nvPr/>
            </p:nvCxnSpPr>
            <p:spPr>
              <a:xfrm flipH="1">
                <a:off x="2480734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89FF421-6E91-4BB2-934A-EDB6EA4C6938}"/>
                  </a:ext>
                </a:extLst>
              </p:cNvPr>
              <p:cNvCxnSpPr/>
              <p:nvPr/>
            </p:nvCxnSpPr>
            <p:spPr>
              <a:xfrm flipH="1">
                <a:off x="3466745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46F4EC-E8DB-40D2-AE08-E5045F5B0EFF}"/>
                  </a:ext>
                </a:extLst>
              </p:cNvPr>
              <p:cNvSpPr txBox="1"/>
              <p:nvPr/>
            </p:nvSpPr>
            <p:spPr>
              <a:xfrm>
                <a:off x="5437770" y="3330340"/>
                <a:ext cx="1007098" cy="50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>
                  <a:defRPr/>
                </a:pPr>
                <a:r>
                  <a:rPr lang="en-US" sz="3333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Monitoring </a:t>
                </a:r>
              </a:p>
              <a:p>
                <a:pPr algn="ctr" defTabSz="761970">
                  <a:defRPr/>
                </a:pPr>
                <a:r>
                  <a:rPr lang="en-US" sz="3333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lang="en-US" sz="1667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AA7595-DF4D-4A31-B8B6-1EE1F1CACD38}"/>
              </a:ext>
            </a:extLst>
          </p:cNvPr>
          <p:cNvGrpSpPr/>
          <p:nvPr/>
        </p:nvGrpSpPr>
        <p:grpSpPr>
          <a:xfrm>
            <a:off x="14525963" y="6191250"/>
            <a:ext cx="10715287" cy="8509773"/>
            <a:chOff x="17431156" y="7886700"/>
            <a:chExt cx="12858344" cy="10211728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F0A7776-D918-41BB-8CCA-FAB417FA1CD8}"/>
                </a:ext>
              </a:extLst>
            </p:cNvPr>
            <p:cNvSpPr/>
            <p:nvPr/>
          </p:nvSpPr>
          <p:spPr>
            <a:xfrm>
              <a:off x="18859500" y="7886700"/>
              <a:ext cx="4000500" cy="1943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Events?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C3886D-B179-4E4A-8C73-53D4ECF04645}"/>
                </a:ext>
              </a:extLst>
            </p:cNvPr>
            <p:cNvSpPr/>
            <p:nvPr/>
          </p:nvSpPr>
          <p:spPr>
            <a:xfrm>
              <a:off x="24345900" y="78867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Log(Time, Input, Output)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29DC34-696C-43A4-91D9-3AF3F9EDCCCB}"/>
                </a:ext>
              </a:extLst>
            </p:cNvPr>
            <p:cNvSpPr/>
            <p:nvPr/>
          </p:nvSpPr>
          <p:spPr>
            <a:xfrm>
              <a:off x="24345900" y="104013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Encrypt Log by AES-128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2B4749-DB2E-4D40-B7B5-55DEB714CB4B}"/>
                </a:ext>
              </a:extLst>
            </p:cNvPr>
            <p:cNvSpPr/>
            <p:nvPr/>
          </p:nvSpPr>
          <p:spPr>
            <a:xfrm>
              <a:off x="24345900" y="130302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Update Key by SHA-256</a:t>
              </a:r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0370EB99-1B2B-477C-9FE8-4E020591F61A}"/>
                </a:ext>
              </a:extLst>
            </p:cNvPr>
            <p:cNvSpPr/>
            <p:nvPr/>
          </p:nvSpPr>
          <p:spPr>
            <a:xfrm>
              <a:off x="18859500" y="13081684"/>
              <a:ext cx="4000500" cy="1943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Period End?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567F503-E4DE-4AE1-9305-7AF3B0BB762C}"/>
                </a:ext>
              </a:extLst>
            </p:cNvPr>
            <p:cNvSpPr/>
            <p:nvPr/>
          </p:nvSpPr>
          <p:spPr>
            <a:xfrm>
              <a:off x="17945100" y="16269628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Send Encrypted Logs to Server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DE9D6EE-2DE7-4BF4-B9B9-E0B25C9E92FC}"/>
                </a:ext>
              </a:extLst>
            </p:cNvPr>
            <p:cNvSpPr/>
            <p:nvPr/>
          </p:nvSpPr>
          <p:spPr>
            <a:xfrm flipV="1">
              <a:off x="22860000" y="8686800"/>
              <a:ext cx="14859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14D6D85F-53EB-48DA-A836-91F5EBAE31F3}"/>
                </a:ext>
              </a:extLst>
            </p:cNvPr>
            <p:cNvSpPr/>
            <p:nvPr/>
          </p:nvSpPr>
          <p:spPr>
            <a:xfrm rot="5400000" flipV="1">
              <a:off x="27007002" y="9939783"/>
              <a:ext cx="6858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33B7F66F-7492-4EDF-8036-868E1CCC5F3E}"/>
                </a:ext>
              </a:extLst>
            </p:cNvPr>
            <p:cNvSpPr/>
            <p:nvPr/>
          </p:nvSpPr>
          <p:spPr>
            <a:xfrm rot="5400000" flipV="1">
              <a:off x="26875011" y="12511533"/>
              <a:ext cx="8001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91A5CFAC-2978-4F9B-AFC4-D4CD08C042FF}"/>
                </a:ext>
              </a:extLst>
            </p:cNvPr>
            <p:cNvSpPr/>
            <p:nvPr/>
          </p:nvSpPr>
          <p:spPr>
            <a:xfrm rot="5400000" flipV="1">
              <a:off x="20225979" y="15487106"/>
              <a:ext cx="1258017" cy="3333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2080FA1D-CAA5-4DB7-BFE7-9A646ABFEA96}"/>
                </a:ext>
              </a:extLst>
            </p:cNvPr>
            <p:cNvSpPr/>
            <p:nvPr/>
          </p:nvSpPr>
          <p:spPr>
            <a:xfrm rot="10800000" flipV="1">
              <a:off x="22860000" y="13934617"/>
              <a:ext cx="14859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610CC1-A8F6-4E55-9DE0-AF304E1759F8}"/>
                </a:ext>
              </a:extLst>
            </p:cNvPr>
            <p:cNvSpPr/>
            <p:nvPr/>
          </p:nvSpPr>
          <p:spPr>
            <a:xfrm>
              <a:off x="20802600" y="9829799"/>
              <a:ext cx="166688" cy="8524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DF19076-6001-47EC-B5C0-9644CD86273A}"/>
                </a:ext>
              </a:extLst>
            </p:cNvPr>
            <p:cNvSpPr/>
            <p:nvPr/>
          </p:nvSpPr>
          <p:spPr>
            <a:xfrm rot="16200000">
              <a:off x="19404806" y="9284494"/>
              <a:ext cx="166688" cy="26289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C596BC-8B6D-4528-835C-251363C44AFC}"/>
                </a:ext>
              </a:extLst>
            </p:cNvPr>
            <p:cNvSpPr/>
            <p:nvPr/>
          </p:nvSpPr>
          <p:spPr>
            <a:xfrm>
              <a:off x="18173701" y="8782666"/>
              <a:ext cx="166688" cy="17332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18E9A18B-1970-429E-A990-B9EB8431D6DF}"/>
                </a:ext>
              </a:extLst>
            </p:cNvPr>
            <p:cNvSpPr/>
            <p:nvPr/>
          </p:nvSpPr>
          <p:spPr>
            <a:xfrm flipV="1">
              <a:off x="18169890" y="8718058"/>
              <a:ext cx="68961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0F80CE-B762-4D95-A3D1-C2C2449E7C22}"/>
                </a:ext>
              </a:extLst>
            </p:cNvPr>
            <p:cNvSpPr/>
            <p:nvPr/>
          </p:nvSpPr>
          <p:spPr>
            <a:xfrm>
              <a:off x="17492217" y="14006511"/>
              <a:ext cx="1367283" cy="1666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D4A30FC-8B7A-4850-AE72-9E5FDBEF71C5}"/>
                </a:ext>
              </a:extLst>
            </p:cNvPr>
            <p:cNvSpPr/>
            <p:nvPr/>
          </p:nvSpPr>
          <p:spPr>
            <a:xfrm rot="5400000">
              <a:off x="14830630" y="11401630"/>
              <a:ext cx="5372098" cy="1710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2F99C2-EC08-4082-91A3-FABFAC4F95BF}"/>
                </a:ext>
              </a:extLst>
            </p:cNvPr>
            <p:cNvSpPr/>
            <p:nvPr/>
          </p:nvSpPr>
          <p:spPr>
            <a:xfrm>
              <a:off x="17487900" y="8782666"/>
              <a:ext cx="1257300" cy="1327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A06D906-BDAD-4120-98DD-E60B4714D573}"/>
                </a:ext>
              </a:extLst>
            </p:cNvPr>
            <p:cNvSpPr/>
            <p:nvPr/>
          </p:nvSpPr>
          <p:spPr>
            <a:xfrm>
              <a:off x="17431156" y="17038191"/>
              <a:ext cx="519207" cy="1666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365AD5-8F6A-4CEA-97EC-DE8CBAF6F290}"/>
                </a:ext>
              </a:extLst>
            </p:cNvPr>
            <p:cNvSpPr/>
            <p:nvPr/>
          </p:nvSpPr>
          <p:spPr>
            <a:xfrm rot="5400000">
              <a:off x="14830630" y="14380918"/>
              <a:ext cx="5372098" cy="1710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9B0B2-C4C2-4BCC-B122-98508D82EDDD}"/>
                </a:ext>
              </a:extLst>
            </p:cNvPr>
            <p:cNvSpPr txBox="1"/>
            <p:nvPr/>
          </p:nvSpPr>
          <p:spPr>
            <a:xfrm>
              <a:off x="22974300" y="8001000"/>
              <a:ext cx="1028700" cy="72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/>
                <a:t>Yes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357E0C-DB72-4305-B487-F7FA81AD2D29}"/>
                </a:ext>
              </a:extLst>
            </p:cNvPr>
            <p:cNvSpPr txBox="1"/>
            <p:nvPr/>
          </p:nvSpPr>
          <p:spPr>
            <a:xfrm>
              <a:off x="21032785" y="15163513"/>
              <a:ext cx="1028700" cy="72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/>
                <a:t>Yes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0F35BC-B2A6-4CEB-AFD2-ACBDB227EEEB}"/>
                </a:ext>
              </a:extLst>
            </p:cNvPr>
            <p:cNvSpPr txBox="1"/>
            <p:nvPr/>
          </p:nvSpPr>
          <p:spPr>
            <a:xfrm>
              <a:off x="19035712" y="9789870"/>
              <a:ext cx="1028700" cy="72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/>
                <a:t>No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ABDFB6-E3D9-4D2A-8E6A-7982AE5BF945}"/>
                </a:ext>
              </a:extLst>
            </p:cNvPr>
            <p:cNvSpPr txBox="1"/>
            <p:nvPr/>
          </p:nvSpPr>
          <p:spPr>
            <a:xfrm>
              <a:off x="17847880" y="14213025"/>
              <a:ext cx="1028700" cy="72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12786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PosterPresentations.com-70CMx100CM</Template>
  <TotalTime>1945</TotalTime>
  <Words>508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Georgia</vt:lpstr>
      <vt:lpstr>Trebuchet MS</vt:lpstr>
      <vt:lpstr>PosterPresentations.com-70CMx100CM</vt:lpstr>
      <vt:lpstr>1_PosterPresentations.com-70CMx100CM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Jin, Chenglu</cp:lastModifiedBy>
  <cp:revision>302</cp:revision>
  <dcterms:created xsi:type="dcterms:W3CDTF">2012-02-10T00:10:15Z</dcterms:created>
  <dcterms:modified xsi:type="dcterms:W3CDTF">2017-11-08T18:43:07Z</dcterms:modified>
</cp:coreProperties>
</file>