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0" r:id="rId2"/>
  </p:sldMasterIdLst>
  <p:notesMasterIdLst>
    <p:notesMasterId r:id="rId4"/>
  </p:notesMasterIdLst>
  <p:handoutMasterIdLst>
    <p:handoutMasterId r:id="rId5"/>
  </p:handoutMasterIdLst>
  <p:sldIdLst>
    <p:sldId id="260" r:id="rId3"/>
  </p:sldIdLst>
  <p:sldSz cx="32918400" cy="43891200"/>
  <p:notesSz cx="6858000" cy="9144000"/>
  <p:defaultTextStyle>
    <a:defPPr>
      <a:defRPr lang="en-US"/>
    </a:defPPr>
    <a:lvl1pPr marL="0" algn="l" defTabSz="4518116" rtl="0" eaLnBrk="1" latinLnBrk="0" hangingPunct="1">
      <a:defRPr sz="8880" kern="1200">
        <a:solidFill>
          <a:schemeClr val="tx1"/>
        </a:solidFill>
        <a:latin typeface="+mn-lt"/>
        <a:ea typeface="+mn-ea"/>
        <a:cs typeface="+mn-cs"/>
      </a:defRPr>
    </a:lvl1pPr>
    <a:lvl2pPr marL="2259059" algn="l" defTabSz="4518116" rtl="0" eaLnBrk="1" latinLnBrk="0" hangingPunct="1">
      <a:defRPr sz="8880" kern="1200">
        <a:solidFill>
          <a:schemeClr val="tx1"/>
        </a:solidFill>
        <a:latin typeface="+mn-lt"/>
        <a:ea typeface="+mn-ea"/>
        <a:cs typeface="+mn-cs"/>
      </a:defRPr>
    </a:lvl2pPr>
    <a:lvl3pPr marL="4518116" algn="l" defTabSz="4518116" rtl="0" eaLnBrk="1" latinLnBrk="0" hangingPunct="1">
      <a:defRPr sz="8880" kern="1200">
        <a:solidFill>
          <a:schemeClr val="tx1"/>
        </a:solidFill>
        <a:latin typeface="+mn-lt"/>
        <a:ea typeface="+mn-ea"/>
        <a:cs typeface="+mn-cs"/>
      </a:defRPr>
    </a:lvl3pPr>
    <a:lvl4pPr marL="6777175" algn="l" defTabSz="4518116" rtl="0" eaLnBrk="1" latinLnBrk="0" hangingPunct="1">
      <a:defRPr sz="8880" kern="1200">
        <a:solidFill>
          <a:schemeClr val="tx1"/>
        </a:solidFill>
        <a:latin typeface="+mn-lt"/>
        <a:ea typeface="+mn-ea"/>
        <a:cs typeface="+mn-cs"/>
      </a:defRPr>
    </a:lvl4pPr>
    <a:lvl5pPr marL="9036231" algn="l" defTabSz="4518116" rtl="0" eaLnBrk="1" latinLnBrk="0" hangingPunct="1">
      <a:defRPr sz="8880" kern="1200">
        <a:solidFill>
          <a:schemeClr val="tx1"/>
        </a:solidFill>
        <a:latin typeface="+mn-lt"/>
        <a:ea typeface="+mn-ea"/>
        <a:cs typeface="+mn-cs"/>
      </a:defRPr>
    </a:lvl5pPr>
    <a:lvl6pPr marL="11295290" algn="l" defTabSz="4518116" rtl="0" eaLnBrk="1" latinLnBrk="0" hangingPunct="1">
      <a:defRPr sz="8880" kern="1200">
        <a:solidFill>
          <a:schemeClr val="tx1"/>
        </a:solidFill>
        <a:latin typeface="+mn-lt"/>
        <a:ea typeface="+mn-ea"/>
        <a:cs typeface="+mn-cs"/>
      </a:defRPr>
    </a:lvl6pPr>
    <a:lvl7pPr marL="13554349" algn="l" defTabSz="4518116" rtl="0" eaLnBrk="1" latinLnBrk="0" hangingPunct="1">
      <a:defRPr sz="8880" kern="1200">
        <a:solidFill>
          <a:schemeClr val="tx1"/>
        </a:solidFill>
        <a:latin typeface="+mn-lt"/>
        <a:ea typeface="+mn-ea"/>
        <a:cs typeface="+mn-cs"/>
      </a:defRPr>
    </a:lvl7pPr>
    <a:lvl8pPr marL="15813406" algn="l" defTabSz="4518116" rtl="0" eaLnBrk="1" latinLnBrk="0" hangingPunct="1">
      <a:defRPr sz="8880" kern="1200">
        <a:solidFill>
          <a:schemeClr val="tx1"/>
        </a:solidFill>
        <a:latin typeface="+mn-lt"/>
        <a:ea typeface="+mn-ea"/>
        <a:cs typeface="+mn-cs"/>
      </a:defRPr>
    </a:lvl8pPr>
    <a:lvl9pPr marL="18072466" algn="l" defTabSz="4518116" rtl="0" eaLnBrk="1" latinLnBrk="0" hangingPunct="1">
      <a:defRPr sz="8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24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  <p15:guide id="3" orient="horz" pos="26880" userDrawn="1">
          <p15:clr>
            <a:srgbClr val="A4A3A4"/>
          </p15:clr>
        </p15:guide>
        <p15:guide id="4" orient="horz" userDrawn="1">
          <p15:clr>
            <a:srgbClr val="A4A3A4"/>
          </p15:clr>
        </p15:guide>
        <p15:guide id="5" pos="437" userDrawn="1">
          <p15:clr>
            <a:srgbClr val="A4A3A4"/>
          </p15:clr>
        </p15:guide>
        <p15:guide id="6" pos="20302" userDrawn="1">
          <p15:clr>
            <a:srgbClr val="A4A3A4"/>
          </p15:clr>
        </p15:guide>
        <p15:guide id="7" pos="10368" userDrawn="1">
          <p15:clr>
            <a:srgbClr val="A4A3A4"/>
          </p15:clr>
        </p15:guide>
        <p15:guide id="8" orient="horz" pos="13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537"/>
    <a:srgbClr val="0066CC"/>
    <a:srgbClr val="2C3F71"/>
    <a:srgbClr val="0060A8"/>
    <a:srgbClr val="E5F2DE"/>
    <a:srgbClr val="F3F5FA"/>
    <a:srgbClr val="CDD2DE"/>
    <a:srgbClr val="E3E9E5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80262" autoAdjust="0"/>
  </p:normalViewPr>
  <p:slideViewPr>
    <p:cSldViewPr snapToObjects="1" showGuides="1">
      <p:cViewPr>
        <p:scale>
          <a:sx n="25" d="100"/>
          <a:sy n="25" d="100"/>
        </p:scale>
        <p:origin x="3320" y="176"/>
      </p:cViewPr>
      <p:guideLst>
        <p:guide orient="horz" pos="4424"/>
        <p:guide orient="horz" pos="384"/>
        <p:guide orient="horz" pos="26880"/>
        <p:guide orient="horz"/>
        <p:guide pos="437"/>
        <p:guide pos="20302"/>
        <p:guide pos="10368"/>
        <p:guide orient="horz"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83" d="100"/>
          <a:sy n="83" d="100"/>
        </p:scale>
        <p:origin x="-2730" y="-84"/>
      </p:cViewPr>
      <p:guideLst>
        <p:guide orient="horz" pos="2880"/>
        <p:guide pos="2160"/>
      </p:guideLst>
    </p:cSldViewPr>
  </p:notesViewPr>
  <p:gridSpacing cx="114300" cy="1143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8C5BC-9A70-462C-B28D-9600239EAC64}" type="datetimeFigureOut">
              <a:rPr lang="en-US" smtClean="0"/>
              <a:pPr/>
              <a:t>11/7/17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131B7-05CA-4AEE-9267-6D0ED4DC84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06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11/7/17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5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18116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1pPr>
    <a:lvl2pPr marL="2259059" algn="l" defTabSz="4518116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2pPr>
    <a:lvl3pPr marL="4518116" algn="l" defTabSz="4518116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3pPr>
    <a:lvl4pPr marL="6777175" algn="l" defTabSz="4518116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4pPr>
    <a:lvl5pPr marL="9036231" algn="l" defTabSz="4518116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5pPr>
    <a:lvl6pPr marL="11295290" algn="l" defTabSz="4518116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6pPr>
    <a:lvl7pPr marL="13554349" algn="l" defTabSz="4518116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7pPr>
    <a:lvl8pPr marL="15813406" algn="l" defTabSz="4518116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8pPr>
    <a:lvl9pPr marL="18072466" algn="l" defTabSz="4518116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95551" y="6996550"/>
            <a:ext cx="15547546" cy="1011609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400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95550" y="5917268"/>
            <a:ext cx="15535274" cy="9894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5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INTRODUCTION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91755" y="18911158"/>
            <a:ext cx="15539069" cy="9894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5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OBJECTIVES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6628061" y="6070060"/>
            <a:ext cx="15535072" cy="9894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5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6616018" y="7241749"/>
            <a:ext cx="15535072" cy="1011609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400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6628060" y="18934309"/>
            <a:ext cx="15530803" cy="9894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5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6628062" y="19994403"/>
            <a:ext cx="15536757" cy="1011609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400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6628062" y="34144599"/>
            <a:ext cx="15523028" cy="9894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5400" b="1" u="sng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6616017" y="35204693"/>
            <a:ext cx="15530803" cy="1011609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400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678144" y="19994403"/>
            <a:ext cx="15548887" cy="1011609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400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76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207160" y="3557814"/>
            <a:ext cx="24504080" cy="1560783"/>
          </a:xfrm>
          <a:prstGeom prst="rect">
            <a:avLst/>
          </a:prstGeom>
        </p:spPr>
        <p:txBody>
          <a:bodyPr lIns="95646" tIns="47823" rIns="95646" bIns="47823">
            <a:normAutofit/>
          </a:bodyPr>
          <a:lstStyle>
            <a:lvl1pPr marL="0" indent="0" algn="ctr">
              <a:buFontTx/>
              <a:buNone/>
              <a:defRPr sz="63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500"/>
            </a:lvl2pPr>
            <a:lvl3pPr>
              <a:buFontTx/>
              <a:buNone/>
              <a:defRPr sz="7500"/>
            </a:lvl3pPr>
            <a:lvl4pPr>
              <a:buFontTx/>
              <a:buNone/>
              <a:defRPr sz="7500"/>
            </a:lvl4pPr>
            <a:lvl5pPr>
              <a:buFontTx/>
              <a:buNone/>
              <a:defRPr sz="75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4207160" y="1997033"/>
            <a:ext cx="24504080" cy="1560783"/>
          </a:xfrm>
          <a:prstGeom prst="rect">
            <a:avLst/>
          </a:prstGeom>
        </p:spPr>
        <p:txBody>
          <a:bodyPr lIns="95646" tIns="47823" rIns="95646" bIns="47823" anchor="t" anchorCtr="1">
            <a:normAutofit/>
          </a:bodyPr>
          <a:lstStyle>
            <a:lvl1pPr marL="0" indent="0" algn="ctr">
              <a:buFontTx/>
              <a:buNone/>
              <a:defRPr sz="92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500"/>
            </a:lvl2pPr>
            <a:lvl3pPr>
              <a:buFontTx/>
              <a:buNone/>
              <a:defRPr sz="7500"/>
            </a:lvl3pPr>
            <a:lvl4pPr>
              <a:buFontTx/>
              <a:buNone/>
              <a:defRPr sz="7500"/>
            </a:lvl4pPr>
            <a:lvl5pPr>
              <a:buFontTx/>
              <a:buNone/>
              <a:defRPr sz="75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80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4207160" y="1"/>
            <a:ext cx="24504080" cy="1997032"/>
          </a:xfrm>
          <a:prstGeom prst="rect">
            <a:avLst/>
          </a:prstGeom>
        </p:spPr>
        <p:txBody>
          <a:bodyPr lIns="95646" tIns="47823" rIns="95646" bIns="47823" anchor="t" anchorCtr="1">
            <a:normAutofit/>
          </a:bodyPr>
          <a:lstStyle>
            <a:lvl1pPr marL="0" indent="0" algn="ctr">
              <a:buFontTx/>
              <a:buNone/>
              <a:defRPr sz="120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500"/>
            </a:lvl2pPr>
            <a:lvl3pPr>
              <a:buFontTx/>
              <a:buNone/>
              <a:defRPr sz="7500"/>
            </a:lvl3pPr>
            <a:lvl4pPr>
              <a:buFontTx/>
              <a:buNone/>
              <a:defRPr sz="7500"/>
            </a:lvl4pPr>
            <a:lvl5pPr>
              <a:buFontTx/>
              <a:buNone/>
              <a:defRPr sz="75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4" hasCustomPrompt="1"/>
          </p:nvPr>
        </p:nvSpPr>
        <p:spPr>
          <a:xfrm>
            <a:off x="678143" y="28678331"/>
            <a:ext cx="15539069" cy="9894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5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METHODOLOGY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55" hasCustomPrompt="1"/>
          </p:nvPr>
        </p:nvSpPr>
        <p:spPr>
          <a:xfrm>
            <a:off x="664533" y="29761575"/>
            <a:ext cx="15548887" cy="1011609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400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95551" y="6996550"/>
            <a:ext cx="15547546" cy="1011609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400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95550" y="5917268"/>
            <a:ext cx="15535274" cy="9894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5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INTRODUCTION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91755" y="18911158"/>
            <a:ext cx="15539069" cy="9894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5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OBJECTIVES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6628061" y="6070060"/>
            <a:ext cx="15535072" cy="9894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5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6616018" y="7241749"/>
            <a:ext cx="15535072" cy="1011609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400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6628060" y="18934309"/>
            <a:ext cx="15530803" cy="9894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5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6628062" y="19994403"/>
            <a:ext cx="15536757" cy="1011609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400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6628062" y="34144599"/>
            <a:ext cx="15523028" cy="9894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5400" b="1" u="sng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6616017" y="35204693"/>
            <a:ext cx="15530803" cy="1011609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400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678144" y="19994403"/>
            <a:ext cx="15548887" cy="1011609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400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76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207160" y="3557814"/>
            <a:ext cx="24504080" cy="1560783"/>
          </a:xfrm>
          <a:prstGeom prst="rect">
            <a:avLst/>
          </a:prstGeom>
        </p:spPr>
        <p:txBody>
          <a:bodyPr lIns="95646" tIns="47823" rIns="95646" bIns="47823">
            <a:normAutofit/>
          </a:bodyPr>
          <a:lstStyle>
            <a:lvl1pPr marL="0" indent="0" algn="ctr">
              <a:buFontTx/>
              <a:buNone/>
              <a:defRPr sz="63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500"/>
            </a:lvl2pPr>
            <a:lvl3pPr>
              <a:buFontTx/>
              <a:buNone/>
              <a:defRPr sz="7500"/>
            </a:lvl3pPr>
            <a:lvl4pPr>
              <a:buFontTx/>
              <a:buNone/>
              <a:defRPr sz="7500"/>
            </a:lvl4pPr>
            <a:lvl5pPr>
              <a:buFontTx/>
              <a:buNone/>
              <a:defRPr sz="75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4207160" y="1997033"/>
            <a:ext cx="24504080" cy="1560783"/>
          </a:xfrm>
          <a:prstGeom prst="rect">
            <a:avLst/>
          </a:prstGeom>
        </p:spPr>
        <p:txBody>
          <a:bodyPr lIns="95646" tIns="47823" rIns="95646" bIns="47823" anchor="t" anchorCtr="1">
            <a:normAutofit/>
          </a:bodyPr>
          <a:lstStyle>
            <a:lvl1pPr marL="0" indent="0" algn="ctr">
              <a:buFontTx/>
              <a:buNone/>
              <a:defRPr sz="92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500"/>
            </a:lvl2pPr>
            <a:lvl3pPr>
              <a:buFontTx/>
              <a:buNone/>
              <a:defRPr sz="7500"/>
            </a:lvl3pPr>
            <a:lvl4pPr>
              <a:buFontTx/>
              <a:buNone/>
              <a:defRPr sz="7500"/>
            </a:lvl4pPr>
            <a:lvl5pPr>
              <a:buFontTx/>
              <a:buNone/>
              <a:defRPr sz="75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80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4207160" y="1"/>
            <a:ext cx="24504080" cy="1997032"/>
          </a:xfrm>
          <a:prstGeom prst="rect">
            <a:avLst/>
          </a:prstGeom>
        </p:spPr>
        <p:txBody>
          <a:bodyPr lIns="95646" tIns="47823" rIns="95646" bIns="47823" anchor="t" anchorCtr="1">
            <a:normAutofit/>
          </a:bodyPr>
          <a:lstStyle>
            <a:lvl1pPr marL="0" indent="0" algn="ctr">
              <a:buFontTx/>
              <a:buNone/>
              <a:defRPr sz="120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500"/>
            </a:lvl2pPr>
            <a:lvl3pPr>
              <a:buFontTx/>
              <a:buNone/>
              <a:defRPr sz="7500"/>
            </a:lvl3pPr>
            <a:lvl4pPr>
              <a:buFontTx/>
              <a:buNone/>
              <a:defRPr sz="7500"/>
            </a:lvl4pPr>
            <a:lvl5pPr>
              <a:buFontTx/>
              <a:buNone/>
              <a:defRPr sz="75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4" hasCustomPrompt="1"/>
          </p:nvPr>
        </p:nvSpPr>
        <p:spPr>
          <a:xfrm>
            <a:off x="678143" y="28678331"/>
            <a:ext cx="15539069" cy="9894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5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METHODOLOGY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55" hasCustomPrompt="1"/>
          </p:nvPr>
        </p:nvSpPr>
        <p:spPr>
          <a:xfrm>
            <a:off x="664533" y="29761575"/>
            <a:ext cx="15548887" cy="1011609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400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58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50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1"/>
            <a:ext cx="32918400" cy="495420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446" tIns="39222" rIns="78446" bIns="39222" anchor="ctr"/>
          <a:lstStyle/>
          <a:p>
            <a:pPr>
              <a:defRPr/>
            </a:pPr>
            <a:endParaRPr lang="en-US" sz="7823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975077"/>
            <a:ext cx="32918400" cy="2032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78446" tIns="39222" rIns="78446" bIns="39222" anchor="ctr"/>
          <a:lstStyle/>
          <a:p>
            <a:pPr>
              <a:defRPr/>
            </a:pPr>
            <a:endParaRPr lang="en-US" sz="7823" dirty="0"/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686569" y="5496076"/>
            <a:ext cx="15538847" cy="37698437"/>
          </a:xfrm>
          <a:prstGeom prst="roundRect">
            <a:avLst>
              <a:gd name="adj" fmla="val 5902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8446" tIns="39222" rIns="78446" bIns="39222" anchor="ctr"/>
          <a:lstStyle/>
          <a:p>
            <a:pPr>
              <a:defRPr/>
            </a:pPr>
            <a:endParaRPr lang="en-US" sz="7823" dirty="0"/>
          </a:p>
        </p:txBody>
      </p:sp>
      <p:sp>
        <p:nvSpPr>
          <p:cNvPr id="21" name="Rectangle 33"/>
          <p:cNvSpPr>
            <a:spLocks noChangeArrowheads="1"/>
          </p:cNvSpPr>
          <p:nvPr userDrawn="1"/>
        </p:nvSpPr>
        <p:spPr bwMode="auto">
          <a:xfrm>
            <a:off x="16573500" y="5496076"/>
            <a:ext cx="15538847" cy="37698437"/>
          </a:xfrm>
          <a:prstGeom prst="roundRect">
            <a:avLst>
              <a:gd name="adj" fmla="val 5902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  <a:tileRect/>
          </a:gra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8446" tIns="39222" rIns="78446" bIns="39222" anchor="ctr"/>
          <a:lstStyle/>
          <a:p>
            <a:pPr>
              <a:defRPr/>
            </a:pPr>
            <a:endParaRPr lang="en-US" sz="7823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iming>
    <p:tnLst>
      <p:par>
        <p:cTn id="1" dur="indefinite" restart="never" nodeType="tmRoot"/>
      </p:par>
    </p:tnLst>
  </p:timing>
  <p:txStyles>
    <p:titleStyle>
      <a:lvl1pPr algn="ctr" defTabSz="3765366" rtl="0" eaLnBrk="1" latinLnBrk="0" hangingPunct="1">
        <a:spcBef>
          <a:spcPct val="0"/>
        </a:spcBef>
        <a:buNone/>
        <a:defRPr sz="75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412012" indent="-1412012" algn="l" defTabSz="3765366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9360" indent="-1176677" algn="l" defTabSz="3765366" rtl="0" eaLnBrk="1" latinLnBrk="0" hangingPunct="1">
        <a:spcBef>
          <a:spcPct val="20000"/>
        </a:spcBef>
        <a:buFont typeface="Arial" pitchFamily="34" charset="0"/>
        <a:buChar char="–"/>
        <a:defRPr sz="11600" kern="1200">
          <a:solidFill>
            <a:schemeClr val="tx1"/>
          </a:solidFill>
          <a:latin typeface="+mn-lt"/>
          <a:ea typeface="+mn-ea"/>
          <a:cs typeface="+mn-cs"/>
        </a:defRPr>
      </a:lvl2pPr>
      <a:lvl3pPr marL="4706708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9391" indent="-941342" algn="l" defTabSz="3765366" rtl="0" eaLnBrk="1" latinLnBrk="0" hangingPunct="1">
        <a:spcBef>
          <a:spcPct val="20000"/>
        </a:spcBef>
        <a:buFont typeface="Arial" pitchFamily="34" charset="0"/>
        <a:buChar char="–"/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472073" indent="-941342" algn="l" defTabSz="3765366" rtl="0" eaLnBrk="1" latinLnBrk="0" hangingPunct="1">
        <a:spcBef>
          <a:spcPct val="20000"/>
        </a:spcBef>
        <a:buFont typeface="Arial" pitchFamily="34" charset="0"/>
        <a:buChar char="»"/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354757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237439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120122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805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2684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5366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8049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30731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13415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96099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78781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61465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50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1"/>
            <a:ext cx="32918400" cy="495420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446" tIns="39222" rIns="78446" bIns="39222" anchor="ctr"/>
          <a:lstStyle/>
          <a:p>
            <a:pPr>
              <a:defRPr/>
            </a:pPr>
            <a:endParaRPr lang="en-US" sz="7823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975077"/>
            <a:ext cx="32918400" cy="2032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78446" tIns="39222" rIns="78446" bIns="39222" anchor="ctr"/>
          <a:lstStyle/>
          <a:p>
            <a:pPr>
              <a:defRPr/>
            </a:pPr>
            <a:endParaRPr lang="en-US" sz="7823" dirty="0"/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743335" y="5829301"/>
            <a:ext cx="31431731" cy="37147500"/>
          </a:xfrm>
          <a:prstGeom prst="roundRect">
            <a:avLst>
              <a:gd name="adj" fmla="val 5902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8446" tIns="39222" rIns="78446" bIns="39222" anchor="ctr"/>
          <a:lstStyle/>
          <a:p>
            <a:pPr>
              <a:defRPr/>
            </a:pPr>
            <a:endParaRPr lang="en-US" sz="7823" dirty="0"/>
          </a:p>
        </p:txBody>
      </p:sp>
    </p:spTree>
    <p:extLst>
      <p:ext uri="{BB962C8B-B14F-4D97-AF65-F5344CB8AC3E}">
        <p14:creationId xmlns:p14="http://schemas.microsoft.com/office/powerpoint/2010/main" val="36246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3765366" rtl="0" eaLnBrk="1" latinLnBrk="0" hangingPunct="1">
        <a:spcBef>
          <a:spcPct val="0"/>
        </a:spcBef>
        <a:buNone/>
        <a:defRPr sz="75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412012" indent="-1412012" algn="l" defTabSz="3765366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9360" indent="-1176677" algn="l" defTabSz="3765366" rtl="0" eaLnBrk="1" latinLnBrk="0" hangingPunct="1">
        <a:spcBef>
          <a:spcPct val="20000"/>
        </a:spcBef>
        <a:buFont typeface="Arial" pitchFamily="34" charset="0"/>
        <a:buChar char="–"/>
        <a:defRPr sz="11600" kern="1200">
          <a:solidFill>
            <a:schemeClr val="tx1"/>
          </a:solidFill>
          <a:latin typeface="+mn-lt"/>
          <a:ea typeface="+mn-ea"/>
          <a:cs typeface="+mn-cs"/>
        </a:defRPr>
      </a:lvl2pPr>
      <a:lvl3pPr marL="4706708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9391" indent="-941342" algn="l" defTabSz="3765366" rtl="0" eaLnBrk="1" latinLnBrk="0" hangingPunct="1">
        <a:spcBef>
          <a:spcPct val="20000"/>
        </a:spcBef>
        <a:buFont typeface="Arial" pitchFamily="34" charset="0"/>
        <a:buChar char="–"/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472073" indent="-941342" algn="l" defTabSz="3765366" rtl="0" eaLnBrk="1" latinLnBrk="0" hangingPunct="1">
        <a:spcBef>
          <a:spcPct val="20000"/>
        </a:spcBef>
        <a:buFont typeface="Arial" pitchFamily="34" charset="0"/>
        <a:buChar char="»"/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354757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237439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120122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805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2684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5366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8049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30731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13415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96099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78781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61465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94578" y="6795197"/>
            <a:ext cx="14448720" cy="6551588"/>
          </a:xfrm>
        </p:spPr>
        <p:txBody>
          <a:bodyPr/>
          <a:lstStyle/>
          <a:p>
            <a:pPr algn="just"/>
            <a:r>
              <a:rPr lang="en-US" dirty="0"/>
              <a:t>In recent years, more and more industrial control systems, which were created before </a:t>
            </a:r>
            <a:r>
              <a:rPr lang="en-US" dirty="0" smtClean="0"/>
              <a:t>the Internet era, </a:t>
            </a:r>
            <a:r>
              <a:rPr lang="en-US" dirty="0"/>
              <a:t>are connected to the network. </a:t>
            </a:r>
            <a:r>
              <a:rPr lang="en-US" dirty="0" smtClean="0"/>
              <a:t>Therefore, to understand, </a:t>
            </a:r>
            <a:r>
              <a:rPr lang="en-US" dirty="0"/>
              <a:t>analyze and improve the security of </a:t>
            </a:r>
            <a:r>
              <a:rPr lang="en-US" dirty="0" smtClean="0"/>
              <a:t>such systems in the Internet era is a crucial task. Programmable </a:t>
            </a:r>
            <a:r>
              <a:rPr lang="en-US" dirty="0"/>
              <a:t>logic controllers (PLCs) are </a:t>
            </a:r>
            <a:r>
              <a:rPr lang="en-US" dirty="0" smtClean="0"/>
              <a:t>one class of such devices mainly used for controlling </a:t>
            </a:r>
            <a:r>
              <a:rPr lang="en-US" dirty="0"/>
              <a:t>the industrial </a:t>
            </a:r>
            <a:r>
              <a:rPr lang="en-US" dirty="0" smtClean="0"/>
              <a:t>processes.</a:t>
            </a:r>
            <a:r>
              <a:rPr lang="en-US" dirty="0"/>
              <a:t> </a:t>
            </a:r>
            <a:r>
              <a:rPr lang="en-US" dirty="0" smtClean="0"/>
              <a:t>We </a:t>
            </a:r>
            <a:r>
              <a:rPr lang="en-US" dirty="0"/>
              <a:t>investigate </a:t>
            </a:r>
            <a:r>
              <a:rPr lang="en-US" dirty="0" smtClean="0"/>
              <a:t>an attack </a:t>
            </a:r>
            <a:r>
              <a:rPr lang="en-US" dirty="0"/>
              <a:t>scenario </a:t>
            </a:r>
            <a:r>
              <a:rPr lang="en-US" dirty="0" smtClean="0"/>
              <a:t>in which </a:t>
            </a:r>
            <a:r>
              <a:rPr lang="en-US" dirty="0"/>
              <a:t>the malicious adversaries </a:t>
            </a:r>
            <a:r>
              <a:rPr lang="en-US" dirty="0" smtClean="0"/>
              <a:t>have gained access to PLCs, </a:t>
            </a:r>
            <a:r>
              <a:rPr lang="en-US" dirty="0"/>
              <a:t>and submit any malicious logic to the PLCs to generate </a:t>
            </a:r>
            <a:r>
              <a:rPr lang="en-US" dirty="0" smtClean="0"/>
              <a:t>arbitrary </a:t>
            </a:r>
            <a:r>
              <a:rPr lang="en-US" dirty="0"/>
              <a:t>outputs from the PLCs to further hurt the industrial processes.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86000" y="5871102"/>
            <a:ext cx="12601108" cy="1081754"/>
          </a:xfrm>
        </p:spPr>
        <p:txBody>
          <a:bodyPr/>
          <a:lstStyle/>
          <a:p>
            <a:pPr algn="l"/>
            <a:r>
              <a:rPr lang="en-US" sz="6000" dirty="0" smtClean="0"/>
              <a:t>1. </a:t>
            </a:r>
            <a:r>
              <a:rPr lang="en-US" sz="6000" dirty="0" smtClean="0"/>
              <a:t>Motivation</a:t>
            </a:r>
            <a:endParaRPr lang="en-US" sz="6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16043298" y="37032119"/>
            <a:ext cx="12571741" cy="1081754"/>
          </a:xfrm>
        </p:spPr>
        <p:txBody>
          <a:bodyPr/>
          <a:lstStyle/>
          <a:p>
            <a:pPr algn="l"/>
            <a:r>
              <a:rPr lang="en-US" sz="6000" dirty="0" smtClean="0"/>
              <a:t>4. </a:t>
            </a:r>
            <a:r>
              <a:rPr lang="en-US" sz="6000" dirty="0" smtClean="0"/>
              <a:t>CONCLUSION</a:t>
            </a:r>
            <a:endParaRPr lang="en-US" sz="6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1647684" y="40231958"/>
            <a:ext cx="14824907" cy="1081754"/>
          </a:xfrm>
        </p:spPr>
        <p:txBody>
          <a:bodyPr/>
          <a:lstStyle/>
          <a:p>
            <a:pPr algn="l"/>
            <a:r>
              <a:rPr lang="en-US" sz="6000" dirty="0" smtClean="0"/>
              <a:t>REFERENCES</a:t>
            </a:r>
            <a:endParaRPr lang="en-US" sz="6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1594577" y="41059086"/>
            <a:ext cx="29756029" cy="1257831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sz="2800" dirty="0"/>
              <a:t>[1</a:t>
            </a:r>
            <a:r>
              <a:rPr lang="en-US" sz="2800" dirty="0" smtClean="0"/>
              <a:t>] </a:t>
            </a:r>
            <a:r>
              <a:rPr lang="en-US" sz="2800" dirty="0"/>
              <a:t>Bowers, Kevin D., et al. "</a:t>
            </a:r>
            <a:r>
              <a:rPr lang="en-US" sz="2800" dirty="0" err="1"/>
              <a:t>Pillarbox</a:t>
            </a:r>
            <a:r>
              <a:rPr lang="en-US" sz="2800" dirty="0"/>
              <a:t>: Combating next-generation malware with fast forward-secure logging." </a:t>
            </a:r>
            <a:r>
              <a:rPr lang="en-US" sz="2800" i="1" dirty="0"/>
              <a:t>International Workshop on Recent Advances in Intrusion Detection</a:t>
            </a:r>
            <a:r>
              <a:rPr lang="en-US" sz="2800" dirty="0"/>
              <a:t>. Springer, Cham, </a:t>
            </a:r>
            <a:r>
              <a:rPr lang="en-US" sz="2800" dirty="0" smtClean="0"/>
              <a:t>2014.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4"/>
          </p:nvPr>
        </p:nvSpPr>
        <p:spPr>
          <a:xfrm>
            <a:off x="1594577" y="20070337"/>
            <a:ext cx="15301308" cy="1081754"/>
          </a:xfrm>
        </p:spPr>
        <p:txBody>
          <a:bodyPr/>
          <a:lstStyle/>
          <a:p>
            <a:pPr algn="l"/>
            <a:r>
              <a:rPr lang="en-US" sz="6000" dirty="0"/>
              <a:t>3</a:t>
            </a:r>
            <a:r>
              <a:rPr lang="en-US" sz="6000" dirty="0" smtClean="0"/>
              <a:t>. </a:t>
            </a:r>
            <a:r>
              <a:rPr lang="en-US" sz="6000" dirty="0" err="1" smtClean="0"/>
              <a:t>SnapShotter</a:t>
            </a:r>
            <a:endParaRPr lang="en-US" sz="60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5"/>
          </p:nvPr>
        </p:nvSpPr>
        <p:spPr>
          <a:xfrm>
            <a:off x="1505996" y="21109776"/>
            <a:ext cx="13586559" cy="9506243"/>
          </a:xfrm>
        </p:spPr>
        <p:txBody>
          <a:bodyPr/>
          <a:lstStyle/>
          <a:p>
            <a:pPr algn="just"/>
            <a:r>
              <a:rPr lang="en-US" dirty="0"/>
              <a:t>Our defense mechanism can be summarized in security related information gathering and secure logging, sending the logs to a server for the purpose of analysis, incident identification and taking effective actions by the server to foil such </a:t>
            </a:r>
            <a:r>
              <a:rPr lang="en-US" dirty="0" smtClean="0"/>
              <a:t>incidents:</a:t>
            </a:r>
            <a:endParaRPr lang="en-US" dirty="0"/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n-US" dirty="0" smtClean="0"/>
              <a:t>Each PLC device </a:t>
            </a:r>
            <a:r>
              <a:rPr lang="en-US" dirty="0"/>
              <a:t>is required to run a light weight </a:t>
            </a:r>
            <a:r>
              <a:rPr lang="en-US" i="1" dirty="0" err="1" smtClean="0"/>
              <a:t>SnapShotter</a:t>
            </a:r>
            <a:r>
              <a:rPr lang="en-US" i="1" dirty="0" smtClean="0"/>
              <a:t> </a:t>
            </a:r>
            <a:r>
              <a:rPr lang="en-US" i="1" dirty="0"/>
              <a:t>agent that</a:t>
            </a:r>
            <a:r>
              <a:rPr lang="en-US" dirty="0"/>
              <a:t> periodically reports the device status back to the </a:t>
            </a:r>
            <a:r>
              <a:rPr lang="en-US" dirty="0" smtClean="0"/>
              <a:t>server</a:t>
            </a:r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server verifies </a:t>
            </a:r>
            <a:r>
              <a:rPr lang="en-US" dirty="0" smtClean="0"/>
              <a:t>the received </a:t>
            </a:r>
            <a:r>
              <a:rPr lang="en-US" dirty="0" smtClean="0"/>
              <a:t>log and the operation integrity</a:t>
            </a:r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n-US" dirty="0" smtClean="0"/>
              <a:t>If the received log is tampered or the operation is not valid, the server raises an alarm</a:t>
            </a:r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n-US" dirty="0" smtClean="0"/>
              <a:t>In case of an </a:t>
            </a:r>
            <a:r>
              <a:rPr lang="en-US" dirty="0" smtClean="0"/>
              <a:t>intrusion</a:t>
            </a:r>
            <a:r>
              <a:rPr lang="en-US" dirty="0" smtClean="0"/>
              <a:t>, the PLC device will be reset to a safe/clean state by the server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0"/>
          </p:nvPr>
        </p:nvSpPr>
        <p:spPr>
          <a:xfrm>
            <a:off x="6005183" y="2934150"/>
            <a:ext cx="21781404" cy="812104"/>
          </a:xfrm>
        </p:spPr>
        <p:txBody>
          <a:bodyPr>
            <a:noAutofit/>
          </a:bodyPr>
          <a:lstStyle/>
          <a:p>
            <a:r>
              <a:rPr lang="en-US" sz="4800" dirty="0" smtClean="0"/>
              <a:t>University </a:t>
            </a:r>
            <a:r>
              <a:rPr lang="en-US" sz="4800" dirty="0"/>
              <a:t>of </a:t>
            </a:r>
            <a:r>
              <a:rPr lang="en-US" sz="4800" dirty="0" smtClean="0"/>
              <a:t>Connecticut</a:t>
            </a:r>
            <a:endParaRPr lang="en-US" sz="4800" dirty="0"/>
          </a:p>
          <a:p>
            <a:endParaRPr lang="en-US" sz="4800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51"/>
          </p:nvPr>
        </p:nvSpPr>
        <p:spPr>
          <a:xfrm>
            <a:off x="6005183" y="2097262"/>
            <a:ext cx="21781404" cy="770691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Chenglu</a:t>
            </a:r>
            <a:r>
              <a:rPr lang="en-US" dirty="0" smtClean="0"/>
              <a:t> </a:t>
            </a:r>
            <a:r>
              <a:rPr lang="en-US" dirty="0" err="1" smtClean="0"/>
              <a:t>Jin</a:t>
            </a:r>
            <a:r>
              <a:rPr lang="en-US" dirty="0" smtClean="0"/>
              <a:t>, Saeed </a:t>
            </a:r>
            <a:r>
              <a:rPr lang="en-US" dirty="0" err="1" smtClean="0"/>
              <a:t>Valizadeh</a:t>
            </a:r>
            <a:r>
              <a:rPr lang="en-US" dirty="0" smtClean="0"/>
              <a:t>, Mason </a:t>
            </a:r>
            <a:r>
              <a:rPr lang="en-US" dirty="0" err="1" smtClean="0"/>
              <a:t>Ginter</a:t>
            </a:r>
            <a:r>
              <a:rPr lang="en-US" dirty="0" smtClean="0"/>
              <a:t>, and Marten </a:t>
            </a:r>
            <a:r>
              <a:rPr lang="en-US" dirty="0"/>
              <a:t>van </a:t>
            </a:r>
            <a:r>
              <a:rPr lang="en-US" dirty="0" err="1" smtClean="0"/>
              <a:t>Dijk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53"/>
          </p:nvPr>
        </p:nvSpPr>
        <p:spPr>
          <a:xfrm>
            <a:off x="4222628" y="573756"/>
            <a:ext cx="24473145" cy="1290203"/>
          </a:xfrm>
        </p:spPr>
        <p:txBody>
          <a:bodyPr>
            <a:noAutofit/>
          </a:bodyPr>
          <a:lstStyle/>
          <a:p>
            <a:r>
              <a:rPr lang="en-US" sz="7600" dirty="0" err="1" smtClean="0"/>
              <a:t>SnapShotter</a:t>
            </a:r>
            <a:r>
              <a:rPr lang="en-US" sz="7600" dirty="0" smtClean="0"/>
              <a:t>: A lightweight Intrusion Detection for PLCs</a:t>
            </a:r>
            <a:endParaRPr lang="en-US" sz="7600" dirty="0"/>
          </a:p>
        </p:txBody>
      </p:sp>
      <p:sp>
        <p:nvSpPr>
          <p:cNvPr id="20" name="Text Placeholder 11"/>
          <p:cNvSpPr txBox="1">
            <a:spLocks/>
          </p:cNvSpPr>
          <p:nvPr/>
        </p:nvSpPr>
        <p:spPr>
          <a:xfrm>
            <a:off x="5568498" y="4097331"/>
            <a:ext cx="21781404" cy="638297"/>
          </a:xfrm>
          <a:prstGeom prst="rect">
            <a:avLst/>
          </a:prstGeom>
        </p:spPr>
        <p:txBody>
          <a:bodyPr lIns="95646" tIns="47823" rIns="95646" bIns="47823">
            <a:normAutofit fontScale="70000" lnSpcReduction="20000"/>
          </a:bodyPr>
          <a:lstStyle>
            <a:lvl1pPr marL="0" indent="0" algn="ctr" defTabSz="3765366" rtl="0" eaLnBrk="1" latinLnBrk="0" hangingPunct="1">
              <a:spcBef>
                <a:spcPct val="20000"/>
              </a:spcBef>
              <a:buFontTx/>
              <a:buNone/>
              <a:defRPr sz="63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059360" indent="-1176677" algn="l" defTabSz="3765366" rtl="0" eaLnBrk="1" latinLnBrk="0" hangingPunct="1">
              <a:spcBef>
                <a:spcPct val="20000"/>
              </a:spcBef>
              <a:buFontTx/>
              <a:buNone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06708" indent="-941342" algn="l" defTabSz="3765366" rtl="0" eaLnBrk="1" latinLnBrk="0" hangingPunct="1">
              <a:spcBef>
                <a:spcPct val="20000"/>
              </a:spcBef>
              <a:buFontTx/>
              <a:buNone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9391" indent="-941342" algn="l" defTabSz="3765366" rtl="0" eaLnBrk="1" latinLnBrk="0" hangingPunct="1">
              <a:spcBef>
                <a:spcPct val="20000"/>
              </a:spcBef>
              <a:buFontTx/>
              <a:buNone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472073" indent="-941342" algn="l" defTabSz="3765366" rtl="0" eaLnBrk="1" latinLnBrk="0" hangingPunct="1">
              <a:spcBef>
                <a:spcPct val="20000"/>
              </a:spcBef>
              <a:buFontTx/>
              <a:buNone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54757" indent="-941342" algn="l" defTabSz="3765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37439" indent="-941342" algn="l" defTabSz="3765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20122" indent="-941342" algn="l" defTabSz="3765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805" indent="-941342" algn="l" defTabSz="3765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{</a:t>
            </a:r>
            <a:r>
              <a:rPr lang="en-US" dirty="0" err="1"/>
              <a:t>chenglu.jin</a:t>
            </a:r>
            <a:r>
              <a:rPr lang="en-US" dirty="0"/>
              <a:t>, </a:t>
            </a:r>
            <a:r>
              <a:rPr lang="en-US" dirty="0" err="1"/>
              <a:t>saeed.val</a:t>
            </a:r>
            <a:r>
              <a:rPr lang="en-US" dirty="0"/>
              <a:t>, </a:t>
            </a:r>
            <a:r>
              <a:rPr lang="en-US" dirty="0" err="1"/>
              <a:t>mason.ginter</a:t>
            </a:r>
            <a:r>
              <a:rPr lang="en-US" dirty="0"/>
              <a:t>, </a:t>
            </a:r>
            <a:r>
              <a:rPr lang="en-US" dirty="0" err="1"/>
              <a:t>marten.van</a:t>
            </a:r>
            <a:r>
              <a:rPr lang="en-US" dirty="0"/>
              <a:t> </a:t>
            </a:r>
            <a:r>
              <a:rPr lang="en-US" dirty="0" err="1"/>
              <a:t>dijk</a:t>
            </a:r>
            <a:r>
              <a:rPr lang="en-US" dirty="0"/>
              <a:t>}@</a:t>
            </a:r>
            <a:r>
              <a:rPr lang="en-US" dirty="0" err="1"/>
              <a:t>uconn.edu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48" name="Text Placeholder 15"/>
          <p:cNvSpPr>
            <a:spLocks noGrp="1"/>
          </p:cNvSpPr>
          <p:nvPr>
            <p:ph type="body" sz="quarter" idx="155"/>
          </p:nvPr>
        </p:nvSpPr>
        <p:spPr>
          <a:xfrm>
            <a:off x="15954716" y="37989242"/>
            <a:ext cx="15758342" cy="2242716"/>
          </a:xfrm>
        </p:spPr>
        <p:txBody>
          <a:bodyPr/>
          <a:lstStyle/>
          <a:p>
            <a:pPr algn="just"/>
            <a:r>
              <a:rPr lang="en-US" dirty="0" smtClean="0"/>
              <a:t>We </a:t>
            </a:r>
            <a:r>
              <a:rPr lang="en-US" dirty="0"/>
              <a:t>have implemented a </a:t>
            </a:r>
            <a:r>
              <a:rPr lang="en-US" dirty="0" smtClean="0"/>
              <a:t>lightweight intrusion detection system to secure PLC </a:t>
            </a:r>
            <a:r>
              <a:rPr lang="en-US" dirty="0"/>
              <a:t>systems </a:t>
            </a:r>
            <a:r>
              <a:rPr lang="en-US" dirty="0" smtClean="0"/>
              <a:t>by </a:t>
            </a:r>
            <a:r>
              <a:rPr lang="en-US" dirty="0"/>
              <a:t>using simple and practical </a:t>
            </a:r>
            <a:r>
              <a:rPr lang="en-US" dirty="0" smtClean="0"/>
              <a:t>techniques such as </a:t>
            </a:r>
            <a:r>
              <a:rPr lang="en-US" dirty="0" err="1"/>
              <a:t>PillarBox</a:t>
            </a:r>
            <a:r>
              <a:rPr lang="en-US" dirty="0"/>
              <a:t> </a:t>
            </a:r>
            <a:r>
              <a:rPr lang="en-US" dirty="0" smtClean="0"/>
              <a:t>[1] .</a:t>
            </a:r>
            <a:endParaRPr lang="en-US" sz="3600" b="1" dirty="0" smtClean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75" y="1985856"/>
            <a:ext cx="3657600" cy="10920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7944" y="200217"/>
            <a:ext cx="1883696" cy="36935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6734720" y="6001407"/>
            <a:ext cx="14735235" cy="6010730"/>
            <a:chOff x="16718391" y="6649752"/>
            <a:chExt cx="14735235" cy="601073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306546" y="7513402"/>
              <a:ext cx="5147080" cy="5147080"/>
            </a:xfrm>
            <a:prstGeom prst="rect">
              <a:avLst/>
            </a:prstGeom>
            <a:noFill/>
            <a:ln>
              <a:solidFill>
                <a:sysClr val="windowText" lastClr="000000">
                  <a:alpha val="60000"/>
                </a:sysClr>
              </a:solidFill>
            </a:ln>
          </p:spPr>
        </p:pic>
        <p:grpSp>
          <p:nvGrpSpPr>
            <p:cNvPr id="98" name="Group 97"/>
            <p:cNvGrpSpPr/>
            <p:nvPr/>
          </p:nvGrpSpPr>
          <p:grpSpPr>
            <a:xfrm>
              <a:off x="16718391" y="6649752"/>
              <a:ext cx="13528500" cy="5955028"/>
              <a:chOff x="1321329" y="1718135"/>
              <a:chExt cx="5123539" cy="2241990"/>
            </a:xfrm>
          </p:grpSpPr>
          <p:sp>
            <p:nvSpPr>
              <p:cNvPr id="99" name="Left-Right Arrow 98"/>
              <p:cNvSpPr/>
              <p:nvPr/>
            </p:nvSpPr>
            <p:spPr>
              <a:xfrm rot="10800000">
                <a:off x="4071704" y="3579469"/>
                <a:ext cx="850410" cy="347334"/>
              </a:xfrm>
              <a:prstGeom prst="leftRightArrow">
                <a:avLst/>
              </a:prstGeom>
              <a:solidFill>
                <a:srgbClr val="FB8537"/>
              </a:solidFill>
              <a:ln w="1270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1329" y="2043288"/>
                <a:ext cx="3142774" cy="1130129"/>
              </a:xfrm>
              <a:prstGeom prst="rect">
                <a:avLst/>
              </a:prstGeom>
              <a:ln>
                <a:solidFill>
                  <a:sysClr val="windowText" lastClr="000000">
                    <a:alpha val="60000"/>
                  </a:sysClr>
                </a:solidFill>
              </a:ln>
            </p:spPr>
          </p:pic>
          <p:sp>
            <p:nvSpPr>
              <p:cNvPr id="102" name="Rectangle 101"/>
              <p:cNvSpPr/>
              <p:nvPr/>
            </p:nvSpPr>
            <p:spPr>
              <a:xfrm>
                <a:off x="1744188" y="3516837"/>
                <a:ext cx="2297056" cy="443288"/>
              </a:xfrm>
              <a:prstGeom prst="rect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lgDashDot"/>
                <a:miter lim="800000"/>
              </a:ln>
              <a:effectLst>
                <a:softEdge rad="0"/>
              </a:effectLst>
            </p:spPr>
            <p:txBody>
              <a:bodyPr bIns="9144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 pitchFamily="34" charset="0"/>
                    <a:ea typeface=""/>
                    <a:cs typeface=""/>
                  </a:rPr>
                  <a:t>SnapShotter</a:t>
                </a:r>
                <a:r>
                  <a:rPr kumimoji="0" lang="en-US" sz="5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 pitchFamily="34" charset="0"/>
                    <a:ea typeface=""/>
                    <a:cs typeface=""/>
                  </a:rPr>
                  <a:t> Agent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2126264" y="1718135"/>
                <a:ext cx="1532903" cy="289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PLC</a:t>
                </a:r>
                <a:endParaRPr kumimoji="0" lang="en-US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6" name="Straight Connector 105"/>
              <p:cNvCxnSpPr/>
              <p:nvPr/>
            </p:nvCxnSpPr>
            <p:spPr>
              <a:xfrm flipH="1">
                <a:off x="2480734" y="3142465"/>
                <a:ext cx="196" cy="374372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7" name="Straight Connector 106"/>
              <p:cNvCxnSpPr/>
              <p:nvPr/>
            </p:nvCxnSpPr>
            <p:spPr>
              <a:xfrm flipH="1">
                <a:off x="3466745" y="3142465"/>
                <a:ext cx="196" cy="374372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04" name="TextBox 103"/>
              <p:cNvSpPr txBox="1"/>
              <p:nvPr/>
            </p:nvSpPr>
            <p:spPr>
              <a:xfrm>
                <a:off x="5437770" y="3330340"/>
                <a:ext cx="1007098" cy="498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Monitoring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Server</a:t>
                </a: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05996" y="14318474"/>
            <a:ext cx="14448720" cy="5936034"/>
          </a:xfrm>
        </p:spPr>
        <p:txBody>
          <a:bodyPr/>
          <a:lstStyle/>
          <a:p>
            <a:pPr algn="just"/>
            <a:r>
              <a:rPr lang="en-US" dirty="0"/>
              <a:t>We </a:t>
            </a:r>
            <a:r>
              <a:rPr lang="en-US" dirty="0" smtClean="0"/>
              <a:t>propose an </a:t>
            </a:r>
            <a:r>
              <a:rPr lang="en-US" dirty="0"/>
              <a:t>stealthy logging mechanism </a:t>
            </a:r>
            <a:r>
              <a:rPr lang="en-US" dirty="0" smtClean="0"/>
              <a:t>to protect PLCs in such adversarial environments. The </a:t>
            </a:r>
            <a:r>
              <a:rPr lang="en-US" dirty="0"/>
              <a:t>status of </a:t>
            </a:r>
            <a:r>
              <a:rPr lang="en-US" dirty="0" smtClean="0"/>
              <a:t>each PLC is logged and sent </a:t>
            </a:r>
            <a:r>
              <a:rPr lang="en-US" dirty="0"/>
              <a:t>to a central monitoring server in a secure and stealthy way periodically. </a:t>
            </a:r>
            <a:r>
              <a:rPr lang="en-US" dirty="0" smtClean="0"/>
              <a:t>By means of the proposed scheme, the </a:t>
            </a:r>
            <a:r>
              <a:rPr lang="en-US" dirty="0"/>
              <a:t>integrity of the </a:t>
            </a:r>
            <a:r>
              <a:rPr lang="en-US" dirty="0" smtClean="0"/>
              <a:t>logs can be verified by the server. In addition, </a:t>
            </a:r>
            <a:r>
              <a:rPr lang="en-US" dirty="0"/>
              <a:t>and the adversary is not able </a:t>
            </a:r>
            <a:r>
              <a:rPr lang="en-US" dirty="0" smtClean="0"/>
              <a:t>to infer </a:t>
            </a:r>
            <a:r>
              <a:rPr lang="en-US" dirty="0"/>
              <a:t>whether he gets caught or not. After an intrusion is detected, the server will restart the infected PLCs with a known clean state. This will carry on the normal operation of the industrial processes.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94578" y="13119581"/>
            <a:ext cx="12601108" cy="1081754"/>
          </a:xfrm>
        </p:spPr>
        <p:txBody>
          <a:bodyPr/>
          <a:lstStyle/>
          <a:p>
            <a:pPr algn="l"/>
            <a:r>
              <a:rPr lang="en-US" sz="6000" dirty="0" smtClean="0"/>
              <a:t>2. Proposal</a:t>
            </a:r>
            <a:endParaRPr lang="en-US" sz="6000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16587422" y="12540807"/>
            <a:ext cx="12571741" cy="1081754"/>
          </a:xfrm>
        </p:spPr>
        <p:txBody>
          <a:bodyPr/>
          <a:lstStyle/>
          <a:p>
            <a:pPr algn="l"/>
            <a:r>
              <a:rPr lang="en-US" sz="6000" dirty="0" smtClean="0"/>
              <a:t>5. Performance Overhead</a:t>
            </a:r>
            <a:endParaRPr lang="en-US" sz="6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160" y="20814479"/>
            <a:ext cx="14575976" cy="5003385"/>
          </a:xfrm>
          <a:prstGeom prst="rect">
            <a:avLst/>
          </a:prstGeom>
        </p:spPr>
      </p:pic>
      <p:sp>
        <p:nvSpPr>
          <p:cNvPr id="32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15954716" y="26265092"/>
            <a:ext cx="12571741" cy="1081754"/>
          </a:xfrm>
        </p:spPr>
        <p:txBody>
          <a:bodyPr/>
          <a:lstStyle/>
          <a:p>
            <a:pPr algn="l"/>
            <a:r>
              <a:rPr lang="en-US" sz="6000" dirty="0" smtClean="0"/>
              <a:t>6. </a:t>
            </a:r>
            <a:r>
              <a:rPr lang="en-US" sz="6000" dirty="0"/>
              <a:t>Security </a:t>
            </a:r>
            <a:r>
              <a:rPr lang="en-US" sz="6000" dirty="0" smtClean="0"/>
              <a:t>Guarantees </a:t>
            </a:r>
            <a:endParaRPr lang="en-US" sz="6000" dirty="0"/>
          </a:p>
        </p:txBody>
      </p:sp>
      <p:sp>
        <p:nvSpPr>
          <p:cNvPr id="33" name="Text Placeholder 15"/>
          <p:cNvSpPr>
            <a:spLocks noGrp="1"/>
          </p:cNvSpPr>
          <p:nvPr>
            <p:ph type="body" sz="quarter" idx="155"/>
          </p:nvPr>
        </p:nvSpPr>
        <p:spPr>
          <a:xfrm>
            <a:off x="15687244" y="27223345"/>
            <a:ext cx="13586559" cy="9938769"/>
          </a:xfrm>
        </p:spPr>
        <p:txBody>
          <a:bodyPr/>
          <a:lstStyle/>
          <a:p>
            <a:pPr algn="just"/>
            <a:r>
              <a:rPr lang="en-US" dirty="0" smtClean="0"/>
              <a:t>The implemented defense mechanism can guarantee detection of malicious incidents with very small false positives through:</a:t>
            </a:r>
            <a:endParaRPr lang="en-US" dirty="0"/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n-US" dirty="0" smtClean="0"/>
              <a:t>Keeping </a:t>
            </a:r>
            <a:r>
              <a:rPr lang="en-US" dirty="0"/>
              <a:t>an obfuscated log of all events (normal or malicious) taking place at the device </a:t>
            </a:r>
            <a:endParaRPr lang="en-US" dirty="0" smtClean="0"/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n-US" dirty="0" smtClean="0"/>
              <a:t>Exploiting the concept of forward secure key generation [1], integrity of the logs can be verified, i.e., </a:t>
            </a:r>
            <a:r>
              <a:rPr lang="en-US" dirty="0"/>
              <a:t>whether the logs at the device have been tampered with by an adversary who is in control of the device </a:t>
            </a:r>
            <a:endParaRPr lang="en-US" dirty="0" smtClean="0"/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n-US" dirty="0" smtClean="0"/>
              <a:t>Hiding </a:t>
            </a:r>
            <a:r>
              <a:rPr lang="en-US" dirty="0"/>
              <a:t>from an attacker with access to the device whether the log reports detection of malicious behavior</a:t>
            </a:r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log is reported back to the server at pre-defined time </a:t>
            </a:r>
            <a:r>
              <a:rPr lang="en-US" dirty="0" smtClean="0"/>
              <a:t>intervals </a:t>
            </a:r>
            <a:r>
              <a:rPr lang="en-US" dirty="0"/>
              <a:t>This enables </a:t>
            </a:r>
            <a:r>
              <a:rPr lang="en-US" dirty="0" smtClean="0"/>
              <a:t>the server </a:t>
            </a:r>
            <a:r>
              <a:rPr lang="en-US" dirty="0"/>
              <a:t>to act accordingly by either revoking the device from the network or by restoring it to a safe state. </a:t>
            </a:r>
          </a:p>
          <a:p>
            <a:pPr marL="742950" indent="-7429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indent="-742950" algn="just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34" name="Text Placeholder 15"/>
          <p:cNvSpPr>
            <a:spLocks noGrp="1"/>
          </p:cNvSpPr>
          <p:nvPr>
            <p:ph type="body" sz="quarter" idx="155"/>
          </p:nvPr>
        </p:nvSpPr>
        <p:spPr>
          <a:xfrm>
            <a:off x="16043298" y="13744373"/>
            <a:ext cx="15758342" cy="7044030"/>
          </a:xfrm>
        </p:spPr>
        <p:txBody>
          <a:bodyPr/>
          <a:lstStyle/>
          <a:p>
            <a:pPr algn="just"/>
            <a:r>
              <a:rPr lang="en-US" dirty="0" smtClean="0"/>
              <a:t>We </a:t>
            </a:r>
            <a:r>
              <a:rPr lang="en-US" dirty="0"/>
              <a:t>have implemented a </a:t>
            </a:r>
            <a:r>
              <a:rPr lang="en-US" dirty="0" smtClean="0"/>
              <a:t>lightweight intrusion detection system to secure PLC </a:t>
            </a:r>
            <a:r>
              <a:rPr lang="en-US" dirty="0"/>
              <a:t>systems </a:t>
            </a:r>
            <a:r>
              <a:rPr lang="en-US" dirty="0" smtClean="0"/>
              <a:t>by </a:t>
            </a:r>
            <a:r>
              <a:rPr lang="en-US" dirty="0"/>
              <a:t>using simple and practical </a:t>
            </a:r>
            <a:r>
              <a:rPr lang="en-US" dirty="0" smtClean="0"/>
              <a:t>techniques such as </a:t>
            </a:r>
            <a:r>
              <a:rPr lang="en-US" dirty="0" err="1"/>
              <a:t>PillarBox</a:t>
            </a:r>
            <a:r>
              <a:rPr lang="en-US" dirty="0"/>
              <a:t> </a:t>
            </a:r>
            <a:r>
              <a:rPr lang="en-US" dirty="0" smtClean="0"/>
              <a:t>[1] .</a:t>
            </a:r>
            <a:endParaRPr lang="en-US" sz="3600" b="1" dirty="0" smtClean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dirty="0" smtClean="0"/>
              <a:t>Lower complexity and performance overhead can be reached with comparison to techniques which require software injection to the device firmware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dirty="0" smtClean="0"/>
              <a:t>IDS agents Merely forward the device status to the server </a:t>
            </a:r>
            <a:endParaRPr lang="en-US" dirty="0" smtClean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dirty="0" smtClean="0"/>
              <a:t>All the related heavy computations are offloaded to the server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dirty="0" smtClean="0"/>
              <a:t>Very small computational overhead in gathering and reporting critical device status messages to server</a:t>
            </a:r>
            <a:endParaRPr lang="en-US" dirty="0"/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154"/>
          </p:nvPr>
        </p:nvSpPr>
        <p:spPr>
          <a:xfrm>
            <a:off x="1505996" y="30679098"/>
            <a:ext cx="15301308" cy="1081754"/>
          </a:xfrm>
        </p:spPr>
        <p:txBody>
          <a:bodyPr/>
          <a:lstStyle/>
          <a:p>
            <a:pPr algn="l"/>
            <a:r>
              <a:rPr lang="en-US" sz="6000" dirty="0" smtClean="0"/>
              <a:t>4</a:t>
            </a:r>
            <a:r>
              <a:rPr lang="en-US" sz="6000" dirty="0" smtClean="0"/>
              <a:t>. Agents and logging mechanism</a:t>
            </a:r>
            <a:endParaRPr lang="en-US" sz="6000" dirty="0"/>
          </a:p>
        </p:txBody>
      </p:sp>
      <p:sp>
        <p:nvSpPr>
          <p:cNvPr id="37" name="Text Placeholder 15"/>
          <p:cNvSpPr>
            <a:spLocks noGrp="1"/>
          </p:cNvSpPr>
          <p:nvPr>
            <p:ph type="body" sz="quarter" idx="155"/>
          </p:nvPr>
        </p:nvSpPr>
        <p:spPr>
          <a:xfrm>
            <a:off x="1282000" y="31760852"/>
            <a:ext cx="13586559" cy="1627163"/>
          </a:xfrm>
        </p:spPr>
        <p:txBody>
          <a:bodyPr/>
          <a:lstStyle/>
          <a:p>
            <a:pPr algn="just"/>
            <a:r>
              <a:rPr lang="en-US" dirty="0" smtClean="0"/>
              <a:t>Here we should explain more what the agent is doing </a:t>
            </a:r>
            <a:r>
              <a:rPr lang="en-US" smtClean="0"/>
              <a:t>and possibly a figure would be nice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27864"/>
      </p:ext>
    </p:extLst>
  </p:cSld>
  <p:clrMapOvr>
    <a:masterClrMapping/>
  </p:clrMapOvr>
</p:sld>
</file>

<file path=ppt/theme/theme1.xml><?xml version="1.0" encoding="utf-8"?>
<a:theme xmlns:a="http://schemas.openxmlformats.org/drawingml/2006/main" name="PosterPresentations.com-70CMx100C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osterPresentations.com-70CMx100C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PosterPresentations.com-70CMx100CM</Template>
  <TotalTime>1852</TotalTime>
  <Words>657</Words>
  <Application>Microsoft Macintosh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 Narrow</vt:lpstr>
      <vt:lpstr>Calibri</vt:lpstr>
      <vt:lpstr>Georgia</vt:lpstr>
      <vt:lpstr>Trebuchet MS</vt:lpstr>
      <vt:lpstr>Arial</vt:lpstr>
      <vt:lpstr>PosterPresentations.com-70CMx100CM</vt:lpstr>
      <vt:lpstr>1_PosterPresentations.com-70CMx100CM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CanterburyMedia</dc:creator>
  <dc:description>This template is the property of PosterPresentations.com. Call us if you need help with this poster template._x000d_
1-866-649-3004           _x000d_
 (c)PosterPresentations.com</dc:description>
  <cp:lastModifiedBy>Ana Gamino</cp:lastModifiedBy>
  <cp:revision>181</cp:revision>
  <dcterms:created xsi:type="dcterms:W3CDTF">2012-02-10T00:10:15Z</dcterms:created>
  <dcterms:modified xsi:type="dcterms:W3CDTF">2017-11-07T23:01:35Z</dcterms:modified>
</cp:coreProperties>
</file>