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0" r:id="rId3"/>
    <p:sldId id="264" r:id="rId4"/>
    <p:sldId id="262" r:id="rId5"/>
    <p:sldId id="266" r:id="rId6"/>
    <p:sldId id="263" r:id="rId7"/>
    <p:sldId id="265" r:id="rId8"/>
    <p:sldId id="259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34EE"/>
    <a:srgbClr val="FC8770"/>
    <a:srgbClr val="8B39F9"/>
    <a:srgbClr val="0066FF"/>
    <a:srgbClr val="C5E0B4"/>
    <a:srgbClr val="FBE5D6"/>
    <a:srgbClr val="A50021"/>
    <a:srgbClr val="4646C5"/>
    <a:srgbClr val="29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64" autoAdjust="0"/>
    <p:restoredTop sz="91320" autoAdjust="0"/>
  </p:normalViewPr>
  <p:slideViewPr>
    <p:cSldViewPr>
      <p:cViewPr>
        <p:scale>
          <a:sx n="80" d="100"/>
          <a:sy n="80" d="100"/>
        </p:scale>
        <p:origin x="897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106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CA7E4-518F-4785-A145-3A797F4961F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64178-97B7-4C19-8040-A17BF462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11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EFF5-3065-409F-8DC2-628E1B712EB5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CB94B-C533-4C43-9B40-101C70BCB2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6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H="1">
            <a:off x="946637" y="2819400"/>
            <a:ext cx="10287000" cy="124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946637" y="841883"/>
            <a:ext cx="9720072" cy="1499616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269008"/>
            <a:ext cx="1371600" cy="28673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348877" y="4343400"/>
            <a:ext cx="8915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latin typeface="+mj-lt"/>
                <a:cs typeface="Arial" panose="020B0604020202020204" pitchFamily="34" charset="0"/>
              </a:rPr>
              <a:t>Secure Computation Laboratory</a:t>
            </a:r>
          </a:p>
          <a:p>
            <a:pPr algn="ctr"/>
            <a:r>
              <a:rPr lang="en-US" sz="2400" dirty="0">
                <a:latin typeface="+mj-lt"/>
                <a:cs typeface="Arial" panose="020B0604020202020204" pitchFamily="34" charset="0"/>
              </a:rPr>
              <a:t>Department of Electrical &amp; Computer Engineering</a:t>
            </a:r>
          </a:p>
          <a:p>
            <a:pPr algn="ctr"/>
            <a:r>
              <a:rPr lang="en-US" sz="2400" dirty="0">
                <a:latin typeface="+mj-lt"/>
                <a:cs typeface="Arial" panose="020B0604020202020204" pitchFamily="34" charset="0"/>
              </a:rPr>
              <a:t>University of Connecticut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" y="3018480"/>
            <a:ext cx="1725110" cy="33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4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80F9-7C4C-4758-AAF2-260D1CFC2229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6687"/>
            <a:ext cx="1371600" cy="286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4526"/>
            <a:ext cx="447556" cy="8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8F4C-93B2-43C5-8F9C-2805035E9E2B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6687"/>
            <a:ext cx="1371600" cy="2867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4526"/>
            <a:ext cx="447556" cy="8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36" y="427940"/>
            <a:ext cx="8366064" cy="10198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7013" indent="-227013">
              <a:buFont typeface="Wingdings" panose="05000000000000000000" pitchFamily="2" charset="2"/>
              <a:buChar char="§"/>
              <a:defRPr/>
            </a:lvl1pPr>
            <a:lvl2pPr marL="398463" indent="-160338">
              <a:defRPr/>
            </a:lvl2pPr>
            <a:lvl3pPr marL="515938" indent="-136525">
              <a:defRPr/>
            </a:lvl3pPr>
            <a:lvl4pPr marL="625475" indent="-136525">
              <a:defRPr/>
            </a:lvl4pPr>
            <a:lvl5pPr marL="742950" indent="-136525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D767-31E1-48BE-AC2E-E0C2012294A9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6687"/>
            <a:ext cx="1371600" cy="2867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4526"/>
            <a:ext cx="447556" cy="8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2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98B5-8499-4A6C-A052-8FF5EB8EE7D7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4526"/>
            <a:ext cx="447556" cy="8804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6687"/>
            <a:ext cx="1371600" cy="28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AC7C-C2CC-49DF-B821-DBB9B331A566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6687"/>
            <a:ext cx="1371600" cy="2867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4526"/>
            <a:ext cx="447556" cy="8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2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0BF3-AE60-44B3-9E94-D05FF669DBE5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6687"/>
            <a:ext cx="1371600" cy="2867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4526"/>
            <a:ext cx="447556" cy="8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9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B1A-3A04-45BE-A1F5-5B3AFFABCCC0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6687"/>
            <a:ext cx="1371600" cy="286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4526"/>
            <a:ext cx="447556" cy="8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2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7B3A-CBF4-459F-8297-9A6F067D9291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5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F86B-155D-40CD-9DE1-64B8CC7B3BA8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6687"/>
            <a:ext cx="1371600" cy="2867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4526"/>
            <a:ext cx="447556" cy="8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8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A98-5539-4A0D-B445-608679782D13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4526"/>
            <a:ext cx="447556" cy="880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36687"/>
            <a:ext cx="1371600" cy="28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44736" y="427941"/>
            <a:ext cx="8366064" cy="715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524000"/>
            <a:ext cx="9720073" cy="4785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ACEA7B4-31AC-4B40-9C46-962751184891}" type="datetime1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FD5FBD-E545-4CFF-9D3E-0E04A8F241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1337447"/>
            <a:ext cx="10352314" cy="1992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5000" kern="1200" cap="none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636" y="841883"/>
            <a:ext cx="10254763" cy="1499616"/>
          </a:xfrm>
        </p:spPr>
        <p:txBody>
          <a:bodyPr>
            <a:normAutofit/>
          </a:bodyPr>
          <a:lstStyle/>
          <a:p>
            <a:r>
              <a:rPr lang="en-US" sz="4400" dirty="0" err="1"/>
              <a:t>SnapShotter</a:t>
            </a:r>
            <a:r>
              <a:rPr lang="en-US" sz="4400" dirty="0"/>
              <a:t>: A lightweight Intrusion Detection for PLCs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2209" y="3429000"/>
            <a:ext cx="4853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Chenglu</a:t>
            </a:r>
            <a:r>
              <a:rPr lang="en-US" sz="2400" b="1" dirty="0"/>
              <a:t> </a:t>
            </a:r>
            <a:r>
              <a:rPr lang="en-US" sz="2400" b="1" dirty="0" err="1"/>
              <a:t>Jin</a:t>
            </a:r>
            <a:r>
              <a:rPr lang="en-US" sz="2400" b="1" dirty="0"/>
              <a:t>, Saeed </a:t>
            </a:r>
            <a:r>
              <a:rPr lang="en-US" sz="2400" b="1" dirty="0" err="1"/>
              <a:t>Valizadeh</a:t>
            </a:r>
            <a:r>
              <a:rPr lang="en-US" sz="2400" b="1" dirty="0"/>
              <a:t>, Mason Ginter, and Marten van Dijk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2501" y="5562600"/>
            <a:ext cx="402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Email: {</a:t>
            </a:r>
            <a:r>
              <a:rPr lang="en-US" dirty="0" err="1">
                <a:cs typeface="Arial" panose="020B0604020202020204" pitchFamily="34" charset="0"/>
              </a:rPr>
              <a:t>chenglu.jin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saeed.val</a:t>
            </a:r>
            <a:r>
              <a:rPr lang="en-US" dirty="0">
                <a:cs typeface="Arial" panose="020B0604020202020204" pitchFamily="34" charset="0"/>
              </a:rPr>
              <a:t>}@uconn.edu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4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80EA-4F43-4EE0-B9B5-1C7C0A3D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8E7B-94F4-4CD7-A27A-BBD93282D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implemented a lightweight intrusion detection system to secure PLC systems by using simple and practical techniques.</a:t>
            </a:r>
          </a:p>
          <a:p>
            <a:r>
              <a:rPr lang="en-US" dirty="0"/>
              <a:t>Security Guarantees: Guaranteed reports of malicious behaviors </a:t>
            </a:r>
            <a:r>
              <a:rPr lang="en-US" b="1" dirty="0"/>
              <a:t>even when the logging mechanism and secret key are compromised</a:t>
            </a:r>
            <a:r>
              <a:rPr lang="en-US" dirty="0"/>
              <a:t>.</a:t>
            </a:r>
          </a:p>
          <a:p>
            <a:r>
              <a:rPr lang="en-US" dirty="0"/>
              <a:t>Performance Overhead: 21.6% comparing with original </a:t>
            </a:r>
            <a:r>
              <a:rPr lang="en-US" dirty="0" err="1"/>
              <a:t>OpenPLC</a:t>
            </a:r>
            <a:endParaRPr lang="en-US" dirty="0"/>
          </a:p>
          <a:p>
            <a:r>
              <a:rPr lang="en-US" dirty="0"/>
              <a:t>Please come to our demo.</a:t>
            </a:r>
          </a:p>
          <a:p>
            <a:r>
              <a:rPr lang="en-US" dirty="0"/>
              <a:t>Questions and thoughts are welcomed.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4961-3185-4FCC-8555-2B362C8A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6B0B3-ADFB-4E8A-AAC5-34DE71BA59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038600"/>
            <a:ext cx="2438400" cy="20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4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17E1-D6EF-45A2-AB26-81091C7D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5C47-D006-4F75-98D7-F049427E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Chenglu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pPr lvl="1"/>
            <a:r>
              <a:rPr lang="en-US" dirty="0"/>
              <a:t>Ph.D. Student at University of Connecticut</a:t>
            </a:r>
          </a:p>
          <a:p>
            <a:pPr lvl="1"/>
            <a:r>
              <a:rPr lang="en-US" dirty="0"/>
              <a:t>Graduated from NYU Tandon (formerly known as NYU Poly)</a:t>
            </a:r>
          </a:p>
          <a:p>
            <a:pPr lvl="1"/>
            <a:r>
              <a:rPr lang="en-US" dirty="0"/>
              <a:t>Hardware security and Embedded system security</a:t>
            </a:r>
          </a:p>
          <a:p>
            <a:pPr lvl="1"/>
            <a:r>
              <a:rPr lang="en-US" dirty="0"/>
              <a:t>Physical Unclonable Functions, Hardware Trojans, Side Channel Analysis, Fault Injections, Secure Supply Chain Management,  Secure Multi-party Computation, Secure Boot</a:t>
            </a:r>
          </a:p>
          <a:p>
            <a:r>
              <a:rPr lang="en-US" dirty="0"/>
              <a:t>Saeed </a:t>
            </a:r>
            <a:r>
              <a:rPr lang="en-US" dirty="0" err="1"/>
              <a:t>Valizadeh</a:t>
            </a:r>
            <a:endParaRPr lang="en-US" dirty="0"/>
          </a:p>
          <a:p>
            <a:pPr lvl="1"/>
            <a:r>
              <a:rPr lang="en-US" dirty="0"/>
              <a:t>Ph.D. Student at University of Connecticut</a:t>
            </a:r>
          </a:p>
          <a:p>
            <a:pPr lvl="1"/>
            <a:r>
              <a:rPr lang="en-US" dirty="0"/>
              <a:t>System security</a:t>
            </a:r>
          </a:p>
          <a:p>
            <a:pPr lvl="1"/>
            <a:r>
              <a:rPr lang="en-US" dirty="0"/>
              <a:t>Member of MACS (Modular Approach to Cloud Security) project</a:t>
            </a:r>
          </a:p>
          <a:p>
            <a:pPr lvl="1"/>
            <a:r>
              <a:rPr lang="en-US" dirty="0"/>
              <a:t>Moving Target Defense, Intrusion Detection and Prevention System, SDN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74718-124C-493F-A0C5-B6339C95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2CD6-C400-4576-A8DD-B5603D69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D2B2-C78C-4F8E-8612-264D6690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Industrial control systems are connected to the network, and therefore they are venerable to cyber attacks. E.g. Stuxnet targets SCADA systems.  </a:t>
            </a:r>
          </a:p>
          <a:p>
            <a:r>
              <a:rPr lang="en-US" dirty="0"/>
              <a:t>Programmable logic controllers (PLCs) are one class of such devices mainly used for controlling the industrial processes.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07D0E-965A-4B81-9F80-92C16A4C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8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371E-EFF9-4119-A58F-025FE1E8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1B45-7D66-477C-A73C-49CBF03E9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Malicious adversaries </a:t>
            </a:r>
          </a:p>
          <a:p>
            <a:pPr lvl="1" algn="just"/>
            <a:r>
              <a:rPr lang="en-US" dirty="0"/>
              <a:t>Have access to PLCs</a:t>
            </a:r>
          </a:p>
          <a:p>
            <a:pPr lvl="1" algn="just"/>
            <a:r>
              <a:rPr lang="en-US" dirty="0"/>
              <a:t>Can submit any malicious logic to the PLCs to generate arbitrary outputs from the PLCs to further hurt the industrial processes.</a:t>
            </a:r>
          </a:p>
          <a:p>
            <a:pPr algn="just"/>
            <a:r>
              <a:rPr lang="en-US" dirty="0"/>
              <a:t>What the attacker cannot do:</a:t>
            </a:r>
          </a:p>
          <a:p>
            <a:pPr lvl="1" algn="just"/>
            <a:r>
              <a:rPr lang="en-US" dirty="0"/>
              <a:t>Physically tampering the PLC hardware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AE283-1166-4336-8640-89E69420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1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F100-3D8C-4C3C-B774-5C007354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24F7-0484-4A91-8BB1-793352974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Lightweight Intrusion Detection for PLCs can be: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0E500-2749-4A76-A5F1-73121304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F6B41D-81B6-450B-933A-DA7575E70E43}"/>
              </a:ext>
            </a:extLst>
          </p:cNvPr>
          <p:cNvGrpSpPr/>
          <p:nvPr/>
        </p:nvGrpSpPr>
        <p:grpSpPr>
          <a:xfrm>
            <a:off x="1371600" y="1981200"/>
            <a:ext cx="9886369" cy="4343400"/>
            <a:chOff x="16718391" y="6649752"/>
            <a:chExt cx="14871004" cy="601073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A0098B1-6380-414C-9FD7-203CBEFE5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06546" y="7513402"/>
              <a:ext cx="5147080" cy="5147080"/>
            </a:xfrm>
            <a:prstGeom prst="rect">
              <a:avLst/>
            </a:prstGeom>
            <a:noFill/>
            <a:ln>
              <a:solidFill>
                <a:sysClr val="windowText" lastClr="000000">
                  <a:alpha val="60000"/>
                </a:sysClr>
              </a:solidFill>
            </a:ln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B52ADC7-FD6B-4705-A909-2C4F48152A1F}"/>
                </a:ext>
              </a:extLst>
            </p:cNvPr>
            <p:cNvGrpSpPr/>
            <p:nvPr/>
          </p:nvGrpSpPr>
          <p:grpSpPr>
            <a:xfrm>
              <a:off x="16718391" y="6649752"/>
              <a:ext cx="14871004" cy="6010729"/>
              <a:chOff x="1321329" y="1718135"/>
              <a:chExt cx="5631975" cy="2262961"/>
            </a:xfrm>
          </p:grpSpPr>
          <p:sp>
            <p:nvSpPr>
              <p:cNvPr id="33" name="Left-Right Arrow 98">
                <a:extLst>
                  <a:ext uri="{FF2B5EF4-FFF2-40B4-BE49-F238E27FC236}">
                    <a16:creationId xmlns:a16="http://schemas.microsoft.com/office/drawing/2014/main" id="{56090633-E223-4A21-B51E-520FA85D6CBD}"/>
                  </a:ext>
                </a:extLst>
              </p:cNvPr>
              <p:cNvSpPr/>
              <p:nvPr/>
            </p:nvSpPr>
            <p:spPr>
              <a:xfrm rot="10800000">
                <a:off x="4071704" y="3579469"/>
                <a:ext cx="850410" cy="347334"/>
              </a:xfrm>
              <a:prstGeom prst="leftRightArrow">
                <a:avLst/>
              </a:prstGeom>
              <a:solidFill>
                <a:srgbClr val="FB8537"/>
              </a:solidFill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761970">
                  <a:defRPr/>
                </a:pPr>
                <a:endParaRPr lang="en-US" sz="15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DEAD809-C099-42E0-885F-356AAF37C2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1329" y="2043288"/>
                <a:ext cx="3142774" cy="1130129"/>
              </a:xfrm>
              <a:prstGeom prst="rect">
                <a:avLst/>
              </a:prstGeom>
              <a:ln>
                <a:solidFill>
                  <a:sysClr val="windowText" lastClr="000000">
                    <a:alpha val="60000"/>
                  </a:sysClr>
                </a:solidFill>
              </a:ln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78301-2817-4E12-A856-0B41FD500EF3}"/>
                  </a:ext>
                </a:extLst>
              </p:cNvPr>
              <p:cNvSpPr/>
              <p:nvPr/>
            </p:nvSpPr>
            <p:spPr>
              <a:xfrm>
                <a:off x="1744188" y="3516837"/>
                <a:ext cx="2297056" cy="443288"/>
              </a:xfrm>
              <a:prstGeom prst="rect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lgDashDot"/>
                <a:miter lim="800000"/>
              </a:ln>
              <a:effectLst>
                <a:softEdge rad="0"/>
              </a:effectLst>
            </p:spPr>
            <p:txBody>
              <a:bodyPr bIns="76200" rtlCol="0" anchor="ctr"/>
              <a:lstStyle/>
              <a:p>
                <a:pPr algn="ctr" defTabSz="761970">
                  <a:defRPr/>
                </a:pPr>
                <a:r>
                  <a:rPr lang="en-US" sz="4500" kern="0" dirty="0">
                    <a:solidFill>
                      <a:sysClr val="windowText" lastClr="000000"/>
                    </a:solidFill>
                    <a:latin typeface="Arial Narrow" pitchFamily="34" charset="0"/>
                    <a:ea typeface=""/>
                    <a:cs typeface=""/>
                  </a:rPr>
                  <a:t>Logging System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EA60CA-C7FA-4AB3-A115-4B5BAEDB0875}"/>
                  </a:ext>
                </a:extLst>
              </p:cNvPr>
              <p:cNvSpPr txBox="1"/>
              <p:nvPr/>
            </p:nvSpPr>
            <p:spPr>
              <a:xfrm>
                <a:off x="2126264" y="1718135"/>
                <a:ext cx="1532903" cy="29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761970">
                  <a:defRPr/>
                </a:pPr>
                <a:r>
                  <a:rPr lang="en-US" sz="3667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PLC</a:t>
                </a:r>
                <a:endParaRPr lang="en-US" sz="3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32774F6-AFF5-495D-AE79-B1580A86FAFA}"/>
                  </a:ext>
                </a:extLst>
              </p:cNvPr>
              <p:cNvCxnSpPr/>
              <p:nvPr/>
            </p:nvCxnSpPr>
            <p:spPr>
              <a:xfrm flipH="1">
                <a:off x="2480734" y="3142465"/>
                <a:ext cx="196" cy="37437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0F7402A-E7DB-48D7-8D19-C5E9EDE8E412}"/>
                  </a:ext>
                </a:extLst>
              </p:cNvPr>
              <p:cNvCxnSpPr/>
              <p:nvPr/>
            </p:nvCxnSpPr>
            <p:spPr>
              <a:xfrm flipH="1">
                <a:off x="3466745" y="3142465"/>
                <a:ext cx="196" cy="37437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0D4B83D-CEA2-4B4E-A0BB-B60952A7A6CE}"/>
                  </a:ext>
                </a:extLst>
              </p:cNvPr>
              <p:cNvSpPr txBox="1"/>
              <p:nvPr/>
            </p:nvSpPr>
            <p:spPr>
              <a:xfrm>
                <a:off x="4837451" y="3708492"/>
                <a:ext cx="2115853" cy="272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761970">
                  <a:defRPr/>
                </a:pPr>
                <a:r>
                  <a:rPr lang="en-US" sz="28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Monitoring Server</a:t>
                </a:r>
                <a:endParaRPr lang="en-US" sz="14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DCA9A12-DB45-40F5-84C2-730DCA7C0547}"/>
              </a:ext>
            </a:extLst>
          </p:cNvPr>
          <p:cNvSpPr txBox="1"/>
          <p:nvPr/>
        </p:nvSpPr>
        <p:spPr>
          <a:xfrm>
            <a:off x="6248400" y="5105400"/>
            <a:ext cx="83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4DBF30-7BF7-4E31-BD6D-1A6CC8D469AC}"/>
              </a:ext>
            </a:extLst>
          </p:cNvPr>
          <p:cNvSpPr txBox="1"/>
          <p:nvPr/>
        </p:nvSpPr>
        <p:spPr>
          <a:xfrm>
            <a:off x="5638800" y="6201183"/>
            <a:ext cx="312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Integrity</a:t>
            </a:r>
            <a:r>
              <a:rPr lang="en-US" sz="2400" dirty="0"/>
              <a:t> Protected Logs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70F7610-4F26-4C46-8B37-73B6F8B648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73218" y="5492855"/>
            <a:ext cx="655374" cy="561043"/>
          </a:xfrm>
          <a:prstGeom prst="rect">
            <a:avLst/>
          </a:prstGeom>
          <a:noFill/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2910813-30FF-47E5-8C21-D34636767B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5000" y="5992157"/>
            <a:ext cx="655374" cy="561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957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9AA3-3C66-49B7-BA72-9E8D1E5B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SnapShotter</a:t>
            </a:r>
            <a:r>
              <a:rPr lang="en-US" dirty="0"/>
              <a:t>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D5B3-2331-48AE-9ACB-FF89B8F0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Stealthy logging mechanism with Forward Secure Key Management System.</a:t>
            </a:r>
            <a:endParaRPr lang="en-US" dirty="0"/>
          </a:p>
          <a:p>
            <a:r>
              <a:rPr lang="en-US" dirty="0"/>
              <a:t>The status of each PLC is logged and sent to a central monitoring server in a </a:t>
            </a:r>
            <a:r>
              <a:rPr lang="en-US" b="1" dirty="0"/>
              <a:t>secure</a:t>
            </a:r>
            <a:r>
              <a:rPr lang="en-US" dirty="0"/>
              <a:t> and </a:t>
            </a:r>
            <a:r>
              <a:rPr lang="en-US" b="1" dirty="0"/>
              <a:t>stealthy</a:t>
            </a:r>
            <a:r>
              <a:rPr lang="en-US" dirty="0"/>
              <a:t> way </a:t>
            </a:r>
            <a:r>
              <a:rPr lang="en-US" b="1" dirty="0"/>
              <a:t>periodically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b="1" dirty="0"/>
              <a:t>integrity</a:t>
            </a:r>
            <a:r>
              <a:rPr lang="en-US" dirty="0"/>
              <a:t> of the logs can be verified by the server. </a:t>
            </a:r>
          </a:p>
          <a:p>
            <a:r>
              <a:rPr lang="en-US" dirty="0"/>
              <a:t>The adversary is not able to infer whether he/she gets caught or not, even when he/she compromised the device completely, including the </a:t>
            </a:r>
            <a:r>
              <a:rPr lang="en-US" b="1" dirty="0"/>
              <a:t>logging mechanism</a:t>
            </a:r>
            <a:r>
              <a:rPr lang="en-US" dirty="0"/>
              <a:t> and </a:t>
            </a:r>
            <a:r>
              <a:rPr lang="en-US" b="1" dirty="0"/>
              <a:t>secret key</a:t>
            </a:r>
            <a:r>
              <a:rPr lang="en-US" dirty="0"/>
              <a:t>. </a:t>
            </a:r>
          </a:p>
          <a:p>
            <a:r>
              <a:rPr lang="en-US" dirty="0"/>
              <a:t>If an intrusion is detected, the server will </a:t>
            </a:r>
            <a:r>
              <a:rPr lang="en-US" b="1" dirty="0"/>
              <a:t>restart</a:t>
            </a:r>
            <a:r>
              <a:rPr lang="en-US" dirty="0"/>
              <a:t> the infected PLCs with a known </a:t>
            </a:r>
            <a:r>
              <a:rPr lang="en-US" b="1" dirty="0"/>
              <a:t>clean state</a:t>
            </a:r>
            <a:r>
              <a:rPr lang="en-US" dirty="0"/>
              <a:t>. This will carry on the normal operation of the industrial processes.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9E2E5-F48F-46FA-9BCD-CFCC1FF1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2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4A2F-D4D6-40B1-AB16-34BA6DE1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Mechanism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3470A-790B-434F-99E5-95AE8E81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5BEC1B-5C42-4373-9373-45BABF3CF92C}"/>
              </a:ext>
            </a:extLst>
          </p:cNvPr>
          <p:cNvGrpSpPr/>
          <p:nvPr/>
        </p:nvGrpSpPr>
        <p:grpSpPr>
          <a:xfrm>
            <a:off x="2971800" y="1396227"/>
            <a:ext cx="6449175" cy="5309373"/>
            <a:chOff x="2971800" y="1396227"/>
            <a:chExt cx="6449175" cy="5309373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97C6CFC8-34D2-48E0-8B4A-24A8253C7ACA}"/>
                </a:ext>
              </a:extLst>
            </p:cNvPr>
            <p:cNvSpPr/>
            <p:nvPr/>
          </p:nvSpPr>
          <p:spPr>
            <a:xfrm>
              <a:off x="3688194" y="1396227"/>
              <a:ext cx="2006473" cy="101027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dirty="0"/>
                <a:t>Events?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031FAA-25C8-4C7D-B26B-2FAA5AD74C61}"/>
                </a:ext>
              </a:extLst>
            </p:cNvPr>
            <p:cNvSpPr/>
            <p:nvPr/>
          </p:nvSpPr>
          <p:spPr>
            <a:xfrm>
              <a:off x="6439929" y="1396227"/>
              <a:ext cx="2981046" cy="950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Log(Time, Input, Output)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97F792-5F2B-4BE0-A99F-9D55C12A5806}"/>
                </a:ext>
              </a:extLst>
            </p:cNvPr>
            <p:cNvSpPr/>
            <p:nvPr/>
          </p:nvSpPr>
          <p:spPr>
            <a:xfrm>
              <a:off x="6439929" y="2703640"/>
              <a:ext cx="2981046" cy="950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Encrypt Log by AES-128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8064FE-C1D2-4CC6-A32D-990394F83A72}"/>
                </a:ext>
              </a:extLst>
            </p:cNvPr>
            <p:cNvSpPr/>
            <p:nvPr/>
          </p:nvSpPr>
          <p:spPr>
            <a:xfrm>
              <a:off x="6439929" y="4070482"/>
              <a:ext cx="2981046" cy="950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Update Key by SHA-256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EB59003D-96E1-4B0E-A84C-7D1E823CE3D0}"/>
                </a:ext>
              </a:extLst>
            </p:cNvPr>
            <p:cNvSpPr/>
            <p:nvPr/>
          </p:nvSpPr>
          <p:spPr>
            <a:xfrm>
              <a:off x="3688194" y="4097250"/>
              <a:ext cx="2006473" cy="101027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Period Ends?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99A939-B61E-430A-9EA5-B82E81D4F6EB}"/>
                </a:ext>
              </a:extLst>
            </p:cNvPr>
            <p:cNvSpPr/>
            <p:nvPr/>
          </p:nvSpPr>
          <p:spPr>
            <a:xfrm>
              <a:off x="3229572" y="5754754"/>
              <a:ext cx="2981046" cy="950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Send Encrypted Logs to Server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A40687B-E9A4-4886-B9C0-0813387F48D0}"/>
                </a:ext>
              </a:extLst>
            </p:cNvPr>
            <p:cNvSpPr/>
            <p:nvPr/>
          </p:nvSpPr>
          <p:spPr>
            <a:xfrm flipV="1">
              <a:off x="5694667" y="1812222"/>
              <a:ext cx="745262" cy="12334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EE6ED4D1-A5AB-4C06-B2FB-8CA6782A4699}"/>
                </a:ext>
              </a:extLst>
            </p:cNvPr>
            <p:cNvSpPr/>
            <p:nvPr/>
          </p:nvSpPr>
          <p:spPr>
            <a:xfrm rot="5400000" flipV="1">
              <a:off x="7768319" y="2465864"/>
              <a:ext cx="356567" cy="11898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EF23C14A-F941-4582-B158-5B6C401B2881}"/>
                </a:ext>
              </a:extLst>
            </p:cNvPr>
            <p:cNvSpPr/>
            <p:nvPr/>
          </p:nvSpPr>
          <p:spPr>
            <a:xfrm rot="5400000" flipV="1">
              <a:off x="7701069" y="3802991"/>
              <a:ext cx="415995" cy="11898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CE1B828-D839-465B-9202-387621D839CD}"/>
                </a:ext>
              </a:extLst>
            </p:cNvPr>
            <p:cNvSpPr/>
            <p:nvPr/>
          </p:nvSpPr>
          <p:spPr>
            <a:xfrm rot="5400000" flipV="1">
              <a:off x="4362002" y="5350961"/>
              <a:ext cx="654079" cy="16720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A0A14492-29F0-410C-9538-05ED10F43237}"/>
                </a:ext>
              </a:extLst>
            </p:cNvPr>
            <p:cNvSpPr/>
            <p:nvPr/>
          </p:nvSpPr>
          <p:spPr>
            <a:xfrm rot="10800000" flipV="1">
              <a:off x="5694667" y="4540714"/>
              <a:ext cx="745262" cy="12334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6F9B34-BB3F-4142-A7EA-F507EE38904C}"/>
                </a:ext>
              </a:extLst>
            </p:cNvPr>
            <p:cNvSpPr/>
            <p:nvPr/>
          </p:nvSpPr>
          <p:spPr>
            <a:xfrm>
              <a:off x="4662767" y="2406500"/>
              <a:ext cx="83603" cy="4432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978050-0CD1-4893-A3DD-6CBAB4ED85B9}"/>
                </a:ext>
              </a:extLst>
            </p:cNvPr>
            <p:cNvSpPr/>
            <p:nvPr/>
          </p:nvSpPr>
          <p:spPr>
            <a:xfrm rot="16200000">
              <a:off x="3960164" y="2147131"/>
              <a:ext cx="86666" cy="13185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1E477E-EBE1-4030-822E-C68C6BA36C8A}"/>
                </a:ext>
              </a:extLst>
            </p:cNvPr>
            <p:cNvSpPr/>
            <p:nvPr/>
          </p:nvSpPr>
          <p:spPr>
            <a:xfrm>
              <a:off x="3344228" y="1862066"/>
              <a:ext cx="83603" cy="90118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9FFEE54-4D0C-4503-9B56-7245ECF42FCE}"/>
                </a:ext>
              </a:extLst>
            </p:cNvPr>
            <p:cNvSpPr/>
            <p:nvPr/>
          </p:nvSpPr>
          <p:spPr>
            <a:xfrm flipV="1">
              <a:off x="3342316" y="1828474"/>
              <a:ext cx="345878" cy="12334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7AAF17-183C-47B8-81D9-EAF016555326}"/>
                </a:ext>
              </a:extLst>
            </p:cNvPr>
            <p:cNvSpPr/>
            <p:nvPr/>
          </p:nvSpPr>
          <p:spPr>
            <a:xfrm>
              <a:off x="3002425" y="4578094"/>
              <a:ext cx="685769" cy="8666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8C5D04-276D-4576-BF1C-3FD20C44F8E1}"/>
                </a:ext>
              </a:extLst>
            </p:cNvPr>
            <p:cNvSpPr/>
            <p:nvPr/>
          </p:nvSpPr>
          <p:spPr>
            <a:xfrm rot="5400000">
              <a:off x="1618140" y="3225312"/>
              <a:ext cx="2793109" cy="857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F9F499-39BB-4D1F-A425-55043E6F8BF9}"/>
                </a:ext>
              </a:extLst>
            </p:cNvPr>
            <p:cNvSpPr/>
            <p:nvPr/>
          </p:nvSpPr>
          <p:spPr>
            <a:xfrm>
              <a:off x="3000260" y="1862066"/>
              <a:ext cx="630606" cy="690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270CC9-0E44-444B-B995-9FAED6919FB7}"/>
                </a:ext>
              </a:extLst>
            </p:cNvPr>
            <p:cNvSpPr/>
            <p:nvPr/>
          </p:nvSpPr>
          <p:spPr>
            <a:xfrm>
              <a:off x="2971800" y="6154352"/>
              <a:ext cx="260411" cy="8666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EF0515E-CAA9-4336-9557-F9313C588AB2}"/>
                </a:ext>
              </a:extLst>
            </p:cNvPr>
            <p:cNvSpPr/>
            <p:nvPr/>
          </p:nvSpPr>
          <p:spPr>
            <a:xfrm rot="5400000">
              <a:off x="1618140" y="4774330"/>
              <a:ext cx="2793109" cy="857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4E75E7-7098-4426-BB82-6B017C3B8187}"/>
                </a:ext>
              </a:extLst>
            </p:cNvPr>
            <p:cNvSpPr txBox="1"/>
            <p:nvPr/>
          </p:nvSpPr>
          <p:spPr>
            <a:xfrm>
              <a:off x="5751995" y="1455655"/>
              <a:ext cx="687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0A472A-1A93-498E-B07B-0296850BF0A4}"/>
                </a:ext>
              </a:extLst>
            </p:cNvPr>
            <p:cNvSpPr txBox="1"/>
            <p:nvPr/>
          </p:nvSpPr>
          <p:spPr>
            <a:xfrm>
              <a:off x="4778216" y="5179653"/>
              <a:ext cx="708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74A2D-223E-46A0-95DD-C77E73F07ACB}"/>
                </a:ext>
              </a:extLst>
            </p:cNvPr>
            <p:cNvSpPr txBox="1"/>
            <p:nvPr/>
          </p:nvSpPr>
          <p:spPr>
            <a:xfrm>
              <a:off x="3776573" y="2385740"/>
              <a:ext cx="72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8D0D80-5CA4-47C5-9F59-83A53C9B630D}"/>
                </a:ext>
              </a:extLst>
            </p:cNvPr>
            <p:cNvSpPr txBox="1"/>
            <p:nvPr/>
          </p:nvSpPr>
          <p:spPr>
            <a:xfrm>
              <a:off x="3180810" y="4685467"/>
              <a:ext cx="781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04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F26C-C50B-4313-BCE1-CEF6646D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23FC6-9097-4A86-884B-4CA101C8EDF3}"/>
              </a:ext>
            </a:extLst>
          </p:cNvPr>
          <p:cNvSpPr/>
          <p:nvPr/>
        </p:nvSpPr>
        <p:spPr>
          <a:xfrm>
            <a:off x="999744" y="3635904"/>
            <a:ext cx="3068982" cy="6766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Operations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491F4F-584B-4293-9385-F5A59C4B8E31}"/>
              </a:ext>
            </a:extLst>
          </p:cNvPr>
          <p:cNvSpPr/>
          <p:nvPr/>
        </p:nvSpPr>
        <p:spPr>
          <a:xfrm>
            <a:off x="4068726" y="3635904"/>
            <a:ext cx="3197706" cy="67665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Compromise in progress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B7BE1A-0507-45E9-BF56-35DACAF4D6CE}"/>
              </a:ext>
            </a:extLst>
          </p:cNvPr>
          <p:cNvSpPr/>
          <p:nvPr/>
        </p:nvSpPr>
        <p:spPr>
          <a:xfrm>
            <a:off x="7266432" y="3635904"/>
            <a:ext cx="3651504" cy="6766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Operations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2935E1-F62C-4E43-A6FE-C8EFB4850156}"/>
              </a:ext>
            </a:extLst>
          </p:cNvPr>
          <p:cNvCxnSpPr/>
          <p:nvPr/>
        </p:nvCxnSpPr>
        <p:spPr>
          <a:xfrm flipV="1">
            <a:off x="4068726" y="4369976"/>
            <a:ext cx="0" cy="43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0D60D6-FE6B-434F-ABC2-C28E3AAD0655}"/>
              </a:ext>
            </a:extLst>
          </p:cNvPr>
          <p:cNvCxnSpPr/>
          <p:nvPr/>
        </p:nvCxnSpPr>
        <p:spPr>
          <a:xfrm flipV="1">
            <a:off x="7241623" y="4369976"/>
            <a:ext cx="0" cy="43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386B96-CD5E-4794-89A7-A82F171FA151}"/>
              </a:ext>
            </a:extLst>
          </p:cNvPr>
          <p:cNvSpPr txBox="1"/>
          <p:nvPr/>
        </p:nvSpPr>
        <p:spPr>
          <a:xfrm>
            <a:off x="2998380" y="4820093"/>
            <a:ext cx="215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Compromise initiates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ABDEC-F5A7-436A-B527-778DD412ABFA}"/>
              </a:ext>
            </a:extLst>
          </p:cNvPr>
          <p:cNvSpPr txBox="1"/>
          <p:nvPr/>
        </p:nvSpPr>
        <p:spPr>
          <a:xfrm>
            <a:off x="6043691" y="4809455"/>
            <a:ext cx="240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Compromise completes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1A9EBE-69F7-4823-AD47-B20070594C7C}"/>
              </a:ext>
            </a:extLst>
          </p:cNvPr>
          <p:cNvSpPr/>
          <p:nvPr/>
        </p:nvSpPr>
        <p:spPr>
          <a:xfrm>
            <a:off x="999744" y="2800681"/>
            <a:ext cx="3791996" cy="6766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 Mechanism Working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DEAEE8-BF0A-4DEC-BAE5-B82467DC8BE1}"/>
              </a:ext>
            </a:extLst>
          </p:cNvPr>
          <p:cNvSpPr/>
          <p:nvPr/>
        </p:nvSpPr>
        <p:spPr>
          <a:xfrm>
            <a:off x="4791740" y="2800681"/>
            <a:ext cx="6126196" cy="6766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 Mechanism is Compromised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D57D69-3FB7-447E-B3A8-B03C02FC6E6A}"/>
              </a:ext>
            </a:extLst>
          </p:cNvPr>
          <p:cNvCxnSpPr>
            <a:cxnSpLocks/>
          </p:cNvCxnSpPr>
          <p:nvPr/>
        </p:nvCxnSpPr>
        <p:spPr>
          <a:xfrm>
            <a:off x="4791740" y="2208534"/>
            <a:ext cx="0" cy="59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11D95-AAC8-4C2D-9271-49BB973F1708}"/>
              </a:ext>
            </a:extLst>
          </p:cNvPr>
          <p:cNvSpPr txBox="1"/>
          <p:nvPr/>
        </p:nvSpPr>
        <p:spPr>
          <a:xfrm>
            <a:off x="3466218" y="1806915"/>
            <a:ext cx="26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Logging gets compromised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115570-A28B-42C3-8A6A-648521EBAEF7}"/>
              </a:ext>
            </a:extLst>
          </p:cNvPr>
          <p:cNvSpPr/>
          <p:nvPr/>
        </p:nvSpPr>
        <p:spPr>
          <a:xfrm>
            <a:off x="3810000" y="2208534"/>
            <a:ext cx="1219195" cy="26115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6F524-74CF-437B-BFCA-0A6B9BBF1DF4}"/>
              </a:ext>
            </a:extLst>
          </p:cNvPr>
          <p:cNvSpPr txBox="1"/>
          <p:nvPr/>
        </p:nvSpPr>
        <p:spPr>
          <a:xfrm>
            <a:off x="1219200" y="55626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Some logs are generated between the beginning of the attack and the moment that the logging system gets compromised. </a:t>
            </a:r>
          </a:p>
        </p:txBody>
      </p:sp>
    </p:spTree>
    <p:extLst>
      <p:ext uri="{BB962C8B-B14F-4D97-AF65-F5344CB8AC3E}">
        <p14:creationId xmlns:p14="http://schemas.microsoft.com/office/powerpoint/2010/main" val="254094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A9C5-AF44-4072-B533-F89163E2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B3F0-EF47-48DC-BD50-9037B421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conditions:</a:t>
            </a:r>
          </a:p>
          <a:p>
            <a:pPr lvl="1"/>
            <a:r>
              <a:rPr lang="en-US" dirty="0"/>
              <a:t>Running HelloWorld logic</a:t>
            </a:r>
          </a:p>
          <a:p>
            <a:pPr lvl="1"/>
            <a:r>
              <a:rPr lang="en-US" dirty="0"/>
              <a:t>One period has 1000 scan cycles</a:t>
            </a:r>
          </a:p>
          <a:p>
            <a:pPr lvl="1"/>
            <a:r>
              <a:rPr lang="en-US" dirty="0"/>
              <a:t>One event in each period</a:t>
            </a:r>
          </a:p>
          <a:p>
            <a:r>
              <a:rPr lang="en-US" dirty="0"/>
              <a:t>The average execution time of one scan cycle increases by 21.6%, comparing with the original </a:t>
            </a:r>
            <a:r>
              <a:rPr lang="en-US" dirty="0" err="1"/>
              <a:t>OpenPLC</a:t>
            </a:r>
            <a:r>
              <a:rPr lang="en-US" dirty="0"/>
              <a:t> design.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BD416-AD0D-4C12-8475-62CBAC22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5FBD-E545-4CFF-9D3E-0E04A8F241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17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7252</TotalTime>
  <Words>527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Calibri</vt:lpstr>
      <vt:lpstr>Tw Cen MT</vt:lpstr>
      <vt:lpstr>Tw Cen MT Condensed</vt:lpstr>
      <vt:lpstr>Wingdings</vt:lpstr>
      <vt:lpstr>Wingdings 3</vt:lpstr>
      <vt:lpstr>Integral</vt:lpstr>
      <vt:lpstr>SnapShotter: A lightweight Intrusion Detection for PLCs</vt:lpstr>
      <vt:lpstr>About us</vt:lpstr>
      <vt:lpstr>Motivations</vt:lpstr>
      <vt:lpstr>Adversarial Model</vt:lpstr>
      <vt:lpstr>Simple Idea</vt:lpstr>
      <vt:lpstr>SnapShotter Agent</vt:lpstr>
      <vt:lpstr>Logging Mechanism</vt:lpstr>
      <vt:lpstr>Assumption</vt:lpstr>
      <vt:lpstr>Performance Overhead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Purpose Digital Output</dc:title>
  <dc:creator>Syed Kamran Haider</dc:creator>
  <cp:lastModifiedBy>Jin, Chenglu</cp:lastModifiedBy>
  <cp:revision>819</cp:revision>
  <dcterms:created xsi:type="dcterms:W3CDTF">2015-05-22T16:09:15Z</dcterms:created>
  <dcterms:modified xsi:type="dcterms:W3CDTF">2017-11-10T05:13:16Z</dcterms:modified>
</cp:coreProperties>
</file>