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470" r:id="rId3"/>
    <p:sldId id="503" r:id="rId4"/>
    <p:sldId id="505" r:id="rId5"/>
    <p:sldId id="506" r:id="rId6"/>
    <p:sldId id="504" r:id="rId7"/>
    <p:sldId id="507" r:id="rId8"/>
    <p:sldId id="521" r:id="rId9"/>
    <p:sldId id="520" r:id="rId10"/>
    <p:sldId id="519" r:id="rId11"/>
    <p:sldId id="518" r:id="rId12"/>
    <p:sldId id="517" r:id="rId13"/>
    <p:sldId id="516" r:id="rId14"/>
    <p:sldId id="515" r:id="rId15"/>
    <p:sldId id="514" r:id="rId16"/>
    <p:sldId id="513" r:id="rId17"/>
    <p:sldId id="522" r:id="rId18"/>
    <p:sldId id="523" r:id="rId19"/>
    <p:sldId id="524" r:id="rId20"/>
    <p:sldId id="525" r:id="rId21"/>
    <p:sldId id="535" r:id="rId22"/>
    <p:sldId id="534" r:id="rId23"/>
    <p:sldId id="533" r:id="rId24"/>
    <p:sldId id="532" r:id="rId25"/>
    <p:sldId id="531" r:id="rId26"/>
    <p:sldId id="526" r:id="rId27"/>
    <p:sldId id="529" r:id="rId28"/>
    <p:sldId id="530" r:id="rId29"/>
    <p:sldId id="536" r:id="rId30"/>
    <p:sldId id="537" r:id="rId31"/>
    <p:sldId id="314" r:id="rId32"/>
  </p:sldIdLst>
  <p:sldSz cx="9144000" cy="6858000" type="screen4x3"/>
  <p:notesSz cx="6858000" cy="9144000"/>
  <p:custDataLst>
    <p:tags r:id="rId3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DAC2"/>
    <a:srgbClr val="B69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94725" autoAdjust="0"/>
  </p:normalViewPr>
  <p:slideViewPr>
    <p:cSldViewPr>
      <p:cViewPr varScale="1">
        <p:scale>
          <a:sx n="110" d="100"/>
          <a:sy n="110" d="100"/>
        </p:scale>
        <p:origin x="114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tags" Target="tags/tag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97E53-E2C1-4802-B856-82578D520DE7}" type="datetimeFigureOut">
              <a:rPr lang="en-US" smtClean="0"/>
              <a:pPr/>
              <a:t>12/27/16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DFFB5-EE8E-4589-BF92-2C4B254A39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49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8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93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73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07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43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933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904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709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20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884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78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30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939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081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205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95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391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2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911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454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38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32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214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76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0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52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50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03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89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6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8763000" cy="80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763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6200" y="76200"/>
            <a:ext cx="715559" cy="69102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914400" y="304800"/>
            <a:ext cx="8001000" cy="228600"/>
          </a:xfrm>
          <a:prstGeom prst="rect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6324600"/>
            <a:ext cx="8763000" cy="228600"/>
          </a:xfrm>
          <a:prstGeom prst="rect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659639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B6985A"/>
                </a:solidFill>
              </a:rPr>
              <a:t>http://cs.mst.edu</a:t>
            </a:r>
            <a:endParaRPr lang="en-US" sz="1100" dirty="0">
              <a:solidFill>
                <a:srgbClr val="B6985A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8763000" cy="6857999"/>
          </a:xfrm>
        </p:spPr>
        <p:txBody>
          <a:bodyPr>
            <a:normAutofit/>
          </a:bodyPr>
          <a:lstStyle/>
          <a:p>
            <a:r>
              <a:rPr lang="en-US" dirty="0" smtClean="0"/>
              <a:t>Output Formatting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Statement Form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cout.setf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the_flag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 smtClean="0"/>
              <a:t>Available Flags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::scientific	</a:t>
            </a:r>
            <a:r>
              <a:rPr lang="en-US" sz="2400" dirty="0" smtClean="0"/>
              <a:t>output in scientific notation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::fixed</a:t>
            </a:r>
            <a:r>
              <a:rPr lang="en-US" sz="2400" dirty="0" smtClean="0"/>
              <a:t> 		output in standard notation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::right		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::left		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::internal	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showpos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showpoint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skipws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Statement Form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cout.setf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the_flag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 smtClean="0"/>
              <a:t>Available Flags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::scientific	</a:t>
            </a:r>
            <a:r>
              <a:rPr lang="en-US" sz="2400" dirty="0" smtClean="0"/>
              <a:t>output in scientific notation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::fixed</a:t>
            </a:r>
            <a:r>
              <a:rPr lang="en-US" sz="2400" dirty="0" smtClean="0"/>
              <a:t> 		output in standard notation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::right		</a:t>
            </a:r>
            <a:r>
              <a:rPr lang="en-US" sz="2400" dirty="0" smtClean="0"/>
              <a:t>output right-justified in output field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::left		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::internal	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showpos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showpoint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skipws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Statement Form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cout.setf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the_flag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 smtClean="0"/>
              <a:t>Available Flags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::scientific	</a:t>
            </a:r>
            <a:r>
              <a:rPr lang="en-US" sz="2400" dirty="0" smtClean="0"/>
              <a:t>output in scientific notation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::fixed</a:t>
            </a:r>
            <a:r>
              <a:rPr lang="en-US" sz="2400" dirty="0" smtClean="0"/>
              <a:t> 		output in standard notation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::right		</a:t>
            </a:r>
            <a:r>
              <a:rPr lang="en-US" sz="2400" dirty="0" smtClean="0"/>
              <a:t>output right-justified in output field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::left		</a:t>
            </a:r>
            <a:r>
              <a:rPr lang="en-US" sz="2400" dirty="0" smtClean="0"/>
              <a:t>output left-justified in output field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::internal	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showpos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showpoint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skipws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Statement Form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cout.setf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the_flag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 smtClean="0"/>
              <a:t>Available Flags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::scientific	</a:t>
            </a:r>
            <a:r>
              <a:rPr lang="en-US" sz="2400" dirty="0" smtClean="0"/>
              <a:t>output in scientific notation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::fixed</a:t>
            </a:r>
            <a:r>
              <a:rPr lang="en-US" sz="2400" dirty="0" smtClean="0"/>
              <a:t> 		output in standard notation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::right		</a:t>
            </a:r>
            <a:r>
              <a:rPr lang="en-US" sz="2400" dirty="0" smtClean="0"/>
              <a:t>output right-justified in output field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::left		</a:t>
            </a:r>
            <a:r>
              <a:rPr lang="en-US" sz="2400" dirty="0" smtClean="0"/>
              <a:t>output left-justified in output field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::internal	</a:t>
            </a:r>
            <a:r>
              <a:rPr lang="en-US" sz="2400" dirty="0" smtClean="0"/>
              <a:t>puts space between – or + sign and output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showpos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showpoint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skipws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Statement Form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cout.setf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the_flag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 smtClean="0"/>
              <a:t>Available Flags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::scientific	</a:t>
            </a:r>
            <a:r>
              <a:rPr lang="en-US" sz="2400" dirty="0" smtClean="0"/>
              <a:t>output in scientific notation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::fixed</a:t>
            </a:r>
            <a:r>
              <a:rPr lang="en-US" sz="2400" dirty="0" smtClean="0"/>
              <a:t> 		output in standard notation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::right		</a:t>
            </a:r>
            <a:r>
              <a:rPr lang="en-US" sz="2400" dirty="0" smtClean="0"/>
              <a:t>output right-justified in output field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::left		</a:t>
            </a:r>
            <a:r>
              <a:rPr lang="en-US" sz="2400" dirty="0" smtClean="0"/>
              <a:t>output left-justified in output field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::internal	</a:t>
            </a:r>
            <a:r>
              <a:rPr lang="en-US" sz="2400" dirty="0" smtClean="0"/>
              <a:t>puts space between – or + sign and output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showpos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/>
              <a:t>shows + sign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showpoint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skipws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Statement Form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cout.setf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the_flag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 smtClean="0"/>
              <a:t>Available Flags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::scientific	</a:t>
            </a:r>
            <a:r>
              <a:rPr lang="en-US" sz="2400" dirty="0" smtClean="0"/>
              <a:t>output in scientific notation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::fixed</a:t>
            </a:r>
            <a:r>
              <a:rPr lang="en-US" sz="2400" dirty="0" smtClean="0"/>
              <a:t> 		output in standard notation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::right		</a:t>
            </a:r>
            <a:r>
              <a:rPr lang="en-US" sz="2400" dirty="0" smtClean="0"/>
              <a:t>output right-justified in output field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::left		</a:t>
            </a:r>
            <a:r>
              <a:rPr lang="en-US" sz="2400" dirty="0" smtClean="0"/>
              <a:t>output left-justified in output field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::internal	</a:t>
            </a:r>
            <a:r>
              <a:rPr lang="en-US" sz="2400" dirty="0" smtClean="0"/>
              <a:t>puts space between – or + sign and output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showpos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/>
              <a:t>shows + sign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showpoint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/>
              <a:t>shows decimal point with trailing zeros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skipws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Statement Form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cout.setf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the_flag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 smtClean="0"/>
              <a:t>Available Flags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::scientific	</a:t>
            </a:r>
            <a:r>
              <a:rPr lang="en-US" sz="2400" dirty="0" smtClean="0"/>
              <a:t>output in scientific notation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::fixed</a:t>
            </a:r>
            <a:r>
              <a:rPr lang="en-US" sz="2400" dirty="0" smtClean="0"/>
              <a:t> 		output in standard notation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::right		</a:t>
            </a:r>
            <a:r>
              <a:rPr lang="en-US" sz="2400" dirty="0" smtClean="0"/>
              <a:t>output right-justified in output field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::left		</a:t>
            </a:r>
            <a:r>
              <a:rPr lang="en-US" sz="2400" dirty="0" smtClean="0"/>
              <a:t>output left-justified in output field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::internal	</a:t>
            </a:r>
            <a:r>
              <a:rPr lang="en-US" sz="2400" dirty="0" smtClean="0"/>
              <a:t>puts space between – or + sign and output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showpos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/>
              <a:t>shows + sign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showpoint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/>
              <a:t>shows decimal point with trailing zeros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skipws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smtClean="0"/>
              <a:t>shows output without whitespace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iomanip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mole = 602200000000000000000000.0;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float grade = 97.153f;</a:t>
            </a: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cout.setf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::scientific);</a:t>
            </a: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mole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cout.unsetf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::scientific);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grade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8763000" cy="6857999"/>
          </a:xfrm>
        </p:spPr>
        <p:txBody>
          <a:bodyPr>
            <a:normAutofit/>
          </a:bodyPr>
          <a:lstStyle/>
          <a:p>
            <a:pPr algn="l"/>
            <a:r>
              <a:rPr lang="en-US" sz="11500" dirty="0" smtClean="0"/>
              <a:t>6.022000e+23</a:t>
            </a:r>
            <a:br>
              <a:rPr lang="en-US" sz="11500" dirty="0" smtClean="0"/>
            </a:br>
            <a:r>
              <a:rPr lang="en-US" sz="11500" dirty="0" smtClean="0"/>
              <a:t>97.153</a:t>
            </a:r>
            <a:endParaRPr lang="en-US" sz="115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iomanip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float money = 1441.3531f;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cout.setf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::fixed);</a:t>
            </a: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cout.setf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showpoint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cout.precision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(2);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money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iomanip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float grade = 86.1263f;</a:t>
            </a: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cout.precision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(4);</a:t>
            </a: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grade;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8763000" cy="6857999"/>
          </a:xfrm>
        </p:spPr>
        <p:txBody>
          <a:bodyPr>
            <a:normAutofit/>
          </a:bodyPr>
          <a:lstStyle/>
          <a:p>
            <a:r>
              <a:rPr lang="en-US" sz="11500" dirty="0" smtClean="0"/>
              <a:t>1441.35</a:t>
            </a:r>
            <a:endParaRPr lang="en-US" sz="115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int_val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sz="2800" dirty="0" smtClean="0"/>
          </a:p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setprecision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int_val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endl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flush</a:t>
            </a:r>
          </a:p>
          <a:p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setfill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char_val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int_val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800" dirty="0" smtClean="0"/>
          </a:p>
          <a:p>
            <a:pPr lvl="1"/>
            <a:r>
              <a:rPr lang="en-US" sz="2400" dirty="0" smtClean="0"/>
              <a:t>sets output width to </a:t>
            </a:r>
            <a:r>
              <a:rPr lang="en-US" sz="2400" dirty="0" err="1" smtClean="0"/>
              <a:t>int_val</a:t>
            </a:r>
            <a:r>
              <a:rPr lang="en-US" sz="2400" dirty="0" smtClean="0"/>
              <a:t> spaces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setprecision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int_val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endl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flush</a:t>
            </a:r>
          </a:p>
          <a:p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setfill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char_val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int_val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800" dirty="0" smtClean="0"/>
          </a:p>
          <a:p>
            <a:pPr lvl="1"/>
            <a:r>
              <a:rPr lang="en-US" sz="2400" dirty="0" smtClean="0"/>
              <a:t>sets output width to </a:t>
            </a:r>
            <a:r>
              <a:rPr lang="en-US" sz="2400" dirty="0" err="1" smtClean="0"/>
              <a:t>int_val</a:t>
            </a:r>
            <a:r>
              <a:rPr lang="en-US" sz="2400" dirty="0" smtClean="0"/>
              <a:t> spaces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setprecision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int_val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sz="2400" dirty="0" smtClean="0"/>
              <a:t>sets precision from there on out to </a:t>
            </a:r>
            <a:r>
              <a:rPr lang="en-US" sz="2400" dirty="0" err="1" smtClean="0"/>
              <a:t>int_val</a:t>
            </a:r>
            <a:r>
              <a:rPr lang="en-US" sz="2400" dirty="0" smtClean="0"/>
              <a:t> sig figs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endl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flush</a:t>
            </a:r>
          </a:p>
          <a:p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setfill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char_val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int_val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800" dirty="0" smtClean="0"/>
          </a:p>
          <a:p>
            <a:pPr lvl="1"/>
            <a:r>
              <a:rPr lang="en-US" sz="2400" dirty="0" smtClean="0"/>
              <a:t>sets output width to </a:t>
            </a:r>
            <a:r>
              <a:rPr lang="en-US" sz="2400" dirty="0" err="1" smtClean="0"/>
              <a:t>int_val</a:t>
            </a:r>
            <a:r>
              <a:rPr lang="en-US" sz="2400" dirty="0" smtClean="0"/>
              <a:t> spaces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setprecision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int_val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sz="2400" dirty="0" smtClean="0"/>
              <a:t>sets precision from there on out to </a:t>
            </a:r>
            <a:r>
              <a:rPr lang="en-US" sz="2400" dirty="0" err="1" smtClean="0"/>
              <a:t>int_val</a:t>
            </a:r>
            <a:r>
              <a:rPr lang="en-US" sz="2400" dirty="0" smtClean="0"/>
              <a:t> sig figs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endl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smtClean="0"/>
              <a:t>puts the cursor at the beginning of the next output line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flush</a:t>
            </a:r>
          </a:p>
          <a:p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setfill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char_val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int_val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800" dirty="0" smtClean="0"/>
          </a:p>
          <a:p>
            <a:pPr lvl="1"/>
            <a:r>
              <a:rPr lang="en-US" sz="2400" dirty="0" smtClean="0"/>
              <a:t>sets output width to </a:t>
            </a:r>
            <a:r>
              <a:rPr lang="en-US" sz="2400" dirty="0" err="1" smtClean="0"/>
              <a:t>int_val</a:t>
            </a:r>
            <a:r>
              <a:rPr lang="en-US" sz="2400" dirty="0" smtClean="0"/>
              <a:t> spaces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setprecision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int_val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sz="2400" dirty="0" smtClean="0"/>
              <a:t>sets precision from there on out to </a:t>
            </a:r>
            <a:r>
              <a:rPr lang="en-US" sz="2400" dirty="0" err="1" smtClean="0"/>
              <a:t>int_val</a:t>
            </a:r>
            <a:r>
              <a:rPr lang="en-US" sz="2400" dirty="0" smtClean="0"/>
              <a:t> sig figs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endl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smtClean="0"/>
              <a:t>puts the cursor at the beginning of the next output line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flush</a:t>
            </a:r>
          </a:p>
          <a:p>
            <a:pPr lvl="1"/>
            <a:r>
              <a:rPr lang="en-US" sz="2400" dirty="0" smtClean="0"/>
              <a:t>flushes the buffer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setfill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char_val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int_val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800" dirty="0" smtClean="0"/>
          </a:p>
          <a:p>
            <a:pPr lvl="1"/>
            <a:r>
              <a:rPr lang="en-US" sz="2400" dirty="0" smtClean="0"/>
              <a:t>sets output width to </a:t>
            </a:r>
            <a:r>
              <a:rPr lang="en-US" sz="2400" dirty="0" err="1" smtClean="0"/>
              <a:t>int_val</a:t>
            </a:r>
            <a:r>
              <a:rPr lang="en-US" sz="2400" dirty="0" smtClean="0"/>
              <a:t> spaces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setprecision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int_val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sz="2400" dirty="0" smtClean="0"/>
              <a:t>sets precision from there on out to </a:t>
            </a:r>
            <a:r>
              <a:rPr lang="en-US" sz="2400" dirty="0" err="1" smtClean="0"/>
              <a:t>int_val</a:t>
            </a:r>
            <a:r>
              <a:rPr lang="en-US" sz="2400" dirty="0" smtClean="0"/>
              <a:t> sig figs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endl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smtClean="0"/>
              <a:t>puts the cursor at the beginning of the next output line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flush</a:t>
            </a:r>
          </a:p>
          <a:p>
            <a:pPr lvl="1"/>
            <a:r>
              <a:rPr lang="en-US" sz="2400" dirty="0" smtClean="0"/>
              <a:t>flushes the buffer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setfill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char_val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sz="2400" dirty="0" smtClean="0"/>
              <a:t>fills non-output space in a field to </a:t>
            </a:r>
            <a:r>
              <a:rPr lang="en-US" sz="2400" dirty="0" err="1" smtClean="0"/>
              <a:t>char_val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 Manipulator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iomanip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float grade1 = 86.1243f;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float grade2 = 93.1311f;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setprecision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(4) &lt;&lt; grade1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grade2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8763000" cy="6857999"/>
          </a:xfrm>
        </p:spPr>
        <p:txBody>
          <a:bodyPr>
            <a:normAutofit/>
          </a:bodyPr>
          <a:lstStyle/>
          <a:p>
            <a:r>
              <a:rPr lang="en-US" sz="11500" dirty="0" smtClean="0"/>
              <a:t>86.12</a:t>
            </a:r>
            <a:br>
              <a:rPr lang="en-US" sz="11500" dirty="0" smtClean="0"/>
            </a:br>
            <a:r>
              <a:rPr lang="en-US" sz="11500" dirty="0" smtClean="0"/>
              <a:t>93.13</a:t>
            </a:r>
            <a:endParaRPr lang="en-US" sz="115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Width of Output Manipulator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iomanip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float grade1 = 86.1243f;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float grade2 = 93.1311f;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float grade3 = 74.4142f;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grade1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(10) &lt;&lt; grade2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setfill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(‘*’)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(10) &lt;&lt; grade3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8763000" cy="6857999"/>
          </a:xfrm>
        </p:spPr>
        <p:txBody>
          <a:bodyPr>
            <a:normAutofit/>
          </a:bodyPr>
          <a:lstStyle/>
          <a:p>
            <a:r>
              <a:rPr lang="en-US" sz="11500" dirty="0" smtClean="0"/>
              <a:t>86.13</a:t>
            </a:r>
            <a:endParaRPr lang="en-US" sz="115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8763000" cy="6857999"/>
          </a:xfrm>
        </p:spPr>
        <p:txBody>
          <a:bodyPr>
            <a:normAutofit/>
          </a:bodyPr>
          <a:lstStyle/>
          <a:p>
            <a:pPr algn="l"/>
            <a:r>
              <a:rPr lang="en-US" sz="9600" dirty="0" smtClean="0">
                <a:latin typeface="Courier New" pitchFamily="49" charset="0"/>
                <a:cs typeface="Courier New" pitchFamily="49" charset="0"/>
              </a:rPr>
              <a:t>86.1243</a:t>
            </a:r>
            <a:br>
              <a:rPr lang="en-US" sz="9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9600" dirty="0" smtClean="0">
                <a:latin typeface="Courier New" pitchFamily="49" charset="0"/>
                <a:cs typeface="Courier New" pitchFamily="49" charset="0"/>
              </a:rPr>
              <a:t>   93.1311</a:t>
            </a:r>
            <a:br>
              <a:rPr lang="en-US" sz="9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9600" dirty="0" smtClean="0">
                <a:latin typeface="Courier New" pitchFamily="49" charset="0"/>
                <a:cs typeface="Courier New" pitchFamily="49" charset="0"/>
              </a:rPr>
              <a:t>***74.4142</a:t>
            </a:r>
            <a:endParaRPr lang="en-US" sz="115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6857999"/>
          </a:xfrm>
        </p:spPr>
        <p:txBody>
          <a:bodyPr>
            <a:normAutofit/>
          </a:bodyPr>
          <a:lstStyle/>
          <a:p>
            <a:r>
              <a:rPr lang="en-US" dirty="0" smtClean="0"/>
              <a:t>End of Session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iomanip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float grade1 = 86.1263f;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float grade2 = 93.1311f;</a:t>
            </a: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cout.precision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(4);</a:t>
            </a: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grade1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grade2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8763000" cy="6857999"/>
          </a:xfrm>
        </p:spPr>
        <p:txBody>
          <a:bodyPr>
            <a:normAutofit/>
          </a:bodyPr>
          <a:lstStyle/>
          <a:p>
            <a:r>
              <a:rPr lang="en-US" sz="11500" dirty="0" smtClean="0"/>
              <a:t>86.13</a:t>
            </a:r>
            <a:br>
              <a:rPr lang="en-US" sz="11500" dirty="0" smtClean="0"/>
            </a:br>
            <a:r>
              <a:rPr lang="en-US" sz="11500" dirty="0" smtClean="0"/>
              <a:t>93.13</a:t>
            </a:r>
            <a:endParaRPr lang="en-US" sz="115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Width of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iomanip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float grade1 = 86.1243f;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float grade2 = 93.1311f;</a:t>
            </a: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cout.width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grade1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grade2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8763000" cy="6857999"/>
          </a:xfrm>
        </p:spPr>
        <p:txBody>
          <a:bodyPr>
            <a:normAutofit/>
          </a:bodyPr>
          <a:lstStyle/>
          <a:p>
            <a:pPr algn="l"/>
            <a:r>
              <a:rPr lang="en-US" sz="9600" dirty="0" smtClean="0">
                <a:latin typeface="Courier New" pitchFamily="49" charset="0"/>
                <a:cs typeface="Courier New" pitchFamily="49" charset="0"/>
              </a:rPr>
              <a:t>   86.1243</a:t>
            </a:r>
            <a:br>
              <a:rPr lang="en-US" sz="9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9600" dirty="0" smtClean="0">
                <a:latin typeface="Courier New" pitchFamily="49" charset="0"/>
                <a:cs typeface="Courier New" pitchFamily="49" charset="0"/>
              </a:rPr>
              <a:t>93.1311</a:t>
            </a:r>
            <a:endParaRPr lang="en-US" sz="115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Statement Form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cout.setf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the_flag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 smtClean="0"/>
              <a:t>Available Flags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::scientific	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::fixed</a:t>
            </a:r>
            <a:r>
              <a:rPr lang="en-US" sz="2400" dirty="0" smtClean="0"/>
              <a:t> 		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::right		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::left		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::internal	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showpos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showpoint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skipws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Statement Form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cout.setf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the_flag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 smtClean="0"/>
              <a:t>Available Flags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::scientific	</a:t>
            </a:r>
            <a:r>
              <a:rPr lang="en-US" sz="2400" dirty="0" smtClean="0"/>
              <a:t>output in scientific notation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::fixed</a:t>
            </a:r>
            <a:r>
              <a:rPr lang="en-US" sz="2400" dirty="0" smtClean="0"/>
              <a:t> 		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::right		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::left		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::internal	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showpos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showpoint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skipws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CS153 Data Structures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Hola&amp;quot;&quot;/&gt;&lt;property id=&quot;20307&quot; value=&quot;289&quot;/&gt;&lt;/object&gt;&lt;object type=&quot;3&quot; unique_id=&quot;10006&quot;&gt;&lt;property id=&quot;20148&quot; value=&quot;5&quot;/&gt;&lt;property id=&quot;20300&quot; value=&quot;Slide 3 - &amp;quot;The Array Class&amp;quot;&quot;/&gt;&lt;property id=&quot;20307&quot; value=&quot;290&quot;/&gt;&lt;/object&gt;&lt;object type=&quot;3&quot; unique_id=&quot;10007&quot;&gt;&lt;property id=&quot;20148&quot; value=&quot;5&quot;/&gt;&lt;property id=&quot;20300&quot; value=&quot;Slide 4 - &amp;quot;Arrays&amp;quot;&quot;/&gt;&lt;property id=&quot;20307&quot; value=&quot;257&quot;/&gt;&lt;/object&gt;&lt;object type=&quot;3&quot; unique_id=&quot;10008&quot;&gt;&lt;property id=&quot;20148&quot; value=&quot;5&quot;/&gt;&lt;property id=&quot;20300&quot; value=&quot;Slide 6 - &amp;quot;More Array Pitfalls&amp;quot;&quot;/&gt;&lt;property id=&quot;20307&quot; value=&quot;258&quot;/&gt;&lt;/object&gt;&lt;object type=&quot;3&quot; unique_id=&quot;10009&quot;&gt;&lt;property id=&quot;20148&quot; value=&quot;5&quot;/&gt;&lt;property id=&quot;20300&quot; value=&quot;Slide 8 - &amp;quot;Introducing the Array Class&amp;quot;&quot;/&gt;&lt;property id=&quot;20307&quot; value=&quot;259&quot;/&gt;&lt;/object&gt;&lt;object type=&quot;3&quot; unique_id=&quot;10010&quot;&gt;&lt;property id=&quot;20148&quot; value=&quot;5&quot;/&gt;&lt;property id=&quot;20300&quot; value=&quot;Slide 10 - &amp;quot;The Array Class&amp;quot;&quot;/&gt;&lt;property id=&quot;20307&quot; value=&quot;260&quot;/&gt;&lt;/object&gt;&lt;object type=&quot;3&quot; unique_id=&quot;10011&quot;&gt;&lt;property id=&quot;20148&quot; value=&quot;5&quot;/&gt;&lt;property id=&quot;20300&quot; value=&quot;Slide 11 - &amp;quot;Templated Classes&amp;quot;&quot;/&gt;&lt;property id=&quot;20307&quot; value=&quot;261&quot;/&gt;&lt;/object&gt;&lt;object type=&quot;3&quot; unique_id=&quot;10012&quot;&gt;&lt;property id=&quot;20148&quot; value=&quot;5&quot;/&gt;&lt;property id=&quot;20300&quot; value=&quot;Slide 12 - &amp;quot;Adding to the Container&amp;quot;&quot;/&gt;&lt;property id=&quot;20307&quot; value=&quot;262&quot;/&gt;&lt;/object&gt;&lt;object type=&quot;3&quot; unique_id=&quot;10013&quot;&gt;&lt;property id=&quot;20148&quot; value=&quot;5&quot;/&gt;&lt;property id=&quot;20300&quot; value=&quot;Slide 13 - &amp;quot;Removing from the Container&amp;quot;&quot;/&gt;&lt;property id=&quot;20307&quot; value=&quot;263&quot;/&gt;&lt;/object&gt;&lt;object type=&quot;3&quot; unique_id=&quot;10014&quot;&gt;&lt;property id=&quot;20148&quot; value=&quot;5&quot;/&gt;&lt;property id=&quot;20300&quot; value=&quot;Slide 15 - &amp;quot;Accessing the Container&amp;quot;&quot;/&gt;&lt;property id=&quot;20307&quot; value=&quot;264&quot;/&gt;&lt;/object&gt;&lt;object type=&quot;3&quot; unique_id=&quot;10015&quot;&gt;&lt;property id=&quot;20148&quot; value=&quot;5&quot;/&gt;&lt;property id=&quot;20300&quot; value=&quot;Slide 17 - &amp;quot;Container with Benefits&amp;quot;&quot;/&gt;&lt;property id=&quot;20307&quot; value=&quot;265&quot;/&gt;&lt;/object&gt;&lt;object type=&quot;3&quot; unique_id=&quot;10016&quot;&gt;&lt;property id=&quot;20148&quot; value=&quot;5&quot;/&gt;&lt;property id=&quot;20300&quot; value=&quot;Slide 18 - &amp;quot;What about these?&amp;quot;&quot;/&gt;&lt;property id=&quot;20307&quot; value=&quot;266&quot;/&gt;&lt;/object&gt;&lt;object type=&quot;3&quot; unique_id=&quot;10017&quot;&gt;&lt;property id=&quot;20148&quot; value=&quot;5&quot;/&gt;&lt;property id=&quot;20300&quot; value=&quot;Slide 19 - &amp;quot;How you handled it in 53…&amp;quot;&quot;/&gt;&lt;property id=&quot;20307&quot; value=&quot;267&quot;/&gt;&lt;/object&gt;&lt;object type=&quot;3&quot; unique_id=&quot;10018&quot;&gt;&lt;property id=&quot;20148&quot; value=&quot;5&quot;/&gt;&lt;property id=&quot;20300&quot; value=&quot;Slide 20 - &amp;quot;Drawback&amp;quot;&quot;/&gt;&lt;property id=&quot;20307&quot; value=&quot;268&quot;/&gt;&lt;/object&gt;&lt;object type=&quot;3&quot; unique_id=&quot;10019&quot;&gt;&lt;property id=&quot;20148&quot; value=&quot;5&quot;/&gt;&lt;property id=&quot;20300&quot; value=&quot;Slide 21 - &amp;quot;C-Style Error Codes&amp;quot;&quot;/&gt;&lt;property id=&quot;20307&quot; value=&quot;269&quot;/&gt;&lt;/object&gt;&lt;object type=&quot;3&quot; unique_id=&quot;10020&quot;&gt;&lt;property id=&quot;20148&quot; value=&quot;5&quot;/&gt;&lt;property id=&quot;20300&quot; value=&quot;Slide 22 - &amp;quot;Handling C Error Codes&amp;quot;&quot;/&gt;&lt;property id=&quot;20307&quot; value=&quot;270&quot;/&gt;&lt;/object&gt;&lt;object type=&quot;3&quot; unique_id=&quot;10021&quot;&gt;&lt;property id=&quot;20148&quot; value=&quot;5&quot;/&gt;&lt;property id=&quot;20300&quot; value=&quot;Slide 23 - &amp;quot;Drawbacks&amp;quot;&quot;/&gt;&lt;property id=&quot;20307&quot; value=&quot;271&quot;/&gt;&lt;/object&gt;&lt;object type=&quot;3&quot; unique_id=&quot;10022&quot;&gt;&lt;property id=&quot;20148&quot; value=&quot;5&quot;/&gt;&lt;property id=&quot;20300&quot; value=&quot;Slide 24 - &amp;quot;C++ Throws&amp;quot;&quot;/&gt;&lt;property id=&quot;20307&quot; value=&quot;272&quot;/&gt;&lt;/object&gt;&lt;object type=&quot;3&quot; unique_id=&quot;10023&quot;&gt;&lt;property id=&quot;20148&quot; value=&quot;5&quot;/&gt;&lt;property id=&quot;20300&quot; value=&quot;Slide 25 - &amp;quot;Handling C++ Catches&amp;quot;&quot;/&gt;&lt;property id=&quot;20307&quot; value=&quot;273&quot;/&gt;&lt;/object&gt;&lt;object type=&quot;3&quot; unique_id=&quot;10024&quot;&gt;&lt;property id=&quot;20148&quot; value=&quot;5&quot;/&gt;&lt;property id=&quot;20300&quot; value=&quot;Slide 26 - &amp;quot;Benefits&amp;quot;&quot;/&gt;&lt;property id=&quot;20307&quot; value=&quot;274&quot;/&gt;&lt;/object&gt;&lt;object type=&quot;3&quot; unique_id=&quot;10025&quot;&gt;&lt;property id=&quot;20148&quot; value=&quot;5&quot;/&gt;&lt;property id=&quot;20300&quot; value=&quot;Slide 27 - &amp;quot;Exception Class&amp;quot;&quot;/&gt;&lt;property id=&quot;20307&quot; value=&quot;275&quot;/&gt;&lt;/object&gt;&lt;object type=&quot;3&quot; unique_id=&quot;10026&quot;&gt;&lt;property id=&quot;20148&quot; value=&quot;5&quot;/&gt;&lt;property id=&quot;20300&quot; value=&quot;Slide 28 - &amp;quot;Push Exceptions&amp;quot;&quot;/&gt;&lt;property id=&quot;20307&quot; value=&quot;276&quot;/&gt;&lt;/object&gt;&lt;object type=&quot;3&quot; unique_id=&quot;10038&quot;&gt;&lt;property id=&quot;20148&quot; value=&quot;5&quot;/&gt;&lt;property id=&quot;20300&quot; value=&quot;Slide 30 - &amp;quot;Questions?&amp;quot;&quot;/&gt;&lt;property id=&quot;20307&quot; value=&quot;277&quot;/&gt;&lt;/object&gt;&lt;object type=&quot;3&quot; unique_id=&quot;10298&quot;&gt;&lt;property id=&quot;20148&quot; value=&quot;5&quot;/&gt;&lt;property id=&quot;20300&quot; value=&quot;Slide 9 - &amp;quot;Has max_size and size Built In&amp;quot;&quot;/&gt;&lt;property id=&quot;20307&quot; value=&quot;291&quot;/&gt;&lt;/object&gt;&lt;object type=&quot;3&quot; unique_id=&quot;10418&quot;&gt;&lt;property id=&quot;20148&quot; value=&quot;5&quot;/&gt;&lt;property id=&quot;20300&quot; value=&quot;Slide 5 - &amp;quot;Arrays with Help&amp;quot;&quot;/&gt;&lt;property id=&quot;20307&quot; value=&quot;292&quot;/&gt;&lt;/object&gt;&lt;object type=&quot;3&quot; unique_id=&quot;10419&quot;&gt;&lt;property id=&quot;20148&quot; value=&quot;5&quot;/&gt;&lt;property id=&quot;20300&quot; value=&quot;Slide 7 - &amp;quot;Add another variable!&amp;quot;&quot;/&gt;&lt;property id=&quot;20307&quot; value=&quot;293&quot;/&gt;&lt;/object&gt;&lt;object type=&quot;3&quot; unique_id=&quot;10565&quot;&gt;&lt;property id=&quot;20148&quot; value=&quot;5&quot;/&gt;&lt;property id=&quot;20300&quot; value=&quot;Slide 16 - &amp;quot;Why are there two?&amp;quot;&quot;/&gt;&lt;property id=&quot;20307&quot; value=&quot;294&quot;/&gt;&lt;/object&gt;&lt;object type=&quot;3&quot; unique_id=&quot;10656&quot;&gt;&lt;property id=&quot;20148&quot; value=&quot;5&quot;/&gt;&lt;property id=&quot;20300&quot; value=&quot;Slide 14 - &amp;quot;Initializing and Variable Wrapping&amp;quot;&quot;/&gt;&lt;property id=&quot;20307&quot; value=&quot;295&quot;/&gt;&lt;/object&gt;&lt;object type=&quot;3&quot; unique_id=&quot;10750&quot;&gt;&lt;property id=&quot;20148&quot; value=&quot;5&quot;/&gt;&lt;property id=&quot;20300&quot; value=&quot;Slide 29 - &amp;quot;Removing from the Container&amp;quot;&quot;/&gt;&lt;property id=&quot;20307&quot; value=&quot;29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5721</TotalTime>
  <Words>570</Words>
  <Application>Microsoft Macintosh PowerPoint</Application>
  <PresentationFormat>On-screen Show (4:3)</PresentationFormat>
  <Paragraphs>272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Calibri</vt:lpstr>
      <vt:lpstr>Courier New</vt:lpstr>
      <vt:lpstr>Wingdings</vt:lpstr>
      <vt:lpstr>Arial</vt:lpstr>
      <vt:lpstr>Office Theme</vt:lpstr>
      <vt:lpstr>Output Formatting</vt:lpstr>
      <vt:lpstr>Precision</vt:lpstr>
      <vt:lpstr>86.13</vt:lpstr>
      <vt:lpstr>Precision</vt:lpstr>
      <vt:lpstr>86.13 93.13</vt:lpstr>
      <vt:lpstr>Width of Output</vt:lpstr>
      <vt:lpstr>   86.1243 93.1311</vt:lpstr>
      <vt:lpstr>ios flags</vt:lpstr>
      <vt:lpstr>ios flags</vt:lpstr>
      <vt:lpstr>ios flags</vt:lpstr>
      <vt:lpstr>ios flags</vt:lpstr>
      <vt:lpstr>ios flags</vt:lpstr>
      <vt:lpstr>ios flags</vt:lpstr>
      <vt:lpstr>ios flags</vt:lpstr>
      <vt:lpstr>ios flags</vt:lpstr>
      <vt:lpstr>ios flags</vt:lpstr>
      <vt:lpstr>ios Example</vt:lpstr>
      <vt:lpstr>6.022000e+23 97.153</vt:lpstr>
      <vt:lpstr>ios Example</vt:lpstr>
      <vt:lpstr>1441.35</vt:lpstr>
      <vt:lpstr>Manipulators</vt:lpstr>
      <vt:lpstr>Manipulators</vt:lpstr>
      <vt:lpstr>Manipulators</vt:lpstr>
      <vt:lpstr>Manipulators</vt:lpstr>
      <vt:lpstr>Manipulators</vt:lpstr>
      <vt:lpstr>Manipulators</vt:lpstr>
      <vt:lpstr>Precision Manipulator</vt:lpstr>
      <vt:lpstr>86.12 93.13</vt:lpstr>
      <vt:lpstr>Width of Output Manipulator</vt:lpstr>
      <vt:lpstr>86.1243    93.1311 ***74.4142</vt:lpstr>
      <vt:lpstr>End of Session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 Classes &amp; Exception Handling</dc:title>
  <dc:creator>Buechler, Matt Ryan</dc:creator>
  <cp:lastModifiedBy>Mike Gosnell</cp:lastModifiedBy>
  <cp:revision>336</cp:revision>
  <dcterms:created xsi:type="dcterms:W3CDTF">2006-08-16T00:00:00Z</dcterms:created>
  <dcterms:modified xsi:type="dcterms:W3CDTF">2016-12-26T20:07:42Z</dcterms:modified>
</cp:coreProperties>
</file>